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262" r:id="rId2"/>
    <p:sldId id="271" r:id="rId3"/>
    <p:sldId id="270" r:id="rId4"/>
    <p:sldId id="498" r:id="rId5"/>
    <p:sldId id="499" r:id="rId6"/>
    <p:sldId id="480" r:id="rId7"/>
    <p:sldId id="439" r:id="rId8"/>
    <p:sldId id="451" r:id="rId9"/>
    <p:sldId id="452" r:id="rId10"/>
    <p:sldId id="453" r:id="rId11"/>
    <p:sldId id="466" r:id="rId12"/>
    <p:sldId id="487" r:id="rId13"/>
    <p:sldId id="465" r:id="rId14"/>
    <p:sldId id="454" r:id="rId15"/>
    <p:sldId id="456" r:id="rId16"/>
    <p:sldId id="455" r:id="rId17"/>
    <p:sldId id="440" r:id="rId18"/>
    <p:sldId id="457" r:id="rId19"/>
    <p:sldId id="459" r:id="rId20"/>
    <p:sldId id="460" r:id="rId21"/>
    <p:sldId id="467" r:id="rId22"/>
    <p:sldId id="464" r:id="rId23"/>
    <p:sldId id="461" r:id="rId24"/>
    <p:sldId id="463" r:id="rId25"/>
    <p:sldId id="462" r:id="rId26"/>
    <p:sldId id="468" r:id="rId27"/>
    <p:sldId id="470" r:id="rId28"/>
    <p:sldId id="471" r:id="rId29"/>
    <p:sldId id="469" r:id="rId30"/>
    <p:sldId id="510" r:id="rId31"/>
    <p:sldId id="511" r:id="rId32"/>
    <p:sldId id="520" r:id="rId33"/>
    <p:sldId id="509" r:id="rId34"/>
    <p:sldId id="507" r:id="rId35"/>
    <p:sldId id="508" r:id="rId36"/>
    <p:sldId id="441" r:id="rId37"/>
    <p:sldId id="472" r:id="rId38"/>
    <p:sldId id="513" r:id="rId39"/>
    <p:sldId id="475" r:id="rId40"/>
    <p:sldId id="474" r:id="rId41"/>
    <p:sldId id="473" r:id="rId42"/>
    <p:sldId id="527" r:id="rId43"/>
    <p:sldId id="528" r:id="rId44"/>
    <p:sldId id="443" r:id="rId45"/>
    <p:sldId id="477" r:id="rId46"/>
    <p:sldId id="478" r:id="rId47"/>
    <p:sldId id="482" r:id="rId48"/>
    <p:sldId id="483" r:id="rId49"/>
    <p:sldId id="476" r:id="rId50"/>
    <p:sldId id="479" r:id="rId51"/>
    <p:sldId id="485" r:id="rId52"/>
    <p:sldId id="484" r:id="rId53"/>
    <p:sldId id="486" r:id="rId54"/>
    <p:sldId id="444" r:id="rId55"/>
    <p:sldId id="492" r:id="rId56"/>
    <p:sldId id="529" r:id="rId57"/>
    <p:sldId id="491" r:id="rId58"/>
    <p:sldId id="488" r:id="rId59"/>
    <p:sldId id="493" r:id="rId60"/>
    <p:sldId id="490" r:id="rId61"/>
    <p:sldId id="489" r:id="rId62"/>
    <p:sldId id="495" r:id="rId63"/>
    <p:sldId id="445" r:id="rId64"/>
    <p:sldId id="446" r:id="rId65"/>
    <p:sldId id="514" r:id="rId66"/>
    <p:sldId id="519" r:id="rId67"/>
    <p:sldId id="521" r:id="rId68"/>
    <p:sldId id="515" r:id="rId69"/>
    <p:sldId id="517" r:id="rId70"/>
    <p:sldId id="518" r:id="rId71"/>
    <p:sldId id="447" r:id="rId72"/>
    <p:sldId id="448" r:id="rId73"/>
    <p:sldId id="512" r:id="rId74"/>
    <p:sldId id="500" r:id="rId75"/>
    <p:sldId id="501" r:id="rId76"/>
    <p:sldId id="502" r:id="rId77"/>
    <p:sldId id="503" r:id="rId78"/>
    <p:sldId id="504" r:id="rId79"/>
    <p:sldId id="505" r:id="rId80"/>
    <p:sldId id="506" r:id="rId81"/>
    <p:sldId id="449" r:id="rId82"/>
    <p:sldId id="523" r:id="rId83"/>
    <p:sldId id="526" r:id="rId84"/>
    <p:sldId id="524" r:id="rId85"/>
    <p:sldId id="522" r:id="rId86"/>
    <p:sldId id="530" r:id="rId87"/>
    <p:sldId id="494" r:id="rId8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FF"/>
    <a:srgbClr val="666666"/>
    <a:srgbClr val="808080"/>
    <a:srgbClr val="B2B2B2"/>
    <a:srgbClr val="000000"/>
    <a:srgbClr val="F4C0EC"/>
    <a:srgbClr val="5A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2718" autoAdjust="0"/>
  </p:normalViewPr>
  <p:slideViewPr>
    <p:cSldViewPr snapToGrid="0">
      <p:cViewPr varScale="1">
        <p:scale>
          <a:sx n="111" d="100"/>
          <a:sy n="111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21/01/2025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6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A0701655-DB86-4BDD-ACDB-98A835538BBF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21 janvier 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-cast3m.cea.fr/index.php?xml=formation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DAB/hotspot" TargetMode="External"/><Relationship Id="rId2" Type="http://schemas.openxmlformats.org/officeDocument/2006/relationships/hyperlink" Target="https://perf.wiki.kernel.org/index.php/Tutorial#Sampling_with_perf_record" TargetMode="Externa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6237312"/>
            <a:ext cx="4788464" cy="504056"/>
          </a:xfrm>
        </p:spPr>
        <p:txBody>
          <a:bodyPr/>
          <a:lstStyle/>
          <a:p>
            <a:r>
              <a:rPr lang="fr-FR" sz="1100" dirty="0" smtClean="0"/>
              <a:t>Dernière modification : </a:t>
            </a:r>
            <a:r>
              <a:rPr lang="fr-FR" sz="1100" dirty="0" smtClean="0"/>
              <a:t>21 JANVIER 2025</a:t>
            </a:r>
            <a:endParaRPr lang="fr-FR" sz="1100" dirty="0" smtClean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42400" y="4661808"/>
            <a:ext cx="5396250" cy="314616"/>
          </a:xfrm>
        </p:spPr>
        <p:txBody>
          <a:bodyPr/>
          <a:lstStyle/>
          <a:p>
            <a:pPr algn="ctr"/>
            <a:r>
              <a:rPr lang="fr-FR" sz="1600" dirty="0" smtClean="0"/>
              <a:t>Clément BERTHINIER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3542400" y="2285840"/>
            <a:ext cx="5396250" cy="1429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Développer dans Cast3M</a:t>
            </a:r>
            <a:b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1000" b="0" i="0" u="none" strike="noStrike" kern="1200" cap="all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disponible sur : </a:t>
            </a:r>
            <a:r>
              <a:rPr kumimoji="0" lang="fr-FR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2"/>
              </a:rPr>
              <a:t>http://www-cast3m.cea.fr/index.php?xml=formations</a:t>
            </a:r>
            <a:endParaRPr kumimoji="0" lang="fr-FR" sz="2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Déclarer &amp; Invoquer une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</a:t>
            </a:r>
          </a:p>
          <a:p>
            <a:pPr lvl="2" defTabSz="179388"/>
            <a:r>
              <a:rPr lang="fr-FR" sz="2000" dirty="0">
                <a:sym typeface="Wingdings" panose="05000000000000000000" pitchFamily="2" charset="2"/>
              </a:rPr>
              <a:t>	</a:t>
            </a:r>
            <a:r>
              <a:rPr lang="fr-FR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Attention</a:t>
            </a:r>
            <a:r>
              <a:rPr lang="fr-FR" dirty="0" smtClean="0">
                <a:sym typeface="Wingdings" panose="05000000000000000000" pitchFamily="2" charset="2"/>
              </a:rPr>
              <a:t> : Les arguments sont à la fois des entrées et des sorties (effet de bord)</a:t>
            </a:r>
          </a:p>
          <a:p>
            <a:pPr lvl="2" defTabSz="179388"/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Conseil : ajouter un code de retour IRET (savoir  comment s’est déroulée l’exécution)</a:t>
            </a:r>
          </a:p>
          <a:p>
            <a:pPr marL="0" lvl="1" indent="0" defTabSz="179388">
              <a:buNone/>
            </a:pPr>
            <a:r>
              <a:rPr lang="fr-FR" sz="16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					</a:t>
            </a:r>
          </a:p>
          <a:p>
            <a:pPr marL="0" lvl="1" indent="0" defTabSz="179388">
              <a:buNone/>
            </a:pP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sz="2000" dirty="0" smtClean="0"/>
          </a:p>
          <a:p>
            <a:pPr marL="0" lvl="1" indent="0" defTabSz="179388">
              <a:buNone/>
            </a:pPr>
            <a:endParaRPr lang="fr-FR" sz="2000" dirty="0"/>
          </a:p>
          <a:p>
            <a:pPr marL="0" lvl="1" indent="0" defTabSz="179388">
              <a:buNone/>
            </a:pPr>
            <a:endParaRPr lang="fr-FR" sz="2000" dirty="0" smtClean="0"/>
          </a:p>
          <a:p>
            <a:pPr marL="0" lvl="1" indent="0" defTabSz="179388">
              <a:buNone/>
            </a:pPr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Déclarer </a:t>
            </a:r>
            <a:r>
              <a:rPr lang="fr-FR" sz="2000" b="1" dirty="0">
                <a:solidFill>
                  <a:schemeClr val="tx1"/>
                </a:solidFill>
              </a:rPr>
              <a:t>&amp; Invoquer une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FONCTION</a:t>
            </a:r>
          </a:p>
          <a:p>
            <a:pPr lvl="2" defTabSz="179388"/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i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Attention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Les </a:t>
            </a:r>
            <a:r>
              <a:rPr lang="fr-FR" dirty="0">
                <a:sym typeface="Wingdings" panose="05000000000000000000" pitchFamily="2" charset="2"/>
              </a:rPr>
              <a:t>arguments </a:t>
            </a:r>
            <a:r>
              <a:rPr lang="fr-FR" dirty="0" smtClean="0">
                <a:sym typeface="Wingdings" panose="05000000000000000000" pitchFamily="2" charset="2"/>
              </a:rPr>
              <a:t>sont à </a:t>
            </a:r>
            <a:r>
              <a:rPr lang="fr-FR" dirty="0">
                <a:sym typeface="Wingdings" panose="05000000000000000000" pitchFamily="2" charset="2"/>
              </a:rPr>
              <a:t>la fois des entrées et des </a:t>
            </a:r>
            <a:r>
              <a:rPr lang="fr-FR" dirty="0" smtClean="0">
                <a:sym typeface="Wingdings" panose="05000000000000000000" pitchFamily="2" charset="2"/>
              </a:rPr>
              <a:t>sorties (effet de bord)</a:t>
            </a:r>
            <a:endParaRPr lang="fr-FR" dirty="0">
              <a:sym typeface="Wingdings" panose="05000000000000000000" pitchFamily="2" charset="2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24625"/>
              </p:ext>
            </p:extLst>
          </p:nvPr>
        </p:nvGraphicFramePr>
        <p:xfrm>
          <a:off x="1412940" y="1774616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1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MASUB1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ARG3,IRET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...déclarations...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Sortir avant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la fin (balise END)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END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Invoquer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MASUB1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ARG3,IRET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40152"/>
              </p:ext>
            </p:extLst>
          </p:nvPr>
        </p:nvGraphicFramePr>
        <p:xfrm>
          <a:off x="1412940" y="4397963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FUNCTION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MAFUN1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...déclarations...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Sortir avant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la fin (balise END)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MAFUN1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VAL1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defTabSz="179388"/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MAFUN1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VAL2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END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Invoquer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RES1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MAFUN1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ARG3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5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4634835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Opérateurs de comparaison :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.LT.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.LE.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.EQ.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.NE.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.GT.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.GE.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 smtClean="0"/>
              <a:t>	Expression logique (portable pour les types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 smtClean="0"/>
              <a:t>,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LOGICAL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CHARACTER)</a:t>
            </a:r>
            <a:endParaRPr lang="fr-FR" dirty="0">
              <a:solidFill>
                <a:srgbClr val="545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/>
              <a:t>	Assigner </a:t>
            </a:r>
            <a:r>
              <a:rPr lang="fr-FR" dirty="0" smtClean="0"/>
              <a:t>le résultat d’une comparaison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97512"/>
              </p:ext>
            </p:extLst>
          </p:nvPr>
        </p:nvGraphicFramePr>
        <p:xfrm>
          <a:off x="1412940" y="1535979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strictement inférieur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inférieur ou égal à 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Vrai si X est égal à Y : </a:t>
                      </a:r>
                      <a:r>
                        <a:rPr lang="fr-FR" sz="1300" kern="1200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 avec les FLOTTANTS (voir après)</a:t>
                      </a:r>
                      <a:endParaRPr lang="en-US" sz="1300" b="1" i="0" dirty="0" smtClean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V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rai si X est différent de 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strictement supérieur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.GT.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est supérieur ou égal à Y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.GE.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21864"/>
              </p:ext>
            </p:extLst>
          </p:nvPr>
        </p:nvGraphicFramePr>
        <p:xfrm>
          <a:off x="1412940" y="564642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Assignation du résultat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LOGIQ1 =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6"/>
            <a:ext cx="8568000" cy="3140690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Egalité entre 2 FLOTTANTS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Résultat incertain lors de la comparaisons entre 2 type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REAL*8</a:t>
            </a:r>
            <a:r>
              <a:rPr lang="fr-FR" dirty="0" smtClean="0"/>
              <a:t> !!!</a:t>
            </a:r>
          </a:p>
          <a:p>
            <a:pPr lvl="2" defTabSz="179388"/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dirty="0" smtClean="0"/>
              <a:t>Les </a:t>
            </a:r>
            <a:r>
              <a:rPr lang="fr-FR" dirty="0"/>
              <a:t>précisions sont contenues </a:t>
            </a:r>
            <a:r>
              <a:rPr lang="fr-FR" dirty="0" smtClean="0"/>
              <a:t>dans un include : 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CCREEL.INC</a:t>
            </a:r>
          </a:p>
          <a:p>
            <a:pPr lvl="2" defTabSz="179388"/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XPETIT</a:t>
            </a:r>
            <a:r>
              <a:rPr lang="fr-FR" dirty="0"/>
              <a:t> </a:t>
            </a:r>
            <a:r>
              <a:rPr lang="fr-FR" dirty="0" smtClean="0"/>
              <a:t>:	plus petit 	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 smtClean="0"/>
              <a:t> </a:t>
            </a:r>
            <a:r>
              <a:rPr lang="fr-FR" dirty="0"/>
              <a:t>positif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-304</a:t>
            </a:r>
            <a:r>
              <a:rPr lang="fr-FR" dirty="0" smtClean="0"/>
              <a:t> </a:t>
            </a:r>
            <a:r>
              <a:rPr lang="fr-FR" dirty="0"/>
              <a:t>dont </a:t>
            </a:r>
            <a:r>
              <a:rPr lang="fr-FR" dirty="0" smtClean="0"/>
              <a:t>l’inverse n’est pas </a:t>
            </a:r>
            <a:r>
              <a:rPr lang="fr-FR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XGRAND</a:t>
            </a:r>
            <a:r>
              <a:rPr lang="fr-FR" dirty="0" smtClean="0"/>
              <a:t> :	plus grand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/>
              <a:t> positif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+304</a:t>
            </a:r>
            <a:r>
              <a:rPr lang="fr-FR" dirty="0" smtClean="0"/>
              <a:t> </a:t>
            </a:r>
            <a:r>
              <a:rPr lang="fr-FR" dirty="0"/>
              <a:t>dont l’inverse n’est </a:t>
            </a:r>
            <a:r>
              <a:rPr lang="fr-FR" dirty="0" smtClean="0"/>
              <a:t>pas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0.D0</a:t>
            </a:r>
          </a:p>
          <a:p>
            <a:pPr lvl="2" defTabSz="179388"/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b="1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XZPREC</a:t>
            </a:r>
            <a:r>
              <a:rPr lang="fr-FR" dirty="0"/>
              <a:t> </a:t>
            </a:r>
            <a:r>
              <a:rPr lang="fr-FR" dirty="0" smtClean="0"/>
              <a:t>:	plus petit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dirty="0" smtClean="0"/>
              <a:t> </a:t>
            </a:r>
            <a:r>
              <a:rPr lang="fr-FR" dirty="0"/>
              <a:t>positif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8,8.1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fr-FR" b="1" baseline="30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</a:t>
            </a:r>
            <a:r>
              <a:rPr lang="fr-FR" dirty="0" smtClean="0"/>
              <a:t> qui peut être soustrait à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1.D0</a:t>
            </a:r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						sans que le ne soit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1.D0</a:t>
            </a:r>
            <a:endParaRPr lang="fr-FR" dirty="0"/>
          </a:p>
          <a:p>
            <a:pPr lvl="2" defTabSz="179388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b="1" i="1" u="sng" dirty="0">
                <a:solidFill>
                  <a:srgbClr val="00B050"/>
                </a:solidFill>
              </a:rPr>
              <a:t>Remarque</a:t>
            </a:r>
            <a:r>
              <a:rPr lang="fr-FR" dirty="0"/>
              <a:t> : Ces grandeurs sont accessibles en </a:t>
            </a:r>
            <a:r>
              <a:rPr lang="fr-FR" dirty="0" smtClean="0"/>
              <a:t>GIBIANE (respectivement)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‘PETI’;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‘GRAN’;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‘PREC’;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84067"/>
              </p:ext>
            </p:extLst>
          </p:nvPr>
        </p:nvGraphicFramePr>
        <p:xfrm>
          <a:off x="1412940" y="420239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Tester « égalité » avec des REAL*8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XZPREC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MAX(ABS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300" b="1" kern="1200" noProof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)),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XPETIT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0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Opérateurs logiques :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.NOT.</a:t>
            </a:r>
            <a:r>
              <a:rPr lang="fr-FR" sz="2000" dirty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AND.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.OR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.XOR.</a:t>
            </a:r>
            <a:r>
              <a:rPr lang="fr-FR" sz="2000" dirty="0" smtClean="0"/>
              <a:t>, 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EQV.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.NEQV.</a:t>
            </a:r>
          </a:p>
          <a:p>
            <a:pPr lvl="2"/>
            <a:r>
              <a:rPr lang="fr-FR" dirty="0" smtClean="0"/>
              <a:t>	Expression logique</a:t>
            </a: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FR" dirty="0"/>
              <a:t>	Assigner </a:t>
            </a:r>
            <a:r>
              <a:rPr lang="fr-FR" dirty="0" smtClean="0"/>
              <a:t>le résultat d’une </a:t>
            </a:r>
            <a:r>
              <a:rPr lang="fr-FR" dirty="0"/>
              <a:t>expression </a:t>
            </a:r>
            <a:r>
              <a:rPr lang="fr-FR" dirty="0" smtClean="0"/>
              <a:t>logique</a:t>
            </a:r>
            <a:endParaRPr lang="fr-FR" dirty="0"/>
          </a:p>
          <a:p>
            <a:pPr lvl="2"/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179388"/>
            <a:endParaRPr lang="fr-FR" sz="2000" b="1" i="1" dirty="0">
              <a:solidFill>
                <a:srgbClr val="7030A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9313"/>
              </p:ext>
            </p:extLst>
          </p:nvPr>
        </p:nvGraphicFramePr>
        <p:xfrm>
          <a:off x="1412940" y="1535979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Vrai si Y est faux (Négation logique)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.NOT.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V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rai si toutes les opérandes sont vraies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au moins l’une des opérandes est vraie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une seule des opérandes est vraie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.XOR.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  <a:p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et Y sont dans le même état logique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.EQV.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Vrai si X et Y ne sont pas dans le même état logique</a:t>
                      </a:r>
                      <a:endParaRPr lang="en-US" sz="1300" b="1" i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i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.NEQV.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1371"/>
              </p:ext>
            </p:extLst>
          </p:nvPr>
        </p:nvGraphicFramePr>
        <p:xfrm>
          <a:off x="1412940" y="5687331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Assignation du résultat</a:t>
                      </a:r>
                      <a:endParaRPr lang="en-US" sz="1300" b="1" i="0" kern="1200" baseline="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LOGIQ1 =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5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Instructions conditionnelles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Imbrication possible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Indentation du code conseillée pour une relecture facile</a:t>
            </a:r>
            <a:endParaRPr lang="fr-FR" dirty="0"/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45805"/>
              </p:ext>
            </p:extLst>
          </p:nvPr>
        </p:nvGraphicFramePr>
        <p:xfrm>
          <a:off x="1412940" y="1822403"/>
          <a:ext cx="728148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1 seule instruction conditionnelle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</a:t>
                      </a: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Plusieurs instructions conditionnelles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instruction_1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instruction_2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instruction_3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en-US" sz="1300" dirty="0" smtClean="0">
                        <a:effectLst/>
                      </a:endParaRP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Plusieurs instructions conditionnelles exclusives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instruction_1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instruction_2</a:t>
                      </a:r>
                    </a:p>
                    <a:p>
                      <a:pPr defTabSz="179388"/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instruction_3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err="1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expression_logique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instruction_4</a:t>
                      </a:r>
                    </a:p>
                    <a:p>
                      <a:pPr defTabSz="179388"/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instruction_5</a:t>
                      </a:r>
                    </a:p>
                    <a:p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 ELSE (sans expression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logique) est optionnel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instruction_6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instruction_7</a:t>
                      </a:r>
                      <a:endParaRPr lang="en-US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i="1" kern="1200" dirty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8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Les sauts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Un </a:t>
            </a:r>
            <a:r>
              <a:rPr lang="fr-FR" i="1" dirty="0" smtClean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est un entier compris entre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0</a:t>
            </a:r>
            <a:r>
              <a:rPr lang="fr-FR" dirty="0" smtClean="0"/>
              <a:t> et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99999</a:t>
            </a:r>
          </a:p>
          <a:p>
            <a:pPr lvl="2"/>
            <a:r>
              <a:rPr lang="fr-FR" dirty="0"/>
              <a:t> </a:t>
            </a:r>
            <a:r>
              <a:rPr lang="fr-FR" dirty="0" smtClean="0"/>
              <a:t>         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doit rentrer dans les 5 premières colonnes de la ligne</a:t>
            </a:r>
          </a:p>
          <a:p>
            <a:pPr lvl="2"/>
            <a:r>
              <a:rPr lang="fr-FR" dirty="0" smtClean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doit être </a:t>
            </a:r>
            <a:r>
              <a:rPr lang="fr-FR" dirty="0"/>
              <a:t>unique</a:t>
            </a:r>
          </a:p>
          <a:p>
            <a:pPr lvl="2"/>
            <a:r>
              <a:rPr lang="fr-FR" dirty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/>
              <a:t> peut être pointé par plusieurs 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endParaRPr lang="fr-FR" dirty="0" smtClean="0"/>
          </a:p>
          <a:p>
            <a:pPr lvl="2"/>
            <a:r>
              <a:rPr lang="fr-FR" dirty="0" smtClean="0"/>
              <a:t>	Un </a:t>
            </a:r>
            <a:r>
              <a:rPr lang="fr-FR" i="1" dirty="0">
                <a:solidFill>
                  <a:srgbClr val="0070C0"/>
                </a:solidFill>
              </a:rPr>
              <a:t>label</a:t>
            </a:r>
            <a:r>
              <a:rPr lang="fr-FR" dirty="0" smtClean="0"/>
              <a:t> peut être situé en dessus ou en dessous des 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dirty="0" smtClean="0"/>
              <a:t> associés</a:t>
            </a:r>
          </a:p>
          <a:p>
            <a:pPr lvl="2"/>
            <a:endParaRPr lang="fr-FR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39939"/>
              </p:ext>
            </p:extLst>
          </p:nvPr>
        </p:nvGraphicFramePr>
        <p:xfrm>
          <a:off x="1412940" y="2680163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Tous les GOTO 99999 renvoient ici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99999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Autre utilisation possible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GOTO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300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IVAL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Il faut lire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IVAL=1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13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IVAL=2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8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Si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IVAL=3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GOTO 300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Pour toute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autre valeur de IVAL 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l’instruction est ignorée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0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11585"/>
            <a:ext cx="8568000" cy="503483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Boucles :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ENDDO</a:t>
            </a:r>
            <a:r>
              <a:rPr lang="fr-FR" sz="2000" b="1" dirty="0" smtClean="0">
                <a:solidFill>
                  <a:schemeClr val="tx1"/>
                </a:solidFill>
              </a:rPr>
              <a:t>, </a:t>
            </a:r>
            <a:r>
              <a:rPr lang="fr-F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Imbrication possible &amp; indentation conseillée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80634"/>
              </p:ext>
            </p:extLst>
          </p:nvPr>
        </p:nvGraphicFramePr>
        <p:xfrm>
          <a:off x="1412940" y="1527763"/>
          <a:ext cx="728148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incrémentale simple sans label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I=IDEB,IFIN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incrémentale simple de label 10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I=IDEB,IFIN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Si IFIN &lt;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IDEB : Boucle 10 sautée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Itérer la boucle 10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logique_1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10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Quitter une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boucle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IF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logique_2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Boucle avec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un incrément donné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-2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L’indice de boucle I vaudra respectivement 11, 9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et 7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</a:t>
            </a:r>
            <a:r>
              <a:rPr lang="fr-FR" dirty="0" smtClean="0"/>
              <a:t>77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SEGMENT / ENDSEGMENT</a:t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SEGXXX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MACRO</a:t>
            </a:r>
            <a:b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b="0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CASE / ENDCASE</a:t>
            </a:r>
            <a:endParaRPr lang="fr-FR" b="0" dirty="0">
              <a:solidFill>
                <a:schemeClr val="bg2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46802"/>
            <a:ext cx="8568000" cy="5256796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Présentation de ESOPE</a:t>
            </a:r>
            <a:endParaRPr lang="fr-FR" sz="2000" b="1" i="1" dirty="0">
              <a:solidFill>
                <a:srgbClr val="7030A0"/>
              </a:solidFill>
            </a:endParaRPr>
          </a:p>
          <a:p>
            <a:pPr lvl="2"/>
            <a:r>
              <a:rPr lang="fr-FR" dirty="0"/>
              <a:t>	</a:t>
            </a:r>
            <a:r>
              <a:rPr lang="fr-FR" dirty="0" smtClean="0"/>
              <a:t>Extension du langage FORTRAN 77</a:t>
            </a:r>
          </a:p>
          <a:p>
            <a:pPr lvl="2"/>
            <a:r>
              <a:rPr lang="fr-FR" dirty="0"/>
              <a:t>	</a:t>
            </a:r>
            <a:r>
              <a:rPr lang="fr-FR" dirty="0" smtClean="0"/>
              <a:t>Apporte la notion de </a:t>
            </a:r>
            <a:r>
              <a:rPr lang="fr-FR" b="1" dirty="0" smtClean="0">
                <a:solidFill>
                  <a:srgbClr val="C00000"/>
                </a:solidFill>
              </a:rPr>
              <a:t>structures de données dynamiques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Une structure de données au sens de Cast3M se caractérise par :</a:t>
            </a:r>
            <a:endParaRPr lang="fr-FR" dirty="0"/>
          </a:p>
          <a:p>
            <a:pPr lvl="2" defTabSz="179388"/>
            <a:r>
              <a:rPr lang="fr-FR" dirty="0"/>
              <a:t>				</a:t>
            </a:r>
            <a:r>
              <a:rPr lang="fr-FR" dirty="0">
                <a:solidFill>
                  <a:schemeClr val="tx1"/>
                </a:solidFill>
              </a:rPr>
              <a:t>- Son 	</a:t>
            </a:r>
            <a:r>
              <a:rPr lang="fr-FR" b="1" i="1" dirty="0">
                <a:solidFill>
                  <a:schemeClr val="tx1"/>
                </a:solidFill>
              </a:rPr>
              <a:t>TYPE</a:t>
            </a:r>
            <a:r>
              <a:rPr lang="fr-FR" dirty="0">
                <a:solidFill>
                  <a:schemeClr val="tx1"/>
                </a:solidFill>
              </a:rPr>
              <a:t>			</a:t>
            </a:r>
            <a:r>
              <a:rPr lang="fr-FR" dirty="0" smtClean="0">
                <a:solidFill>
                  <a:schemeClr val="tx1"/>
                </a:solidFill>
              </a:rPr>
              <a:t>	: </a:t>
            </a:r>
            <a:r>
              <a:rPr lang="fr-FR" dirty="0">
                <a:solidFill>
                  <a:schemeClr val="tx1"/>
                </a:solidFill>
              </a:rPr>
              <a:t>ESOPE introduit </a:t>
            </a:r>
            <a:r>
              <a:rPr lang="fr-FR" dirty="0" smtClean="0">
                <a:solidFill>
                  <a:schemeClr val="tx1"/>
                </a:solidFill>
              </a:rPr>
              <a:t>un nouveau type :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	- Son 	</a:t>
            </a:r>
            <a:r>
              <a:rPr lang="fr-FR" b="1" i="1" dirty="0" smtClean="0">
                <a:solidFill>
                  <a:schemeClr val="tx1"/>
                </a:solidFill>
              </a:rPr>
              <a:t>NOM</a:t>
            </a:r>
            <a:r>
              <a:rPr lang="fr-FR" dirty="0" smtClean="0">
                <a:solidFill>
                  <a:schemeClr val="tx1"/>
                </a:solidFill>
              </a:rPr>
              <a:t>				: Mot utilisé pour nommer la structure de données</a:t>
            </a: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Sa 		</a:t>
            </a:r>
            <a:r>
              <a:rPr lang="fr-FR" b="1" i="1" dirty="0" smtClean="0">
                <a:solidFill>
                  <a:schemeClr val="tx1"/>
                </a:solidFill>
              </a:rPr>
              <a:t>VALEUR</a:t>
            </a:r>
            <a:r>
              <a:rPr lang="fr-FR" dirty="0" smtClean="0">
                <a:solidFill>
                  <a:schemeClr val="tx1"/>
                </a:solidFill>
              </a:rPr>
              <a:t>		: Pointeur (type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INTEGER</a:t>
            </a:r>
            <a:r>
              <a:rPr lang="fr-FR" dirty="0" smtClean="0">
                <a:solidFill>
                  <a:schemeClr val="tx1"/>
                </a:solidFill>
              </a:rPr>
              <a:t>) vers la structure de données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	- Son 	</a:t>
            </a:r>
            <a:r>
              <a:rPr lang="fr-FR" b="1" i="1" dirty="0">
                <a:solidFill>
                  <a:schemeClr val="tx1"/>
                </a:solidFill>
              </a:rPr>
              <a:t>CONTENU</a:t>
            </a:r>
            <a:r>
              <a:rPr lang="fr-FR" dirty="0" smtClean="0">
                <a:solidFill>
                  <a:schemeClr val="tx1"/>
                </a:solidFill>
              </a:rPr>
              <a:t>	: Données contenues dans la structure</a:t>
            </a: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Ses		</a:t>
            </a:r>
            <a:r>
              <a:rPr lang="fr-FR" b="1" i="1" dirty="0" smtClean="0">
                <a:solidFill>
                  <a:schemeClr val="tx1"/>
                </a:solidFill>
              </a:rPr>
              <a:t>ALIAS</a:t>
            </a:r>
            <a:r>
              <a:rPr lang="fr-FR" dirty="0" smtClean="0">
                <a:solidFill>
                  <a:schemeClr val="tx1"/>
                </a:solidFill>
              </a:rPr>
              <a:t>			: Autres noms pouvant pointer sur la même structure</a:t>
            </a:r>
          </a:p>
          <a:p>
            <a:pPr lvl="2">
              <a:spcBef>
                <a:spcPts val="1200"/>
              </a:spcBef>
            </a:pPr>
            <a:r>
              <a:rPr lang="fr-FR" dirty="0" smtClean="0"/>
              <a:t>	</a:t>
            </a:r>
            <a:r>
              <a:rPr lang="fr-FR" dirty="0"/>
              <a:t>6 instructions à apprendre pour </a:t>
            </a:r>
            <a:r>
              <a:rPr lang="fr-FR" dirty="0" smtClean="0"/>
              <a:t>la manipulation d’un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endParaRPr lang="fr-FR" b="1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				- </a:t>
            </a:r>
            <a:r>
              <a:rPr lang="fr-FR" i="1" dirty="0" smtClean="0">
                <a:solidFill>
                  <a:schemeClr val="tx1"/>
                </a:solidFill>
              </a:rPr>
              <a:t>Déclaration</a:t>
            </a:r>
            <a:r>
              <a:rPr lang="fr-FR" dirty="0" smtClean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  <a:r>
              <a:rPr lang="fr-FR" dirty="0">
                <a:solidFill>
                  <a:schemeClr val="tx1"/>
                </a:solidFill>
              </a:rPr>
              <a:t> &amp;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ENDSEGMENT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Initialisation</a:t>
            </a:r>
            <a:r>
              <a:rPr lang="fr-FR" dirty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 smtClean="0">
                <a:solidFill>
                  <a:schemeClr val="tx1"/>
                </a:solidFill>
              </a:rPr>
              <a:t>Suppression</a:t>
            </a:r>
            <a:r>
              <a:rPr lang="fr-FR" dirty="0">
                <a:solidFill>
                  <a:schemeClr val="tx1"/>
                </a:solidFill>
              </a:rPr>
              <a:t>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SEGSUP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Activation</a:t>
            </a:r>
            <a:r>
              <a:rPr lang="fr-FR" dirty="0">
                <a:solidFill>
                  <a:schemeClr val="tx1"/>
                </a:solidFill>
              </a:rPr>
              <a:t>		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SEGACT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Désactivation</a:t>
            </a:r>
            <a:r>
              <a:rPr lang="fr-FR" dirty="0">
                <a:solidFill>
                  <a:schemeClr val="tx1"/>
                </a:solidFill>
              </a:rPr>
              <a:t>					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SEGDES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</a:rPr>
              <a:t>				- </a:t>
            </a:r>
            <a:r>
              <a:rPr lang="fr-FR" i="1" dirty="0">
                <a:solidFill>
                  <a:schemeClr val="tx1"/>
                </a:solidFill>
              </a:rPr>
              <a:t>Ajustement dynamique</a:t>
            </a:r>
            <a:r>
              <a:rPr lang="fr-FR" dirty="0">
                <a:solidFill>
                  <a:schemeClr val="tx1"/>
                </a:solidFill>
              </a:rPr>
              <a:t>	: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,...</a:t>
            </a:r>
          </a:p>
          <a:p>
            <a:pPr lvl="2">
              <a:spcBef>
                <a:spcPts val="1200"/>
              </a:spcBef>
            </a:pPr>
            <a:r>
              <a:rPr lang="fr-FR" dirty="0"/>
              <a:t>	</a:t>
            </a:r>
            <a:r>
              <a:rPr lang="fr-FR" dirty="0" smtClean="0"/>
              <a:t>1 syntaxe pour </a:t>
            </a:r>
            <a:r>
              <a:rPr lang="fr-FR" dirty="0"/>
              <a:t>accéder </a:t>
            </a:r>
            <a:r>
              <a:rPr lang="fr-FR" dirty="0" smtClean="0"/>
              <a:t>au contenu d’un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3 </a:t>
            </a:r>
            <a:r>
              <a:rPr lang="fr-FR" dirty="0"/>
              <a:t>types de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MACRO</a:t>
            </a:r>
            <a:r>
              <a:rPr lang="fr-FR" dirty="0"/>
              <a:t> </a:t>
            </a:r>
            <a:r>
              <a:rPr lang="fr-FR" dirty="0" smtClean="0"/>
              <a:t>	: Expression récurrente</a:t>
            </a:r>
            <a:r>
              <a:rPr lang="fr-FR" dirty="0"/>
              <a:t>, </a:t>
            </a:r>
            <a:r>
              <a:rPr lang="fr-FR" dirty="0" smtClean="0"/>
              <a:t>Fonctionnelle, Enumération</a:t>
            </a:r>
          </a:p>
          <a:p>
            <a:pPr lvl="2" defTabSz="179388"/>
            <a:r>
              <a:rPr lang="fr-FR" dirty="0" smtClean="0"/>
              <a:t>  </a:t>
            </a:r>
            <a:r>
              <a:rPr lang="fr-FR" dirty="0"/>
              <a:t>			1 instruction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fr-FR" dirty="0"/>
              <a:t>	</a:t>
            </a:r>
            <a:r>
              <a:rPr lang="fr-FR" dirty="0" smtClean="0"/>
              <a:t>: Clarifie la manipulation des </a:t>
            </a:r>
            <a:r>
              <a:rPr lang="fr-FR" dirty="0"/>
              <a:t>expressions logiques</a:t>
            </a:r>
          </a:p>
          <a:p>
            <a:pPr lvl="2" defTabSz="179388"/>
            <a:endParaRPr lang="fr-FR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6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46802"/>
            <a:ext cx="8568000" cy="160495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Positionnement dans les SUBROUTINES en tête avec les déclarations FORTRAN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Peut contenir tous les types FORTRAN compatibles avec Cast3M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 smtClean="0">
                <a:solidFill>
                  <a:schemeClr val="tx1"/>
                </a:solidFill>
              </a:rPr>
              <a:t>3 </a:t>
            </a:r>
            <a:r>
              <a:rPr lang="fr-FR" dirty="0">
                <a:solidFill>
                  <a:schemeClr val="tx1"/>
                </a:solidFill>
              </a:rPr>
              <a:t>types de </a:t>
            </a:r>
            <a:r>
              <a:rPr lang="fr-FR" dirty="0" smtClean="0">
                <a:solidFill>
                  <a:schemeClr val="tx1"/>
                </a:solidFill>
              </a:rPr>
              <a:t>structures de SEGMENTS</a:t>
            </a:r>
            <a:endParaRPr lang="fr-FR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</a:t>
            </a:r>
            <a:r>
              <a:rPr lang="fr-FR" sz="1200" dirty="0" smtClean="0"/>
              <a:t>simple			(Règle des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IMPLICIT</a:t>
            </a:r>
            <a:r>
              <a:rPr lang="fr-FR" sz="1200" dirty="0" smtClean="0"/>
              <a:t> pour le type FORTRAN sous-jacent)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</a:t>
            </a:r>
            <a:r>
              <a:rPr lang="fr-FR" sz="1200" dirty="0" smtClean="0"/>
              <a:t>extensibles (Règle </a:t>
            </a:r>
            <a:r>
              <a:rPr lang="fr-FR" sz="1200" dirty="0"/>
              <a:t>des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IMPLICIT</a:t>
            </a:r>
            <a:r>
              <a:rPr lang="fr-FR" sz="1200" dirty="0"/>
              <a:t> pour le type FORTRAN sous-jacent</a:t>
            </a:r>
            <a:r>
              <a:rPr lang="fr-FR" sz="1200" dirty="0" smtClean="0"/>
              <a:t>) </a:t>
            </a:r>
            <a:r>
              <a:rPr lang="fr-FR" sz="1200" dirty="0" smtClean="0">
                <a:sym typeface="Wingdings" panose="05000000000000000000" pitchFamily="2" charset="2"/>
              </a:rPr>
              <a:t> Pour la performance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- complexes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19487"/>
              </p:ext>
            </p:extLst>
          </p:nvPr>
        </p:nvGraphicFramePr>
        <p:xfrm>
          <a:off x="1412940" y="2606040"/>
          <a:ext cx="728148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Structures simples</a:t>
                      </a:r>
                    </a:p>
                    <a:p>
                      <a:pPr defTabSz="179388"/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b="1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SEGMENT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ISEG1 &amp; XSEG1(POINTEUR) | ISEG1(i)(ENTIER) | XSEG1(i)(FLOTTANT)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Structure simple extensible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(Explication plus loin)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ISEG2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XSEG2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ISEG2 &amp; XSEG2(POINTEUR) | ISEG2(i)(ENTIER) | XSEG2(i)(FLOTTANT)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tructure complexe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IVAL1,IVAL2=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XVAL1,XVAL2=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3.1D0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CVAL1,CVAL2=‘</a:t>
                      </a:r>
                      <a:r>
                        <a:rPr lang="en-US" sz="1300" b="1" kern="12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Sans_Nom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LOGICAL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N2,N1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BVAL1,BVAL2=.</a:t>
                      </a:r>
                      <a:r>
                        <a:rPr lang="en-US" sz="1300" b="1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TRUE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ALIAS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vers la structure MASTRU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POINTEUR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MASTR1.MASTRU,MASTR2.MASTRU,ALIAS1.MASTRU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Zone de texte 57"/>
          <p:cNvSpPr txBox="1"/>
          <p:nvPr/>
        </p:nvSpPr>
        <p:spPr>
          <a:xfrm>
            <a:off x="7289321" y="5290997"/>
            <a:ext cx="1712368" cy="2621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Eléments de SEGMENTS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007843" y="5422088"/>
            <a:ext cx="281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fermante 8"/>
          <p:cNvSpPr/>
          <p:nvPr/>
        </p:nvSpPr>
        <p:spPr>
          <a:xfrm>
            <a:off x="6771616" y="4998013"/>
            <a:ext cx="194120" cy="848152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19</a:t>
            </a:fld>
            <a:endParaRPr lang="fr-FR" dirty="0"/>
          </a:p>
        </p:txBody>
      </p:sp>
      <p:sp>
        <p:nvSpPr>
          <p:cNvPr id="13" name="Zone de texte 53"/>
          <p:cNvSpPr txBox="1"/>
          <p:nvPr/>
        </p:nvSpPr>
        <p:spPr>
          <a:xfrm>
            <a:off x="5216078" y="2594215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Entiers dimensionnels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62531" y="2731930"/>
            <a:ext cx="1445927" cy="22546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3" idx="1"/>
          </p:cNvCxnSpPr>
          <p:nvPr/>
        </p:nvCxnSpPr>
        <p:spPr>
          <a:xfrm flipH="1">
            <a:off x="3762531" y="2737090"/>
            <a:ext cx="1453547" cy="4108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961472"/>
            <a:ext cx="8568000" cy="5275840"/>
          </a:xfrm>
        </p:spPr>
        <p:txBody>
          <a:bodyPr/>
          <a:lstStyle/>
          <a:p>
            <a:pPr marL="360363" lvl="1" indent="-360363" defTabSz="179388">
              <a:lnSpc>
                <a:spcPts val="2000"/>
              </a:lnSpc>
              <a:buBlip>
                <a:blip r:embed="rId2"/>
              </a:buBlip>
              <a:tabLst/>
            </a:pPr>
            <a:endParaRPr lang="fr-FR" sz="24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Cast3M : Eléments de Qualité</a:t>
            </a:r>
            <a:endParaRPr lang="fr-FR" sz="20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Prérequis en </a:t>
            </a:r>
            <a:r>
              <a:rPr lang="fr-FR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 77</a:t>
            </a:r>
            <a:r>
              <a:rPr lang="fr-FR" sz="2000" b="1" dirty="0" smtClean="0"/>
              <a:t> pour Cast3M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Extension </a:t>
            </a:r>
            <a:r>
              <a:rPr lang="fr-FR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ESOPE</a:t>
            </a:r>
            <a:r>
              <a:rPr lang="fr-FR" sz="2000" b="1" dirty="0" smtClean="0"/>
              <a:t> de </a:t>
            </a:r>
            <a:r>
              <a:rPr lang="fr-FR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 77</a:t>
            </a:r>
            <a:endParaRPr lang="fr-FR" sz="20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Compilation, édition des liens, exécution et débogage</a:t>
            </a: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un nouvel 	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opérateur</a:t>
            </a: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/>
              <a:t>L</a:t>
            </a:r>
            <a:r>
              <a:rPr lang="fr-FR" sz="2000" b="1" dirty="0" smtClean="0"/>
              <a:t>es messages dans Cast3M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un nouveau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modèle mécanique </a:t>
            </a:r>
            <a:r>
              <a:rPr lang="fr-FR" sz="2000" dirty="0" smtClean="0">
                <a:solidFill>
                  <a:schemeClr val="tx1"/>
                </a:solidFill>
              </a:rPr>
              <a:t>(fluage Norton)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Créer un nouvel 		élément fini (A faire…)</a:t>
            </a:r>
            <a:endParaRPr lang="fr-FR" sz="2000" b="1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Créer </a:t>
            </a:r>
            <a:r>
              <a:rPr lang="fr-FR" sz="2000" b="1" dirty="0"/>
              <a:t>un nouvel </a:t>
            </a:r>
            <a:r>
              <a:rPr lang="fr-FR" sz="2000" b="1" dirty="0" smtClean="0"/>
              <a:t>		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objet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defTabSz="179388">
              <a:lnSpc>
                <a:spcPts val="1500"/>
              </a:lnSpc>
              <a:tabLst/>
            </a:pPr>
            <a:endParaRPr lang="fr-FR" sz="2000" b="1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strike="sngStrike" dirty="0" smtClean="0">
                <a:solidFill>
                  <a:schemeClr val="bg1">
                    <a:lumMod val="75000"/>
                  </a:schemeClr>
                </a:solidFill>
              </a:rPr>
              <a:t>Programmation parallèle (A faire)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Mesure &amp; Visualisation des performances</a:t>
            </a:r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 smtClean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endParaRPr lang="fr-FR" sz="2000" b="1" dirty="0"/>
          </a:p>
          <a:p>
            <a:pPr marL="360363" lvl="1" indent="-360363" defTabSz="179388">
              <a:lnSpc>
                <a:spcPts val="1500"/>
              </a:lnSpc>
              <a:buBlip>
                <a:blip r:embed="rId2"/>
              </a:buBlip>
              <a:tabLst/>
            </a:pPr>
            <a:r>
              <a:rPr lang="fr-FR" sz="2000" b="1" dirty="0" smtClean="0"/>
              <a:t>Glossaire de SUBROUTINES utiles</a:t>
            </a:r>
            <a:endParaRPr lang="fr-FR" sz="2400" b="1" dirty="0"/>
          </a:p>
          <a:p>
            <a:pPr marL="0" lvl="1" defTabSz="179388">
              <a:lnSpc>
                <a:spcPts val="2000"/>
              </a:lnSpc>
              <a:tabLst/>
            </a:pP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77318" y="4808845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77318" y="5768215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77318" y="2727086"/>
            <a:ext cx="8574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3"/>
            <a:ext cx="8568000" cy="62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Initialisation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sz="2000" b="1" i="1" dirty="0">
                <a:solidFill>
                  <a:schemeClr val="tx1"/>
                </a:solidFill>
              </a:rPr>
              <a:t>	</a:t>
            </a:r>
            <a:r>
              <a:rPr lang="fr-FR" sz="2000" b="1" i="1" dirty="0" smtClean="0">
                <a:solidFill>
                  <a:schemeClr val="tx1"/>
                </a:solidFill>
              </a:rPr>
              <a:t>		</a:t>
            </a:r>
            <a:r>
              <a:rPr lang="fr-FR" b="1" i="1" u="sng" dirty="0">
                <a:solidFill>
                  <a:srgbClr val="C00000"/>
                </a:solidFill>
              </a:rPr>
              <a:t>Attention</a:t>
            </a:r>
            <a:r>
              <a:rPr lang="fr-FR" dirty="0"/>
              <a:t> : </a:t>
            </a:r>
            <a:r>
              <a:rPr lang="fr-FR" dirty="0" smtClean="0"/>
              <a:t>Bien initialiser les ENTIERS dimensionnels avant !!!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ENTIERS dimensionnels invalides</a:t>
            </a:r>
            <a:r>
              <a:rPr lang="fr-FR" dirty="0" smtClean="0"/>
              <a:t> </a:t>
            </a:r>
            <a:r>
              <a:rPr lang="fr-FR" dirty="0"/>
              <a:t>: GEMAT </a:t>
            </a:r>
            <a:r>
              <a:rPr lang="fr-FR" dirty="0" smtClean="0"/>
              <a:t>ERROR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ENTIERS dimensionnels </a:t>
            </a:r>
            <a:r>
              <a:rPr lang="fr-FR" dirty="0" smtClean="0">
                <a:solidFill>
                  <a:schemeClr val="tx1"/>
                </a:solidFill>
              </a:rPr>
              <a:t>trop grands</a:t>
            </a:r>
            <a:r>
              <a:rPr lang="fr-FR" dirty="0" smtClean="0"/>
              <a:t> </a:t>
            </a:r>
            <a:r>
              <a:rPr lang="fr-FR" dirty="0"/>
              <a:t>: GEMAT </a:t>
            </a:r>
            <a:r>
              <a:rPr lang="fr-FR" dirty="0" smtClean="0"/>
              <a:t>ERROR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19982"/>
              </p:ext>
            </p:extLst>
          </p:nvPr>
        </p:nvGraphicFramePr>
        <p:xfrm>
          <a:off x="1412940" y="1670638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MASTRU et MASTR2 : Leur valeur (ENTIER) correspond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 des 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POINTEURS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               valides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Les </a:t>
                      </a:r>
                      <a:r>
                        <a:rPr lang="fr-FR" sz="1300" kern="120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elements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SEGMENT sont initialisés selon leur type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INTEGER ==&gt;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| REAL*8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LOGICAL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.FALSE. </a:t>
                      </a:r>
                      <a:r>
                        <a:rPr lang="fr-FR" sz="1300" b="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|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CHARACTER(NN)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==&gt; </a:t>
                      </a:r>
                      <a:r>
                        <a:rPr lang="fr-FR" sz="1300" b="1" kern="120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 ’</a:t>
                      </a: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(NN caractères)</a:t>
                      </a:r>
                      <a:endParaRPr lang="fr-FR" sz="1300" b="1" kern="1200" dirty="0" smtClean="0">
                        <a:solidFill>
                          <a:srgbClr val="0070C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32206"/>
              </p:ext>
            </p:extLst>
          </p:nvPr>
        </p:nvGraphicFramePr>
        <p:xfrm>
          <a:off x="1412940" y="4078717"/>
          <a:ext cx="7731060" cy="1023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23819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LONGUEUR DU SEGMENT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144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, 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6" name="Zone de texte 53"/>
          <p:cNvSpPr txBox="1"/>
          <p:nvPr/>
        </p:nvSpPr>
        <p:spPr>
          <a:xfrm>
            <a:off x="6827520" y="407755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876800" y="4215268"/>
            <a:ext cx="19431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6827521" y="429907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301741" y="451982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6125478" y="433844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806440" y="480176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44"/>
          <p:cNvSpPr txBox="1"/>
          <p:nvPr/>
        </p:nvSpPr>
        <p:spPr>
          <a:xfrm>
            <a:off x="6827521" y="465622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7030"/>
              </p:ext>
            </p:extLst>
          </p:nvPr>
        </p:nvGraphicFramePr>
        <p:xfrm>
          <a:off x="1412940" y="5603681"/>
          <a:ext cx="7731060" cy="1014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14475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PAS ASSEZ DE PLACE EN MEMOIRE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144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, MASTRU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37" name="Zone de texte 53"/>
          <p:cNvSpPr txBox="1"/>
          <p:nvPr/>
        </p:nvSpPr>
        <p:spPr>
          <a:xfrm>
            <a:off x="6827520" y="560478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4991100" y="5742495"/>
            <a:ext cx="18288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 de texte 57"/>
          <p:cNvSpPr txBox="1"/>
          <p:nvPr/>
        </p:nvSpPr>
        <p:spPr>
          <a:xfrm>
            <a:off x="6827521" y="582630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6301741" y="604705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colade fermante 40"/>
          <p:cNvSpPr/>
          <p:nvPr/>
        </p:nvSpPr>
        <p:spPr>
          <a:xfrm>
            <a:off x="6125478" y="586567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5806440" y="632899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 de texte 44"/>
          <p:cNvSpPr txBox="1"/>
          <p:nvPr/>
        </p:nvSpPr>
        <p:spPr>
          <a:xfrm>
            <a:off x="6827521" y="618345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3"/>
            <a:ext cx="8568000" cy="623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Initialisation d’un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par copie d’un autre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i="1" u="sng" dirty="0" smtClean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 smtClean="0"/>
              <a:t> : Reprendre un certain nombre de données sans avoir à faire la copie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POINTEUR </a:t>
            </a:r>
            <a:r>
              <a:rPr lang="fr-FR" dirty="0" smtClean="0">
                <a:solidFill>
                  <a:schemeClr val="tx1"/>
                </a:solidFill>
              </a:rPr>
              <a:t>à copier </a:t>
            </a:r>
            <a:r>
              <a:rPr lang="fr-FR" dirty="0">
                <a:solidFill>
                  <a:schemeClr val="tx1"/>
                </a:solidFill>
              </a:rPr>
              <a:t>invalide</a:t>
            </a:r>
            <a:r>
              <a:rPr lang="fr-FR" dirty="0"/>
              <a:t> : GEMAT </a:t>
            </a:r>
            <a:r>
              <a:rPr lang="fr-FR" dirty="0" smtClean="0"/>
              <a:t>ERROR (mauvaise affectation)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Alias vers une structure différente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Erreur de traduction (avant la compilation)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96921"/>
              </p:ext>
            </p:extLst>
          </p:nvPr>
        </p:nvGraphicFramePr>
        <p:xfrm>
          <a:off x="1412940" y="1755969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d’un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 par copie d’un autre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,MASTR2=MASTRU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MASTR2 : copie de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 avec un pointeur différent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Exemple POINTEUR invalide : MASTRU=-4 ; SEGINI,MASTR2=MASTRU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8781"/>
              </p:ext>
            </p:extLst>
          </p:nvPr>
        </p:nvGraphicFramePr>
        <p:xfrm>
          <a:off x="1412940" y="3387874"/>
          <a:ext cx="7731060" cy="1023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023819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168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SEGINI = MASTR2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6" name="Zone de texte 53"/>
          <p:cNvSpPr txBox="1"/>
          <p:nvPr/>
        </p:nvSpPr>
        <p:spPr>
          <a:xfrm>
            <a:off x="6827520" y="338671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4876800" y="3524425"/>
            <a:ext cx="194310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6827521" y="360823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301741" y="382898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6125478" y="364760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5806440" y="411092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44"/>
          <p:cNvSpPr txBox="1"/>
          <p:nvPr/>
        </p:nvSpPr>
        <p:spPr>
          <a:xfrm>
            <a:off x="6827521" y="396538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66548"/>
              </p:ext>
            </p:extLst>
          </p:nvPr>
        </p:nvGraphicFramePr>
        <p:xfrm>
          <a:off x="1412940" y="4900754"/>
          <a:ext cx="773106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Sommaire</a:t>
                      </a:r>
                      <a:r>
                        <a:rPr lang="fr-FR" sz="1300" kern="1200" baseline="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affiché et erreur dans 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le listing (</a:t>
                      </a:r>
                      <a:r>
                        <a:rPr lang="fr-FR" sz="1300" kern="1200" dirty="0" err="1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pilot.lst</a:t>
                      </a:r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0***  ERROR  : PILOT   *** : LSEGEG , P=Q : TYPES DIFFERENTS 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8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361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Ajustement dynamique de la taille d’un élément de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b="1" i="1" u="sng" dirty="0" smtClean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 smtClean="0"/>
              <a:t> 			: Lorsqu’on ne connait pas la taille a priori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i="1" u="sng" dirty="0">
                <a:solidFill>
                  <a:srgbClr val="C00000"/>
                </a:solidFill>
              </a:rPr>
              <a:t>Attention</a:t>
            </a:r>
            <a:r>
              <a:rPr lang="fr-FR" dirty="0" smtClean="0"/>
              <a:t> 	: Si possible éviter l’ajustement 1 par 1 (contre-performant)</a:t>
            </a:r>
          </a:p>
          <a:p>
            <a:pPr lvl="2" defTabSz="179388"/>
            <a:r>
              <a:rPr lang="fr-FR" dirty="0"/>
              <a:t>			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</a:t>
            </a:r>
            <a:r>
              <a:rPr lang="fr-FR" dirty="0" smtClean="0">
                <a:solidFill>
                  <a:schemeClr val="tx1"/>
                </a:solidFill>
              </a:rPr>
              <a:t>Mêmes erreurs (GEMAT ERROR) possibles que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26922"/>
              </p:ext>
            </p:extLst>
          </p:nvPr>
        </p:nvGraphicFramePr>
        <p:xfrm>
          <a:off x="1412940" y="1911208"/>
          <a:ext cx="7281480" cy="425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</a:p>
                    <a:p>
                      <a:r>
                        <a:rPr lang="fr-FR" sz="1300" b="1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1000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Extension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 pour la taille N1 </a:t>
                      </a:r>
                      <a:r>
                        <a:rPr lang="fr-F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(Préférer des gros paquets)</a:t>
                      </a:r>
                      <a:endParaRPr lang="fr-FR" sz="1300" i="1" kern="1200" dirty="0" smtClean="0">
                        <a:solidFill>
                          <a:srgbClr val="C0000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5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SEGADJ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...instructions...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Ajustement de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MASTRU pour les tailles N1 et N2 simultanément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N1=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100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SEGADJ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2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Suppression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b="1" i="1" dirty="0" smtClean="0">
                <a:solidFill>
                  <a:srgbClr val="C00000"/>
                </a:solidFill>
              </a:rPr>
              <a:t>Supprimer les SEGMENTS de travail </a:t>
            </a:r>
            <a:r>
              <a:rPr lang="fr-FR" dirty="0" smtClean="0"/>
              <a:t>avant de quitter les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SUBROUTINES</a:t>
            </a:r>
          </a:p>
          <a:p>
            <a:pPr lvl="2" defTabSz="179388"/>
            <a:r>
              <a:rPr lang="fr-FR" dirty="0" smtClean="0"/>
              <a:t>			Libère </a:t>
            </a:r>
            <a:r>
              <a:rPr lang="fr-FR" dirty="0"/>
              <a:t>l’espace mémoire et </a:t>
            </a:r>
            <a:r>
              <a:rPr lang="fr-FR" dirty="0" smtClean="0"/>
              <a:t>accélère </a:t>
            </a:r>
            <a:r>
              <a:rPr lang="fr-FR" dirty="0"/>
              <a:t>le travail du ménage </a:t>
            </a:r>
            <a:r>
              <a:rPr lang="fr-FR" dirty="0" smtClean="0"/>
              <a:t>automatique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Suppression effective 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	SEGMENTS qui ont l’horodatage courant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lang="fr-FR" sz="1200" b="1" dirty="0" smtClean="0">
                <a:solidFill>
                  <a:schemeClr val="tx1"/>
                </a:solidFill>
              </a:rPr>
              <a:t>Horodatage</a:t>
            </a:r>
            <a:r>
              <a:rPr lang="fr-FR" sz="1200" dirty="0" smtClean="0"/>
              <a:t>  : 	compteur incrémenté à chaque instruction GIBIANE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							répétable entre deux exécution d’un même jeu de données (facilite le débogage)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sz="1200" dirty="0"/>
              <a:t>					</a:t>
            </a:r>
            <a:r>
              <a:rPr lang="fr-FR" sz="1200" dirty="0" smtClean="0"/>
              <a:t>Queue de suppression (voir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ooosuq.eso</a:t>
            </a:r>
            <a:r>
              <a:rPr lang="fr-FR" sz="1200" dirty="0" smtClean="0"/>
              <a:t> dans ESOPE)</a:t>
            </a:r>
            <a:endParaRPr lang="fr-FR" sz="1200" dirty="0"/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					</a:t>
            </a:r>
            <a:r>
              <a:rPr lang="fr-FR" sz="1200" dirty="0" smtClean="0"/>
              <a:t>- une queue par ASSISTANT (en parallèle)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- 64 : taille de la queue (voir variable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SUPQ</a:t>
            </a:r>
            <a:r>
              <a:rPr lang="fr-FR" sz="1200" dirty="0" smtClean="0"/>
              <a:t> dans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IOOCOM.INC </a:t>
            </a:r>
            <a:r>
              <a:rPr lang="fr-FR" sz="1200" dirty="0" smtClean="0"/>
              <a:t>dans ESOPE)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Suppression effective : queue pleine, ménage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Effet de bord : Contenu accessible tant que la suppression effective n’a pas eu lieu</a:t>
            </a:r>
          </a:p>
          <a:p>
            <a:pPr lvl="2" defTabSz="179388">
              <a:lnSpc>
                <a:spcPct val="100000"/>
              </a:lnSpc>
            </a:pPr>
            <a:endParaRPr lang="fr-FR" dirty="0" smtClean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dirty="0" smtClean="0">
                <a:solidFill>
                  <a:schemeClr val="tx1"/>
                </a:solidFill>
              </a:rPr>
              <a:t>Ménage automatique </a:t>
            </a:r>
            <a:endParaRPr lang="fr-FR" sz="1800" dirty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/>
              <a:t>		</a:t>
            </a:r>
            <a:r>
              <a:rPr lang="fr-FR" sz="1200" dirty="0" smtClean="0"/>
              <a:t>Supprime tous les SEGMENTS inaccessibles depuis l’ensemble des OBJETS nommés dans Cast3M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</a:t>
            </a:r>
            <a:r>
              <a:rPr lang="fr-FR" dirty="0">
                <a:solidFill>
                  <a:schemeClr val="tx1"/>
                </a:solidFill>
              </a:rPr>
              <a:t>POINTEUR </a:t>
            </a:r>
            <a:r>
              <a:rPr lang="fr-FR" dirty="0" smtClean="0">
                <a:solidFill>
                  <a:schemeClr val="tx1"/>
                </a:solidFill>
              </a:rPr>
              <a:t>supprimé </a:t>
            </a:r>
            <a:r>
              <a:rPr lang="fr-FR" dirty="0">
                <a:solidFill>
                  <a:schemeClr val="tx1"/>
                </a:solidFill>
              </a:rPr>
              <a:t>invalide</a:t>
            </a:r>
            <a:r>
              <a:rPr lang="fr-FR" dirty="0"/>
              <a:t> : GEMAT ERROR (mauvaise affectation)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88575"/>
              </p:ext>
            </p:extLst>
          </p:nvPr>
        </p:nvGraphicFramePr>
        <p:xfrm>
          <a:off x="1412940" y="183642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Suppression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SEGSUP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659434"/>
              </p:ext>
            </p:extLst>
          </p:nvPr>
        </p:nvGraphicFramePr>
        <p:xfrm>
          <a:off x="1412940" y="5440635"/>
          <a:ext cx="7731060" cy="123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38450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SEGSUP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544173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5579448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566325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88400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25478" y="570262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616594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602040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6385560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6425905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Activation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</a:t>
            </a:r>
            <a:r>
              <a:rPr lang="fr-FR" dirty="0"/>
              <a:t>Indique a GEMAT que le contenu du SEGMENT est désormais accessible</a:t>
            </a:r>
          </a:p>
          <a:p>
            <a:pPr lvl="2" defTabSz="179388"/>
            <a:r>
              <a:rPr lang="fr-FR" dirty="0"/>
              <a:t>			</a:t>
            </a:r>
            <a:r>
              <a:rPr lang="fr-FR" dirty="0" smtClean="0">
                <a:solidFill>
                  <a:schemeClr val="tx1"/>
                </a:solidFill>
              </a:rPr>
              <a:t>2 Modes d’accès</a:t>
            </a:r>
            <a:endParaRPr lang="fr-FR" dirty="0" smtClean="0"/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- </a:t>
            </a:r>
            <a:r>
              <a:rPr lang="fr-FR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 smtClean="0"/>
              <a:t>Lecture seule 		: 	Ecriture impossible 				dans les éléments du SEGMENT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Plusieurs ASSISTANTS </a:t>
            </a:r>
            <a:r>
              <a:rPr lang="fr-FR" sz="1200" dirty="0"/>
              <a:t>peuvent	être en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sz="1200" dirty="0"/>
              <a:t> sur un même SEGMENT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sz="1200" dirty="0" smtClean="0"/>
              <a:t>				- </a:t>
            </a:r>
            <a:r>
              <a:rPr lang="fr-FR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 smtClean="0"/>
              <a:t>Lecture &amp; écriture 	: 	Lecture &amp; écriture possible 	dans </a:t>
            </a:r>
            <a:r>
              <a:rPr lang="fr-FR" sz="1200" dirty="0"/>
              <a:t>les</a:t>
            </a:r>
            <a:r>
              <a:rPr lang="fr-FR" sz="1200" dirty="0" smtClean="0"/>
              <a:t> éléments du SEGMENT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Suite à leur création (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sz="1200" dirty="0" smtClean="0"/>
              <a:t>), les SEGMENTS sont en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 smtClean="0"/>
              <a:t> par défaut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								</a:t>
            </a:r>
            <a:r>
              <a:rPr lang="fr-FR" sz="1200" dirty="0" smtClean="0">
                <a:solidFill>
                  <a:srgbClr val="C00000"/>
                </a:solidFill>
              </a:rPr>
              <a:t>Un seul ASSISTANT à la fois </a:t>
            </a:r>
            <a:r>
              <a:rPr lang="fr-FR" sz="1200" dirty="0"/>
              <a:t>peut	être en </a:t>
            </a:r>
            <a:r>
              <a:rPr lang="fr-FR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fr-FR" sz="1200" dirty="0"/>
              <a:t> sur un même SEGMENT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POINTEUR activé invalide</a:t>
            </a:r>
            <a:r>
              <a:rPr lang="fr-FR" dirty="0" smtClean="0"/>
              <a:t> : GEMAT ERROR (mauvaise affectation)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79038"/>
              </p:ext>
            </p:extLst>
          </p:nvPr>
        </p:nvGraphicFramePr>
        <p:xfrm>
          <a:off x="1412940" y="2879571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 en lecture seule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SEGACT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 en lecture &amp;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ecriture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SEGACT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69591"/>
              </p:ext>
            </p:extLst>
          </p:nvPr>
        </p:nvGraphicFramePr>
        <p:xfrm>
          <a:off x="1412940" y="4577430"/>
          <a:ext cx="7731060" cy="121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16950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SEGACT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4578430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4716145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4799953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020702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25478" y="4839323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5302642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5157101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5522257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5562602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9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Désactivation d’un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</a:p>
          <a:p>
            <a:pPr lvl="2" defTabSz="179388"/>
            <a:r>
              <a:rPr lang="fr-FR" dirty="0" smtClean="0"/>
              <a:t>			Indique a GEMAT que le SEGMENT n’a plus besoin d’être accédé en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fr-FR" dirty="0" smtClean="0"/>
              <a:t> ou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b="1" i="1" u="sng" dirty="0">
                <a:solidFill>
                  <a:schemeClr val="bg2">
                    <a:lumMod val="75000"/>
                  </a:schemeClr>
                </a:solidFill>
              </a:rPr>
              <a:t>Intérêt</a:t>
            </a:r>
            <a:r>
              <a:rPr lang="fr-FR" dirty="0"/>
              <a:t> : </a:t>
            </a:r>
            <a:r>
              <a:rPr lang="fr-FR" dirty="0" smtClean="0"/>
              <a:t>SEGMENTS déplaçables sur le SWAP en cas de manque de mémoire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Désactivation effective </a:t>
            </a:r>
            <a:r>
              <a:rPr lang="fr-FR" dirty="0" smtClean="0"/>
              <a:t>: queue de désactivation (voir 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ooodeq.eso</a:t>
            </a:r>
            <a:r>
              <a:rPr lang="fr-FR" dirty="0" smtClean="0"/>
              <a:t> dans ESOPE)</a:t>
            </a:r>
          </a:p>
          <a:p>
            <a:pPr lvl="2" defTabSz="179388">
              <a:lnSpc>
                <a:spcPct val="100000"/>
              </a:lnSpc>
            </a:pPr>
            <a:r>
              <a:rPr lang="fr-FR" dirty="0" smtClean="0"/>
              <a:t>					</a:t>
            </a:r>
            <a:r>
              <a:rPr lang="fr-FR" sz="1200" dirty="0" smtClean="0"/>
              <a:t>Mise en queue de désactivation : Pour des raisons de performance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	- Une queue par ASSISTANT (en parallèle)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- 64 : taille de la queue (Voir variable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DESQ</a:t>
            </a:r>
            <a:r>
              <a:rPr lang="fr-FR" sz="1200" dirty="0" smtClean="0"/>
              <a:t> dans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IOOCOM.INC</a:t>
            </a:r>
            <a:r>
              <a:rPr lang="fr-FR" sz="1200" dirty="0" smtClean="0"/>
              <a:t> dans ESOPE)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/>
              <a:t>	</a:t>
            </a:r>
            <a:r>
              <a:rPr lang="fr-FR" sz="1200" dirty="0" smtClean="0"/>
              <a:t>					- Désactivation effective : queue pleine,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sz="1200" dirty="0" smtClean="0"/>
              <a:t>,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/>
              <a:t>					Effet de bord : Contenu accessible tant que la désactivation effective n’a pas eu lieu</a:t>
            </a:r>
          </a:p>
          <a:p>
            <a:pPr lvl="2" defTabSz="179388"/>
            <a:endParaRPr lang="fr-FR" dirty="0" smtClean="0"/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dirty="0" smtClean="0">
                <a:solidFill>
                  <a:schemeClr val="tx1"/>
                </a:solidFill>
              </a:rPr>
              <a:t>Ménage automatique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	Tous les SEGMENTS sont désactivés en sortie du ménage (ou en queue de désactivation)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  <a:r>
              <a:rPr lang="fr-FR" dirty="0" smtClean="0">
                <a:solidFill>
                  <a:schemeClr val="tx1"/>
                </a:solidFill>
              </a:rPr>
              <a:t>POINTEUR désactivé invalide</a:t>
            </a:r>
            <a:r>
              <a:rPr lang="fr-FR" dirty="0" smtClean="0"/>
              <a:t> : GEMAT ERROR (mauvaise affectation)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16114"/>
              </p:ext>
            </p:extLst>
          </p:nvPr>
        </p:nvGraphicFramePr>
        <p:xfrm>
          <a:off x="1412940" y="1915357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Désactivation d’un ou plusieurs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SEGMENTS</a:t>
                      </a:r>
                    </a:p>
                    <a:p>
                      <a:pPr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SEGDES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,MASTRU,MASTR2,...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76208"/>
              </p:ext>
            </p:extLst>
          </p:nvPr>
        </p:nvGraphicFramePr>
        <p:xfrm>
          <a:off x="1412940" y="4974913"/>
          <a:ext cx="7731060" cy="1238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238352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0--- GEMAT ERROR        --- SUBROUTINE  : PILOT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INSTRUCTION : 154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SEGDES , MASTRU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                       POINTEUR    :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25" name="Zone de texte 53"/>
          <p:cNvSpPr txBox="1"/>
          <p:nvPr/>
        </p:nvSpPr>
        <p:spPr>
          <a:xfrm>
            <a:off x="6827520" y="4975913"/>
            <a:ext cx="231648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de l’erreur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709160" y="5113628"/>
            <a:ext cx="21107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57"/>
          <p:cNvSpPr txBox="1"/>
          <p:nvPr/>
        </p:nvSpPr>
        <p:spPr>
          <a:xfrm>
            <a:off x="6827521" y="5197436"/>
            <a:ext cx="2316479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facile dans la SUBROUTINE </a:t>
            </a:r>
            <a:r>
              <a:rPr lang="fr-FR" sz="10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pilot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.f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301741" y="5418185"/>
            <a:ext cx="51815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ccolade fermante 30"/>
          <p:cNvSpPr/>
          <p:nvPr/>
        </p:nvSpPr>
        <p:spPr>
          <a:xfrm>
            <a:off x="6147963" y="5236806"/>
            <a:ext cx="93376" cy="3575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5806440" y="5700125"/>
            <a:ext cx="1013460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 de texte 44"/>
          <p:cNvSpPr txBox="1"/>
          <p:nvPr/>
        </p:nvSpPr>
        <p:spPr>
          <a:xfrm>
            <a:off x="6827521" y="5554584"/>
            <a:ext cx="2316480" cy="3657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 impliquée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avec le n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r-FR" sz="1000" b="1" dirty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endParaRPr lang="fr-FR" sz="1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 flipV="1">
            <a:off x="5852160" y="5919740"/>
            <a:ext cx="967740" cy="185886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44"/>
          <p:cNvSpPr txBox="1"/>
          <p:nvPr/>
        </p:nvSpPr>
        <p:spPr>
          <a:xfrm>
            <a:off x="6827521" y="5960085"/>
            <a:ext cx="2316480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Valeur affectée au POINTEUR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3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Accéder aux tailles des éléments d’un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avec le SEGMENT MASTRU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Récupérer les dimensions des éléments du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92612"/>
              </p:ext>
            </p:extLst>
          </p:nvPr>
        </p:nvGraphicFramePr>
        <p:xfrm>
          <a:off x="1412940" y="1586500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MASTRU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i="0" kern="1200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LOGICAL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N2,N1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59318"/>
              </p:ext>
            </p:extLst>
          </p:nvPr>
        </p:nvGraphicFramePr>
        <p:xfrm>
          <a:off x="1412940" y="3406358"/>
          <a:ext cx="728148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Dimension d’un élément de segment a 1 dimension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IVAL1=MASTRU.ITAB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Dimension d’un élément de segment a plusieurs dimensions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IVAL2=MASTRU.XTAB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IVAL3=MASTRU.XTAB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IVAL4=MASTRU.BTAB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IVAL5=MASTRU.BTAB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u="sng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avec les Tableaux de chaines de caractère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IVAL6=MASTRU.CTAB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N0</a:t>
                      </a:r>
                      <a:endParaRPr lang="en-US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IVAL7=MASTRU.CTAB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récupère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N2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8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SAMOI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Ecriture des valeurs dans </a:t>
            </a:r>
            <a:r>
              <a:rPr lang="fr-FR" dirty="0"/>
              <a:t>l</a:t>
            </a:r>
            <a:r>
              <a:rPr lang="fr-FR" dirty="0" smtClean="0"/>
              <a:t>es éléments de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19154"/>
              </p:ext>
            </p:extLst>
          </p:nvPr>
        </p:nvGraphicFramePr>
        <p:xfrm>
          <a:off x="1412940" y="1586500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ITEST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60388"/>
              </p:ext>
            </p:extLst>
          </p:nvPr>
        </p:nvGraphicFramePr>
        <p:xfrm>
          <a:off x="1412940" y="3100568"/>
          <a:ext cx="7281480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Initialisation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N2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40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,SAMOI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Remplissage (on a les droit en RW après le SEGINI) 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SAMOI.ITEST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N1</a:t>
                      </a:r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N2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N1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ii,jj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((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en-US" sz="130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jj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+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** 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  <a:endParaRPr lang="fr-FR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0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r>
              <a:rPr lang="fr-FR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extensible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ITEST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Ecriture des valeurs a la suite d’un SEGMENT extensible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11044"/>
              </p:ext>
            </p:extLst>
          </p:nvPr>
        </p:nvGraphicFramePr>
        <p:xfrm>
          <a:off x="1412940" y="1586500"/>
          <a:ext cx="7281480" cy="28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42199"/>
              </p:ext>
            </p:extLst>
          </p:nvPr>
        </p:nvGraphicFramePr>
        <p:xfrm>
          <a:off x="1412940" y="2363187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Initialisation</a:t>
                      </a:r>
                    </a:p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SEGINI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Concaténation a la fin du SEGMENT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(**)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-1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(**)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-16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Ici la taille de ITEST(/1) vaut 2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endParaRPr lang="en-US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EST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Ici la taille de ITEST(/1) vaut 5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9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Lire des valeurs dans un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Exemple de structure avec le SEGMENT SAMOI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Lecture des valeurs contenues dans </a:t>
            </a:r>
            <a:r>
              <a:rPr lang="fr-FR" dirty="0"/>
              <a:t>l</a:t>
            </a:r>
            <a:r>
              <a:rPr lang="fr-FR" dirty="0" smtClean="0"/>
              <a:t>es éléments du SEGMENT</a:t>
            </a:r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			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54310"/>
              </p:ext>
            </p:extLst>
          </p:nvPr>
        </p:nvGraphicFramePr>
        <p:xfrm>
          <a:off x="1412940" y="1586500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ITEST</a:t>
                      </a: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INTEGER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i="1" kern="1200" baseline="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i="1" kern="1200" baseline="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N1,N2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64437"/>
              </p:ext>
            </p:extLst>
          </p:nvPr>
        </p:nvGraphicFramePr>
        <p:xfrm>
          <a:off x="1412940" y="3100568"/>
          <a:ext cx="7281480" cy="345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(SAMOI.ITEST 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.EQ.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THEN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Calcul de la SOMME des termes du tableau d’entier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ISOMM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SAMOI.ITAB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Calcul de la SOMME des termes du tableau de flottant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XSOMM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ITAIL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 </a:t>
                      </a:r>
                      <a:r>
                        <a:rPr lang="en-US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Perf : </a:t>
                      </a:r>
                      <a:r>
                        <a:rPr lang="en-US" sz="1300" b="0" kern="1200" baseline="0" dirty="0" err="1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opie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variable locale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  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ITAIL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XSOMM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kern="12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ii,jj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ENDDO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ENDIF</a:t>
                      </a:r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2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Cast3M : éléments de qualité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Contrôler les erreurs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</a:rPr>
              <a:t>PAS ASSEZ DE PLACE EN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</a:rPr>
              <a:t>MEMOIRE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Renvoi a une étiquette (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fr-FR" dirty="0" smtClean="0"/>
              <a:t>) au lieu de s’arrêter dans GEMAT (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16</a:t>
            </a:r>
            <a:r>
              <a:rPr lang="fr-FR" dirty="0" smtClean="0"/>
              <a:t>)</a:t>
            </a:r>
          </a:p>
          <a:p>
            <a:pPr lvl="2" defTabSz="179388"/>
            <a:r>
              <a:rPr lang="fr-FR" dirty="0" smtClean="0"/>
              <a:t>			Peut s’ajouter à toutes les instructions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</a:t>
            </a:r>
          </a:p>
          <a:p>
            <a:pPr lvl="2" defTabSz="179388"/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94733"/>
              </p:ext>
            </p:extLst>
          </p:nvPr>
        </p:nvGraphicFramePr>
        <p:xfrm>
          <a:off x="1412940" y="1957975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Exemple de contrôle sur un SEGINI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SEGINI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SAMOI</a:t>
                      </a:r>
                    </a:p>
                    <a:p>
                      <a:pPr defTabSz="179388"/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On arrive ici en cas d’erreur « PAS ASSEZ DE PLACE EN MÉMOIRE »</a:t>
                      </a: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On peut avoir une stratégie pour le contourner </a:t>
                      </a:r>
                      <a:r>
                        <a:rPr lang="fr-FR" sz="1300" kern="12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Manipuler des super-segments (Tableaux de SEGMENTS)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Possibilité de faire des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</a:t>
            </a:r>
            <a:r>
              <a:rPr lang="fr-FR" dirty="0" smtClean="0"/>
              <a:t> par paquets sans écrire la boucle</a:t>
            </a:r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Exemple </a:t>
            </a:r>
            <a:r>
              <a:rPr lang="fr-FR" dirty="0"/>
              <a:t>de traduction FORTRAN 77 avec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SEGACT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 smtClean="0"/>
              <a:t>			Peu utile pour les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SEGINI</a:t>
            </a:r>
            <a:r>
              <a:rPr lang="fr-FR" dirty="0" smtClean="0"/>
              <a:t> et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SEGADJ</a:t>
            </a:r>
            <a:r>
              <a:rPr lang="fr-FR" dirty="0" smtClean="0"/>
              <a:t> a cause des entiers dimensionnant qui sont 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souvent différents entre 2 SEGMENT</a:t>
            </a:r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15161"/>
              </p:ext>
            </p:extLst>
          </p:nvPr>
        </p:nvGraphicFramePr>
        <p:xfrm>
          <a:off x="1412940" y="1653175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 d’un super-segment contenant des segments MELEME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SUPERS(L1)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.MELEME</a:t>
                      </a:r>
                    </a:p>
                    <a:p>
                      <a:pPr defTabSz="179388"/>
                      <a:endParaRPr lang="en-US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Utilisation avec les SEGXXX</a:t>
                      </a:r>
                    </a:p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SEGINI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SEGADJ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SEGACT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SEGDES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SEGSUP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SUPERS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31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2732"/>
              </p:ext>
            </p:extLst>
          </p:nvPr>
        </p:nvGraphicFramePr>
        <p:xfrm>
          <a:off x="1412940" y="4134068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SEGACT,SUPERS(*)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OO2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SUPERS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99007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OO2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OO1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SUP_01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008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SUPERS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OOOWAC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'SUPERS 47 </a:t>
                      </a:r>
                      <a:r>
                        <a:rPr lang="fr-FR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MELEME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99007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Expression récurrente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/>
              <a:t>			Lorsqu’une expression revient régulièrement dans le code</a:t>
            </a:r>
          </a:p>
          <a:p>
            <a:pPr lvl="2" defTabSz="179388"/>
            <a:r>
              <a:rPr lang="fr-FR" dirty="0"/>
              <a:t> 			Déclaration avant </a:t>
            </a:r>
            <a:r>
              <a:rPr lang="fr-FR" dirty="0" smtClean="0"/>
              <a:t>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72501"/>
              </p:ext>
            </p:extLst>
          </p:nvPr>
        </p:nvGraphicFramePr>
        <p:xfrm>
          <a:off x="1412940" y="1904968"/>
          <a:ext cx="728148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SQRT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/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EXPR2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</a:t>
                      </a:r>
                      <a:r>
                        <a:rPr lang="fr-FR" sz="1300" kern="1200" dirty="0" err="1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foo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X1 doit être définie avant sinon SIGFPE</a:t>
                      </a:r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EXPR1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endParaRPr lang="fr-FR" sz="1300" b="0" kern="1200" dirty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13738"/>
              </p:ext>
            </p:extLst>
          </p:nvPr>
        </p:nvGraphicFramePr>
        <p:xfrm>
          <a:off x="1412940" y="3447574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XFLOT1=EXPR1 * 2.D0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SQRT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/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4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</a:t>
            </a:r>
            <a:r>
              <a:rPr lang="fr-FR" sz="2000" b="1" dirty="0" smtClean="0">
                <a:solidFill>
                  <a:schemeClr val="tx1"/>
                </a:solidFill>
              </a:rPr>
              <a:t>Notation fonctionnelle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/>
              <a:t>			Crée une FONCTION en remplaçant simplement le texte à la traduction</a:t>
            </a:r>
          </a:p>
          <a:p>
            <a:pPr lvl="2" defTabSz="179388"/>
            <a:r>
              <a:rPr lang="fr-FR" dirty="0" smtClean="0"/>
              <a:t> 			Déclaration avant 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11533"/>
              </p:ext>
            </p:extLst>
          </p:nvPr>
        </p:nvGraphicFramePr>
        <p:xfrm>
          <a:off x="1412940" y="1859998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 de </a:t>
                      </a: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MA_FONCTION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300" b="1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variables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Importance des parenthèses pour les priorités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MA_FONCTION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 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Utilisation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XFLOT1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 </a:t>
                      </a:r>
                      <a:r>
                        <a:rPr lang="fr-FR" sz="1300" b="1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MA_FONCTION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XVAL1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XVAL2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XVAL3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77159"/>
              </p:ext>
            </p:extLst>
          </p:nvPr>
        </p:nvGraphicFramePr>
        <p:xfrm>
          <a:off x="1412940" y="363236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XFLOT1 = MA_FONCTION(XVAL1+1.D0, XVAL2, XVAL3*2)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XFLOT1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XVAL3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2.D0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(XVAL1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1.D0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X1)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0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fr-FR" sz="2000" b="1" dirty="0">
                <a:solidFill>
                  <a:schemeClr val="tx1"/>
                </a:solidFill>
              </a:rPr>
              <a:t> : Type énuméré</a:t>
            </a:r>
          </a:p>
          <a:p>
            <a:pPr lvl="2" defTabSz="179388"/>
            <a:r>
              <a:rPr lang="fr-FR" dirty="0" smtClean="0"/>
              <a:t>			Clarté de lecture, commentaires inutiles, déclaration avant l’utilisation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77 (traducteur ESOPE) :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32616"/>
              </p:ext>
            </p:extLst>
          </p:nvPr>
        </p:nvGraphicFramePr>
        <p:xfrm>
          <a:off x="1412940" y="1560194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75024"/>
              </p:ext>
            </p:extLst>
          </p:nvPr>
        </p:nvGraphicFramePr>
        <p:xfrm>
          <a:off x="1412940" y="4391954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IFORMU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 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Extension ESOPE de FORTRAN 77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Instructions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 </a:t>
            </a:r>
            <a:r>
              <a:rPr lang="fr-FR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WHEN - WHENOTHERS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ENDCASE</a:t>
            </a:r>
            <a:endParaRPr lang="fr-FR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Clarté, commentaires inutiles, évite les tests logiques,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endParaRPr lang="fr-FR" dirty="0" smtClean="0"/>
          </a:p>
          <a:p>
            <a:pPr lvl="2" defTabSz="179388"/>
            <a:r>
              <a:rPr lang="fr-FR" dirty="0" smtClean="0"/>
              <a:t>			Imbrication des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CASE</a:t>
            </a:r>
            <a:r>
              <a:rPr lang="fr-FR" dirty="0" smtClean="0"/>
              <a:t> possible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dirty="0"/>
              <a:t>T</a:t>
            </a:r>
            <a:r>
              <a:rPr lang="fr-FR" dirty="0" smtClean="0"/>
              <a:t>raduction en fortran (traducteur ESOPE) :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11686"/>
              </p:ext>
            </p:extLst>
          </p:nvPr>
        </p:nvGraphicFramePr>
        <p:xfrm>
          <a:off x="1412940" y="4378620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99002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,IFORMU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OOCASE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IFORMU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en-US" sz="1300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endParaRPr lang="en-US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99002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GOTO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endParaRPr lang="fr-FR" sz="1300" b="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99004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en-US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Instructions</a:t>
                      </a:r>
                    </a:p>
                    <a:p>
                      <a:r>
                        <a:rPr lang="fr-FR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99003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CONTINUE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29474"/>
              </p:ext>
            </p:extLst>
          </p:nvPr>
        </p:nvGraphicFramePr>
        <p:xfrm>
          <a:off x="1412940" y="1918326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MACRO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fr-FR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NAVIER_STOKES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CASE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IFORMU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</a:t>
                      </a:r>
                      <a:endParaRPr lang="en-US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THERMIQUE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300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DIFFUSION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dans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en-US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cas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THERMIQUE </a:t>
                      </a:r>
                      <a:r>
                        <a:rPr lang="en-US" sz="1300" b="1" u="sng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DIFFUSION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WHENOTHERS</a:t>
                      </a:r>
                    </a:p>
                    <a:p>
                      <a:r>
                        <a:rPr lang="en-US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Instructions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ENDCASE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35</a:t>
            </a:fld>
            <a:endParaRPr lang="fr-FR" dirty="0"/>
          </a:p>
        </p:txBody>
      </p:sp>
      <p:cxnSp>
        <p:nvCxnSpPr>
          <p:cNvPr id="12" name="Connecteur droit avec flèche 11"/>
          <p:cNvCxnSpPr>
            <a:stCxn id="10" idx="0"/>
          </p:cNvCxnSpPr>
          <p:nvPr/>
        </p:nvCxnSpPr>
        <p:spPr>
          <a:xfrm flipH="1" flipV="1">
            <a:off x="3994786" y="4713581"/>
            <a:ext cx="2386011" cy="2994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 de texte 53"/>
          <p:cNvSpPr txBox="1"/>
          <p:nvPr/>
        </p:nvSpPr>
        <p:spPr>
          <a:xfrm>
            <a:off x="4095749" y="5013037"/>
            <a:ext cx="4570095" cy="10819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 déclenchant une erreur de ESOPE : STOP 16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IFORMU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sort de la liste énumérée dans la </a:t>
            </a:r>
            <a:r>
              <a:rPr lang="fr-FR" sz="11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MACRO</a:t>
            </a:r>
            <a:endParaRPr lang="fr-FR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100" b="1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IFORMU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non cité dans les </a:t>
            </a:r>
            <a:r>
              <a:rPr lang="fr-FR" sz="1100" b="1" dirty="0">
                <a:solidFill>
                  <a:srgbClr val="0000FF"/>
                </a:solidFill>
                <a:latin typeface="Courier New" panose="02070309020205020404" pitchFamily="49" charset="0"/>
              </a:rPr>
              <a:t>WHEN</a:t>
            </a:r>
            <a:r>
              <a:rPr lang="fr-FR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et absence de </a:t>
            </a:r>
            <a:r>
              <a:rPr lang="fr-FR" sz="11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WHENOTHERS</a:t>
            </a:r>
            <a:endParaRPr lang="fr-FR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'--- ESOPE ---   ERREUR INSTRUCTION : CASE </a:t>
            </a:r>
            <a:r>
              <a:rPr lang="fr-FR" sz="11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,',IFORMU</a:t>
            </a:r>
            <a:endParaRPr lang="fr-FR" sz="11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</p:spTree>
    <p:extLst>
      <p:ext uri="{BB962C8B-B14F-4D97-AF65-F5344CB8AC3E}">
        <p14:creationId xmlns:p14="http://schemas.microsoft.com/office/powerpoint/2010/main" val="30745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1711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Scripts mis à disposition « clé en main » dans Cast3M</a:t>
            </a:r>
          </a:p>
          <a:p>
            <a:pPr lvl="1" defTabSz="179388"/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Compilation : FORTRAN 77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  <a:r>
              <a:rPr lang="fr-FR" dirty="0" smtClean="0"/>
              <a:t>), ESOPE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r>
              <a:rPr lang="fr-FR" dirty="0" smtClean="0"/>
              <a:t>), C (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fr-FR" dirty="0" smtClean="0"/>
              <a:t>), MFRONT (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mfront</a:t>
            </a:r>
            <a:r>
              <a:rPr lang="fr-FR" dirty="0" smtClean="0"/>
              <a:t>)</a:t>
            </a:r>
            <a:endParaRPr lang="fr-FR" sz="1200" dirty="0"/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- Manuel d’utilisation 					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marL="914400" lvl="2" defTabSz="179388">
              <a:lnSpc>
                <a:spcPct val="100000"/>
              </a:lnSpc>
              <a:buSzTx/>
            </a:pPr>
            <a:r>
              <a:rPr lang="fr-FR" sz="1200" dirty="0" smtClean="0"/>
              <a:t>	- </a:t>
            </a:r>
            <a:r>
              <a:rPr lang="fr-FR" sz="1200" dirty="0" smtClean="0">
                <a:solidFill>
                  <a:srgbClr val="C00000"/>
                </a:solidFill>
              </a:rPr>
              <a:t>Version « Standard »</a:t>
            </a:r>
            <a:r>
              <a:rPr lang="fr-FR" sz="1200" dirty="0"/>
              <a:t> </a:t>
            </a:r>
            <a:r>
              <a:rPr lang="fr-FR" sz="1200" dirty="0" smtClean="0"/>
              <a:t>				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i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liste_subroutines</a:t>
            </a:r>
            <a:r>
              <a:rPr lang="fr-FR" sz="1200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fr-FR" i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</a:t>
            </a:r>
            <a:r>
              <a:rPr lang="fr-FR" sz="1200" dirty="0"/>
              <a:t>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Version « </a:t>
            </a:r>
            <a:r>
              <a:rPr lang="fr-FR" sz="1200" dirty="0" err="1" smtClean="0">
                <a:solidFill>
                  <a:schemeClr val="bg2">
                    <a:lumMod val="50000"/>
                  </a:schemeClr>
                </a:solidFill>
              </a:rPr>
              <a:t>Debug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 &amp; Contrôle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fr-FR" sz="1200" dirty="0"/>
              <a:t>	</a:t>
            </a:r>
            <a:r>
              <a:rPr lang="fr-FR" sz="1200" dirty="0" smtClean="0"/>
              <a:t>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liste_subroutines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fr-FR" sz="1200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Edition des liens (construire un nouvel exécutable Cast3M)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/>
              <a:t>Manuel d’utilisation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essaicast20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Utilisation</a:t>
            </a:r>
            <a:r>
              <a:rPr lang="fr-FR" sz="1200" dirty="0" smtClean="0"/>
              <a:t>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essaicast20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Exécution de Cast3M</a:t>
            </a:r>
          </a:p>
          <a:p>
            <a:pPr lvl="2" defTabSz="179388"/>
            <a:r>
              <a:rPr lang="fr-FR" sz="1200" dirty="0"/>
              <a:t>				- </a:t>
            </a:r>
            <a:r>
              <a:rPr lang="fr-FR" sz="1200" dirty="0" smtClean="0"/>
              <a:t>Manuel d’utilisation : 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castem20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--aide</a:t>
            </a: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-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Exécution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fr-FR" sz="1200" dirty="0" err="1">
                <a:solidFill>
                  <a:schemeClr val="bg2">
                    <a:lumMod val="50000"/>
                  </a:schemeClr>
                </a:solidFill>
              </a:rPr>
              <a:t>Debug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 » </a:t>
            </a:r>
            <a:r>
              <a:rPr lang="fr-FR" sz="1200" dirty="0" smtClean="0"/>
              <a:t>(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fr-FR" sz="1200" dirty="0" smtClean="0"/>
              <a:t>) :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-d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fichier.dgibi</a:t>
            </a:r>
            <a:endParaRPr lang="fr-FR" sz="1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200" dirty="0"/>
              <a:t>	</a:t>
            </a:r>
            <a:r>
              <a:rPr lang="fr-FR" sz="1200" dirty="0" smtClean="0"/>
              <a:t>				</a:t>
            </a:r>
            <a:r>
              <a:rPr lang="fr-FR" sz="1200" b="1" i="1" dirty="0" smtClean="0">
                <a:solidFill>
                  <a:srgbClr val="C00000"/>
                </a:solidFill>
              </a:rPr>
              <a:t>Remarque</a:t>
            </a:r>
            <a:r>
              <a:rPr lang="fr-FR" sz="1200" dirty="0" smtClean="0"/>
              <a:t> : Compiler </a:t>
            </a:r>
            <a:r>
              <a:rPr lang="fr-FR" sz="1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main.eso</a:t>
            </a:r>
            <a:r>
              <a:rPr lang="fr-FR" sz="1200" dirty="0" smtClean="0"/>
              <a:t> en </a:t>
            </a:r>
            <a:r>
              <a:rPr lang="fr-FR" sz="1200" dirty="0" err="1" smtClean="0"/>
              <a:t>Debug</a:t>
            </a:r>
            <a:r>
              <a:rPr lang="fr-FR" sz="1200" dirty="0" smtClean="0"/>
              <a:t> pour générer des 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SIGFPE</a:t>
            </a:r>
            <a:r>
              <a:rPr lang="fr-FR" sz="1200" dirty="0" smtClean="0"/>
              <a:t> sur des variables non-initialisées</a:t>
            </a:r>
            <a:endParaRPr lang="fr-FR" sz="1200" dirty="0"/>
          </a:p>
          <a:p>
            <a:pPr lvl="2" defTabSz="179388"/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37</a:t>
            </a:fld>
            <a:endParaRPr lang="fr-FR" dirty="0"/>
          </a:p>
        </p:txBody>
      </p:sp>
      <p:sp>
        <p:nvSpPr>
          <p:cNvPr id="5" name="Espace réservé du numéro de diapositive 8"/>
          <p:cNvSpPr txBox="1">
            <a:spLocks/>
          </p:cNvSpPr>
          <p:nvPr/>
        </p:nvSpPr>
        <p:spPr bwMode="gray">
          <a:xfrm>
            <a:off x="8025304" y="6303598"/>
            <a:ext cx="1118696" cy="55440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mtClean="0"/>
              <a:t>PAGE </a:t>
            </a:r>
            <a:fld id="{AEFB9B6D-867A-40B8-ACB0-35CC9F272C9C}" type="slidenum">
              <a:rPr lang="fr-FR" smtClean="0"/>
              <a:pPr algn="ctr"/>
              <a:t>37</a:t>
            </a:fld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27813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0" y="436245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468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Manipuler les POINTEURS en GIBIANE</a:t>
            </a:r>
            <a:r>
              <a:rPr lang="fr-FR" sz="2000" dirty="0" smtClean="0">
                <a:solidFill>
                  <a:schemeClr val="tx1"/>
                </a:solidFill>
              </a:rPr>
              <a:t> (DEBUG uniquement)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Récupérer le POINTEUR d’un OBJET en GIBIANE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Suivre un POINTEUR dans Cast3M au cours de l’exécution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permet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d’afficher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les SUBROUTINES et les instructions qui manipulent les SEGMENTS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Les manipulations suivies sont les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SEGXXX</a:t>
            </a:r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sz="1400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Nommer un OBJET en GIBIANE a partir de son POINTEUR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</a:t>
            </a:r>
            <a:r>
              <a:rPr lang="fr-FR" sz="13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Attention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Si le pointeur n’est pas du bon type il faut s’attendre à obtenir n’importe quoi !</a:t>
            </a:r>
            <a:endParaRPr lang="fr-FR" sz="1300" dirty="0" smtClean="0"/>
          </a:p>
          <a:p>
            <a:pPr lvl="2" defTabSz="179388"/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51835"/>
              </p:ext>
            </p:extLst>
          </p:nvPr>
        </p:nvGraphicFramePr>
        <p:xfrm>
          <a:off x="1412940" y="1545913"/>
          <a:ext cx="316668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66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VALP1=‘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kern="12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POIN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Objet1 ;</a:t>
                      </a:r>
                      <a:endParaRPr lang="fr-FR" sz="13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38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9807"/>
              </p:ext>
            </p:extLst>
          </p:nvPr>
        </p:nvGraphicFramePr>
        <p:xfrm>
          <a:off x="1412940" y="2833693"/>
          <a:ext cx="6168960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89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SURV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VALP1 ;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//VALP1 est un numéro</a:t>
                      </a:r>
                      <a:r>
                        <a:rPr lang="fr-FR" sz="14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de POINTEUR</a:t>
                      </a:r>
                    </a:p>
                    <a:p>
                      <a:pPr marL="0" algn="l" defTabSz="179388" rtl="0" eaLnBrk="1" latinLnBrk="0" hangingPunct="1"/>
                      <a:endParaRPr lang="fr-FR" sz="1300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0--- GEMAT SURVEILLE    --- SUBROUTINE  :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ACTOBJ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INSTRUCTION :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360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SEGACT ,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IPT1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POINTEUR    :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2121547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HORO SEGMENT:   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1495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HORO COURANT:   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1495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---                        THREAD      :   </a:t>
                      </a:r>
                      <a:r>
                        <a:rPr lang="fr-FR" sz="13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8852"/>
              </p:ext>
            </p:extLst>
          </p:nvPr>
        </p:nvGraphicFramePr>
        <p:xfrm>
          <a:off x="1412940" y="5554033"/>
          <a:ext cx="4050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060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OBJ1=‘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MANU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‘</a:t>
                      </a:r>
                      <a:r>
                        <a:rPr lang="fr-FR" sz="1400" dirty="0" smtClean="0">
                          <a:solidFill>
                            <a:srgbClr val="5454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 VALP1 ‘</a:t>
                      </a:r>
                      <a:r>
                        <a:rPr lang="fr-FR" sz="1400" b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MAILLAGE</a:t>
                      </a:r>
                      <a:r>
                        <a:rPr lang="fr-F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’;</a:t>
                      </a:r>
                      <a:endParaRPr lang="fr-FR" sz="1300" kern="1200" dirty="0" smtClean="0">
                        <a:solidFill>
                          <a:srgbClr val="00B05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7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43329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manipulation de SEGMENTS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/>
              <a:t>			Captées automatiquement par GEMAT - ESOPE</a:t>
            </a:r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Stopper l’exécution de Cast3M au moment de l’erreur GEMAT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 ESOPE émet toutes ses erreurs dans la SUBROUTINE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oooerr.eso</a:t>
            </a:r>
            <a:endParaRPr lang="fr-FR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 Dans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gdb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faire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break</a:t>
            </a:r>
            <a:r>
              <a:rPr lang="fr-FR" sz="13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3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avant de faire 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run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Une fois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gdb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arrêté dans </a:t>
            </a:r>
            <a:r>
              <a:rPr lang="fr-FR" sz="1300" dirty="0" err="1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pour obtenir l’arbre d’appel des SUBROUTINES, faire : 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En </a:t>
            </a:r>
            <a:r>
              <a:rPr lang="fr-FR" sz="13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monothread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	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where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En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multithreads :	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thread</a:t>
            </a:r>
            <a:r>
              <a:rPr lang="fr-FR" sz="1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apply</a:t>
            </a:r>
            <a:r>
              <a:rPr lang="fr-FR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all</a:t>
            </a:r>
            <a:r>
              <a:rPr lang="fr-FR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fr-FR" sz="1300" b="1" dirty="0" err="1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where</a:t>
            </a:r>
            <a:endParaRPr lang="fr-FR" sz="1300" b="1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23349"/>
              </p:ext>
            </p:extLst>
          </p:nvPr>
        </p:nvGraphicFramePr>
        <p:xfrm>
          <a:off x="1412940" y="1545913"/>
          <a:ext cx="7281480" cy="187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POINTEUR ARGUMENT INVALIDE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DIMENSION NEGATIVE DEMANDEE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PAS ASSEZ DE PLACE EN MÉMOIRE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LE POINTEUR DESIGNE UN SEGMENT SUPPRIME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LE FICHIER DE DEBORDEMENT MEMOIRE EST PLEIN</a:t>
                      </a:r>
                    </a:p>
                    <a:p>
                      <a:pPr marL="0" algn="l" defTabSz="179388" rtl="0" eaLnBrk="1" latinLnBrk="0" hangingPunct="1"/>
                      <a:endParaRPr lang="fr-FR" sz="1300" kern="1200" dirty="0" smtClean="0">
                        <a:solidFill>
                          <a:srgbClr val="0070C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ARGUMENT(S) ELEMENT(S) DE SEGMENT ...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DESTRUCTION MÉMOIRE </a:t>
                      </a:r>
                    </a:p>
                    <a:p>
                      <a:pPr marL="0" algn="l" defTabSz="179388" rtl="0" eaLnBrk="1" latinLnBrk="0" hangingPunct="1"/>
                      <a:r>
                        <a:rPr lang="fr-FR" sz="13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--- DEADLOCK DETECTEE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8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648918"/>
            <a:ext cx="3309158" cy="484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75123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Cast3M est développé sous </a:t>
            </a:r>
            <a:r>
              <a:rPr lang="fr-FR" sz="2000" b="1" dirty="0">
                <a:solidFill>
                  <a:srgbClr val="00B050"/>
                </a:solidFill>
              </a:rPr>
              <a:t>Assurance </a:t>
            </a:r>
            <a:r>
              <a:rPr lang="fr-FR" sz="2000" b="1" dirty="0" smtClean="0">
                <a:solidFill>
                  <a:srgbClr val="00B050"/>
                </a:solidFill>
              </a:rPr>
              <a:t>Qualité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			</a:t>
            </a:r>
            <a:r>
              <a:rPr lang="fr-FR" dirty="0" smtClean="0"/>
              <a:t>Référence CEA 2011 : </a:t>
            </a:r>
            <a:r>
              <a:rPr lang="fr-FR" b="1" dirty="0" smtClean="0"/>
              <a:t>SEMT/DIR/PQ/006/A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999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85896"/>
              </p:ext>
            </p:extLst>
          </p:nvPr>
        </p:nvGraphicFramePr>
        <p:xfrm>
          <a:off x="4993597" y="3892526"/>
          <a:ext cx="4070766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766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449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Traduction en F77</a:t>
                      </a:r>
                      <a:endParaRPr lang="fr-FR" sz="13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CALL SUB2(XTAB(1))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SUB2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XTA_01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008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OOW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)-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manipulation des ARGUMENTS de SEGMENTS</a:t>
            </a: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ARGUMENT(S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 ELEMENT(S) DE SEGMENT ...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</a:rPr>
              <a:t>			- Eléments de SEGMENT </a:t>
            </a:r>
            <a:r>
              <a:rPr lang="fr-FR" sz="1200" dirty="0" smtClean="0">
                <a:solidFill>
                  <a:schemeClr val="tx1"/>
                </a:solidFill>
              </a:rPr>
              <a:t>en arguments </a:t>
            </a:r>
            <a:r>
              <a:rPr lang="fr-FR" sz="1200" dirty="0">
                <a:solidFill>
                  <a:schemeClr val="tx1"/>
                </a:solidFill>
              </a:rPr>
              <a:t>d’une SUBROUTINE 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b="1" dirty="0">
                <a:solidFill>
                  <a:srgbClr val="0000FF"/>
                </a:solidFill>
                <a:latin typeface="Courier New" panose="02070309020205020404" pitchFamily="49" charset="0"/>
              </a:rPr>
              <a:t>SEGXXX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plus autorisés (FORTRAN pur)</a:t>
            </a:r>
            <a:endParaRPr lang="fr-FR" sz="12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			- </a:t>
            </a:r>
            <a:r>
              <a:rPr lang="fr-FR" sz="1200" dirty="0">
                <a:solidFill>
                  <a:schemeClr val="tx1"/>
                </a:solidFill>
              </a:rPr>
              <a:t>Protection </a:t>
            </a:r>
            <a:r>
              <a:rPr lang="fr-FR" sz="1200" dirty="0" smtClean="0">
                <a:solidFill>
                  <a:schemeClr val="tx1"/>
                </a:solidFill>
              </a:rPr>
              <a:t>de GEMAT - ESOPE : </a:t>
            </a:r>
            <a:r>
              <a:rPr lang="fr-FR" sz="1200" dirty="0" err="1" smtClean="0">
                <a:solidFill>
                  <a:schemeClr val="tx1"/>
                </a:solidFill>
              </a:rPr>
              <a:t>retassement</a:t>
            </a:r>
            <a:r>
              <a:rPr lang="fr-FR" sz="1200" dirty="0" smtClean="0">
                <a:solidFill>
                  <a:schemeClr val="tx1"/>
                </a:solidFill>
              </a:rPr>
              <a:t> mémoire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dirty="0" smtClean="0">
                <a:solidFill>
                  <a:schemeClr val="tx1"/>
                </a:solidFill>
              </a:rPr>
              <a:t>adresse transmise plus valide !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 smtClean="0">
                <a:solidFill>
                  <a:schemeClr val="tx1"/>
                </a:solidFill>
              </a:rPr>
              <a:t>			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Trouver l’erreur 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en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« </a:t>
            </a:r>
            <a:r>
              <a:rPr lang="fr-FR" sz="1200" dirty="0" err="1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Debug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 », 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faire un break 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oooerr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_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trouver les </a:t>
            </a:r>
            <a:r>
              <a:rPr lang="fr-FR" sz="1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OOx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dans les ARGUMENTS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 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Corriger l’erreur 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passer le POINTEUR en ARGUMENT à la place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59673"/>
              </p:ext>
            </p:extLst>
          </p:nvPr>
        </p:nvGraphicFramePr>
        <p:xfrm>
          <a:off x="59332" y="2459984"/>
          <a:ext cx="3293468" cy="2149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3468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2149491">
                <a:tc>
                  <a:txBody>
                    <a:bodyPr/>
                    <a:lstStyle/>
                    <a:p>
                      <a:pPr defTabSz="179388"/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SEGMENT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</a:p>
                    <a:p>
                      <a:pPr defTabSz="179388"/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ENDSEGMENT</a:t>
                      </a:r>
                    </a:p>
                    <a:p>
                      <a:endParaRPr lang="fr-FR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,SAMOI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Instructions ESOPE</a:t>
                      </a:r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SUB2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SAMOI.XTAB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2" name="Zone de texte 57"/>
          <p:cNvSpPr txBox="1"/>
          <p:nvPr/>
        </p:nvSpPr>
        <p:spPr>
          <a:xfrm>
            <a:off x="3424881" y="3594987"/>
            <a:ext cx="3627119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XTAB est un </a:t>
            </a: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ARGUMENT du SEGMENT SAMOI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>
            <a:off x="2651760" y="3705362"/>
            <a:ext cx="773121" cy="49325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5" idx="1"/>
          </p:cNvCxnSpPr>
          <p:nvPr/>
        </p:nvCxnSpPr>
        <p:spPr>
          <a:xfrm flipH="1">
            <a:off x="2338466" y="3514117"/>
            <a:ext cx="1086414" cy="654185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 de texte 44"/>
          <p:cNvSpPr txBox="1"/>
          <p:nvPr/>
        </p:nvSpPr>
        <p:spPr>
          <a:xfrm>
            <a:off x="3424880" y="3387527"/>
            <a:ext cx="3627119" cy="2531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SAMOI est un </a:t>
            </a: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POINTEUR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(type INTEGER)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 de texte 44"/>
          <p:cNvSpPr txBox="1"/>
          <p:nvPr/>
        </p:nvSpPr>
        <p:spPr>
          <a:xfrm>
            <a:off x="2338466" y="4635163"/>
            <a:ext cx="1814757" cy="2144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ppel à SUB1 inchangé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57"/>
          <p:cNvSpPr txBox="1"/>
          <p:nvPr/>
        </p:nvSpPr>
        <p:spPr>
          <a:xfrm>
            <a:off x="2338466" y="4863298"/>
            <a:ext cx="1814757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chemeClr val="bg2">
                    <a:lumMod val="50000"/>
                  </a:schemeClr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Appel à SUB2 commenté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 flipV="1">
            <a:off x="4153223" y="4452443"/>
            <a:ext cx="1455097" cy="52123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 de texte 57"/>
          <p:cNvSpPr txBox="1"/>
          <p:nvPr/>
        </p:nvSpPr>
        <p:spPr>
          <a:xfrm>
            <a:off x="576000" y="5457574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L’appel a SUB2 contient des </a:t>
            </a:r>
            <a:r>
              <a:rPr lang="fr-FR" sz="1000" dirty="0" err="1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OOx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 flipV="1">
            <a:off x="4153222" y="5029200"/>
            <a:ext cx="1460594" cy="5387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57"/>
          <p:cNvSpPr txBox="1"/>
          <p:nvPr/>
        </p:nvSpPr>
        <p:spPr>
          <a:xfrm>
            <a:off x="576000" y="5260431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Indicateur  ARGUMENT ELEMENT DE SEGMENT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Connecteur droit avec flèche 28"/>
          <p:cNvCxnSpPr>
            <a:stCxn id="28" idx="3"/>
          </p:cNvCxnSpPr>
          <p:nvPr/>
        </p:nvCxnSpPr>
        <p:spPr>
          <a:xfrm flipV="1">
            <a:off x="4153222" y="4834328"/>
            <a:ext cx="1460594" cy="5364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 de texte 57"/>
          <p:cNvSpPr txBox="1"/>
          <p:nvPr/>
        </p:nvSpPr>
        <p:spPr>
          <a:xfrm>
            <a:off x="576000" y="5654717"/>
            <a:ext cx="3577222" cy="2207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R.A.Z Indicateur ARGUMENT ELEMENT DE SEGMENT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eur droit avec flèche 32"/>
          <p:cNvCxnSpPr>
            <a:stCxn id="32" idx="3"/>
          </p:cNvCxnSpPr>
          <p:nvPr/>
        </p:nvCxnSpPr>
        <p:spPr>
          <a:xfrm flipV="1">
            <a:off x="4153222" y="5231567"/>
            <a:ext cx="1468089" cy="5335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colade fermante 23"/>
          <p:cNvSpPr/>
          <p:nvPr/>
        </p:nvSpPr>
        <p:spPr>
          <a:xfrm rot="16200000">
            <a:off x="2578425" y="3938705"/>
            <a:ext cx="123375" cy="71649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6" name="Connecteur droit avec flèche 15"/>
          <p:cNvCxnSpPr>
            <a:stCxn id="17" idx="3"/>
          </p:cNvCxnSpPr>
          <p:nvPr/>
        </p:nvCxnSpPr>
        <p:spPr>
          <a:xfrm flipV="1">
            <a:off x="4153223" y="4235268"/>
            <a:ext cx="1455097" cy="507102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322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Erreurs de programmation : écrasement de mémoire</a:t>
            </a:r>
          </a:p>
          <a:p>
            <a:pPr marL="0" lvl="1" indent="0" defTabSz="179388">
              <a:buNone/>
            </a:pPr>
            <a:endParaRPr lang="fr-FR" sz="2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DESTRUCTION MÉMOIRE </a:t>
            </a:r>
            <a:r>
              <a:rPr lang="fr-FR" dirty="0">
                <a:solidFill>
                  <a:schemeClr val="tx1"/>
                </a:solidFill>
              </a:rPr>
              <a:t>: boucle </a:t>
            </a:r>
            <a:r>
              <a:rPr lang="fr-FR" dirty="0" smtClean="0">
                <a:solidFill>
                  <a:schemeClr val="tx1"/>
                </a:solidFill>
              </a:rPr>
              <a:t>trop grande quelque part !</a:t>
            </a:r>
          </a:p>
          <a:p>
            <a:pPr lvl="2" defTabSz="179388">
              <a:lnSpc>
                <a:spcPct val="100000"/>
              </a:lnSpc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 Ecrasement en </a:t>
            </a:r>
            <a:r>
              <a:rPr lang="fr-FR" sz="1200" b="1" dirty="0">
                <a:solidFill>
                  <a:srgbClr val="C00000"/>
                </a:solidFill>
                <a:sym typeface="Wingdings" panose="05000000000000000000" pitchFamily="2" charset="2"/>
              </a:rPr>
              <a:t>FORTRAN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: 	Désactiver la mise en queue des SEGDES/SEGSUP 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</a:t>
            </a:r>
            <a:r>
              <a:rPr lang="fr-FR" sz="1200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OPTI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 ‘</a:t>
            </a:r>
            <a:r>
              <a:rPr lang="fr-FR" sz="1200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SURV</a:t>
            </a:r>
            <a:r>
              <a:rPr lang="fr-FR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 1;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Ajouter des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SEGACT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SEGDES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progressivement dans le code source</a:t>
            </a:r>
            <a:b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Déterminer quelle SUBROUTINE déborde…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															 </a:t>
            </a:r>
            <a:r>
              <a:rPr lang="fr-FR" sz="1200" b="1" i="1" u="sng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Conseil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 : Programmez en ESOPE et pas en FORTRAN pur</a:t>
            </a:r>
          </a:p>
          <a:p>
            <a:pPr lvl="2" defTabSz="179388">
              <a:lnSpc>
                <a:spcPct val="100000"/>
              </a:lnSpc>
            </a:pPr>
            <a:endParaRPr lang="fr-FR" sz="1200" dirty="0" smtClean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endParaRPr lang="fr-FR" sz="1200" dirty="0" smtClean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</a:rPr>
              <a:t>	</a:t>
            </a:r>
            <a:r>
              <a:rPr lang="fr-FR" sz="1200" dirty="0" smtClean="0">
                <a:solidFill>
                  <a:schemeClr val="tx1"/>
                </a:solidFill>
              </a:rPr>
              <a:t>		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Ecrasement en </a:t>
            </a:r>
            <a:r>
              <a:rPr lang="fr-FR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ESOPE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compilcast19 -cd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de l’arbre d’appel </a:t>
            </a:r>
          </a:p>
          <a:p>
            <a:pPr lvl="2" defTabSz="179388">
              <a:lnSpc>
                <a:spcPct val="100000"/>
              </a:lnSpc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				Erreur trouvée en 1 étape grâce à ESOPE (</a:t>
            </a:r>
            <a:r>
              <a:rPr lang="fr-FR" sz="1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SEGSEV</a:t>
            </a:r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lors du dépassement)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8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42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444175" cy="5811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defTabSz="179388"/>
            <a:r>
              <a:rPr lang="fr-FR" sz="2000" b="1" dirty="0" smtClean="0">
                <a:solidFill>
                  <a:schemeClr val="tx1"/>
                </a:solidFill>
              </a:rPr>
              <a:t>Les différents SIGNAUX du système</a:t>
            </a:r>
          </a:p>
          <a:p>
            <a:pPr marL="1971675" lvl="0" indent="-1047750" algn="just" defTabSz="179388"/>
            <a:r>
              <a:rPr lang="fr-FR" sz="1600" b="1" u="sng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SIGSEV</a:t>
            </a:r>
            <a:r>
              <a:rPr lang="fr-FR" sz="1600" dirty="0">
                <a:solidFill>
                  <a:schemeClr val="tx1"/>
                </a:solidFill>
              </a:rPr>
              <a:t> </a:t>
            </a:r>
            <a:r>
              <a:rPr lang="fr-FR" sz="1600" dirty="0" smtClean="0">
                <a:solidFill>
                  <a:schemeClr val="tx1"/>
                </a:solidFill>
              </a:rPr>
              <a:t>:	Tentative </a:t>
            </a:r>
            <a:r>
              <a:rPr lang="fr-FR" sz="1600" dirty="0">
                <a:solidFill>
                  <a:schemeClr val="tx1"/>
                </a:solidFill>
              </a:rPr>
              <a:t>d’accès invalide à une adresse </a:t>
            </a:r>
            <a:r>
              <a:rPr lang="fr-FR" sz="1600" dirty="0" smtClean="0">
                <a:solidFill>
                  <a:schemeClr val="tx1"/>
                </a:solidFill>
              </a:rPr>
              <a:t>mémoire valide </a:t>
            </a:r>
            <a:r>
              <a:rPr lang="fr-FR" sz="1600" dirty="0">
                <a:solidFill>
                  <a:schemeClr val="tx1"/>
                </a:solidFill>
              </a:rPr>
              <a:t>(ex : essayer </a:t>
            </a:r>
            <a:r>
              <a:rPr lang="fr-FR" sz="1600" dirty="0" smtClean="0">
                <a:solidFill>
                  <a:schemeClr val="tx1"/>
                </a:solidFill>
              </a:rPr>
              <a:t>d’écrire </a:t>
            </a:r>
            <a:r>
              <a:rPr lang="fr-FR" sz="1600" dirty="0">
                <a:solidFill>
                  <a:schemeClr val="tx1"/>
                </a:solidFill>
              </a:rPr>
              <a:t>là où on ne peut que lire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 marL="1971675" lvl="0" indent="-1047750" algn="just" defTabSz="179388"/>
            <a:endParaRPr lang="fr-FR" sz="1600" dirty="0">
              <a:solidFill>
                <a:schemeClr val="tx1"/>
              </a:solidFill>
            </a:endParaRPr>
          </a:p>
          <a:p>
            <a:pPr marL="1971675" lvl="0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SIGFPE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Erreur </a:t>
            </a:r>
            <a:r>
              <a:rPr lang="fr-FR" sz="1600" dirty="0">
                <a:solidFill>
                  <a:schemeClr val="tx1"/>
                </a:solidFill>
              </a:rPr>
              <a:t>arithmétique fatale (division </a:t>
            </a:r>
            <a:r>
              <a:rPr lang="fr-FR" sz="1600" dirty="0" smtClean="0">
                <a:solidFill>
                  <a:schemeClr val="tx1"/>
                </a:solidFill>
              </a:rPr>
              <a:t>par zéro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fr-FR" sz="1600" dirty="0">
                <a:solidFill>
                  <a:schemeClr val="tx1"/>
                </a:solidFill>
              </a:rPr>
              <a:t>, </a:t>
            </a:r>
            <a:r>
              <a:rPr lang="fr-FR" sz="1600" dirty="0" smtClean="0">
                <a:solidFill>
                  <a:schemeClr val="tx1"/>
                </a:solidFill>
              </a:rPr>
              <a:t>utilisation d’un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fr-FR" sz="1600" dirty="0" smtClean="0">
                <a:solidFill>
                  <a:schemeClr val="tx1"/>
                </a:solidFill>
              </a:rPr>
              <a:t>, </a:t>
            </a:r>
            <a:r>
              <a:rPr lang="fr-FR" sz="1600" dirty="0">
                <a:solidFill>
                  <a:schemeClr val="tx1"/>
                </a:solidFill>
              </a:rPr>
              <a:t>etc</a:t>
            </a:r>
            <a:r>
              <a:rPr lang="fr-FR" sz="1600" dirty="0" smtClean="0">
                <a:solidFill>
                  <a:schemeClr val="tx1"/>
                </a:solidFill>
              </a:rPr>
              <a:t>.)</a:t>
            </a:r>
          </a:p>
          <a:p>
            <a:pPr marL="1971675" lvl="0" indent="-1047750" algn="just" defTabSz="179388"/>
            <a:endParaRPr lang="fr-FR" sz="1600" b="1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971675" lvl="0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Renvoyé par </a:t>
            </a:r>
            <a:r>
              <a:rPr lang="fr-FR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fr-F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fr-FR" sz="1600" dirty="0">
                <a:solidFill>
                  <a:schemeClr val="tx1"/>
                </a:solidFill>
              </a:rPr>
              <a:t> ou </a:t>
            </a:r>
            <a:r>
              <a:rPr lang="fr-F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fr-FR" sz="1600" dirty="0">
                <a:solidFill>
                  <a:schemeClr val="tx1"/>
                </a:solidFill>
              </a:rPr>
              <a:t> lors de troubles sérieux (comme </a:t>
            </a:r>
            <a:r>
              <a:rPr lang="fr-FR" sz="1600" dirty="0" smtClean="0">
                <a:solidFill>
                  <a:schemeClr val="tx1"/>
                </a:solidFill>
              </a:rPr>
              <a:t>un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overflow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dans la mémoire demandée). La fonction invoquée </a:t>
            </a:r>
            <a:r>
              <a:rPr lang="fr-FR" sz="1600" dirty="0" smtClean="0">
                <a:solidFill>
                  <a:schemeClr val="tx1"/>
                </a:solidFill>
              </a:rPr>
              <a:t>est </a:t>
            </a:r>
            <a:r>
              <a:rPr lang="fr-FR" sz="16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abort</a:t>
            </a:r>
            <a:r>
              <a:rPr lang="fr-FR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1971675" lvl="0" indent="-1047750" algn="just" defTabSz="179388"/>
            <a:endParaRPr lang="fr-FR" sz="1600" dirty="0" smtClean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SIGBUS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	</a:t>
            </a:r>
            <a:r>
              <a:rPr lang="fr-FR" sz="1600" dirty="0">
                <a:solidFill>
                  <a:schemeClr val="tx1"/>
                </a:solidFill>
              </a:rPr>
              <a:t>T</a:t>
            </a:r>
            <a:r>
              <a:rPr lang="fr-FR" sz="1600" dirty="0" smtClean="0">
                <a:solidFill>
                  <a:schemeClr val="tx1"/>
                </a:solidFill>
              </a:rPr>
              <a:t>entative d’accès à une adresse mémoire invalide (</a:t>
            </a:r>
            <a:r>
              <a:rPr lang="fr-FR" sz="1600" dirty="0" err="1" smtClean="0">
                <a:solidFill>
                  <a:schemeClr val="tx1"/>
                </a:solidFill>
              </a:rPr>
              <a:t>overflow</a:t>
            </a:r>
            <a:r>
              <a:rPr lang="fr-FR" sz="1600" dirty="0" smtClean="0">
                <a:solidFill>
                  <a:schemeClr val="tx1"/>
                </a:solidFill>
              </a:rPr>
              <a:t>) </a:t>
            </a:r>
            <a:r>
              <a:rPr lang="fr-FR" sz="1600" dirty="0">
                <a:solidFill>
                  <a:schemeClr val="tx1"/>
                </a:solidFill>
              </a:rPr>
              <a:t>(différent de </a:t>
            </a:r>
            <a:r>
              <a:rPr lang="fr-FR" sz="1600" b="1" u="sng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SIGSEV</a:t>
            </a:r>
            <a:r>
              <a:rPr lang="fr-FR" sz="1600" dirty="0" smtClean="0">
                <a:solidFill>
                  <a:schemeClr val="tx1"/>
                </a:solidFill>
              </a:rPr>
              <a:t>)</a:t>
            </a:r>
          </a:p>
          <a:p>
            <a:pPr marL="1971675" indent="-1047750" algn="just" defTabSz="179388"/>
            <a:endParaRPr lang="fr-FR" sz="1600" dirty="0" smtClean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u="sng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SIGILL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Tentative </a:t>
            </a:r>
            <a:r>
              <a:rPr lang="fr-FR" sz="1600" dirty="0">
                <a:solidFill>
                  <a:schemeClr val="tx1"/>
                </a:solidFill>
              </a:rPr>
              <a:t>d’exécution d’une instruction illégale. </a:t>
            </a:r>
            <a:r>
              <a:rPr lang="fr-FR" sz="1600" dirty="0" smtClean="0">
                <a:solidFill>
                  <a:schemeClr val="tx1"/>
                </a:solidFill>
              </a:rPr>
              <a:t>Le </a:t>
            </a:r>
            <a:r>
              <a:rPr lang="fr-FR" sz="1600" dirty="0">
                <a:solidFill>
                  <a:schemeClr val="tx1"/>
                </a:solidFill>
              </a:rPr>
              <a:t>CPU tente </a:t>
            </a:r>
            <a:r>
              <a:rPr lang="fr-FR" sz="1600" dirty="0" smtClean="0">
                <a:solidFill>
                  <a:schemeClr val="tx1"/>
                </a:solidFill>
              </a:rPr>
              <a:t>d’exécuter une instruction </a:t>
            </a:r>
            <a:r>
              <a:rPr lang="fr-FR" sz="1600" dirty="0">
                <a:solidFill>
                  <a:schemeClr val="tx1"/>
                </a:solidFill>
              </a:rPr>
              <a:t>qu’il ne connait pas. Saut à une adresse qui n’est pas </a:t>
            </a:r>
            <a:r>
              <a:rPr lang="fr-FR" sz="1600" dirty="0" smtClean="0">
                <a:solidFill>
                  <a:schemeClr val="tx1"/>
                </a:solidFill>
              </a:rPr>
              <a:t>dans l’aire définie par le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programme. Compilation </a:t>
            </a:r>
            <a:r>
              <a:rPr lang="fr-FR" sz="1600" dirty="0">
                <a:solidFill>
                  <a:schemeClr val="tx1"/>
                </a:solidFill>
              </a:rPr>
              <a:t>pour une mauvaise architecture</a:t>
            </a:r>
            <a:r>
              <a:rPr lang="fr-FR" sz="1600" dirty="0" smtClean="0">
                <a:solidFill>
                  <a:schemeClr val="tx1"/>
                </a:solidFill>
              </a:rPr>
              <a:t>. Ne rien retourner alors qu’on a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spécifié </a:t>
            </a:r>
            <a:r>
              <a:rPr lang="fr-FR" sz="1600" dirty="0">
                <a:solidFill>
                  <a:schemeClr val="tx1"/>
                </a:solidFill>
              </a:rPr>
              <a:t>un retour, </a:t>
            </a:r>
            <a:r>
              <a:rPr lang="fr-FR" sz="1600" dirty="0" smtClean="0">
                <a:solidFill>
                  <a:schemeClr val="tx1"/>
                </a:solidFill>
              </a:rPr>
              <a:t>etc.</a:t>
            </a:r>
          </a:p>
          <a:p>
            <a:pPr marL="1971675" indent="-1047750" algn="just" defTabSz="179388"/>
            <a:endParaRPr lang="fr-FR" sz="1600" dirty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u="sng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:	</a:t>
            </a:r>
            <a:r>
              <a:rPr lang="fr-FR" sz="1600" dirty="0" smtClean="0">
                <a:solidFill>
                  <a:schemeClr val="tx1"/>
                </a:solidFill>
              </a:rPr>
              <a:t>En fortran, la commande </a:t>
            </a:r>
            <a:r>
              <a:rPr lang="fr-FR" sz="1600" b="1" dirty="0">
                <a:solidFill>
                  <a:srgbClr val="0000FF"/>
                </a:solidFill>
                <a:latin typeface="Courier New" panose="02070309020205020404" pitchFamily="49" charset="0"/>
              </a:rPr>
              <a:t>STOP</a:t>
            </a:r>
            <a:r>
              <a:rPr lang="fr-FR" sz="1600" dirty="0" smtClean="0">
                <a:solidFill>
                  <a:schemeClr val="tx1"/>
                </a:solidFill>
              </a:rPr>
              <a:t> invoque la </a:t>
            </a:r>
            <a:r>
              <a:rPr lang="fr-FR" sz="1600" dirty="0" err="1" smtClean="0">
                <a:solidFill>
                  <a:schemeClr val="tx1"/>
                </a:solidFill>
              </a:rPr>
              <a:t>subroutine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fr-FR" sz="1600" dirty="0" smtClean="0">
                <a:solidFill>
                  <a:schemeClr val="tx1"/>
                </a:solidFill>
              </a:rPr>
              <a:t> sur lequel on peut s’arrêter avec </a:t>
            </a:r>
            <a:r>
              <a:rPr lang="fr-FR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endParaRPr lang="fr-FR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971675" lvl="2" indent="-1047750" defTabSz="179388"/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Compilation, édition des liens, exécution et débogage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453700" cy="3182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defTabSz="179388"/>
            <a:r>
              <a:rPr lang="fr-FR" sz="2000" b="1" dirty="0" smtClean="0">
                <a:solidFill>
                  <a:schemeClr val="tx1"/>
                </a:solidFill>
              </a:rPr>
              <a:t>Utilisation suffisante de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</a:p>
          <a:p>
            <a:pPr marL="1971675" lvl="1" indent="-104775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marL="1971675" lvl="0" indent="-1047750" algn="just" defTabSz="179388"/>
            <a:r>
              <a:rPr lang="fr-FR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fr-FR" sz="1600" dirty="0">
                <a:solidFill>
                  <a:schemeClr val="tx1"/>
                </a:solidFill>
              </a:rPr>
              <a:t> </a:t>
            </a:r>
            <a:r>
              <a:rPr lang="fr-FR" sz="1600" dirty="0" smtClean="0">
                <a:solidFill>
                  <a:schemeClr val="tx1"/>
                </a:solidFill>
              </a:rPr>
              <a:t>:	Lance l’exécution dans l’environnement </a:t>
            </a:r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</a:p>
          <a:p>
            <a:pPr marL="1971675" lvl="0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Permet l’arrêt de l’exécution au niveau d’un symbole, d’une ligne ou d’une instruction</a:t>
            </a:r>
            <a:endParaRPr lang="fr-FR" sz="1600" b="1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971675" lvl="0" indent="-1047750" algn="just" defTabSz="179388"/>
            <a:r>
              <a:rPr lang="fr-FR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Affiche l’arbre d’appel jusqu’au symbole courant</a:t>
            </a: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	Remonte d’un symbole dans l’arbre d’appel</a:t>
            </a: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  <a:r>
              <a:rPr lang="fr-FR" sz="1600" dirty="0">
                <a:solidFill>
                  <a:schemeClr val="tx1"/>
                </a:solidFill>
              </a:rPr>
              <a:t>	</a:t>
            </a:r>
            <a:r>
              <a:rPr lang="fr-FR" sz="1600" dirty="0" smtClean="0">
                <a:solidFill>
                  <a:schemeClr val="tx1"/>
                </a:solidFill>
              </a:rPr>
              <a:t>Descend d’un symbole dans l’arbre d’appel</a:t>
            </a:r>
            <a:endParaRPr lang="fr-FR" sz="1600" dirty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:	</a:t>
            </a:r>
            <a:r>
              <a:rPr lang="fr-FR" sz="1600" dirty="0" smtClean="0">
                <a:solidFill>
                  <a:schemeClr val="tx1"/>
                </a:solidFill>
              </a:rPr>
              <a:t>Liste le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FORTRAN</a:t>
            </a:r>
            <a:r>
              <a:rPr lang="fr-FR" sz="1600" dirty="0" smtClean="0">
                <a:solidFill>
                  <a:schemeClr val="tx1"/>
                </a:solidFill>
              </a:rPr>
              <a:t> (si compilé en DEBUG) à la ligne courante ou la ligne demandée</a:t>
            </a:r>
            <a:endParaRPr lang="fr-FR" sz="1600" dirty="0">
              <a:solidFill>
                <a:schemeClr val="tx1"/>
              </a:solidFill>
            </a:endParaRPr>
          </a:p>
          <a:p>
            <a:pPr marL="1971675" indent="-1047750" algn="just" defTabSz="179388"/>
            <a:r>
              <a:rPr lang="fr-FR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600" b="1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:	</a:t>
            </a:r>
            <a:r>
              <a:rPr lang="fr-FR" sz="1600" dirty="0" smtClean="0">
                <a:solidFill>
                  <a:schemeClr val="tx1"/>
                </a:solidFill>
              </a:rPr>
              <a:t>Reprend l’exécution du programme</a:t>
            </a:r>
            <a:endParaRPr lang="fr-FR" sz="1600" dirty="0">
              <a:solidFill>
                <a:schemeClr val="tx1"/>
              </a:solidFill>
            </a:endParaRPr>
          </a:p>
          <a:p>
            <a:pPr marL="1971675" lvl="2" indent="-1047750" defTabSz="179388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0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</a:t>
            </a:r>
            <a:r>
              <a:rPr lang="fr-FR" dirty="0" smtClean="0"/>
              <a:t>opérateur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0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la spécification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avant</a:t>
            </a:r>
            <a:r>
              <a:rPr lang="fr-FR" sz="2000" b="1" dirty="0" smtClean="0">
                <a:solidFill>
                  <a:schemeClr val="tx1"/>
                </a:solidFill>
              </a:rPr>
              <a:t> de programmer en ESOPE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.notice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  <a:p>
            <a:pPr marL="0" lvl="1" indent="0" defTabSz="179388">
              <a:buNone/>
            </a:pPr>
            <a:r>
              <a:rPr lang="fr-FR" dirty="0"/>
              <a:t>			</a:t>
            </a:r>
            <a:r>
              <a:rPr lang="fr-FR" dirty="0" smtClean="0"/>
              <a:t>		Exemple de syntaxe : opérateur de calcul statistique sur les objets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‘LISTREEL’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sz="2000" b="1" dirty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		</a:t>
            </a:r>
          </a:p>
          <a:p>
            <a:pPr lvl="2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Ajout du MOT du nouvel opérateur dans la SUBROUTINE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pilot.eso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1</a:t>
            </a:r>
            <a:r>
              <a:rPr lang="fr-FR" sz="1300" b="1" i="1" u="sng" baseline="30000" dirty="0" smtClean="0">
                <a:solidFill>
                  <a:srgbClr val="C00000"/>
                </a:solidFill>
              </a:rPr>
              <a:t>ère</a:t>
            </a:r>
            <a:r>
              <a:rPr lang="fr-FR" sz="1300" b="1" i="1" u="sng" dirty="0" smtClean="0">
                <a:solidFill>
                  <a:srgbClr val="C00000"/>
                </a:solidFill>
              </a:rPr>
              <a:t> manière</a:t>
            </a:r>
            <a:r>
              <a:rPr lang="fr-FR" sz="1300" b="1" i="1" dirty="0" smtClean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Chercher la chaine </a:t>
            </a: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‘....’</a:t>
            </a:r>
            <a:r>
              <a:rPr lang="fr-FR" sz="1300" dirty="0" smtClean="0">
                <a:solidFill>
                  <a:schemeClr val="tx1"/>
                </a:solidFill>
              </a:rPr>
              <a:t>  (ancien opérateur) dans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MDIR1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MDIR2</a:t>
            </a:r>
            <a:r>
              <a:rPr lang="fr-FR" sz="1300" dirty="0" smtClean="0">
                <a:solidFill>
                  <a:schemeClr val="tx1"/>
                </a:solidFill>
              </a:rPr>
              <a:t> ou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MDIR3</a:t>
            </a: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Dans notre cas c’est dans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MDIR1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entre </a:t>
            </a: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‘SUIT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’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‘VALP’</a:t>
            </a:r>
          </a:p>
          <a:p>
            <a:pPr lvl="2" defTabSz="179388"/>
            <a:endParaRPr lang="fr-F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2</a:t>
            </a:r>
            <a:r>
              <a:rPr lang="fr-FR" sz="1300" b="1" i="1" u="sng" baseline="30000" dirty="0" smtClean="0">
                <a:solidFill>
                  <a:srgbClr val="C00000"/>
                </a:solidFill>
              </a:rPr>
              <a:t>ème</a:t>
            </a:r>
            <a:r>
              <a:rPr lang="fr-FR" sz="1300" b="1" i="1" u="sng" dirty="0" smtClean="0">
                <a:solidFill>
                  <a:srgbClr val="C00000"/>
                </a:solidFill>
              </a:rPr>
              <a:t> </a:t>
            </a:r>
            <a:r>
              <a:rPr lang="fr-FR" sz="1300" b="1" i="1" u="sng" dirty="0">
                <a:solidFill>
                  <a:srgbClr val="C00000"/>
                </a:solidFill>
              </a:rPr>
              <a:t>manière</a:t>
            </a:r>
            <a:r>
              <a:rPr lang="fr-FR" sz="1300" b="1" i="1" dirty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	Aucun ancien opérateur restant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</a:rPr>
              <a:t>agrandir </a:t>
            </a:r>
            <a:r>
              <a:rPr lang="fr-FR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MDIR3</a:t>
            </a:r>
          </a:p>
          <a:p>
            <a:pPr lvl="2" defTabSz="179388"/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26138"/>
              </p:ext>
            </p:extLst>
          </p:nvPr>
        </p:nvGraphicFramePr>
        <p:xfrm>
          <a:off x="1412940" y="1581900"/>
          <a:ext cx="773106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 Syntaxe GIBIANE (Notice de l’opérateur)</a:t>
                      </a:r>
                      <a:endParaRPr lang="fr-FR" sz="1300" b="0" kern="1200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="0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FLOT1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b="0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‘STAT’ 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LREEL1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| </a:t>
                      </a:r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(‘MOYE’)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| ;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moyenne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         |  ‘MEDI’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|  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médiane</a:t>
                      </a:r>
                    </a:p>
                    <a:p>
                      <a:r>
                        <a:rPr lang="fr-FR" sz="1300" b="0" kern="1200" baseline="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         |  ‘VARI’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|    </a:t>
                      </a:r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//Calcule la variance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* Par défaut (en l’absence de MOT CLE), on souhaite obtenir la moyenne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57986"/>
              </p:ext>
            </p:extLst>
          </p:nvPr>
        </p:nvGraphicFramePr>
        <p:xfrm>
          <a:off x="1412940" y="4403010"/>
          <a:ext cx="728148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874302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Agrandissement du DATA MDIR3</a:t>
                      </a: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strike="sngStrike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NDIR3</a:t>
                      </a:r>
                      <a:r>
                        <a:rPr lang="fr-FR" sz="13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strike="sngStrike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152</a:t>
                      </a:r>
                      <a:endParaRPr lang="fr-FR" sz="1300" b="1" strike="sngStrike" kern="1200" baseline="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NDIR3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153</a:t>
                      </a:r>
                    </a:p>
                    <a:p>
                      <a:endParaRPr lang="fr-FR" sz="1300" kern="12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i="1" kern="1200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...instructions...</a:t>
                      </a:r>
                    </a:p>
                    <a:p>
                      <a:endParaRPr lang="fr-FR" sz="1300" kern="12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4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DATA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MDIR3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'NUAG'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'WEIP'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'KHIS'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'KOPS'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'FSUR'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'FLAM'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'ELNO'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4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...</a:t>
                      </a:r>
                    </a:p>
                    <a:p>
                      <a:r>
                        <a:rPr lang="fr-FR" sz="1400" b="1" strike="no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4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&gt; </a:t>
                      </a:r>
                      <a:r>
                        <a:rPr lang="fr-FR" sz="1400" strike="sngStrike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'ANNO'</a:t>
                      </a:r>
                      <a:r>
                        <a:rPr lang="fr-FR" sz="14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  <a:p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&gt; </a:t>
                      </a:r>
                      <a:r>
                        <a:rPr lang="fr-FR" sz="14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'ANNO',‘STAT’</a:t>
                      </a:r>
                      <a:r>
                        <a:rPr lang="fr-FR" sz="14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Zone de texte 57"/>
          <p:cNvSpPr txBox="1"/>
          <p:nvPr/>
        </p:nvSpPr>
        <p:spPr>
          <a:xfrm>
            <a:off x="6766560" y="3606287"/>
            <a:ext cx="1927860" cy="24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 caractères à changer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412940" y="2971800"/>
            <a:ext cx="773106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Ajout de l’appel a la nouvelle SUBROUTINE dans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pilot.eso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</a:t>
            </a:r>
            <a:r>
              <a:rPr lang="fr-FR" sz="1300" b="1" i="1" u="sng" dirty="0" smtClean="0">
                <a:solidFill>
                  <a:srgbClr val="C00000"/>
                </a:solidFill>
              </a:rPr>
              <a:t>Attention</a:t>
            </a:r>
            <a:r>
              <a:rPr lang="fr-FR" sz="1300" b="1" i="1" dirty="0" smtClean="0">
                <a:solidFill>
                  <a:srgbClr val="C00000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Le nom de la SUBROUTINE doit idéalement correspondre à l’opérateur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												Nom retenu	: </a:t>
            </a:r>
            <a:r>
              <a:rPr lang="fr-F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stati.eso</a:t>
            </a:r>
            <a:endParaRPr lang="fr-FR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sz="1300" dirty="0">
                <a:solidFill>
                  <a:schemeClr val="tx1"/>
                </a:solidFill>
              </a:rPr>
              <a:t>										</a:t>
            </a:r>
            <a:r>
              <a:rPr lang="fr-FR" sz="1300" dirty="0" smtClean="0">
                <a:solidFill>
                  <a:schemeClr val="tx1"/>
                </a:solidFill>
              </a:rPr>
              <a:t>Arguments 	: </a:t>
            </a:r>
            <a:r>
              <a:rPr lang="fr-F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aucun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</a:rPr>
              <a:t>Ils </a:t>
            </a:r>
            <a:r>
              <a:rPr lang="fr-FR" sz="1300" dirty="0">
                <a:solidFill>
                  <a:schemeClr val="tx1"/>
                </a:solidFill>
              </a:rPr>
              <a:t>seront lus dans </a:t>
            </a:r>
            <a:r>
              <a:rPr lang="fr-FR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stati.eso</a:t>
            </a:r>
            <a:endParaRPr lang="fr-FR" sz="13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57478"/>
              </p:ext>
            </p:extLst>
          </p:nvPr>
        </p:nvGraphicFramePr>
        <p:xfrm>
          <a:off x="1412940" y="2074071"/>
          <a:ext cx="7281480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663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Ajout de l’appel au nouvel opérateur ‘STAT’ entre ‘SUIT’ et ‘VALP’</a:t>
                      </a:r>
                      <a:endParaRPr lang="fr-FR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SUITE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strike="sngStrike" kern="1200" baseline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261</a:t>
                      </a:r>
                      <a:r>
                        <a:rPr lang="fr-FR" sz="1300" strike="sngStrike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strike="sngStrike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CONTINUE</a:t>
                      </a:r>
                      <a:endParaRPr lang="fr-FR" sz="1300" b="0" strike="sngStrike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strike="sngStrike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ANCIEN APPEL A L'OPERATEUR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STATI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262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VALPRO</a:t>
                      </a: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Zone de texte 57"/>
          <p:cNvSpPr txBox="1"/>
          <p:nvPr/>
        </p:nvSpPr>
        <p:spPr>
          <a:xfrm>
            <a:off x="5334001" y="3079076"/>
            <a:ext cx="3360419" cy="4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lignes à effacer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 lignes à ajouter</a:t>
            </a:r>
            <a:endParaRPr lang="fr-FR" sz="1100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69180" y="3292205"/>
            <a:ext cx="45720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fermante 11"/>
          <p:cNvSpPr/>
          <p:nvPr/>
        </p:nvSpPr>
        <p:spPr>
          <a:xfrm>
            <a:off x="4631958" y="2912706"/>
            <a:ext cx="198538" cy="76013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8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9759"/>
              </p:ext>
            </p:extLst>
          </p:nvPr>
        </p:nvGraphicFramePr>
        <p:xfrm>
          <a:off x="1412940" y="1351949"/>
          <a:ext cx="7281480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Remarques générales : ICODE = 1 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lecture OBLIGATOIRE (Erreur sinon)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                       IRETOU= 0  Lecture infructueuse</a:t>
                      </a:r>
                      <a:endParaRPr lang="pt-BR" sz="1300" b="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Après chaque LIRXXX : </a:t>
                      </a:r>
                      <a:r>
                        <a:rPr lang="pt-BR" sz="1300" b="1" kern="12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IF(IERR .NE. 0) RETURN 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(avec </a:t>
                      </a:r>
                      <a:r>
                        <a:rPr lang="pt-BR" sz="1300" b="1" kern="1200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–INC CCOPTIO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FLOTTANT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LIRREE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ENTIER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LIRENT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LIRLOG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 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Chaine de caractères “libre”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LIRCHA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 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 CLE contenus dans une liste connue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LIRMOT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MOLIST,ITAILL,IRETOU,ICODE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MOLIST: DATA ou Tableau contenant les mots-cles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ITAILL: Nombre d’éléments a considérer dans la liste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IRETOU: Position dans la liste (0 si absent)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OBJET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Autres types que précédents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LIROBJ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CTYPE,IPLU,ICODE,IRETOU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CTYPE : Chaine du type de l’objet à lire (ex:‘MAILLAGE’)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IPLU  : POINTEUR vers l’objet lu (si lecture fructueuse)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Lire des arguments GIBIANE en ESOPE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36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860540"/>
              </p:ext>
            </p:extLst>
          </p:nvPr>
        </p:nvGraphicFramePr>
        <p:xfrm>
          <a:off x="1412940" y="1351949"/>
          <a:ext cx="7281480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FLOTTANT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ECRREE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ENTIER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ENT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LOGIQUE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ECRLOG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BECR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pt-BR" sz="13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ECRCHA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d’un ‘</a:t>
                      </a:r>
                      <a:r>
                        <a:rPr lang="pt-BR" sz="1300" kern="1200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OBJET</a:t>
                      </a:r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’ : </a:t>
                      </a:r>
                      <a:r>
                        <a:rPr lang="pt-BR" sz="1300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Autres types que précédents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 </a:t>
                      </a:r>
                      <a:r>
                        <a:rPr lang="pt-BR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ECR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CTYPE,IPECR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CTYPE : Chaine du type de l’objet à écrire (ex:‘MAILLAGE’)</a:t>
                      </a:r>
                    </a:p>
                    <a:p>
                      <a:r>
                        <a:rPr lang="pt-B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IPECR : POINTEUR vers l’objet</a:t>
                      </a:r>
                      <a:endParaRPr lang="pt-B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Ecrire des arguments GIBIANE en ESOPE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Niveau 1 : Détecter TOUTES les syntaxes spécifiées : </a:t>
            </a:r>
            <a:r>
              <a:rPr lang="fr-FR" sz="2000" b="1" i="1" u="sng" dirty="0" smtClean="0">
                <a:solidFill>
                  <a:srgbClr val="C00000"/>
                </a:solidFill>
              </a:rPr>
              <a:t>aucune autre</a:t>
            </a: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84225"/>
              </p:ext>
            </p:extLst>
          </p:nvPr>
        </p:nvGraphicFramePr>
        <p:xfrm>
          <a:off x="1412940" y="1385638"/>
          <a:ext cx="7281480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STATI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Déclarations (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includes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 MOTS-CLES)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INC CCOPTIO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INC SMLREEL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PARAMETER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CMOCLE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DATA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CMOCLE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'MOYE'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'MEDI'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'VARI'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</a:t>
                      </a:r>
                    </a:p>
                    <a:p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d'un 'LISTREEL' obligatoire et activation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LIROBJ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'LISTREEL'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IRETOU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SEGACT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Lecture d'un 'MOT-CLE' optionnel ==&gt; D</a:t>
                      </a:r>
                      <a:r>
                        <a:rPr lang="fr-FR" altLang="ja-JP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faut = 1 (Moyenne)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LIRMOT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CMOCLE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  <a:p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Appel a une SUBROUTINE qui fait le travail avec des ARGUMENTS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STATI1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Ecriture du r</a:t>
                      </a:r>
                      <a:r>
                        <a:rPr lang="fr-FR" altLang="ja-JP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sultat en GIBIANE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ECRREE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XECR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endParaRPr lang="pt-B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49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042160" y="3619500"/>
            <a:ext cx="6614160" cy="579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042160" y="4610100"/>
            <a:ext cx="6614160" cy="388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042160" y="5410200"/>
            <a:ext cx="6614160" cy="3886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042160" y="6192179"/>
            <a:ext cx="6614160" cy="185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512000" y="2213009"/>
            <a:ext cx="7144320" cy="1013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5904656" cy="51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287904" y="3487119"/>
            <a:ext cx="923330" cy="2939204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2"/>
            </a:pPr>
            <a:r>
              <a:rPr lang="fr-FR" sz="1200" dirty="0" smtClean="0">
                <a:solidFill>
                  <a:srgbClr val="C00000"/>
                </a:solidFill>
              </a:rPr>
              <a:t>Réunion Développement : 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NOTICE fonctionnelle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DIAL20</a:t>
            </a:r>
            <a:r>
              <a:rPr lang="fr-FR" sz="1200" dirty="0" smtClean="0">
                <a:solidFill>
                  <a:srgbClr val="00B050"/>
                </a:solidFill>
              </a:rPr>
              <a:t> : 	Fiche </a:t>
            </a:r>
            <a:r>
              <a:rPr lang="fr-FR" sz="1200" dirty="0">
                <a:solidFill>
                  <a:srgbClr val="00B050"/>
                </a:solidFill>
              </a:rPr>
              <a:t>de </a:t>
            </a:r>
            <a:r>
              <a:rPr lang="fr-FR" sz="1200" dirty="0" smtClean="0">
                <a:solidFill>
                  <a:srgbClr val="00B050"/>
                </a:solidFill>
              </a:rPr>
              <a:t>Développement, 				</a:t>
            </a:r>
            <a:r>
              <a:rPr lang="fr-FR" sz="1200" smtClean="0">
                <a:solidFill>
                  <a:srgbClr val="00B050"/>
                </a:solidFill>
              </a:rPr>
              <a:t>	Verrouillages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11115" y="4653136"/>
            <a:ext cx="553998" cy="177318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algn="just" defTabSz="179388">
              <a:buFont typeface="+mj-lt"/>
              <a:buAutoNum type="arabicPeriod" startAt="3"/>
            </a:pPr>
            <a:r>
              <a:rPr lang="fr-FR" sz="1200" dirty="0" smtClean="0">
                <a:solidFill>
                  <a:srgbClr val="C00000"/>
                </a:solidFill>
              </a:rPr>
              <a:t>Découpage du travail </a:t>
            </a:r>
          </a:p>
          <a:p>
            <a:pPr marL="357188" lvl="1" indent="-179388" algn="just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SUBROUTINES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4139173" y="4989944"/>
            <a:ext cx="553998" cy="203984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algn="just" defTabSz="179388">
              <a:buFont typeface="+mj-lt"/>
              <a:buAutoNum type="arabicPeriod" startAt="4"/>
            </a:pPr>
            <a:r>
              <a:rPr lang="fr-FR" sz="1200" dirty="0" smtClean="0">
                <a:solidFill>
                  <a:srgbClr val="C00000"/>
                </a:solidFill>
              </a:rPr>
              <a:t>Développements</a:t>
            </a:r>
          </a:p>
          <a:p>
            <a:pPr marL="357188" lvl="1" indent="-171450" algn="just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Réalisation locale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33653" y="4653136"/>
            <a:ext cx="553998" cy="177318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5"/>
            </a:pPr>
            <a:r>
              <a:rPr lang="fr-FR" sz="1200" dirty="0" smtClean="0">
                <a:solidFill>
                  <a:srgbClr val="C00000"/>
                </a:solidFill>
              </a:rPr>
              <a:t>Base des cas-tests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B050"/>
                </a:solidFill>
              </a:rPr>
              <a:t>Réalisation locale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69729" y="3212976"/>
            <a:ext cx="738664" cy="3213348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vert270" wrap="square" rtlCol="0">
            <a:spAutoFit/>
          </a:bodyPr>
          <a:lstStyle/>
          <a:p>
            <a:pPr marL="228600" indent="-228600" defTabSz="179388">
              <a:buFont typeface="+mj-lt"/>
              <a:buAutoNum type="arabicPeriod" startAt="6"/>
            </a:pPr>
            <a:r>
              <a:rPr lang="fr-FR" sz="1200" dirty="0" smtClean="0">
                <a:solidFill>
                  <a:srgbClr val="C00000"/>
                </a:solidFill>
              </a:rPr>
              <a:t>Incrément de développement</a:t>
            </a:r>
          </a:p>
          <a:p>
            <a:pPr marL="357188" lvl="1" indent="-171450" defTabSz="179388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DIAL20</a:t>
            </a:r>
            <a:r>
              <a:rPr lang="fr-FR" sz="1200" dirty="0" smtClean="0">
                <a:solidFill>
                  <a:srgbClr val="00B050"/>
                </a:solidFill>
              </a:rPr>
              <a:t> : 	fichiers .</a:t>
            </a:r>
            <a:r>
              <a:rPr lang="fr-FR" sz="1200" dirty="0" err="1" smtClean="0">
                <a:solidFill>
                  <a:srgbClr val="00B050"/>
                </a:solidFill>
              </a:rPr>
              <a:t>eso</a:t>
            </a:r>
            <a:r>
              <a:rPr lang="fr-FR" sz="1200" dirty="0" smtClean="0">
                <a:solidFill>
                  <a:srgbClr val="00B050"/>
                </a:solidFill>
              </a:rPr>
              <a:t>, .notice, </a:t>
            </a:r>
          </a:p>
          <a:p>
            <a:pPr marL="185738" lvl="1" defTabSz="179388"/>
            <a:r>
              <a:rPr lang="fr-FR" sz="1200" dirty="0">
                <a:solidFill>
                  <a:srgbClr val="00B050"/>
                </a:solidFill>
              </a:rPr>
              <a:t>	</a:t>
            </a:r>
            <a:r>
              <a:rPr lang="fr-FR" sz="1200" dirty="0" smtClean="0">
                <a:solidFill>
                  <a:srgbClr val="00B050"/>
                </a:solidFill>
              </a:rPr>
              <a:t>				.</a:t>
            </a:r>
            <a:r>
              <a:rPr lang="fr-FR" sz="1200" dirty="0" err="1" smtClean="0">
                <a:solidFill>
                  <a:srgbClr val="00B050"/>
                </a:solidFill>
              </a:rPr>
              <a:t>procedur</a:t>
            </a:r>
            <a:r>
              <a:rPr lang="fr-FR" sz="1200" dirty="0" smtClean="0">
                <a:solidFill>
                  <a:srgbClr val="00B050"/>
                </a:solidFill>
              </a:rPr>
              <a:t>, GIBI.ERREUR</a:t>
            </a:r>
            <a:endParaRPr lang="fr-FR" sz="1200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2132856"/>
            <a:ext cx="1763688" cy="46166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vert="horz" wrap="square" rtlCol="0">
            <a:spAutoFit/>
          </a:bodyPr>
          <a:lstStyle/>
          <a:p>
            <a:pPr marL="228600" indent="-228600" defTabSz="179388">
              <a:buFont typeface="+mj-lt"/>
              <a:buAutoNum type="arabicPeriod"/>
            </a:pPr>
            <a:r>
              <a:rPr lang="fr-FR" sz="1200" dirty="0" smtClean="0">
                <a:solidFill>
                  <a:srgbClr val="C00000"/>
                </a:solidFill>
              </a:rPr>
              <a:t>Nouveau problème à résoudre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5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1"/>
            <a:ext cx="8172464" cy="290310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Extrait du PQL</a:t>
            </a:r>
            <a:r>
              <a:rPr lang="fr-FR" sz="2000" dirty="0" smtClean="0">
                <a:solidFill>
                  <a:schemeClr val="tx1"/>
                </a:solidFill>
              </a:rPr>
              <a:t> (pp.19/67) : Développement incrémental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opérateur</a:t>
            </a: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Niveau 2 : Appel a une SUBROUTINE avec des ARGUMENTS</a:t>
            </a:r>
          </a:p>
          <a:p>
            <a:pPr marL="0" lvl="1" indent="0" defTabSz="179388">
              <a:buNone/>
            </a:pPr>
            <a:r>
              <a:rPr lang="fr-FR" dirty="0"/>
              <a:t>			</a:t>
            </a:r>
            <a:r>
              <a:rPr lang="fr-FR" dirty="0" smtClean="0"/>
              <a:t>		</a:t>
            </a:r>
            <a:r>
              <a:rPr lang="fr-FR" b="1" i="1" u="sng" dirty="0" smtClean="0">
                <a:solidFill>
                  <a:srgbClr val="00B050"/>
                </a:solidFill>
              </a:rPr>
              <a:t>Intérêt</a:t>
            </a:r>
            <a:r>
              <a:rPr lang="fr-FR" dirty="0" smtClean="0"/>
              <a:t> : 	Pouvoir appeler l’opérateur directement en ESOPE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Travaille à SEGMENTS activés pour des questions de performance</a:t>
            </a:r>
            <a:endParaRPr lang="fr-FR" dirty="0"/>
          </a:p>
          <a:p>
            <a:pPr lvl="1" defTabSz="179388"/>
            <a:endParaRPr lang="fr-FR" sz="1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33951"/>
              </p:ext>
            </p:extLst>
          </p:nvPr>
        </p:nvGraphicFramePr>
        <p:xfrm>
          <a:off x="1412940" y="1850458"/>
          <a:ext cx="7281480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STATI1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MLREEL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IPOSI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XECR</a:t>
                      </a:r>
                      <a:r>
                        <a:rPr lang="pt-B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Déclarations (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includes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-INC SMLREEL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Test de validité des données</a:t>
                      </a:r>
                    </a:p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NBVAL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MLREEL</a:t>
                      </a:r>
                      <a:r>
                        <a:rPr lang="en-US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.PROG(/1)</a:t>
                      </a:r>
                    </a:p>
                    <a:p>
                      <a:r>
                        <a:rPr lang="en-US" sz="1300" b="1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NBVAL </a:t>
                      </a:r>
                      <a:r>
                        <a:rPr lang="en-US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CALL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21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</a:p>
                    <a:p>
                      <a:endParaRPr lang="fr-FR" sz="1300" kern="1200" baseline="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Initialisation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pt-B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XECR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0.D0</a:t>
                      </a:r>
                    </a:p>
                    <a:p>
                      <a:endParaRPr lang="fr-FR" sz="1300" kern="12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Différents cas de figure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//Calcul de la moyenne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//Calcul de la médiane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IPOSI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//Calcul de la variance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ELSE          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//Cas inattendu</a:t>
                      </a:r>
                      <a:endParaRPr lang="fr-FR" sz="1300" b="1" dirty="0" smtClean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endParaRPr lang="pt-B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12000" y="2662068"/>
            <a:ext cx="7144320" cy="225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42160" y="3276600"/>
            <a:ext cx="6614160" cy="982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042160" y="4648200"/>
            <a:ext cx="6614160" cy="2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42160" y="5272439"/>
            <a:ext cx="6614160" cy="983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1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Les </a:t>
            </a:r>
            <a:r>
              <a:rPr lang="fr-FR" sz="2400" dirty="0" smtClean="0"/>
              <a:t>messages</a:t>
            </a:r>
            <a:r>
              <a:rPr lang="fr-FR" sz="2400" dirty="0"/>
              <a:t> </a:t>
            </a:r>
            <a:r>
              <a:rPr lang="fr-FR" sz="2400" dirty="0" smtClean="0"/>
              <a:t>dans cast3M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messages DANS Cast3M</a:t>
            </a:r>
            <a:endParaRPr lang="fr-FR" dirty="0"/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Tout dans un seul fichier 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…/data/GIBI.ERREUR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 smtClean="0"/>
              <a:t>					</a:t>
            </a:r>
            <a:r>
              <a:rPr lang="fr-FR" dirty="0" smtClean="0">
                <a:solidFill>
                  <a:srgbClr val="00B050"/>
                </a:solidFill>
              </a:rPr>
              <a:t>Clarté</a:t>
            </a:r>
            <a:r>
              <a:rPr lang="fr-FR" dirty="0" smtClean="0"/>
              <a:t> pour l’utilisateur devant le message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		Gestion </a:t>
            </a:r>
            <a:r>
              <a:rPr lang="fr-FR" dirty="0" smtClean="0">
                <a:solidFill>
                  <a:srgbClr val="00B050"/>
                </a:solidFill>
              </a:rPr>
              <a:t>multi-langue</a:t>
            </a:r>
            <a:r>
              <a:rPr lang="fr-FR" dirty="0" smtClean="0"/>
              <a:t> évidente</a:t>
            </a:r>
          </a:p>
          <a:p>
            <a:pPr marL="0" lvl="1" indent="0" defTabSz="179388">
              <a:lnSpc>
                <a:spcPct val="100000"/>
              </a:lnSpc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dirty="0" smtClean="0"/>
              <a:t>		</a:t>
            </a:r>
            <a:r>
              <a:rPr lang="fr-FR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erreur.eso</a:t>
            </a:r>
            <a:r>
              <a:rPr lang="fr-FR" b="1" dirty="0" smtClean="0"/>
              <a:t> </a:t>
            </a:r>
            <a:r>
              <a:rPr lang="fr-FR" dirty="0" smtClean="0"/>
              <a:t>: 	La seule </a:t>
            </a:r>
            <a:r>
              <a:rPr lang="fr-FR" b="1" dirty="0" smtClean="0"/>
              <a:t>SUBROUTINE</a:t>
            </a:r>
            <a:r>
              <a:rPr lang="fr-FR" dirty="0" smtClean="0"/>
              <a:t> </a:t>
            </a:r>
            <a:r>
              <a:rPr lang="fr-FR" dirty="0"/>
              <a:t>à invoquer </a:t>
            </a:r>
            <a:r>
              <a:rPr lang="fr-FR" dirty="0" smtClean="0"/>
              <a:t>pour le développeur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Débogage évident pour stopper Cast3M sur un message</a:t>
            </a:r>
          </a:p>
          <a:p>
            <a:pPr marL="0" lvl="1" indent="0" defTabSz="179388">
              <a:buNone/>
            </a:pPr>
            <a:endParaRPr lang="fr-FR" dirty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Qu’est-ce qu’un message dans Cast3M</a:t>
            </a:r>
          </a:p>
          <a:p>
            <a:pPr lvl="2" defTabSz="179388"/>
            <a:r>
              <a:rPr lang="fr-FR" dirty="0" smtClean="0"/>
              <a:t>			Une langue :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OPTI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‘LANG’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fr-FR" dirty="0" smtClean="0"/>
              <a:t> en GIBIANE ou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MOT1</a:t>
            </a:r>
            <a:r>
              <a:rPr lang="fr-FR" dirty="0" smtClean="0"/>
              <a:t> peut valoir : 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FRAN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français par défaut (le défaut se change en tête de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  <a:r>
              <a:rPr lang="fr-FR" dirty="0" smtClean="0"/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anglais disponible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‘OPTI’ ‘LANG’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ANGL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  <a:r>
              <a:rPr lang="fr-FR" dirty="0" smtClean="0"/>
              <a:t> </a:t>
            </a:r>
            <a:r>
              <a:rPr lang="fr-FR" dirty="0"/>
              <a:t>en </a:t>
            </a:r>
            <a:r>
              <a:rPr lang="fr-FR" dirty="0" smtClean="0"/>
              <a:t>GIBIANE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-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dirty="0" smtClean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ESPA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/>
              <a:t> espagnol libre d’être ajouté (traduire tous les messages existants)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Un numéro de message : type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  <a:endParaRPr lang="fr-FR" b="1" dirty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Un niveau </a:t>
            </a:r>
            <a:r>
              <a:rPr lang="fr-FR" dirty="0" smtClean="0"/>
              <a:t>d’erreur : type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0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</a:rPr>
              <a:t>Message affiché, Cast3M poursuit (ce n’est pas une erreur)</a:t>
            </a:r>
            <a:endParaRPr lang="fr-FR" sz="1400" dirty="0" smtClean="0"/>
          </a:p>
          <a:p>
            <a:pPr lvl="2" defTabSz="179388">
              <a:lnSpc>
                <a:spcPct val="100000"/>
              </a:lnSpc>
            </a:pPr>
            <a:r>
              <a:rPr lang="fr-FR" sz="14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1 </a:t>
            </a:r>
            <a:r>
              <a:rPr lang="fr-FR" sz="1300" dirty="0" smtClean="0">
                <a:solidFill>
                  <a:schemeClr val="tx1"/>
                </a:solidFill>
              </a:rPr>
              <a:t>: </a:t>
            </a:r>
            <a:r>
              <a:rPr lang="fr-FR" sz="1300" dirty="0">
                <a:solidFill>
                  <a:schemeClr val="tx1"/>
                </a:solidFill>
              </a:rPr>
              <a:t>Message affiché, ERREUR </a:t>
            </a:r>
            <a:r>
              <a:rPr lang="fr-FR" sz="1300" dirty="0" smtClean="0">
                <a:solidFill>
                  <a:schemeClr val="tx1"/>
                </a:solidFill>
              </a:rPr>
              <a:t>émise, </a:t>
            </a:r>
            <a:r>
              <a:rPr lang="fr-FR" sz="1300" dirty="0">
                <a:solidFill>
                  <a:schemeClr val="tx1"/>
                </a:solidFill>
              </a:rPr>
              <a:t>Cast3M rend la </a:t>
            </a:r>
            <a:r>
              <a:rPr lang="fr-FR" sz="1300" dirty="0" smtClean="0">
                <a:solidFill>
                  <a:schemeClr val="tx1"/>
                </a:solidFill>
              </a:rPr>
              <a:t>main, 	en sortie 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4</a:t>
            </a:r>
          </a:p>
          <a:p>
            <a:pPr lvl="2" defTabSz="179388">
              <a:lnSpc>
                <a:spcPct val="100000"/>
              </a:lnSpc>
            </a:pPr>
            <a:r>
              <a:rPr lang="fr-FR" sz="14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	- </a:t>
            </a:r>
            <a:r>
              <a:rPr lang="fr-FR" sz="1300" dirty="0" smtClean="0">
                <a:solidFill>
                  <a:srgbClr val="5454FF"/>
                </a:solidFill>
              </a:rPr>
              <a:t>Niveau d’erreur 2 </a:t>
            </a:r>
            <a:r>
              <a:rPr lang="fr-FR" sz="1300" dirty="0" smtClean="0">
                <a:solidFill>
                  <a:schemeClr val="tx1"/>
                </a:solidFill>
              </a:rPr>
              <a:t>: Message affiché, ERREUR émise, </a:t>
            </a:r>
            <a:r>
              <a:rPr lang="fr-FR" sz="1300" dirty="0">
                <a:solidFill>
                  <a:schemeClr val="tx1"/>
                </a:solidFill>
              </a:rPr>
              <a:t>Cast3M rend la main, </a:t>
            </a:r>
            <a:r>
              <a:rPr lang="fr-FR" sz="1300" dirty="0" smtClean="0">
                <a:solidFill>
                  <a:schemeClr val="tx1"/>
                </a:solidFill>
              </a:rPr>
              <a:t>	en </a:t>
            </a:r>
            <a:r>
              <a:rPr lang="fr-FR" sz="1300" dirty="0">
                <a:solidFill>
                  <a:schemeClr val="tx1"/>
                </a:solidFill>
              </a:rPr>
              <a:t>sortie </a:t>
            </a: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8</a:t>
            </a:r>
          </a:p>
          <a:p>
            <a:pPr lvl="2" defTabSz="179388">
              <a:lnSpc>
                <a:spcPct val="100000"/>
              </a:lnSpc>
            </a:pPr>
            <a:r>
              <a:rPr lang="fr-FR" sz="1400" dirty="0"/>
              <a:t>			</a:t>
            </a:r>
            <a:r>
              <a:rPr lang="fr-FR" sz="1300" dirty="0">
                <a:solidFill>
                  <a:schemeClr val="tx1"/>
                </a:solidFill>
              </a:rPr>
              <a:t>	- </a:t>
            </a:r>
            <a:r>
              <a:rPr lang="fr-FR" sz="1300" dirty="0">
                <a:solidFill>
                  <a:srgbClr val="5454FF"/>
                </a:solidFill>
              </a:rPr>
              <a:t>Niveau d’erreur </a:t>
            </a:r>
            <a:r>
              <a:rPr lang="fr-FR" sz="1300" dirty="0" smtClean="0">
                <a:solidFill>
                  <a:srgbClr val="5454FF"/>
                </a:solidFill>
              </a:rPr>
              <a:t>3 </a:t>
            </a:r>
            <a:r>
              <a:rPr lang="fr-FR" sz="1300" dirty="0" smtClean="0">
                <a:solidFill>
                  <a:schemeClr val="tx1"/>
                </a:solidFill>
              </a:rPr>
              <a:t>: Message affiché, ERREUR émise, Cast3M quitte, 				en sortie </a:t>
            </a:r>
            <a:r>
              <a:rPr lang="fr-FR" sz="13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 12</a:t>
            </a:r>
            <a:endParaRPr lang="fr-FR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</a:t>
            </a:r>
            <a:r>
              <a:rPr lang="fr-FR" dirty="0" smtClean="0"/>
              <a:t>		Un </a:t>
            </a:r>
            <a:r>
              <a:rPr lang="fr-FR" dirty="0"/>
              <a:t>texte (sur 2 lignes maximum) pouvant </a:t>
            </a:r>
            <a:r>
              <a:rPr lang="fr-FR" dirty="0" smtClean="0"/>
              <a:t>contenir des variables de type : 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		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%m1:8 			</a:t>
            </a:r>
            <a:r>
              <a:rPr lang="fr-FR" sz="1300" dirty="0" smtClean="0">
                <a:solidFill>
                  <a:schemeClr val="tx1"/>
                </a:solidFill>
              </a:rPr>
              <a:t>contenu </a:t>
            </a:r>
            <a:r>
              <a:rPr lang="fr-FR" sz="1300" dirty="0">
                <a:solidFill>
                  <a:schemeClr val="tx1"/>
                </a:solidFill>
              </a:rPr>
              <a:t>de </a:t>
            </a:r>
            <a:r>
              <a:rPr lang="en-US" sz="1300" dirty="0">
                <a:solidFill>
                  <a:srgbClr val="000000"/>
                </a:solidFill>
                <a:latin typeface="Courier New" panose="02070309020205020404" pitchFamily="49" charset="0"/>
              </a:rPr>
              <a:t>MOTERR</a:t>
            </a:r>
            <a:r>
              <a:rPr lang="en-US" sz="1300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sz="1300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sz="1300" b="1" dirty="0">
                <a:solidFill>
                  <a:srgbClr val="0000FF"/>
                </a:solidFill>
                <a:latin typeface="Courier New" panose="02070309020205020404" pitchFamily="49" charset="0"/>
              </a:rPr>
              <a:t>:</a:t>
            </a:r>
            <a:r>
              <a:rPr lang="en-US" sz="1300" dirty="0">
                <a:solidFill>
                  <a:srgbClr val="FF8000"/>
                </a:solidFill>
                <a:latin typeface="Courier New" panose="02070309020205020404" pitchFamily="49" charset="0"/>
              </a:rPr>
              <a:t>8</a:t>
            </a:r>
            <a:r>
              <a:rPr lang="en-US" sz="1300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fr-FR" sz="1300" dirty="0" smtClean="0">
                <a:solidFill>
                  <a:schemeClr val="tx1"/>
                </a:solidFill>
              </a:rPr>
              <a:t> 			(</a:t>
            </a:r>
            <a:r>
              <a:rPr lang="fr-FR" sz="1300" dirty="0">
                <a:solidFill>
                  <a:schemeClr val="tx1"/>
                </a:solidFill>
              </a:rPr>
              <a:t>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ENTIER</a:t>
            </a:r>
            <a:r>
              <a:rPr lang="fr-FR" sz="1300" dirty="0" smtClean="0">
                <a:solidFill>
                  <a:schemeClr val="tx1"/>
                </a:solidFill>
              </a:rPr>
              <a:t> 	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%i1</a:t>
            </a:r>
            <a:r>
              <a:rPr lang="fr-FR" sz="1300" dirty="0">
                <a:solidFill>
                  <a:schemeClr val="tx1"/>
                </a:solidFill>
              </a:rPr>
              <a:t> à </a:t>
            </a:r>
            <a:r>
              <a:rPr lang="fr-FR" sz="1300" b="1" dirty="0">
                <a:solidFill>
                  <a:srgbClr val="5454FF"/>
                </a:solidFill>
                <a:latin typeface="Courier New" panose="02070309020205020404" pitchFamily="49" charset="0"/>
              </a:rPr>
              <a:t>%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i10</a:t>
            </a:r>
            <a:r>
              <a:rPr lang="fr-FR" sz="1300" dirty="0">
                <a:solidFill>
                  <a:schemeClr val="tx1"/>
                </a:solidFill>
              </a:rPr>
              <a:t> </a:t>
            </a:r>
            <a:r>
              <a:rPr lang="fr-FR" sz="1300" dirty="0" smtClean="0">
                <a:solidFill>
                  <a:schemeClr val="tx1"/>
                </a:solidFill>
              </a:rPr>
              <a:t>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INTERR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FLOTTANT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%r1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à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%r10</a:t>
            </a:r>
            <a:r>
              <a:rPr lang="fr-FR" sz="1300" dirty="0" smtClean="0">
                <a:solidFill>
                  <a:schemeClr val="tx1"/>
                </a:solidFill>
              </a:rPr>
              <a:t> 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REAERR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dirty="0">
                <a:solidFill>
                  <a:srgbClr val="545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LOGIQUE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	: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%b1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à </a:t>
            </a:r>
            <a:r>
              <a:rPr lang="fr-FR" sz="1300" b="1" dirty="0" smtClean="0">
                <a:solidFill>
                  <a:srgbClr val="5454FF"/>
                </a:solidFill>
                <a:latin typeface="Courier New" panose="02070309020205020404" pitchFamily="49" charset="0"/>
              </a:rPr>
              <a:t>%b10</a:t>
            </a:r>
            <a:r>
              <a:rPr lang="fr-FR" sz="1300" dirty="0" smtClean="0">
                <a:solidFill>
                  <a:schemeClr val="tx1"/>
                </a:solidFill>
              </a:rPr>
              <a:t> 	contenus </a:t>
            </a:r>
            <a:r>
              <a:rPr lang="fr-FR" sz="1300" dirty="0">
                <a:solidFill>
                  <a:schemeClr val="tx1"/>
                </a:solidFill>
              </a:rPr>
              <a:t>dans le tableau </a:t>
            </a:r>
            <a:r>
              <a:rPr lang="fr-FR" sz="13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BOOERR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(Voir </a:t>
            </a:r>
            <a:r>
              <a:rPr lang="fr-FR" sz="1300" dirty="0">
                <a:solidFill>
                  <a:srgbClr val="000000"/>
                </a:solidFill>
                <a:latin typeface="Courier New" panose="02070309020205020404" pitchFamily="49" charset="0"/>
              </a:rPr>
              <a:t>CCOPTIO.INC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5454FF"/>
              </a:solidFill>
              <a:latin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/>
            <a:endParaRPr lang="fr-FR" dirty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7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Ajouter un message dans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</a:p>
          <a:p>
            <a:pPr lvl="2" defTabSz="179388"/>
            <a:r>
              <a:rPr lang="fr-FR" dirty="0"/>
              <a:t>			1- </a:t>
            </a:r>
            <a:r>
              <a:rPr lang="fr-FR" dirty="0" smtClean="0"/>
              <a:t>Vérifier les messages existants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</a:t>
            </a:r>
            <a:r>
              <a:rPr lang="fr-FR" dirty="0" smtClean="0"/>
              <a:t>		2- Ajouter le message </a:t>
            </a:r>
            <a:r>
              <a:rPr lang="fr-FR" dirty="0"/>
              <a:t>dans chacune des </a:t>
            </a:r>
            <a:r>
              <a:rPr lang="fr-FR" dirty="0" smtClean="0"/>
              <a:t>langues (au bon endroit)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 smtClean="0">
                <a:solidFill>
                  <a:schemeClr val="tx1"/>
                </a:solidFill>
              </a:rPr>
              <a:t>début	de chaque </a:t>
            </a:r>
            <a:r>
              <a:rPr lang="fr-FR" sz="1300" dirty="0">
                <a:solidFill>
                  <a:schemeClr val="tx1"/>
                </a:solidFill>
              </a:rPr>
              <a:t>langue pour les numéros de message </a:t>
            </a:r>
            <a:r>
              <a:rPr lang="fr-FR" sz="1300" dirty="0" smtClean="0">
                <a:solidFill>
                  <a:schemeClr val="tx1"/>
                </a:solidFill>
              </a:rPr>
              <a:t>négatifs (rechercher la balise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9997 0</a:t>
            </a:r>
            <a:r>
              <a:rPr lang="fr-FR" sz="1300" dirty="0" smtClean="0">
                <a:solidFill>
                  <a:schemeClr val="tx1"/>
                </a:solidFill>
              </a:rPr>
              <a:t>)</a:t>
            </a: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fin 		de chaque langue pour les numéros de message positifs</a:t>
            </a:r>
            <a:endParaRPr lang="fr-FR" sz="1400" dirty="0"/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</a:t>
            </a:r>
            <a:r>
              <a:rPr lang="fr-FR" dirty="0" smtClean="0"/>
              <a:t>Exemple de message</a:t>
            </a:r>
            <a:endParaRPr lang="fr-FR" dirty="0"/>
          </a:p>
          <a:p>
            <a:pPr lvl="2" defTabSz="179388"/>
            <a:endParaRPr lang="fr-FR" sz="1300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Invoquer le message 1113 en ESOPE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13798"/>
              </p:ext>
            </p:extLst>
          </p:nvPr>
        </p:nvGraphicFramePr>
        <p:xfrm>
          <a:off x="1412940" y="2594512"/>
          <a:ext cx="773106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1113 2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Ligne1 : Le mot ‘</a:t>
                      </a:r>
                      <a:r>
                        <a:rPr lang="fr-FR" sz="1300" b="1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</a:rPr>
                        <a:t>%m1:8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’,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l’entier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%i1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1113 2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Ligne2 : le flottant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%r2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 le logique </a:t>
                      </a:r>
                      <a:r>
                        <a:rPr lang="fr-FR" sz="1300" b="1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%b1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b="1" kern="1200" dirty="0" smtClean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messages DANS Cast3M</a:t>
            </a:r>
            <a:endParaRPr lang="fr-FR" dirty="0"/>
          </a:p>
        </p:txBody>
      </p:sp>
      <p:sp>
        <p:nvSpPr>
          <p:cNvPr id="16" name="Zone de texte 57"/>
          <p:cNvSpPr txBox="1"/>
          <p:nvPr/>
        </p:nvSpPr>
        <p:spPr>
          <a:xfrm>
            <a:off x="4884420" y="2603333"/>
            <a:ext cx="4242149" cy="220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000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Numéro de message : </a:t>
            </a:r>
            <a:r>
              <a:rPr lang="fr-FR" sz="1000" b="1" dirty="0" smtClean="0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1113</a:t>
            </a:r>
            <a:r>
              <a:rPr lang="fr-FR" sz="1000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fr-FR" sz="1000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niveau d’ERREUR : </a:t>
            </a:r>
            <a:r>
              <a:rPr lang="fr-FR" sz="1000" b="1" dirty="0" smtClean="0">
                <a:solidFill>
                  <a:srgbClr val="0070C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FR" sz="11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133600" y="2725022"/>
            <a:ext cx="275082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 de texte 57"/>
          <p:cNvSpPr txBox="1"/>
          <p:nvPr/>
        </p:nvSpPr>
        <p:spPr>
          <a:xfrm>
            <a:off x="5545800" y="3029028"/>
            <a:ext cx="3580769" cy="3999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>
                <a:solidFill>
                  <a:schemeClr val="tx1"/>
                </a:solidFill>
              </a:rPr>
              <a:t>Message sur 2 lignes :</a:t>
            </a:r>
          </a:p>
          <a:p>
            <a:pPr algn="just">
              <a:lnSpc>
                <a:spcPct val="115000"/>
              </a:lnSpc>
            </a:pP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Répéter </a:t>
            </a:r>
            <a:r>
              <a:rPr lang="fr-FR" sz="1000" dirty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Numéro de message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et niveau d’ERREUR</a:t>
            </a:r>
            <a:endParaRPr lang="fr-FR" sz="1100" b="1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ccolade fermante 20"/>
          <p:cNvSpPr/>
          <p:nvPr/>
        </p:nvSpPr>
        <p:spPr>
          <a:xfrm>
            <a:off x="5452424" y="3049420"/>
            <a:ext cx="93376" cy="35750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1432560" y="3034180"/>
            <a:ext cx="373792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432560" y="3422165"/>
            <a:ext cx="373792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621604"/>
              </p:ext>
            </p:extLst>
          </p:nvPr>
        </p:nvGraphicFramePr>
        <p:xfrm>
          <a:off x="1412940" y="4161871"/>
          <a:ext cx="728148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</a:p>
                    <a:p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MOTERR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: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en-US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‘MON__MOT’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INTERR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REA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 </a:t>
                      </a:r>
                      <a:r>
                        <a:rPr lang="en-US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5.D2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BOO</a:t>
                      </a:r>
                      <a:r>
                        <a:rPr lang="en-US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ERR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300" b="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.TRUE.</a:t>
                      </a:r>
                      <a:endParaRPr lang="en-US" sz="1300" kern="1200" dirty="0" smtClean="0">
                        <a:solidFill>
                          <a:srgbClr val="808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300" b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CALL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en-US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1113</a:t>
                      </a:r>
                      <a:r>
                        <a:rPr lang="en-US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en-US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en-US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en-US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RETURN</a:t>
                      </a:r>
                      <a:endParaRPr lang="pt-BR" sz="1300" dirty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22" name="Connecteur droit 21"/>
          <p:cNvCxnSpPr/>
          <p:nvPr/>
        </p:nvCxnSpPr>
        <p:spPr>
          <a:xfrm flipH="1">
            <a:off x="1432560" y="5670065"/>
            <a:ext cx="725424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 de texte 57"/>
          <p:cNvSpPr txBox="1"/>
          <p:nvPr/>
        </p:nvSpPr>
        <p:spPr>
          <a:xfrm>
            <a:off x="1512000" y="5755396"/>
            <a:ext cx="1051850" cy="214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b="1" dirty="0" smtClean="0">
                <a:solidFill>
                  <a:schemeClr val="tx1"/>
                </a:solidFill>
              </a:rPr>
              <a:t>Dans Cast3M </a:t>
            </a:r>
            <a:r>
              <a:rPr lang="fr-FR" sz="1000" dirty="0" smtClean="0">
                <a:solidFill>
                  <a:schemeClr val="tx1"/>
                </a:solidFill>
              </a:rPr>
              <a:t>: 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57"/>
          <p:cNvSpPr txBox="1"/>
          <p:nvPr/>
        </p:nvSpPr>
        <p:spPr>
          <a:xfrm>
            <a:off x="1512000" y="4176867"/>
            <a:ext cx="1051850" cy="214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b="1" dirty="0" smtClean="0">
                <a:solidFill>
                  <a:schemeClr val="tx1"/>
                </a:solidFill>
              </a:rPr>
              <a:t>En ESOPE</a:t>
            </a:r>
            <a:r>
              <a:rPr lang="fr-FR" sz="1000" dirty="0" smtClean="0">
                <a:solidFill>
                  <a:schemeClr val="tx1"/>
                </a:solidFill>
              </a:rPr>
              <a:t> :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 de texte 57"/>
          <p:cNvSpPr txBox="1"/>
          <p:nvPr/>
        </p:nvSpPr>
        <p:spPr>
          <a:xfrm>
            <a:off x="4410420" y="5164226"/>
            <a:ext cx="227231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Place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fr-FR" sz="1000" dirty="0" smtClean="0">
                <a:solidFill>
                  <a:schemeClr val="tx1"/>
                </a:solidFill>
              </a:rPr>
              <a:t> au niveau d’erreur </a:t>
            </a:r>
            <a:r>
              <a:rPr lang="fr-FR" sz="1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779520" y="5292570"/>
            <a:ext cx="6248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71468"/>
              </p:ext>
            </p:extLst>
          </p:nvPr>
        </p:nvGraphicFramePr>
        <p:xfrm>
          <a:off x="1412940" y="5719539"/>
          <a:ext cx="7281480" cy="88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endParaRPr lang="fr-FR" sz="13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*****  ERREUR 1113 ***** dans l'operateur ....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Ligne1 : Le mot ‘</a:t>
                      </a:r>
                      <a:r>
                        <a:rPr lang="en-US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MON__MOT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’, l’entier </a:t>
                      </a:r>
                      <a:r>
                        <a:rPr lang="fr-FR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57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Ligne2 : le flottant </a:t>
                      </a:r>
                      <a:r>
                        <a:rPr lang="fr-FR" sz="1300" kern="12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0.05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 le logique </a:t>
                      </a:r>
                      <a:r>
                        <a:rPr lang="fr-FR" sz="1300" dirty="0" smtClean="0">
                          <a:solidFill>
                            <a:srgbClr val="5454FF"/>
                          </a:solidFill>
                          <a:effectLst/>
                          <a:latin typeface="Courier New" panose="02070309020205020404" pitchFamily="49" charset="0"/>
                        </a:rPr>
                        <a:t>VRAI</a:t>
                      </a:r>
                      <a:endParaRPr lang="pt-BR" sz="1300" dirty="0">
                        <a:solidFill>
                          <a:srgbClr val="5454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Créer un </a:t>
            </a:r>
            <a:r>
              <a:rPr lang="fr-FR" dirty="0" smtClean="0"/>
              <a:t>nouveau Modèle </a:t>
            </a:r>
            <a:br>
              <a:rPr lang="fr-FR" dirty="0" smtClean="0"/>
            </a:br>
            <a:r>
              <a:rPr lang="fr-FR" dirty="0" smtClean="0"/>
              <a:t>-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Exemple avec un modèle mécanique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25480"/>
            <a:ext cx="8568000" cy="5805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Les étapes à suivre pour créer un nouveau modèle</a:t>
            </a: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1- Spécification technique (Notice)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2- Spécifier les Mots clés par formulation dans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nomate.eso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</a:rPr>
              <a:t>-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MECANIQUES/POREUX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modlin.eso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modela.eso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modnli.eso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modpla.eso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modflu.eso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modvis.eso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modend.eso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modple.eso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modenl.eso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modvix.eso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modimp.eso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252538" lvl="2" indent="-173038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</a:rPr>
              <a:t>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CONTACT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mocont.eso</a:t>
            </a: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252538" lvl="2" indent="-173038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</a:rPr>
              <a:t>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MELANGE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modmel.eso</a:t>
            </a: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79500"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FISSURE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	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modcde.eso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modvap.eso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modfrt.eso</a:t>
            </a: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1079500"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- 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LIAISON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	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modlia.eso</a:t>
            </a: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</a:rPr>
              <a:t>-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THERMIQUE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modthe.eso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modcon.eso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modray.eso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modsrc.eso</a:t>
            </a:r>
            <a:endParaRPr lang="fr-FR" sz="1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DIFFUSION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: 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moddif.eso</a:t>
            </a:r>
            <a:endParaRPr lang="fr-FR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CHARGEMENT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	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mochar.eso</a:t>
            </a:r>
            <a:endParaRPr lang="fr-FR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METALLURGIE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		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mometa.eso</a:t>
            </a:r>
            <a:endParaRPr lang="fr-FR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CHANGEMENT_PHASE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 :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mochph.eso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  <a:spcAft>
                <a:spcPts val="600"/>
              </a:spcAft>
            </a:pPr>
            <a:endParaRPr lang="fr-FR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</a:rPr>
              <a:t>- 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LIQUIDE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: 	</a:t>
            </a:r>
            <a:r>
              <a:rPr lang="fr-FR" sz="13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NAVIER_STOKES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	</a:t>
            </a:r>
            <a:r>
              <a:rPr lang="fr-FR" sz="1300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EULER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	</a:t>
            </a:r>
            <a:r>
              <a:rPr lang="fr-FR" sz="1300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MAGNETODYNAMIQUE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	</a:t>
            </a:r>
            <a:r>
              <a:rPr lang="fr-FR" sz="1300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THERMOHYDRIQUE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	</a:t>
            </a:r>
            <a:r>
              <a:rPr lang="fr-FR" sz="1300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  <a:spcAft>
                <a:spcPts val="600"/>
              </a:spcAft>
            </a:pPr>
            <a:r>
              <a:rPr lang="fr-FR" sz="1300" dirty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Formulation </a:t>
            </a:r>
            <a:r>
              <a:rPr lang="fr-FR" sz="1300" b="1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ELECTROSTATIQUE</a:t>
            </a:r>
            <a:r>
              <a:rPr lang="fr-FR" sz="13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	</a:t>
            </a:r>
            <a:r>
              <a:rPr lang="fr-FR" sz="1300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Pas de SUBROUTINE associée</a:t>
            </a:r>
          </a:p>
          <a:p>
            <a:pPr marL="4124325" lvl="2" indent="-3044825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124325" lvl="2" indent="-3044825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124325" lvl="2" indent="-3044825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124325" lvl="2" indent="-3044825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4124325" lvl="2" indent="-3044825" defTabSz="179388">
              <a:lnSpc>
                <a:spcPct val="100000"/>
              </a:lnSpc>
            </a:pP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0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25480"/>
            <a:ext cx="8568000" cy="5384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Les étapes à suivre pour créer un nouveau modèle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3- Spécifier les noms des composantes associées au modèle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</a:t>
            </a:r>
            <a:r>
              <a:rPr lang="fr-FR" sz="1300" dirty="0" smtClean="0"/>
              <a:t>			</a:t>
            </a:r>
            <a:r>
              <a:rPr lang="fr-FR" sz="1300" dirty="0" smtClean="0">
                <a:solidFill>
                  <a:schemeClr val="tx1"/>
                </a:solidFill>
              </a:rPr>
              <a:t>- Nom des composantes 				</a:t>
            </a:r>
            <a:r>
              <a:rPr lang="fr-FR" sz="1300" b="1" dirty="0" smtClean="0">
                <a:solidFill>
                  <a:srgbClr val="C00000"/>
                </a:solidFill>
              </a:rPr>
              <a:t>PRIMALES</a:t>
            </a:r>
            <a:r>
              <a:rPr lang="fr-FR" sz="1300" dirty="0" smtClean="0">
                <a:solidFill>
                  <a:schemeClr val="tx1"/>
                </a:solidFill>
              </a:rPr>
              <a:t> (déplacement)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iddepl.eso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				</a:t>
            </a:r>
            <a:r>
              <a:rPr lang="fr-FR" sz="1300" b="1" dirty="0" smtClean="0">
                <a:solidFill>
                  <a:srgbClr val="C00000"/>
                </a:solidFill>
              </a:rPr>
              <a:t>DUALES</a:t>
            </a:r>
            <a:r>
              <a:rPr lang="fr-FR" sz="1300" dirty="0" smtClean="0">
                <a:solidFill>
                  <a:schemeClr val="tx1"/>
                </a:solidFill>
              </a:rPr>
              <a:t>		(forces)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idforc.eso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iddual.eso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Nom des composantes du 			</a:t>
            </a:r>
            <a:r>
              <a:rPr lang="fr-FR" sz="1300" b="1" dirty="0" smtClean="0">
                <a:solidFill>
                  <a:srgbClr val="C00000"/>
                </a:solidFill>
              </a:rPr>
              <a:t>GRADIENT</a:t>
            </a:r>
            <a:r>
              <a:rPr lang="fr-FR" sz="1300" dirty="0" smtClean="0">
                <a:solidFill>
                  <a:schemeClr val="tx1"/>
                </a:solidFill>
              </a:rPr>
              <a:t>				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UX,Z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idgrad.eso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 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UY,Z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UZ,Z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CONTRAINTES</a:t>
            </a:r>
            <a:r>
              <a:rPr lang="fr-FR" sz="1300" dirty="0">
                <a:solidFill>
                  <a:srgbClr val="00B050"/>
                </a:solidFill>
              </a:rPr>
              <a:t> </a:t>
            </a:r>
            <a:r>
              <a:rPr lang="fr-FR" sz="1300" dirty="0" smtClean="0">
                <a:solidFill>
                  <a:srgbClr val="00B050"/>
                </a:solidFill>
              </a:rPr>
              <a:t>						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SMYY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SMZZ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 smtClean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idcont.eso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SMXZ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SMYZ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</a:rPr>
              <a:t>				- </a:t>
            </a:r>
            <a:r>
              <a:rPr lang="fr-FR" sz="1300" dirty="0">
                <a:solidFill>
                  <a:schemeClr val="tx1"/>
                </a:solidFill>
              </a:rPr>
              <a:t>Nom des composantes </a:t>
            </a:r>
            <a:r>
              <a:rPr lang="fr-FR" sz="1300" dirty="0" smtClean="0">
                <a:solidFill>
                  <a:schemeClr val="tx1"/>
                </a:solidFill>
              </a:rPr>
              <a:t>des 			</a:t>
            </a:r>
            <a:r>
              <a:rPr lang="fr-FR" sz="1300" b="1" dirty="0" smtClean="0">
                <a:solidFill>
                  <a:srgbClr val="C00000"/>
                </a:solidFill>
              </a:rPr>
              <a:t>DEFORMATIONS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EPXX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EPYY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EPZZ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iddefo.eso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GAXY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GAXZ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GAYZ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endParaRPr lang="fr-FR" sz="13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 smtClean="0">
                <a:solidFill>
                  <a:srgbClr val="C00000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du 			</a:t>
            </a:r>
            <a:r>
              <a:rPr lang="fr-FR" sz="1300" b="1" dirty="0" smtClean="0">
                <a:solidFill>
                  <a:srgbClr val="C00000"/>
                </a:solidFill>
              </a:rPr>
              <a:t>MATERIAU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					 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idmatr.eso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idcara.eso</a:t>
            </a:r>
            <a:endParaRPr lang="fr-FR" sz="1300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modpla.eso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idplas.eso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(PLASTIQUE)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modflu.eso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idflua.eso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(FLUAGE)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modvis.eso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idvisc.eso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(VISCOPLASTIQUE)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modend.eso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idendo.eso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(ENDOMMAGEMENT)</a:t>
            </a:r>
            <a:endParaRPr lang="fr-FR" sz="1300" b="1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modple.eso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idplen.eso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(PLASTIQUE ENDOMMAGEMENT)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						 	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modenl.eso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fr-FR" sz="13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idelnl.eso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(ELASTIQUE NON-LINEAIRE)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6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3- Donner les noms des composantes associées au </a:t>
            </a:r>
            <a:r>
              <a:rPr lang="fr-FR" dirty="0" smtClean="0"/>
              <a:t>modèle (suite)</a:t>
            </a:r>
            <a:endParaRPr lang="fr-FR" sz="1300" dirty="0" smtClean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 la composante pour la 	</a:t>
            </a:r>
            <a:r>
              <a:rPr lang="fr-FR" sz="1300" b="1" dirty="0" smtClean="0">
                <a:solidFill>
                  <a:srgbClr val="C00000"/>
                </a:solidFill>
              </a:rPr>
              <a:t>TEMPERATURE		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dirty="0">
                <a:solidFill>
                  <a:schemeClr val="tx1"/>
                </a:solidFill>
              </a:rPr>
              <a:t>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idtemp.eso</a:t>
            </a:r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 la composante des 		</a:t>
            </a:r>
            <a:r>
              <a:rPr lang="fr-FR" sz="1300" b="1" dirty="0" smtClean="0">
                <a:solidFill>
                  <a:srgbClr val="C00000"/>
                </a:solidFill>
              </a:rPr>
              <a:t>CONTRAINTES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PRINCIPALES	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idprin.eso</a:t>
            </a:r>
            <a:r>
              <a:rPr lang="fr-FR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>
                <a:solidFill>
                  <a:srgbClr val="C00000"/>
                </a:solidFill>
              </a:rPr>
              <a:t>																	</a:t>
            </a:r>
            <a:r>
              <a:rPr lang="fr-FR" sz="1300" dirty="0">
                <a:solidFill>
                  <a:srgbClr val="00B050"/>
                </a:solidFill>
              </a:rPr>
              <a:t>Défaut</a:t>
            </a:r>
            <a:r>
              <a:rPr lang="fr-FR" sz="1300" dirty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SI11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SI22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SI33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COX1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COX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COY1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COY3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COZ1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COZ2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>
                <a:solidFill>
                  <a:schemeClr val="tx1"/>
                </a:solidFill>
              </a:rPr>
              <a:t>, 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COZ3</a:t>
            </a:r>
            <a:r>
              <a:rPr lang="fr-FR" sz="13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VARIABLES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INTERNES</a:t>
            </a:r>
            <a:endParaRPr lang="fr-FR" sz="1300" b="1" dirty="0">
              <a:solidFill>
                <a:srgbClr val="C0000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					</a:t>
            </a:r>
            <a:r>
              <a:rPr lang="fr-FR" sz="1300" dirty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idvari.eso</a:t>
            </a:r>
            <a:endParaRPr lang="fr-FR" sz="13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defTabSz="179388">
              <a:lnSpc>
                <a:spcPct val="100000"/>
              </a:lnSpc>
            </a:pPr>
            <a:endParaRPr lang="fr-FR" sz="1300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olidFill>
                  <a:schemeClr val="tx1"/>
                </a:solidFill>
              </a:rPr>
              <a:t>	</a:t>
            </a:r>
            <a:r>
              <a:rPr lang="fr-FR" sz="1300" dirty="0" smtClean="0">
                <a:solidFill>
                  <a:schemeClr val="tx1"/>
                </a:solidFill>
              </a:rPr>
              <a:t>			- Nom des composantes des 			</a:t>
            </a:r>
            <a:r>
              <a:rPr lang="fr-FR" sz="1300" b="1" dirty="0" smtClean="0">
                <a:solidFill>
                  <a:srgbClr val="C00000"/>
                </a:solidFill>
              </a:rPr>
              <a:t>DEFORMATIONS</a:t>
            </a:r>
            <a:r>
              <a:rPr lang="fr-FR" sz="1300" dirty="0" smtClean="0">
                <a:solidFill>
                  <a:schemeClr val="tx1"/>
                </a:solidFill>
              </a:rPr>
              <a:t> </a:t>
            </a:r>
            <a:r>
              <a:rPr lang="fr-FR" sz="1300" b="1" dirty="0" smtClean="0">
                <a:solidFill>
                  <a:srgbClr val="C00000"/>
                </a:solidFill>
              </a:rPr>
              <a:t>INELASTIQUES	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 smtClean="0">
                <a:solidFill>
                  <a:srgbClr val="C00000"/>
                </a:solidFill>
              </a:rPr>
              <a:t>						</a:t>
            </a:r>
            <a:r>
              <a:rPr lang="fr-FR" sz="13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	</a:t>
            </a:r>
            <a:r>
              <a:rPr lang="fr-FR" sz="13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iddein.eso</a:t>
            </a:r>
            <a:r>
              <a:rPr lang="fr-FR" sz="13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sz="1300" b="1" dirty="0" smtClean="0">
                <a:solidFill>
                  <a:srgbClr val="C00000"/>
                </a:solidFill>
              </a:rPr>
              <a:t>																	</a:t>
            </a:r>
            <a:r>
              <a:rPr lang="fr-FR" sz="1300" dirty="0" smtClean="0">
                <a:solidFill>
                  <a:srgbClr val="00B050"/>
                </a:solidFill>
              </a:rPr>
              <a:t>Défaut</a:t>
            </a:r>
            <a:r>
              <a:rPr lang="fr-FR" sz="1300" dirty="0" smtClean="0">
                <a:solidFill>
                  <a:schemeClr val="tx1"/>
                </a:solidFill>
              </a:rPr>
              <a:t> :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EIXX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EIYY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sz="1300" dirty="0" smtClean="0">
                <a:solidFill>
                  <a:schemeClr val="tx1"/>
                </a:solidFill>
              </a:rPr>
              <a:t>, 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EIZZ</a:t>
            </a:r>
            <a:r>
              <a:rPr lang="fr-FR" sz="13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lvl="2" defTabSz="179388">
              <a:lnSpc>
                <a:spcPct val="100000"/>
              </a:lnSpc>
            </a:pP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															 ‘</a:t>
            </a:r>
            <a:r>
              <a:rPr lang="fr-FR" sz="13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GIXY</a:t>
            </a:r>
            <a:r>
              <a:rPr lang="fr-FR" sz="13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sz="1300" b="1" dirty="0">
              <a:solidFill>
                <a:srgbClr val="C00000"/>
              </a:solidFill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0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 d’un nouveau modèle : opérateur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‘MODE’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Description théorique de la loi visée : Fluage de Norton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</a:t>
            </a:r>
          </a:p>
          <a:p>
            <a:pPr lvl="2" defTabSz="179388"/>
            <a:r>
              <a:rPr lang="fr-FR" dirty="0" smtClean="0"/>
              <a:t>			Définition du MODELE et du MATERIAU en GIBIANE</a:t>
            </a: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Incrémenter </a:t>
            </a:r>
            <a:r>
              <a:rPr lang="fr-FR" dirty="0"/>
              <a:t>le numéro de modèle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nomate.eso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sz="13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001508"/>
              </p:ext>
            </p:extLst>
          </p:nvPr>
        </p:nvGraphicFramePr>
        <p:xfrm>
          <a:off x="103560" y="1612900"/>
          <a:ext cx="12033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r:id="rId5" imgW="850680" imgH="507960" progId="">
                  <p:embed/>
                </p:oleObj>
              </mc:Choice>
              <mc:Fallback>
                <p:oleObj r:id="rId5" imgW="850680" imgH="507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60" y="1612900"/>
                        <a:ext cx="1203325" cy="8207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82509"/>
              </p:ext>
            </p:extLst>
          </p:nvPr>
        </p:nvGraphicFramePr>
        <p:xfrm>
          <a:off x="1412940" y="3917903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IMOD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KELVIN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INATU = 174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AM 3/3/17 MODELE INDISPONIBLE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CMATE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 '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IMATE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INATU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IMOD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INATU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</a:p>
                    <a:p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ENDIF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44" name="Zone de texte 57"/>
          <p:cNvSpPr txBox="1"/>
          <p:nvPr/>
        </p:nvSpPr>
        <p:spPr>
          <a:xfrm>
            <a:off x="5455109" y="5709561"/>
            <a:ext cx="2384583" cy="247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nouveau numéro de matériau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770120" y="5833224"/>
            <a:ext cx="694169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colade fermante 45"/>
          <p:cNvSpPr/>
          <p:nvPr/>
        </p:nvSpPr>
        <p:spPr>
          <a:xfrm>
            <a:off x="4527047" y="5519133"/>
            <a:ext cx="198538" cy="61535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3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58</a:t>
            </a:fld>
            <a:endParaRPr lang="fr-FR" dirty="0"/>
          </a:p>
        </p:txBody>
      </p:sp>
      <p:sp>
        <p:nvSpPr>
          <p:cNvPr id="54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24954"/>
              </p:ext>
            </p:extLst>
          </p:nvPr>
        </p:nvGraphicFramePr>
        <p:xfrm>
          <a:off x="1412940" y="2814206"/>
          <a:ext cx="773106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MOD1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='MODE'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MASSIF '</a:t>
                      </a:r>
                      <a:r>
                        <a:rPr lang="fr-FR" sz="13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MECANIQUE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</a:rPr>
                        <a:t>ELASTIQUE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</a:rPr>
                        <a:t>FLUAGE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'</a:t>
                      </a:r>
                      <a:r>
                        <a:rPr lang="fr-FR" sz="13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</a:rPr>
                        <a:t>CAST3M_FOR_DEV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MAT1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='MATE'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MOD1   'YOUN' YOU1 'NU' NU1 '</a:t>
                      </a:r>
                      <a:r>
                        <a:rPr lang="fr-FR" sz="1300" kern="12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C1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COE1 '</a:t>
                      </a:r>
                      <a:r>
                        <a:rPr lang="fr-FR" sz="1300" kern="1200" dirty="0" smtClean="0">
                          <a:solidFill>
                            <a:srgbClr val="7030A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C2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' COE2 </a:t>
                      </a:r>
                      <a:r>
                        <a:rPr lang="fr-FR" sz="13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;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59498"/>
              </p:ext>
            </p:extLst>
          </p:nvPr>
        </p:nvGraphicFramePr>
        <p:xfrm>
          <a:off x="1751516" y="1558925"/>
          <a:ext cx="3322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r:id="rId7" imgW="1663560" imgH="495000" progId="">
                  <p:embed/>
                </p:oleObj>
              </mc:Choice>
              <mc:Fallback>
                <p:oleObj r:id="rId7" imgW="1663560" imgH="495000" progId="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1516" y="1558925"/>
                        <a:ext cx="3322638" cy="928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177936"/>
              </p:ext>
            </p:extLst>
          </p:nvPr>
        </p:nvGraphicFramePr>
        <p:xfrm>
          <a:off x="5518785" y="1768475"/>
          <a:ext cx="35353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r:id="rId9" imgW="1701720" imgH="266400" progId="">
                  <p:embed/>
                </p:oleObj>
              </mc:Choice>
              <mc:Fallback>
                <p:oleObj r:id="rId9" imgW="1701720" imgH="266400" progId="">
                  <p:embed/>
                  <p:pic>
                    <p:nvPicPr>
                      <p:cNvPr id="11" name="Obje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18785" y="1768475"/>
                        <a:ext cx="3535363" cy="5095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5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Nommer la loi de fluage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CAST3M_FOR_DEV</a:t>
            </a:r>
            <a:r>
              <a:rPr lang="fr-FR" dirty="0"/>
              <a:t> : à ajouter dans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modflu.eso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r>
              <a:rPr lang="fr-FR" dirty="0" smtClean="0"/>
              <a:t>			Composantes matériaux </a:t>
            </a:r>
            <a:r>
              <a:rPr lang="fr-FR" dirty="0"/>
              <a:t>: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baseline="-25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baseline="-25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dirty="0"/>
              <a:t> </a:t>
            </a:r>
            <a:r>
              <a:rPr lang="fr-FR" dirty="0" smtClean="0"/>
              <a:t>à </a:t>
            </a:r>
            <a:r>
              <a:rPr lang="fr-FR" dirty="0"/>
              <a:t>ajouter dans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idflua.eso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59</a:t>
            </a:fld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8304"/>
              </p:ext>
            </p:extLst>
          </p:nvPr>
        </p:nvGraphicFramePr>
        <p:xfrm>
          <a:off x="1412940" y="1321776"/>
          <a:ext cx="728148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strike="sng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NMOD</a:t>
                      </a:r>
                      <a:r>
                        <a:rPr lang="fr-FR" sz="1300" b="1" strike="sngStrike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strike="sngStrike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NMOD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'NORTON'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...autres modèles de fluage...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'KELVIN'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MOMODL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'CAST3M_FOR_DEV'</a:t>
                      </a:r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END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2" name="Zone de texte 57"/>
          <p:cNvSpPr txBox="1"/>
          <p:nvPr/>
        </p:nvSpPr>
        <p:spPr>
          <a:xfrm>
            <a:off x="5455109" y="2508126"/>
            <a:ext cx="191542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nom de notre modèle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839449" y="2636470"/>
            <a:ext cx="62484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 de texte 57"/>
          <p:cNvSpPr txBox="1"/>
          <p:nvPr/>
        </p:nvSpPr>
        <p:spPr>
          <a:xfrm>
            <a:off x="4907279" y="1424595"/>
            <a:ext cx="2463259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Modification du nombre de lois de fluage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956185" y="1552939"/>
            <a:ext cx="1958715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ccolade fermante 15"/>
          <p:cNvSpPr/>
          <p:nvPr/>
        </p:nvSpPr>
        <p:spPr>
          <a:xfrm>
            <a:off x="2751587" y="1336522"/>
            <a:ext cx="198538" cy="4400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0218"/>
              </p:ext>
            </p:extLst>
          </p:nvPr>
        </p:nvGraphicFramePr>
        <p:xfrm>
          <a:off x="1412940" y="3626638"/>
          <a:ext cx="728148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...caractéristiques des modèles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fluage existant...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IPLAC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JGOBL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JGOBL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b="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endParaRPr lang="fr-FR" sz="1300" dirty="0" smtClean="0">
                        <a:solidFill>
                          <a:srgbClr val="FF8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TABOBL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'C1'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TABOBL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JGM0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'C2'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9999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9" name="Zone de texte 57"/>
          <p:cNvSpPr txBox="1"/>
          <p:nvPr/>
        </p:nvSpPr>
        <p:spPr>
          <a:xfrm>
            <a:off x="5455109" y="4719619"/>
            <a:ext cx="2332531" cy="247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Noms des composantes du matériaux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4351020" y="4847963"/>
            <a:ext cx="1113269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colade fermante 21"/>
          <p:cNvSpPr/>
          <p:nvPr/>
        </p:nvSpPr>
        <p:spPr>
          <a:xfrm>
            <a:off x="4111938" y="4624285"/>
            <a:ext cx="198538" cy="4400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Cast3M : éléments de Qualité (V&amp;V)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514382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notice fonctionnelle par OPERATEUR / PROCEDURE 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Le cas-test « </a:t>
            </a:r>
            <a:r>
              <a:rPr lang="fr-FR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notice.dgibi</a:t>
            </a:r>
            <a:r>
              <a:rPr lang="fr-FR" dirty="0" smtClean="0"/>
              <a:t> » vérifie automatiquement cela !</a:t>
            </a:r>
          </a:p>
          <a:p>
            <a:pPr lvl="2" defTabSz="179388"/>
            <a:endParaRPr lang="fr-FR" dirty="0" smtClean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seule SUBROUTINE par fichier source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seule version des sources pour la version du jour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version annuelle pour l’industrialisation hors DM2S</a:t>
            </a:r>
            <a:endParaRPr lang="fr-FR" sz="2000" b="1" dirty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 nouveau développement </a:t>
            </a: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2000" b="1" dirty="0" smtClean="0">
                <a:solidFill>
                  <a:schemeClr val="tx1"/>
                </a:solidFill>
              </a:rPr>
              <a:t> cas-tests (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dgibi</a:t>
            </a:r>
            <a:r>
              <a:rPr lang="fr-FR" sz="2000" b="1" dirty="0" smtClean="0">
                <a:solidFill>
                  <a:schemeClr val="tx1"/>
                </a:solidFill>
              </a:rPr>
              <a:t>)</a:t>
            </a:r>
            <a:endParaRPr lang="fr-FR" sz="2000" b="1" dirty="0">
              <a:solidFill>
                <a:schemeClr val="tx1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dirty="0"/>
              <a:t>	</a:t>
            </a:r>
            <a:r>
              <a:rPr lang="fr-FR" dirty="0" smtClean="0"/>
              <a:t>			</a:t>
            </a:r>
            <a:r>
              <a:rPr lang="fr-FR" b="1" i="1" u="sng" dirty="0" smtClean="0">
                <a:solidFill>
                  <a:srgbClr val="FF0000"/>
                </a:solidFill>
              </a:rPr>
              <a:t>Non </a:t>
            </a:r>
            <a:r>
              <a:rPr lang="fr-FR" b="1" i="1" u="sng" dirty="0">
                <a:solidFill>
                  <a:srgbClr val="FF0000"/>
                </a:solidFill>
              </a:rPr>
              <a:t>conseillé</a:t>
            </a:r>
            <a:r>
              <a:rPr lang="fr-FR" dirty="0"/>
              <a:t>	: </a:t>
            </a:r>
            <a:r>
              <a:rPr lang="fr-FR" dirty="0" smtClean="0"/>
              <a:t> Absence </a:t>
            </a:r>
            <a:r>
              <a:rPr lang="fr-FR" dirty="0"/>
              <a:t>de </a:t>
            </a:r>
            <a:r>
              <a:rPr lang="fr-FR" dirty="0" smtClean="0"/>
              <a:t>cas-tests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/>
              <a:t>				</a:t>
            </a:r>
            <a:r>
              <a:rPr lang="fr-FR" b="1" i="1" u="sng" dirty="0">
                <a:solidFill>
                  <a:schemeClr val="accent3">
                    <a:lumMod val="50000"/>
                  </a:schemeClr>
                </a:solidFill>
              </a:rPr>
              <a:t>Minimaliste</a:t>
            </a:r>
            <a:r>
              <a:rPr lang="fr-FR" dirty="0"/>
              <a:t> 		: </a:t>
            </a:r>
            <a:r>
              <a:rPr lang="fr-FR" dirty="0" smtClean="0"/>
              <a:t>	</a:t>
            </a:r>
            <a:r>
              <a:rPr lang="fr-FR" b="1" dirty="0" smtClean="0">
                <a:solidFill>
                  <a:schemeClr val="tx1"/>
                </a:solidFill>
              </a:rPr>
              <a:t>V</a:t>
            </a:r>
            <a:r>
              <a:rPr lang="fr-FR" dirty="0" smtClean="0"/>
              <a:t>érification</a:t>
            </a:r>
            <a:br>
              <a:rPr lang="fr-FR" dirty="0" smtClean="0"/>
            </a:br>
            <a:r>
              <a:rPr lang="fr-FR" sz="1300" dirty="0" smtClean="0"/>
              <a:t>														</a:t>
            </a:r>
            <a:r>
              <a:rPr lang="fr-FR" sz="1300" dirty="0" smtClean="0">
                <a:sym typeface="Wingdings" panose="05000000000000000000" pitchFamily="2" charset="2"/>
              </a:rPr>
              <a:t> Passage dans un maximum de lignes de code sans « planter »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				</a:t>
            </a:r>
            <a:r>
              <a:rPr lang="fr-FR" b="1" i="1" u="sng" dirty="0" smtClean="0">
                <a:solidFill>
                  <a:schemeClr val="bg2">
                    <a:lumMod val="50000"/>
                  </a:schemeClr>
                </a:solidFill>
              </a:rPr>
              <a:t>Très correct</a:t>
            </a:r>
            <a:r>
              <a:rPr lang="fr-FR" dirty="0" smtClean="0"/>
              <a:t> 		:	</a:t>
            </a:r>
            <a:r>
              <a:rPr lang="fr-FR" b="1" dirty="0">
                <a:solidFill>
                  <a:schemeClr val="tx1"/>
                </a:solidFill>
              </a:rPr>
              <a:t>V</a:t>
            </a:r>
            <a:r>
              <a:rPr lang="fr-FR" dirty="0"/>
              <a:t>érification</a:t>
            </a:r>
            <a:r>
              <a:rPr lang="fr-FR" dirty="0" smtClean="0"/>
              <a:t> &amp; Comparaison à une Réf. (code, </a:t>
            </a:r>
            <a:r>
              <a:rPr lang="fr-FR" dirty="0" err="1" smtClean="0"/>
              <a:t>publi</a:t>
            </a:r>
            <a:r>
              <a:rPr lang="fr-FR" dirty="0" smtClean="0"/>
              <a:t>, …)</a:t>
            </a:r>
            <a:r>
              <a:rPr lang="fr-FR" dirty="0"/>
              <a:t> </a:t>
            </a:r>
            <a:br>
              <a:rPr lang="fr-FR" dirty="0"/>
            </a:b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Erreur si les valeurs diffèrent d’une référence (à une précision près)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 smtClean="0">
                <a:solidFill>
                  <a:srgbClr val="00B050"/>
                </a:solidFill>
              </a:rPr>
              <a:t>				</a:t>
            </a:r>
            <a:r>
              <a:rPr lang="fr-FR" b="1" i="1" u="sng" dirty="0" smtClean="0">
                <a:solidFill>
                  <a:srgbClr val="00B050"/>
                </a:solidFill>
              </a:rPr>
              <a:t>Idéalement</a:t>
            </a:r>
            <a:r>
              <a:rPr lang="fr-FR" dirty="0" smtClean="0"/>
              <a:t> 		: 	</a:t>
            </a:r>
            <a:r>
              <a:rPr lang="fr-FR" b="1" dirty="0">
                <a:solidFill>
                  <a:schemeClr val="tx1"/>
                </a:solidFill>
              </a:rPr>
              <a:t>V</a:t>
            </a:r>
            <a:r>
              <a:rPr lang="fr-FR" dirty="0"/>
              <a:t>érification</a:t>
            </a:r>
            <a:r>
              <a:rPr lang="fr-FR" dirty="0" smtClean="0"/>
              <a:t> &amp; </a:t>
            </a:r>
            <a:r>
              <a:rPr lang="fr-FR" b="1" dirty="0" smtClean="0">
                <a:solidFill>
                  <a:schemeClr val="tx1"/>
                </a:solidFill>
              </a:rPr>
              <a:t>V</a:t>
            </a:r>
            <a:r>
              <a:rPr lang="fr-FR" dirty="0" smtClean="0"/>
              <a:t>alidation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Comparaison à une solution analytique (mettre Réf. </a:t>
            </a:r>
            <a:r>
              <a:rPr lang="fr-FR" sz="1300" dirty="0" err="1" smtClean="0">
                <a:sym typeface="Wingdings" panose="05000000000000000000" pitchFamily="2" charset="2"/>
              </a:rPr>
              <a:t>Publi</a:t>
            </a:r>
            <a:r>
              <a:rPr lang="fr-FR" sz="1300" dirty="0" smtClean="0">
                <a:sym typeface="Wingdings" panose="05000000000000000000" pitchFamily="2" charset="2"/>
              </a:rPr>
              <a:t>)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Erreur si les valeurs diffèrent de la </a:t>
            </a:r>
            <a:r>
              <a:rPr lang="fr-FR" sz="1300" dirty="0" smtClean="0">
                <a:sym typeface="Wingdings" panose="05000000000000000000" pitchFamily="2" charset="2"/>
              </a:rPr>
              <a:t>solution </a:t>
            </a:r>
            <a:r>
              <a:rPr lang="fr-FR" sz="1300" dirty="0">
                <a:sym typeface="Wingdings" panose="05000000000000000000" pitchFamily="2" charset="2"/>
              </a:rPr>
              <a:t>(à une précision près</a:t>
            </a:r>
            <a:r>
              <a:rPr lang="fr-FR" sz="1300" dirty="0" smtClean="0">
                <a:sym typeface="Wingdings" panose="05000000000000000000" pitchFamily="2" charset="2"/>
              </a:rPr>
              <a:t>)</a:t>
            </a:r>
          </a:p>
          <a:p>
            <a:pPr lvl="2" defTabSz="179388">
              <a:lnSpc>
                <a:spcPct val="100000"/>
              </a:lnSpc>
              <a:spcBef>
                <a:spcPts val="600"/>
              </a:spcBef>
            </a:pPr>
            <a:r>
              <a:rPr lang="fr-FR" dirty="0">
                <a:sym typeface="Wingdings" panose="05000000000000000000" pitchFamily="2" charset="2"/>
              </a:rPr>
              <a:t>				</a:t>
            </a:r>
            <a:r>
              <a:rPr lang="fr-F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Utilisateurs</a:t>
            </a:r>
            <a:r>
              <a:rPr lang="fr-FR" dirty="0" smtClean="0">
                <a:sym typeface="Wingdings" panose="05000000000000000000" pitchFamily="2" charset="2"/>
              </a:rPr>
              <a:t> 		: 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</a:t>
            </a:r>
            <a:r>
              <a:rPr lang="fr-FR" dirty="0" smtClean="0">
                <a:sym typeface="Wingdings" panose="05000000000000000000" pitchFamily="2" charset="2"/>
              </a:rPr>
              <a:t>érification &amp; </a:t>
            </a:r>
            <a:r>
              <a:rPr 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V</a:t>
            </a:r>
            <a:r>
              <a:rPr lang="fr-FR" dirty="0" smtClean="0">
                <a:sym typeface="Wingdings" panose="05000000000000000000" pitchFamily="2" charset="2"/>
              </a:rPr>
              <a:t>alidation &amp; </a:t>
            </a:r>
            <a:r>
              <a:rPr lang="fr-FR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Q</a:t>
            </a:r>
            <a:r>
              <a:rPr lang="fr-FR" dirty="0" smtClean="0">
                <a:sym typeface="Wingdings" panose="05000000000000000000" pitchFamily="2" charset="2"/>
              </a:rPr>
              <a:t>ualification</a:t>
            </a:r>
            <a:endParaRPr lang="fr-FR" dirty="0"/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</a:t>
            </a:r>
            <a:r>
              <a:rPr lang="fr-FR" sz="1300" dirty="0" smtClean="0">
                <a:sym typeface="Wingdings" panose="05000000000000000000" pitchFamily="2" charset="2"/>
              </a:rPr>
              <a:t>	Il incombe aux utilisateurs (industriel, académique, etc.) de qualifier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ym typeface="Wingdings" panose="05000000000000000000" pitchFamily="2" charset="2"/>
              </a:rPr>
              <a:t>															Cast3M dans leur domaine d’application !!!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/>
              <a:t>													</a:t>
            </a:r>
            <a:r>
              <a:rPr lang="fr-FR" sz="1300" dirty="0" smtClean="0">
                <a:sym typeface="Wingdings" panose="05000000000000000000" pitchFamily="2" charset="2"/>
              </a:rPr>
              <a:t> </a:t>
            </a:r>
            <a:r>
              <a:rPr lang="fr-FR" sz="1300" dirty="0">
                <a:sym typeface="Wingdings" panose="05000000000000000000" pitchFamily="2" charset="2"/>
              </a:rPr>
              <a:t>	</a:t>
            </a:r>
            <a:r>
              <a:rPr lang="fr-FR" sz="1300" dirty="0" smtClean="0">
                <a:sym typeface="Wingdings" panose="05000000000000000000" pitchFamily="2" charset="2"/>
              </a:rPr>
              <a:t>S’appuyer sur les cas-tests du logiciel n’est pas suffisant</a:t>
            </a:r>
          </a:p>
          <a:p>
            <a:pPr lvl="2" defTabSz="179388">
              <a:lnSpc>
                <a:spcPct val="100000"/>
              </a:lnSpc>
            </a:pPr>
            <a:r>
              <a:rPr lang="fr-FR" sz="1300" dirty="0"/>
              <a:t>														</a:t>
            </a:r>
            <a:r>
              <a:rPr lang="fr-FR" sz="1300" dirty="0">
                <a:sym typeface="Wingdings" panose="05000000000000000000" pitchFamily="2" charset="2"/>
              </a:rPr>
              <a:t> 	</a:t>
            </a:r>
            <a:r>
              <a:rPr lang="fr-FR" sz="1300" dirty="0" smtClean="0">
                <a:sym typeface="Wingdings" panose="05000000000000000000" pitchFamily="2" charset="2"/>
              </a:rPr>
              <a:t>Envoyer nous vos cas-tests de </a:t>
            </a:r>
            <a:r>
              <a:rPr lang="fr-FR" sz="13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VVQ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Ajouter les noms des variables internes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idvari.eso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			Listing du modèle en GIBIANE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60</a:t>
            </a:fld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77943"/>
              </p:ext>
            </p:extLst>
          </p:nvPr>
        </p:nvGraphicFramePr>
        <p:xfrm>
          <a:off x="1412940" y="1376513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...Variables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internes</a:t>
                      </a:r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des autres modèles</a:t>
                      </a:r>
                      <a:r>
                        <a:rPr lang="fr-FR" sz="1300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1300" b="1" i="1" kern="1200" baseline="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ELSE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MATEPL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CAST3M_FOR_DEV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NBROBL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SEGINI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,NOMID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IPCOMP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NOMID</a:t>
                      </a:r>
                      <a:endParaRPr lang="fr-FR" sz="1300" dirty="0" smtClean="0">
                        <a:solidFill>
                          <a:srgbClr val="80808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55612"/>
              </p:ext>
            </p:extLst>
          </p:nvPr>
        </p:nvGraphicFramePr>
        <p:xfrm>
          <a:off x="1412940" y="3322614"/>
          <a:ext cx="773106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0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POINTEUR SUR L'OBJET MAILLAGE 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2121127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TYPE D'ELEMENT FINI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 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QUA4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FORMULATION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: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MECANIQUE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pt-BR" sz="1300" b="1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MODELE DE MATERIAU </a:t>
                      </a:r>
                      <a:r>
                        <a:rPr lang="pt-BR" sz="1300" strike="noStrike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pt-BR" sz="1300" strike="noStrike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ELASTIQUE  ISOTROPE</a:t>
                      </a:r>
                      <a:r>
                        <a:rPr lang="pt-B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FLUAGE  </a:t>
                      </a:r>
                      <a:r>
                        <a:rPr lang="pt-BR" sz="1300" b="1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CAST3M_FOR_DEV</a:t>
                      </a:r>
                      <a:endParaRPr lang="fr-FR" sz="1300" b="1" strike="noStrike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Hypothèse de déformations </a:t>
                      </a:r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: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Quadratique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   Liste des noms de composantes de DEPLACEM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UX   UY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Liste des noms de composantes de FORCES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FX   FY</a:t>
                      </a:r>
                      <a:endParaRPr lang="fr-FR" sz="1300" b="0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300" b="0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fr-FR" sz="1300" b="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b="1" strike="noStrike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Liste des noms de composantes de MATERIAU</a:t>
                      </a:r>
                    </a:p>
                    <a:p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</a:t>
                      </a:r>
                      <a:r>
                        <a:rPr lang="fr-FR" sz="1300" strike="noStrike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</a:rPr>
                        <a:t>YOUN NU   </a:t>
                      </a:r>
                      <a:r>
                        <a:rPr lang="fr-FR" sz="1300" strike="noStrike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</a:rPr>
                        <a:t>C1   C2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300" strike="noStrike" kern="1200" dirty="0" smtClean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   RHO  ALPH VISQ</a:t>
                      </a:r>
                      <a:endParaRPr lang="fr-FR" sz="1300" b="0" strike="noStrike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19" name="Zone de texte 57"/>
          <p:cNvSpPr txBox="1"/>
          <p:nvPr/>
        </p:nvSpPr>
        <p:spPr>
          <a:xfrm>
            <a:off x="6530215" y="4752601"/>
            <a:ext cx="2499360" cy="359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 smtClean="0">
                <a:solidFill>
                  <a:srgbClr val="0070C0"/>
                </a:solidFill>
              </a:rPr>
              <a:t>BLEU</a:t>
            </a:r>
            <a:r>
              <a:rPr lang="fr-FR" sz="1000" dirty="0" smtClean="0">
                <a:solidFill>
                  <a:schemeClr val="tx1"/>
                </a:solidFill>
              </a:rPr>
              <a:t>		: </a:t>
            </a:r>
            <a:r>
              <a:rPr lang="fr-FR" sz="1000" dirty="0">
                <a:solidFill>
                  <a:schemeClr val="tx1"/>
                </a:solidFill>
              </a:rPr>
              <a:t>exigé par l’élasticité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 smtClean="0">
                <a:solidFill>
                  <a:srgbClr val="C00000"/>
                </a:solidFill>
              </a:rPr>
              <a:t>ROUGE</a:t>
            </a:r>
            <a:r>
              <a:rPr lang="fr-FR" sz="1000" dirty="0" smtClean="0">
                <a:solidFill>
                  <a:schemeClr val="tx1"/>
                </a:solidFill>
              </a:rPr>
              <a:t>	: </a:t>
            </a:r>
            <a:r>
              <a:rPr lang="fr-FR" sz="1000" dirty="0">
                <a:solidFill>
                  <a:schemeClr val="tx1"/>
                </a:solidFill>
              </a:rPr>
              <a:t>exigé par le fluage</a:t>
            </a:r>
          </a:p>
        </p:txBody>
      </p:sp>
    </p:spTree>
    <p:extLst>
      <p:ext uri="{BB962C8B-B14F-4D97-AF65-F5344CB8AC3E}">
        <p14:creationId xmlns:p14="http://schemas.microsoft.com/office/powerpoint/2010/main" val="3825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 de la loi de comportement : opérateur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‘COMP’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dirty="0" smtClean="0"/>
              <a:t>Ajouter le numéro de loi dans le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de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coml6.eso</a:t>
            </a:r>
            <a:r>
              <a:rPr lang="fr-FR" dirty="0" smtClean="0"/>
              <a:t> (ligne 680)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/>
              <a:t>			</a:t>
            </a:r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/>
              <a:t>         Ajouter l’appel a la loi de comportement dans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coml12.eso</a:t>
            </a:r>
          </a:p>
          <a:p>
            <a:pPr lvl="2" defTabSz="179388"/>
            <a:endParaRPr lang="fr-FR" dirty="0" smtClean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35044"/>
              </p:ext>
            </p:extLst>
          </p:nvPr>
        </p:nvGraphicFramePr>
        <p:xfrm>
          <a:off x="1412940" y="3850005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INPLAS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.EQ.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THEN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Modele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CAST3M_FOR_DEV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  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C3MFDE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NSTRS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TEMPF,DEPST,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&amp;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="1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ELSE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WRITE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IOIMP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,*)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</a:rPr>
                        <a:t>'Branchement incorrect dans COML12'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ERREUR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68003"/>
              </p:ext>
            </p:extLst>
          </p:nvPr>
        </p:nvGraphicFramePr>
        <p:xfrm>
          <a:off x="1412940" y="1630206"/>
          <a:ext cx="728148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GOTO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inplas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0 1  2  3  4  5   6  7   8  9  10  11 12  13 14 15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&amp;   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fr-FR" sz="1300" i="1" kern="1200" dirty="0" smtClean="0">
                          <a:solidFill>
                            <a:srgbClr val="808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 ...</a:t>
                      </a:r>
                    </a:p>
                    <a:p>
                      <a:r>
                        <a:rPr lang="nn-NO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  180 181 182 183 184 185 186</a:t>
                      </a:r>
                    </a:p>
                    <a:p>
                      <a:r>
                        <a:rPr lang="nn-NO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&amp;    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111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nn-NO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12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nn-NO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nn-NO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jnppla</a:t>
                      </a:r>
                    </a:p>
                    <a:p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23" name="Connecteur droit avec flèche 22"/>
          <p:cNvCxnSpPr/>
          <p:nvPr/>
        </p:nvCxnSpPr>
        <p:spPr>
          <a:xfrm flipH="1">
            <a:off x="5229226" y="2600325"/>
            <a:ext cx="1358951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733925" y="2371725"/>
            <a:ext cx="504825" cy="590550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61</a:t>
            </a:fld>
            <a:endParaRPr lang="fr-FR" dirty="0"/>
          </a:p>
        </p:txBody>
      </p:sp>
      <p:sp>
        <p:nvSpPr>
          <p:cNvPr id="22" name="Zone de texte 57"/>
          <p:cNvSpPr txBox="1"/>
          <p:nvPr/>
        </p:nvSpPr>
        <p:spPr>
          <a:xfrm>
            <a:off x="6579685" y="2431926"/>
            <a:ext cx="2077260" cy="3588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du numéro de loi pour aller au Label 12 (</a:t>
            </a:r>
            <a:r>
              <a:rPr lang="fr-FR" sz="1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coml12.eso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6205928" y="4088815"/>
            <a:ext cx="613538" cy="29312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57"/>
          <p:cNvSpPr txBox="1"/>
          <p:nvPr/>
        </p:nvSpPr>
        <p:spPr>
          <a:xfrm>
            <a:off x="6819466" y="3899843"/>
            <a:ext cx="1837480" cy="377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Appel au calcul de la loi de comportement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 rot="5400000">
            <a:off x="4974536" y="3049956"/>
            <a:ext cx="189033" cy="330807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 de texte 57"/>
          <p:cNvSpPr txBox="1"/>
          <p:nvPr/>
        </p:nvSpPr>
        <p:spPr>
          <a:xfrm>
            <a:off x="4157807" y="4801394"/>
            <a:ext cx="1837480" cy="518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Matériau, contraintes, déformation inélastique initial &amp; final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nouveau modèle mécanique</a:t>
            </a:r>
            <a:endParaRPr lang="fr-FR" dirty="0"/>
          </a:p>
        </p:txBody>
      </p:sp>
      <p:sp>
        <p:nvSpPr>
          <p:cNvPr id="18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dirty="0"/>
              <a:t>			</a:t>
            </a:r>
            <a:r>
              <a:rPr lang="fr-FR" dirty="0" smtClean="0"/>
              <a:t>Intégrer la loi de comportement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62</a:t>
            </a:fld>
            <a:endParaRPr lang="fr-FR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776"/>
              </p:ext>
            </p:extLst>
          </p:nvPr>
        </p:nvGraphicFramePr>
        <p:xfrm>
          <a:off x="1412940" y="1315411"/>
          <a:ext cx="7281480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4845545">
                <a:tc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SUBROUTINE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C3MFDE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NSTRS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TEMPF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     &amp;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         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</a:t>
                      </a:r>
                      <a:r>
                        <a:rPr lang="fr-FR" sz="1300" kern="1200" baseline="0" dirty="0" err="1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Declarations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: ARGUMENTS &amp; TABLEAUX de TRAVAIL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,SIG0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,EPIN0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,SIGF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,EPINF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XDEVIF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,SIGFP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Initialisations : Coefficients de Lame, DEPS_EL=DEPS_TOT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XMU0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0.5D0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XLA0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XMAT0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/((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+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)*(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1.0D0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XNU0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))</a:t>
                      </a:r>
                      <a:endParaRPr lang="fr-FR" sz="1300" dirty="0" smtClean="0">
                        <a:effectLst/>
                      </a:endParaRPr>
                    </a:p>
                    <a:p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DO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NSTRS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  </a:t>
                      </a:r>
                      <a:r>
                        <a:rPr lang="fr-FR" sz="1300" b="1" kern="1200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Attention</a:t>
                      </a:r>
                      <a:r>
                        <a:rPr lang="fr-FR" sz="1300" b="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: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composante GAXY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==&gt; 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GAXY=2.D0 * EPXY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)/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2.D0</a:t>
                      </a:r>
                      <a:endParaRPr lang="fr-FR" sz="1300" dirty="0" smtClean="0">
                        <a:effectLst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ENDDO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DO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ii=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DEPSEL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)=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DEPST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aseline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aseline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ENDDO</a:t>
                      </a:r>
                    </a:p>
                    <a:p>
                      <a:endParaRPr lang="fr-FR" sz="1300" b="1" kern="1200" dirty="0" smtClean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Boucle de résolution : SIGF(Hooke isotrope), SIGDEV, VMIS, DEPS_EL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Test que SIGF sont REELLES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Restitution des résultats convergés : SIGF (Hooke isotrope), EPINF</a:t>
                      </a:r>
                    </a:p>
                    <a:p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END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3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nouvel </a:t>
            </a:r>
            <a:r>
              <a:rPr lang="fr-FR" dirty="0" smtClean="0"/>
              <a:t>élément fini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</a:t>
            </a:r>
            <a:r>
              <a:rPr lang="fr-FR" dirty="0" smtClean="0"/>
              <a:t>nouvel OBJET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1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1- Créer la structure de l’objet dans un fichier include : </a:t>
            </a:r>
            <a:r>
              <a:rPr lang="fr-FR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SMOBJ.INC</a:t>
            </a: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2- Utiliser &amp; manipuler l’objet en ESOPE : </a:t>
            </a:r>
            <a:r>
              <a:rPr lang="fr-FR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-INC </a:t>
            </a:r>
            <a:r>
              <a:rPr lang="fr-FR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SMOBJ</a:t>
            </a: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3- Créer/modifier les opérateurs pour manipuler l’objet</a:t>
            </a:r>
          </a:p>
          <a:p>
            <a:pPr marL="0" lvl="1" indent="0" defTabSz="179388">
              <a:buNone/>
            </a:pPr>
            <a:r>
              <a:rPr lang="fr-FR" dirty="0" smtClean="0"/>
              <a:t>					Nommer </a:t>
            </a:r>
            <a:r>
              <a:rPr lang="fr-FR" dirty="0"/>
              <a:t>l’objet </a:t>
            </a:r>
            <a:r>
              <a:rPr lang="fr-FR" dirty="0" smtClean="0"/>
              <a:t>dans un opérateur pour </a:t>
            </a:r>
            <a:r>
              <a:rPr lang="fr-FR" dirty="0"/>
              <a:t>y accéder en GIBIANE </a:t>
            </a:r>
            <a:r>
              <a:rPr lang="fr-FR" dirty="0" smtClean="0"/>
              <a:t>: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Récupérer l’objet dans un opérateur/directive :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Directive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dirty="0" smtClean="0"/>
              <a:t> : Il faut pouvoir lister l’objet (modifier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prlist.eso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65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6109"/>
              </p:ext>
            </p:extLst>
          </p:nvPr>
        </p:nvGraphicFramePr>
        <p:xfrm>
          <a:off x="1412940" y="2099906"/>
          <a:ext cx="7281480" cy="300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'LE_TYPE'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,LE_POINTEUR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endParaRPr lang="fr-FR" sz="1300" b="1" kern="1200" dirty="0">
                        <a:solidFill>
                          <a:srgbClr val="00008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23685"/>
              </p:ext>
            </p:extLst>
          </p:nvPr>
        </p:nvGraphicFramePr>
        <p:xfrm>
          <a:off x="1412940" y="2901880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LIROBJ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'LE_TYPE'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,LE_POINTEUR,ICODE,IRETOU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IF</a:t>
                      </a:r>
                      <a:r>
                        <a:rPr lang="pt-B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IERR </a:t>
                      </a:r>
                      <a:r>
                        <a:rPr lang="fr-FR" sz="13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RETURN</a:t>
                      </a:r>
                      <a:endParaRPr lang="fr-FR" sz="1300" b="1" kern="1200" dirty="0">
                        <a:solidFill>
                          <a:srgbClr val="0000FF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19228"/>
              </p:ext>
            </p:extLst>
          </p:nvPr>
        </p:nvGraphicFramePr>
        <p:xfrm>
          <a:off x="1412940" y="3973677"/>
          <a:ext cx="728148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PARAMETER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NMO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LISMO 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'MOT    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'ENTIER 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'FLOTTANT'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'LOGIQUE 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$            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$             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'ANNOTATI'</a:t>
                      </a:r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'NEW_OBJE'</a:t>
                      </a:r>
                      <a:r>
                        <a:rPr lang="fr-FR" sz="1300" b="1" kern="1200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...</a:t>
                      </a:r>
                    </a:p>
                    <a:p>
                      <a:r>
                        <a:rPr lang="pl-PL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.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190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290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300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310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320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.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330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340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350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360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370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pl-PL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380</a:t>
                      </a:r>
                      <a:r>
                        <a:rPr lang="pl-PL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),</a:t>
                      </a: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IPP</a:t>
                      </a:r>
                    </a:p>
                    <a:p>
                      <a:r>
                        <a:rPr lang="fr-FR" sz="13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     ...</a:t>
                      </a:r>
                    </a:p>
                    <a:p>
                      <a:r>
                        <a:rPr lang="fr-FR" sz="1300" dirty="0" smtClean="0">
                          <a:solidFill>
                            <a:srgbClr val="00B050"/>
                          </a:solidFill>
                          <a:effectLst/>
                          <a:latin typeface="Courier New" panose="02070309020205020404" pitchFamily="49" charset="0"/>
                        </a:rPr>
                        <a:t>C LISTE D'UN OBJET ‘NEW_OBJE’</a:t>
                      </a:r>
                    </a:p>
                    <a:p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380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CALL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ECOBJE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IRET</a:t>
                      </a:r>
                      <a:r>
                        <a:rPr lang="fr-FR" sz="1300" b="1" dirty="0" err="1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err="1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jentet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b="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effectLst/>
                          <a:latin typeface="Courier New" panose="02070309020205020404" pitchFamily="49" charset="0"/>
                        </a:rPr>
                        <a:t>GOTO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effectLst/>
                          <a:latin typeface="Courier New" panose="02070309020205020404" pitchFamily="49" charset="0"/>
                        </a:rPr>
                        <a:t>50000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endParaRPr lang="fr-FR" sz="13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>
            <a:stCxn id="12" idx="1"/>
          </p:cNvCxnSpPr>
          <p:nvPr/>
        </p:nvCxnSpPr>
        <p:spPr>
          <a:xfrm flipH="1">
            <a:off x="5576341" y="4715238"/>
            <a:ext cx="898413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 de texte 57"/>
          <p:cNvSpPr txBox="1"/>
          <p:nvPr/>
        </p:nvSpPr>
        <p:spPr>
          <a:xfrm>
            <a:off x="6474754" y="4511500"/>
            <a:ext cx="2077260" cy="407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Ajout au </a:t>
            </a:r>
            <a:r>
              <a:rPr lang="fr-FR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r>
              <a:rPr lang="fr-FR" sz="1000" dirty="0" smtClean="0">
                <a:solidFill>
                  <a:schemeClr val="tx1"/>
                </a:solidFill>
              </a:rPr>
              <a:t> de l’élément </a:t>
            </a:r>
            <a:r>
              <a:rPr lang="fr-FR" sz="10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38</a:t>
            </a:r>
          </a:p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Renvoi </a:t>
            </a:r>
            <a:r>
              <a:rPr lang="fr-FR" sz="1000" dirty="0">
                <a:solidFill>
                  <a:schemeClr val="tx1"/>
                </a:solidFill>
              </a:rPr>
              <a:t>en </a:t>
            </a:r>
            <a:r>
              <a:rPr lang="fr-FR" sz="10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380</a:t>
            </a:r>
            <a:r>
              <a:rPr lang="fr-FR" sz="1000" dirty="0">
                <a:solidFill>
                  <a:schemeClr val="tx1"/>
                </a:solidFill>
              </a:rPr>
              <a:t> dans le </a:t>
            </a:r>
            <a:r>
              <a:rPr lang="fr-FR" sz="1000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</a:p>
        </p:txBody>
      </p:sp>
      <p:cxnSp>
        <p:nvCxnSpPr>
          <p:cNvPr id="18" name="Connecteur droit avec flèche 17"/>
          <p:cNvCxnSpPr>
            <a:stCxn id="12" idx="1"/>
          </p:cNvCxnSpPr>
          <p:nvPr/>
        </p:nvCxnSpPr>
        <p:spPr>
          <a:xfrm flipH="1">
            <a:off x="3695075" y="4715238"/>
            <a:ext cx="2779679" cy="7112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 de texte 57"/>
          <p:cNvSpPr txBox="1"/>
          <p:nvPr/>
        </p:nvSpPr>
        <p:spPr>
          <a:xfrm>
            <a:off x="4860000" y="4005789"/>
            <a:ext cx="2077260" cy="191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000" dirty="0" smtClean="0">
                <a:solidFill>
                  <a:schemeClr val="tx1"/>
                </a:solidFill>
              </a:rPr>
              <a:t>Agrandissement du DATA</a:t>
            </a:r>
            <a:endParaRPr lang="fr-FR" sz="1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>
            <a:off x="3889948" y="4101678"/>
            <a:ext cx="970052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 de texte 57"/>
          <p:cNvSpPr txBox="1"/>
          <p:nvPr/>
        </p:nvSpPr>
        <p:spPr>
          <a:xfrm>
            <a:off x="4860001" y="5778708"/>
            <a:ext cx="3692014" cy="664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179388"/>
            <a:r>
              <a:rPr lang="fr-FR" sz="1000" dirty="0" smtClean="0">
                <a:solidFill>
                  <a:schemeClr val="tx1"/>
                </a:solidFill>
              </a:rPr>
              <a:t>Invoquer et programmer la SUBROUTINE qui liste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	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</a:t>
            </a:r>
            <a:r>
              <a:rPr lang="fr-FR" sz="1000" dirty="0" smtClean="0">
                <a:solidFill>
                  <a:schemeClr val="tx1"/>
                </a:solidFill>
              </a:rPr>
              <a:t> 		: POINTEUR sur l’objet</a:t>
            </a:r>
          </a:p>
          <a:p>
            <a:pPr algn="just" defTabSz="179388"/>
            <a:r>
              <a:rPr lang="fr-FR" sz="1000" dirty="0">
                <a:solidFill>
                  <a:schemeClr val="tx1"/>
                </a:solidFill>
              </a:rPr>
              <a:t>	</a:t>
            </a:r>
            <a:r>
              <a:rPr lang="fr-FR" sz="1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jentet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sz="1000" dirty="0" smtClean="0">
                <a:solidFill>
                  <a:schemeClr val="tx1"/>
                </a:solidFill>
              </a:rPr>
              <a:t>: Vaut 1 si résumé (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‘LIST’ ‘RESU’ OBJE1;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</a:p>
          <a:p>
            <a:pPr algn="just" defTabSz="179388"/>
            <a:r>
              <a:rPr lang="fr-FR" sz="1000" dirty="0" smtClean="0">
                <a:solidFill>
                  <a:schemeClr val="tx1"/>
                </a:solidFill>
              </a:rPr>
              <a:t>Mettre les messages dans </a:t>
            </a:r>
            <a:r>
              <a:rPr lang="fr-FR" sz="1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GIBI.ERREUR</a:t>
            </a:r>
            <a:r>
              <a:rPr lang="fr-FR" sz="1000" dirty="0" smtClean="0">
                <a:solidFill>
                  <a:schemeClr val="tx1"/>
                </a:solidFill>
              </a:rPr>
              <a:t> (</a:t>
            </a:r>
            <a:r>
              <a:rPr lang="fr-FR" sz="1000" b="1" dirty="0" smtClean="0">
                <a:solidFill>
                  <a:schemeClr val="tx1"/>
                </a:solidFill>
              </a:rPr>
              <a:t>FRAN</a:t>
            </a:r>
            <a:r>
              <a:rPr lang="fr-FR" sz="1000" dirty="0" smtClean="0">
                <a:solidFill>
                  <a:schemeClr val="tx1"/>
                </a:solidFill>
              </a:rPr>
              <a:t> &amp; </a:t>
            </a:r>
            <a:r>
              <a:rPr lang="fr-FR" sz="1000" b="1" dirty="0" smtClean="0">
                <a:solidFill>
                  <a:schemeClr val="tx1"/>
                </a:solidFill>
              </a:rPr>
              <a:t>ANGL</a:t>
            </a:r>
            <a:r>
              <a:rPr lang="fr-FR" sz="1000" dirty="0" smtClean="0">
                <a:solidFill>
                  <a:schemeClr val="tx1"/>
                </a:solidFill>
              </a:rPr>
              <a:t>)</a:t>
            </a:r>
            <a:endParaRPr lang="fr-FR" sz="10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>
          <a:xfrm flipH="1" flipV="1">
            <a:off x="4474565" y="6110853"/>
            <a:ext cx="385436" cy="1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2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b="1" dirty="0" smtClean="0">
                <a:solidFill>
                  <a:srgbClr val="00B050"/>
                </a:solidFill>
              </a:rPr>
              <a:t>Liste minimale des opérateurs à modifier pour un nouvel OBJET</a:t>
            </a:r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dirty="0" smtClean="0"/>
              <a:t>		: Liste le contenu des OBJETS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</a:t>
            </a:r>
            <a:r>
              <a:rPr lang="fr-FR" dirty="0" smtClean="0"/>
              <a:t>		: Suppression des SEGMENTS non reliés à des OBJETS nommés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SAUV</a:t>
            </a:r>
            <a:r>
              <a:rPr lang="fr-FR" dirty="0" smtClean="0"/>
              <a:t>		: Sauvegarde d’une session Cast3M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fr-FR" dirty="0" smtClean="0"/>
              <a:t>		: Restitution d’une sauvegarde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Liste des opérateurs auxquels on peut avoir recours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EXTR</a:t>
            </a:r>
            <a:r>
              <a:rPr lang="fr-FR" dirty="0" smtClean="0"/>
              <a:t>		: Idéalement, doit pouvoir extraire tout le contenu de l’OBJET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fr-FR" dirty="0" smtClean="0"/>
              <a:t>		: Changer une des grandeurs de l’OBJET (Crée un nouvel OBJET)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</a:t>
            </a:r>
            <a:r>
              <a:rPr lang="fr-FR" dirty="0" smtClean="0"/>
              <a:t>			: Concaténation des OBJETS</a:t>
            </a:r>
          </a:p>
          <a:p>
            <a:pPr marL="0" lvl="1" indent="0" defTabSz="179388">
              <a:buNone/>
            </a:pPr>
            <a:r>
              <a:rPr lang="fr-FR" dirty="0" smtClean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</a:t>
            </a:r>
            <a:r>
              <a:rPr lang="fr-FR" dirty="0" smtClean="0"/>
              <a:t>		: Création d’OBJETS « à la main »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VIDE</a:t>
            </a:r>
            <a:r>
              <a:rPr lang="fr-FR" dirty="0" smtClean="0"/>
              <a:t>		: Création d’OBJETS « vides »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/>
              <a:t>						-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COPI</a:t>
            </a:r>
            <a:r>
              <a:rPr lang="fr-FR" dirty="0"/>
              <a:t>		: Duplique entièrement un OBJET</a:t>
            </a:r>
            <a:endParaRPr lang="fr-FR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0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fr-FR" sz="2000" dirty="0" smtClean="0">
                <a:solidFill>
                  <a:schemeClr val="tx1"/>
                </a:solidFill>
              </a:rPr>
              <a:t> : Lister le contenu d’un OBJET en GIBIANE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prlist.eso</a:t>
            </a:r>
            <a:r>
              <a:rPr lang="fr-FR" dirty="0" smtClean="0"/>
              <a:t>	:	Ajouter son objet au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DATA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	</a:t>
            </a:r>
            <a:r>
              <a:rPr lang="fr-FR" dirty="0" smtClean="0"/>
              <a:t>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</a:p>
          <a:p>
            <a:pPr marL="0" lvl="1" indent="0" defTabSz="179388">
              <a:buNone/>
            </a:pP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				</a:t>
            </a:r>
            <a:r>
              <a:rPr lang="fr-FR" dirty="0" smtClean="0"/>
              <a:t>Ajouter </a:t>
            </a:r>
            <a:r>
              <a:rPr lang="fr-FR" dirty="0"/>
              <a:t>l’appel a la SUBROUTINE qui va </a:t>
            </a:r>
            <a:r>
              <a:rPr lang="fr-FR" dirty="0" smtClean="0"/>
              <a:t>lister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4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</a:t>
            </a:r>
            <a:r>
              <a:rPr lang="fr-FR" sz="2000" dirty="0" smtClean="0">
                <a:solidFill>
                  <a:schemeClr val="tx1"/>
                </a:solidFill>
              </a:rPr>
              <a:t> : Conserver l’objet et son contenu après le ménage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menag6.eso</a:t>
            </a:r>
            <a:r>
              <a:rPr lang="fr-FR" dirty="0" smtClean="0"/>
              <a:t>	:	protègent (</a:t>
            </a:r>
            <a:r>
              <a:rPr lang="fr-FR" dirty="0"/>
              <a:t>avec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menage2.eso</a:t>
            </a:r>
            <a:r>
              <a:rPr lang="fr-FR" dirty="0" smtClean="0"/>
              <a:t>) les SEGMENTS qui ne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doivent pas être supprimés par le ménage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NPGCD</a:t>
            </a:r>
            <a:r>
              <a:rPr lang="fr-FR" dirty="0" smtClean="0"/>
              <a:t> est la plus petite différence entre 2 descripteurs 																				ESOPE successifs (8 à priori, voir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IOODES.INC</a:t>
            </a:r>
            <a:r>
              <a:rPr lang="fr-FR" dirty="0" smtClean="0"/>
              <a:t>).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NPGCD</a:t>
            </a:r>
            <a:r>
              <a:rPr lang="fr-FR" dirty="0" smtClean="0"/>
              <a:t> est calculé dans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crepil.eso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fr-FR" dirty="0" smtClean="0"/>
              <a:t>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typfil.eso</a:t>
            </a:r>
            <a:r>
              <a:rPr lang="fr-FR" dirty="0"/>
              <a:t>	</a:t>
            </a:r>
            <a:r>
              <a:rPr lang="fr-FR" dirty="0" smtClean="0"/>
              <a:t>:	Renvoie la file si on donne le type et inversement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une nouvelle file avec l’objet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</a:t>
            </a:r>
            <a:r>
              <a:rPr lang="fr-FR" dirty="0"/>
              <a:t>	</a:t>
            </a:r>
            <a:r>
              <a:rPr lang="fr-FR" dirty="0" smtClean="0"/>
              <a:t>:	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																													</a:t>
            </a:r>
            <a:r>
              <a:rPr lang="fr-FR" dirty="0" smtClean="0">
                <a:sym typeface="Wingdings" panose="05000000000000000000" pitchFamily="2" charset="2"/>
              </a:rPr>
              <a:t>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IIICHA=0</a:t>
            </a:r>
            <a:r>
              <a:rPr lang="fr-FR" dirty="0" smtClean="0"/>
              <a:t> appel a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depuis ménage</a:t>
            </a:r>
          </a:p>
          <a:p>
            <a:pPr marL="0" lvl="1" indent="0" defTabSz="179388">
              <a:buNone/>
            </a:pPr>
            <a:r>
              <a:rPr lang="fr-FR" dirty="0" smtClean="0"/>
              <a:t>																			</a:t>
            </a:r>
            <a:r>
              <a:rPr lang="fr-FR" dirty="0" smtClean="0">
                <a:sym typeface="Wingdings" panose="05000000000000000000" pitchFamily="2" charset="2"/>
              </a:rPr>
              <a:t>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IIICHA=1</a:t>
            </a:r>
            <a:r>
              <a:rPr lang="fr-FR" dirty="0" smtClean="0"/>
              <a:t> appel a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expil.eso</a:t>
            </a:r>
            <a:r>
              <a:rPr lang="fr-FR" dirty="0" smtClean="0"/>
              <a:t> depuis sauvegarde</a:t>
            </a:r>
            <a:endParaRPr lang="fr-FR" dirty="0"/>
          </a:p>
          <a:p>
            <a:pPr marL="0" lvl="1" indent="0" defTabSz="179388">
              <a:buNone/>
            </a:pPr>
            <a:r>
              <a:rPr lang="fr-FR" dirty="0"/>
              <a:t>																			</a:t>
            </a:r>
            <a:r>
              <a:rPr lang="fr-FR" dirty="0" smtClean="0"/>
              <a:t>Pour la sauvegarde, si  </a:t>
            </a:r>
            <a:r>
              <a:rPr lang="fr-FR" dirty="0"/>
              <a:t>des POINTEURS sont </a:t>
            </a:r>
            <a:r>
              <a:rPr lang="fr-FR" dirty="0" smtClean="0"/>
              <a:t>partagées 																			entre plusieurs OBJETS </a:t>
            </a:r>
            <a:r>
              <a:rPr lang="fr-FR" dirty="0"/>
              <a:t>(ex : </a:t>
            </a:r>
            <a:r>
              <a:rPr lang="fr-FR" dirty="0" smtClean="0"/>
              <a:t>LISTREEL) : passer les 																				POINTEURS en question en négatif (sinon ils seront 																					sauvegardes plusieurs fois)</a:t>
            </a:r>
          </a:p>
          <a:p>
            <a:pPr marL="0" lvl="1" indent="0" defTabSz="179388">
              <a:buNone/>
            </a:pPr>
            <a:r>
              <a:rPr lang="fr-FR" dirty="0" smtClean="0"/>
              <a:t>																			Ajouter (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ajoun.eso</a:t>
            </a:r>
            <a:r>
              <a:rPr lang="fr-FR" dirty="0" smtClean="0"/>
              <a:t>) les </a:t>
            </a:r>
            <a:r>
              <a:rPr lang="fr-FR" dirty="0" err="1" smtClean="0"/>
              <a:t>refs</a:t>
            </a:r>
            <a:r>
              <a:rPr lang="fr-FR" dirty="0" smtClean="0"/>
              <a:t> vers d’autres OBJETS aux 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piles correspondantes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4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SAUV</a:t>
            </a:r>
            <a:r>
              <a:rPr lang="fr-FR" sz="2000" dirty="0" smtClean="0">
                <a:solidFill>
                  <a:schemeClr val="tx1"/>
                </a:solidFill>
              </a:rPr>
              <a:t> : Sauvegarder les objets dans la session Cast3M courante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wrpil.eso</a:t>
            </a:r>
            <a:r>
              <a:rPr lang="fr-FR" dirty="0" smtClean="0"/>
              <a:t>	:	Permet d’aiguiller vers la bonne pile pour la sauvegarde</a:t>
            </a: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																		Ajouter 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l’appel a la SUBROUTINE qui va travailler</a:t>
            </a:r>
          </a:p>
          <a:p>
            <a:pPr marL="0" lvl="1" indent="0" defTabSz="179388">
              <a:buNone/>
            </a:pPr>
            <a:endParaRPr lang="fr-FR" dirty="0"/>
          </a:p>
          <a:p>
            <a:pPr marL="0" lvl="1" indent="0" defTabSz="179388">
              <a:buNone/>
            </a:pPr>
            <a:r>
              <a:rPr lang="fr-FR" dirty="0" smtClean="0"/>
              <a:t>						modifier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restpi.eso</a:t>
            </a:r>
            <a:r>
              <a:rPr lang="fr-FR" dirty="0" smtClean="0"/>
              <a:t>	:	Restaures les POINTEURS mis négatifs (le cas échéant)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le nouvel objet dans le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(ou </a:t>
            </a:r>
            <a:r>
              <a:rPr lang="fr-FR" b="1" dirty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r>
              <a:rPr lang="fr-FR" dirty="0" smtClean="0"/>
              <a:t> </a:t>
            </a:r>
            <a:r>
              <a:rPr lang="fr-FR" dirty="0">
                <a:solidFill>
                  <a:srgbClr val="FF8000"/>
                </a:solidFill>
                <a:latin typeface="Courier New" panose="02070309020205020404" pitchFamily="49" charset="0"/>
              </a:rPr>
              <a:t>1099</a:t>
            </a:r>
            <a:r>
              <a:rPr lang="fr-FR" dirty="0" smtClean="0"/>
              <a:t>)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69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63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Prérequis en FORTRAN 77 pour Cast3M</a:t>
            </a:r>
          </a:p>
        </p:txBody>
      </p:sp>
    </p:spTree>
    <p:extLst>
      <p:ext uri="{BB962C8B-B14F-4D97-AF65-F5344CB8AC3E}">
        <p14:creationId xmlns:p14="http://schemas.microsoft.com/office/powerpoint/2010/main" val="7911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1"/>
          <p:cNvSpPr txBox="1">
            <a:spLocks/>
          </p:cNvSpPr>
          <p:nvPr/>
        </p:nvSpPr>
        <p:spPr bwMode="gray">
          <a:xfrm>
            <a:off x="576000" y="1046802"/>
            <a:ext cx="8568000" cy="56816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179388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Directive </a:t>
            </a:r>
            <a:r>
              <a:rPr lang="fr-FR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fr-FR" sz="2000" dirty="0" smtClean="0">
                <a:solidFill>
                  <a:schemeClr val="tx1"/>
                </a:solidFill>
              </a:rPr>
              <a:t> : Restituer le nouvel objet dans la session Cast3M courante</a:t>
            </a:r>
          </a:p>
          <a:p>
            <a:pPr marL="0" lvl="1" indent="0" defTabSz="179388">
              <a:buNone/>
            </a:pP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modifier 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lipil.eso</a:t>
            </a:r>
            <a:r>
              <a:rPr lang="fr-FR" dirty="0" smtClean="0"/>
              <a:t>	:	Permet d’aiguiller vers la bonne pile pour la restitution</a:t>
            </a:r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</a:t>
            </a:r>
            <a:r>
              <a:rPr lang="fr-FR" dirty="0"/>
              <a:t>le nouvel objet dans le </a:t>
            </a: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GOTO</a:t>
            </a:r>
            <a:endParaRPr lang="fr-FR" dirty="0" smtClean="0"/>
          </a:p>
          <a:p>
            <a:pPr marL="0" lvl="1" indent="0" defTabSz="179388">
              <a:buNone/>
            </a:pPr>
            <a:r>
              <a:rPr lang="fr-FR" dirty="0"/>
              <a:t>	</a:t>
            </a:r>
            <a:r>
              <a:rPr lang="fr-FR" dirty="0" smtClean="0"/>
              <a:t>																		Ajouter l’appel a la SUBROUTINE qui va travailler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nouvel Objet</a:t>
            </a:r>
            <a:endParaRPr lang="fr-FR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607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PROGRAMMATION Parallèle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6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&amp; Visualisation des performances</a:t>
            </a:r>
          </a:p>
        </p:txBody>
      </p:sp>
    </p:spTree>
    <p:extLst>
      <p:ext uri="{BB962C8B-B14F-4D97-AF65-F5344CB8AC3E}">
        <p14:creationId xmlns:p14="http://schemas.microsoft.com/office/powerpoint/2010/main" val="25090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449434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Mesure des durées dans Cast3M </a:t>
            </a:r>
            <a:r>
              <a:rPr lang="fr-FR" sz="2000" dirty="0" smtClean="0">
                <a:solidFill>
                  <a:schemeClr val="tx1"/>
                </a:solidFill>
              </a:rPr>
              <a:t>( Opérateur </a:t>
            </a:r>
            <a:r>
              <a:rPr lang="fr-FR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fr-FR" sz="2000" dirty="0" smtClean="0">
                <a:solidFill>
                  <a:schemeClr val="tx1"/>
                </a:solidFill>
              </a:rPr>
              <a:t> En GIBIANE)</a:t>
            </a:r>
          </a:p>
          <a:p>
            <a:pPr marL="0" lvl="1" indent="0" defTabSz="179388">
              <a:buNone/>
            </a:pPr>
            <a:r>
              <a:rPr lang="fr-FR" dirty="0" smtClean="0"/>
              <a:t>		</a:t>
            </a:r>
            <a:r>
              <a:rPr lang="fr-FR" dirty="0"/>
              <a:t>			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‘TEMP’ ‘IMPR’</a:t>
            </a:r>
            <a:r>
              <a:rPr lang="fr-FR" dirty="0" smtClean="0"/>
              <a:t>	: 	Affichage par opérateur et par assistant (Temps horloge, …)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‘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TEMP’ ‘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IMPR’ ‘BOUC’</a:t>
            </a:r>
            <a:r>
              <a:rPr lang="fr-FR" dirty="0" smtClean="0"/>
              <a:t>: 	Affichage par boucle REPE exécutée</a:t>
            </a: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‘TEMP’ ‘IMPR’ 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‘PROC’</a:t>
            </a:r>
            <a:r>
              <a:rPr lang="fr-FR" dirty="0" smtClean="0"/>
              <a:t>: </a:t>
            </a:r>
            <a:r>
              <a:rPr lang="fr-FR" dirty="0"/>
              <a:t>	Affichage </a:t>
            </a:r>
            <a:r>
              <a:rPr lang="fr-FR" dirty="0" smtClean="0"/>
              <a:t>par procédure PROC </a:t>
            </a:r>
            <a:r>
              <a:rPr lang="fr-FR" dirty="0"/>
              <a:t>	</a:t>
            </a:r>
            <a:r>
              <a:rPr lang="fr-FR" dirty="0" smtClean="0"/>
              <a:t>exécutée</a:t>
            </a: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73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5007"/>
              </p:ext>
            </p:extLst>
          </p:nvPr>
        </p:nvGraphicFramePr>
        <p:xfrm>
          <a:off x="1412940" y="1553252"/>
          <a:ext cx="442398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39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Temps Horloge (ms) par OPERATEUR et par ASSISTANT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OPTI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ET  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TRAC            7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DIFF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OUBL            0            0            0            0            0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COMP            0         2351         2383            0            0</a:t>
                      </a:r>
                      <a:endParaRPr lang="pt-BR" sz="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41412"/>
              </p:ext>
            </p:extLst>
          </p:nvPr>
        </p:nvGraphicFramePr>
        <p:xfrm>
          <a:off x="1412940" y="3188874"/>
          <a:ext cx="6473760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37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Boucle   :               |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Horloge(ms)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CPU (ms) 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Efficacte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(%)   | Nombre d'appels 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BEXTERN                  |               31 |               62 |              200 |                2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BO_BOTH                  |               33 |               15 |               45 |                8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BINCO1                   |                9 |                0 |                0 |                8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BH                       |               15 |               15 |              100 |               16 |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31140"/>
              </p:ext>
            </p:extLst>
          </p:nvPr>
        </p:nvGraphicFramePr>
        <p:xfrm>
          <a:off x="1412940" y="4931274"/>
          <a:ext cx="647376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376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300401">
                <a:tc>
                  <a:txBody>
                    <a:bodyPr/>
                    <a:lstStyle/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Procedure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:               |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Horloge(ms)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Duree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CPU (ms)  |  </a:t>
                      </a:r>
                      <a:r>
                        <a:rPr lang="fr-FR" sz="8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Efficacte</a:t>
                      </a:r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 (%)   | Nombre d'appels 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PASAPAS                  |               40 |               46 |              115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PAS_DEFA                 |               49 |               62 |              126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PAS_INIT                 |               16 |               15 |               93 |                1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PAS_ETAT                 |               12 |               15 |              125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PAS_VERM                 |                0 |                0 |                0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PAS_MATE                 |                0 |                0 |                0 |                6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UNPAS                    |             2918 |             5296 |              181 |                5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| PAS_RESU                 |               15 |               15 |              100 |                5 |</a:t>
                      </a:r>
                    </a:p>
                    <a:p>
                      <a:r>
                        <a:rPr lang="fr-FR" sz="8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+--------------------------+------------------+------------------+------------------+------------------+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26727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Couverture de code</a:t>
            </a:r>
          </a:p>
          <a:p>
            <a:pPr marL="0" lvl="1" indent="0" defTabSz="179388">
              <a:buNone/>
            </a:pPr>
            <a:r>
              <a:rPr lang="fr-FR" dirty="0" smtClean="0"/>
              <a:t>		</a:t>
            </a:r>
            <a:r>
              <a:rPr lang="fr-FR" dirty="0"/>
              <a:t>			</a:t>
            </a:r>
            <a:r>
              <a:rPr lang="fr-FR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fr-FR" dirty="0" smtClean="0"/>
              <a:t> 				: Compilation avec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compilcast20 --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*.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eso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dirty="0" smtClean="0"/>
              <a:t>					</a:t>
            </a:r>
            <a:r>
              <a:rPr lang="fr-FR" b="1" dirty="0" smtClean="0"/>
              <a:t>Couverture	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castem20 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dgibi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 defTabSz="179388">
              <a:buNone/>
            </a:pPr>
            <a:r>
              <a:rPr lang="fr-FR" dirty="0"/>
              <a:t>					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lcov</a:t>
            </a:r>
            <a:r>
              <a:rPr lang="fr-FR" dirty="0" smtClean="0"/>
              <a:t> 				: </a:t>
            </a:r>
            <a:r>
              <a:rPr lang="fr-FR" dirty="0"/>
              <a:t>Je n’ai pas </a:t>
            </a:r>
            <a:r>
              <a:rPr lang="fr-FR" dirty="0" smtClean="0"/>
              <a:t>réussi à le faire </a:t>
            </a:r>
            <a:r>
              <a:rPr lang="fr-FR" dirty="0"/>
              <a:t>fonctionner </a:t>
            </a:r>
            <a:r>
              <a:rPr lang="fr-FR" dirty="0" smtClean="0"/>
              <a:t>avec 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9.2</a:t>
            </a:r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Analyse de la performance</a:t>
            </a:r>
            <a:endParaRPr lang="fr-FR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</a:t>
            </a:r>
            <a:r>
              <a:rPr lang="fr-FR" dirty="0" smtClean="0"/>
              <a:t> : Performance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for linux</a:t>
            </a:r>
            <a:endParaRPr lang="fr-FR" dirty="0">
              <a:solidFill>
                <a:srgbClr val="0070C0"/>
              </a:solidFill>
            </a:endParaRPr>
          </a:p>
          <a:p>
            <a:pPr lvl="2" defTabSz="179388"/>
            <a:r>
              <a:rPr lang="fr-FR" dirty="0" smtClean="0"/>
              <a:t>			Tutorial : </a:t>
            </a:r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perf.wiki.kernel.org/index.php/Tutorial#Sampling_with_perf_record</a:t>
            </a:r>
            <a:r>
              <a:rPr lang="fr-FR" sz="1400" dirty="0" smtClean="0"/>
              <a:t> </a:t>
            </a:r>
          </a:p>
          <a:p>
            <a:pPr lvl="2" defTabSz="179388"/>
            <a:r>
              <a:rPr lang="fr-FR" sz="1400" dirty="0"/>
              <a:t>	</a:t>
            </a:r>
            <a:r>
              <a:rPr lang="fr-FR" sz="1400" dirty="0" smtClean="0"/>
              <a:t>		</a:t>
            </a:r>
            <a:r>
              <a:rPr lang="fr-FR" dirty="0"/>
              <a:t>Analyse </a:t>
            </a:r>
            <a:r>
              <a:rPr lang="fr-FR" dirty="0" smtClean="0"/>
              <a:t>en « </a:t>
            </a:r>
            <a:r>
              <a:rPr lang="fr-FR" i="1" dirty="0" err="1" smtClean="0"/>
              <a:t>runtime</a:t>
            </a:r>
            <a:r>
              <a:rPr lang="fr-FR" dirty="0" smtClean="0"/>
              <a:t> » : 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top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Analyse :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record --call-graph=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lbr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–e 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instructions:u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castem20 </a:t>
            </a:r>
            <a:r>
              <a:rPr lang="fr-FR" sz="12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fichier.dgibi</a:t>
            </a:r>
            <a:endParaRPr lang="fr-FR" sz="1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Post-Traitement :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		</a:t>
            </a:r>
            <a:r>
              <a:rPr lang="fr-FR" sz="12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 --call-graph=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fractal,callee</a:t>
            </a:r>
            <a:r>
              <a:rPr lang="fr-FR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smtClean="0"/>
              <a:t>(Qui a		appelé</a:t>
            </a:r>
            <a:r>
              <a:rPr lang="fr-FR" dirty="0"/>
              <a:t>)</a:t>
            </a:r>
          </a:p>
          <a:p>
            <a:pPr lvl="2" defTabSz="179388"/>
            <a:r>
              <a:rPr lang="fr-FR" dirty="0"/>
              <a:t>					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report --call-graph=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fractal,caller</a:t>
            </a:r>
            <a:r>
              <a:rPr lang="fr-FR" dirty="0"/>
              <a:t>	</a:t>
            </a:r>
            <a:r>
              <a:rPr lang="fr-FR" dirty="0" smtClean="0"/>
              <a:t>		(Qui est 	appelé</a:t>
            </a:r>
            <a:r>
              <a:rPr lang="fr-FR" dirty="0"/>
              <a:t>)</a:t>
            </a:r>
            <a:endParaRPr lang="fr-FR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fr-FR" sz="12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 report --no-</a:t>
            </a:r>
            <a:r>
              <a:rPr lang="fr-FR" sz="12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children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</a:t>
            </a:r>
            <a:r>
              <a:rPr lang="fr-FR" dirty="0" smtClean="0"/>
              <a:t>(Durée Self)</a:t>
            </a:r>
          </a:p>
          <a:p>
            <a:pPr marL="0" lvl="1" indent="0" defTabSz="179388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Post-Traitement </a:t>
            </a:r>
            <a:r>
              <a:rPr lang="fr-FR" sz="2000" b="1" dirty="0">
                <a:solidFill>
                  <a:schemeClr val="tx1"/>
                </a:solidFill>
              </a:rPr>
              <a:t>graphique</a:t>
            </a:r>
            <a:endParaRPr lang="fr-FR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/>
              <a:t>			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hotspot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https://github.com/KDAB/hotspot</a:t>
            </a:r>
            <a:endParaRPr lang="fr-FR" dirty="0">
              <a:solidFill>
                <a:srgbClr val="0070C0"/>
              </a:solidFill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/>
              <a:t>				Nombreuses améliorations dans Cast3M depuis mi-2019 grâce à </a:t>
            </a:r>
            <a:r>
              <a:rPr lang="fr-FR" sz="13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hotspot</a:t>
            </a:r>
            <a:endParaRPr lang="fr-FR" sz="13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>
              <a:lnSpc>
                <a:spcPct val="100000"/>
              </a:lnSpc>
            </a:pPr>
            <a:r>
              <a:rPr lang="fr-FR" sz="1300" dirty="0" smtClean="0"/>
              <a:t>				Lire les tutos pour les intéressés</a:t>
            </a:r>
            <a:endParaRPr lang="fr-FR" sz="1300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3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686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3216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3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50323" y="1082039"/>
            <a:ext cx="504825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6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52724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9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79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52724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1298642" y="1440392"/>
            <a:ext cx="95818" cy="28934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36320"/>
            <a:ext cx="8172464" cy="5267278"/>
          </a:xfrm>
        </p:spPr>
        <p:txBody>
          <a:bodyPr/>
          <a:lstStyle/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Coder </a:t>
            </a:r>
            <a:r>
              <a:rPr lang="fr-FR" sz="2000" b="1" dirty="0">
                <a:solidFill>
                  <a:schemeClr val="tx1"/>
                </a:solidFill>
              </a:rPr>
              <a:t>des instructions </a:t>
            </a:r>
          </a:p>
          <a:p>
            <a:pPr lvl="2"/>
            <a:r>
              <a:rPr lang="fr-FR" dirty="0"/>
              <a:t>	Instructions entre la colonne </a:t>
            </a:r>
            <a:r>
              <a:rPr lang="fr-FR" dirty="0">
                <a:solidFill>
                  <a:srgbClr val="0070C0"/>
                </a:solidFill>
              </a:rPr>
              <a:t>7</a:t>
            </a:r>
            <a:r>
              <a:rPr lang="fr-FR" dirty="0"/>
              <a:t> et </a:t>
            </a:r>
            <a:r>
              <a:rPr lang="fr-FR" dirty="0">
                <a:solidFill>
                  <a:srgbClr val="0070C0"/>
                </a:solidFill>
              </a:rPr>
              <a:t>72</a:t>
            </a:r>
          </a:p>
          <a:p>
            <a:pPr lvl="2"/>
            <a:r>
              <a:rPr lang="fr-FR" dirty="0"/>
              <a:t>	Aide : mettre la limitation dans l’éditeur de texte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Coder une </a:t>
            </a:r>
            <a:r>
              <a:rPr lang="fr-FR" sz="2000" b="1" dirty="0">
                <a:solidFill>
                  <a:schemeClr val="tx1"/>
                </a:solidFill>
              </a:rPr>
              <a:t>instruction sur plusieurs lignes</a:t>
            </a:r>
          </a:p>
          <a:p>
            <a:pPr lvl="2"/>
            <a:r>
              <a:rPr lang="fr-FR" sz="2000" dirty="0"/>
              <a:t>	</a:t>
            </a:r>
            <a:r>
              <a:rPr lang="fr-FR" dirty="0"/>
              <a:t>Sur chaque ligne, instructions entre la colonne </a:t>
            </a:r>
            <a:r>
              <a:rPr lang="fr-FR" dirty="0">
                <a:solidFill>
                  <a:srgbClr val="0070C0"/>
                </a:solidFill>
              </a:rPr>
              <a:t>7</a:t>
            </a:r>
            <a:r>
              <a:rPr lang="fr-FR" dirty="0"/>
              <a:t> et </a:t>
            </a:r>
            <a:r>
              <a:rPr lang="fr-FR" dirty="0">
                <a:solidFill>
                  <a:srgbClr val="0070C0"/>
                </a:solidFill>
              </a:rPr>
              <a:t>72</a:t>
            </a:r>
          </a:p>
          <a:p>
            <a:pPr lvl="2"/>
            <a:r>
              <a:rPr lang="fr-FR" dirty="0"/>
              <a:t>	Caractère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ASCII</a:t>
            </a:r>
            <a:r>
              <a:rPr lang="fr-FR" dirty="0"/>
              <a:t> de continuation en colonne </a:t>
            </a:r>
            <a:r>
              <a:rPr lang="fr-FR" dirty="0">
                <a:solidFill>
                  <a:srgbClr val="0070C0"/>
                </a:solidFill>
              </a:rPr>
              <a:t>6</a:t>
            </a:r>
            <a:r>
              <a:rPr lang="fr-FR" dirty="0"/>
              <a:t> (ex : « 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fr-FR" dirty="0"/>
              <a:t> »)</a:t>
            </a:r>
          </a:p>
          <a:p>
            <a:pPr lvl="2"/>
            <a:endParaRPr lang="fr-FR" sz="2000" dirty="0" smtClean="0"/>
          </a:p>
          <a:p>
            <a:pPr lvl="2"/>
            <a:endParaRPr lang="fr-FR" sz="2000" dirty="0"/>
          </a:p>
          <a:p>
            <a:pPr lvl="2"/>
            <a:endParaRPr lang="fr-FR" sz="2000" dirty="0" smtClean="0"/>
          </a:p>
          <a:p>
            <a:pPr lvl="2"/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Commenter son code source</a:t>
            </a:r>
            <a:endParaRPr lang="fr-FR" sz="2000" b="1" dirty="0">
              <a:solidFill>
                <a:schemeClr val="tx1"/>
              </a:solidFill>
            </a:endParaRPr>
          </a:p>
          <a:p>
            <a:pPr lvl="2"/>
            <a:r>
              <a:rPr lang="fr-FR" sz="2000" dirty="0" smtClean="0"/>
              <a:t>	</a:t>
            </a:r>
            <a:r>
              <a:rPr lang="fr-FR" dirty="0"/>
              <a:t>Caractère « 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dirty="0"/>
              <a:t> » ou « </a:t>
            </a:r>
            <a:r>
              <a:rPr lang="fr-FR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/>
              <a:t> » en colonne </a:t>
            </a:r>
            <a:r>
              <a:rPr lang="fr-FR" dirty="0">
                <a:solidFill>
                  <a:srgbClr val="0070C0"/>
                </a:solidFill>
              </a:rPr>
              <a:t>1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98677"/>
              </p:ext>
            </p:extLst>
          </p:nvPr>
        </p:nvGraphicFramePr>
        <p:xfrm>
          <a:off x="1412940" y="5122216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590129">
                <a:tc>
                  <a:txBody>
                    <a:bodyPr/>
                    <a:lstStyle/>
                    <a:p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  <a:endParaRPr lang="fr-FR" sz="1300" dirty="0" smtClean="0">
                        <a:solidFill>
                          <a:srgbClr val="00B05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</a:rPr>
                        <a:t>C     Les deux objets doivent être de même taille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IF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LDIM1 </a:t>
                      </a:r>
                      <a:r>
                        <a:rPr lang="fr-FR" sz="1300" dirty="0" smtClean="0">
                          <a:solidFill>
                            <a:srgbClr val="808080"/>
                          </a:solidFill>
                          <a:latin typeface="Courier New" panose="02070309020205020404" pitchFamily="49" charset="0"/>
                        </a:rPr>
                        <a:t>.NE.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LDIM2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THEN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  </a:t>
                      </a:r>
                      <a:r>
                        <a:rPr lang="fr-FR" sz="1300" i="1" dirty="0" smtClean="0">
                          <a:solidFill>
                            <a:srgbClr val="666666"/>
                          </a:solidFill>
                          <a:latin typeface="Courier New" panose="02070309020205020404" pitchFamily="49" charset="0"/>
                        </a:rPr>
                        <a:t>instructions</a:t>
                      </a:r>
                    </a:p>
                    <a:p>
                      <a:r>
                        <a:rPr lang="fr-FR" sz="13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ENDIF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17383"/>
              </p:ext>
            </p:extLst>
          </p:nvPr>
        </p:nvGraphicFramePr>
        <p:xfrm>
          <a:off x="1412940" y="3420572"/>
          <a:ext cx="7281480" cy="78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63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IF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JLAST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.NE.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ABS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ISAVE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))))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.AND.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&amp;   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ISAVE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.LT.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ITMAX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))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THEN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86739"/>
              </p:ext>
            </p:extLst>
          </p:nvPr>
        </p:nvGraphicFramePr>
        <p:xfrm>
          <a:off x="1412940" y="1830192"/>
          <a:ext cx="7281480" cy="289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246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7000A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123456781234567812345678123456781234567812345678123456781234567812345678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</a:t>
            </a:fld>
            <a:endParaRPr lang="fr-FR" dirty="0"/>
          </a:p>
        </p:txBody>
      </p:sp>
      <p:cxnSp>
        <p:nvCxnSpPr>
          <p:cNvPr id="9" name="Connecteur droit avec flèche 8"/>
          <p:cNvCxnSpPr>
            <a:stCxn id="10" idx="1"/>
          </p:cNvCxnSpPr>
          <p:nvPr/>
        </p:nvCxnSpPr>
        <p:spPr>
          <a:xfrm flipH="1" flipV="1">
            <a:off x="2158584" y="4107305"/>
            <a:ext cx="1584897" cy="3062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 de texte 53"/>
          <p:cNvSpPr txBox="1"/>
          <p:nvPr/>
        </p:nvSpPr>
        <p:spPr>
          <a:xfrm>
            <a:off x="3743481" y="4259343"/>
            <a:ext cx="4570095" cy="3084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Caractère ASCII de continuation d’une instruction</a:t>
            </a:r>
            <a:endParaRPr lang="fr-FR" sz="1050" dirty="0">
              <a:solidFill>
                <a:srgbClr val="C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39792" y="3920192"/>
            <a:ext cx="211298" cy="287780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 &amp; visualisation des performances</a:t>
            </a:r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391"/>
            <a:ext cx="9144000" cy="534828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159701" y="1082039"/>
            <a:ext cx="652080" cy="205741"/>
          </a:xfrm>
          <a:prstGeom prst="ellipse">
            <a:avLst/>
          </a:prstGeom>
          <a:solidFill>
            <a:srgbClr val="C00000">
              <a:alpha val="1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5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Glossaire de </a:t>
            </a:r>
            <a:r>
              <a:rPr lang="fr-FR" dirty="0" smtClean="0"/>
              <a:t>sources </a:t>
            </a:r>
            <a:r>
              <a:rPr lang="fr-FR" dirty="0"/>
              <a:t>utiles</a:t>
            </a:r>
          </a:p>
        </p:txBody>
      </p:sp>
    </p:spTree>
    <p:extLst>
      <p:ext uri="{BB962C8B-B14F-4D97-AF65-F5344CB8AC3E}">
        <p14:creationId xmlns:p14="http://schemas.microsoft.com/office/powerpoint/2010/main" val="37094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82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 bwMode="gray">
          <a:xfrm>
            <a:off x="576000" y="1130688"/>
            <a:ext cx="8568000" cy="572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MANIPULATION du </a:t>
            </a:r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GIBIANE</a:t>
            </a:r>
            <a:r>
              <a:rPr lang="fr-FR" sz="2000" b="1" dirty="0" smtClean="0">
                <a:solidFill>
                  <a:schemeClr val="tx1"/>
                </a:solidFill>
              </a:rPr>
              <a:t> en </a:t>
            </a:r>
            <a:r>
              <a:rPr lang="fr-FR" sz="2000" b="1" dirty="0" smtClean="0">
                <a:solidFill>
                  <a:srgbClr val="00B050"/>
                </a:solidFill>
              </a:rPr>
              <a:t>ESOPE</a:t>
            </a:r>
          </a:p>
          <a:p>
            <a:pPr lvl="2" defTabSz="179388"/>
            <a:endParaRPr lang="fr-FR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Lecture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d’objets	: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lirree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lirent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lirlog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lircha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lirmot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lirobj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lirtab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Ecriture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d’objets	:	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ecrree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ecrent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ecrlog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ecrcha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ecrobj</a:t>
            </a:r>
            <a:endParaRPr lang="fr-FR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Position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dans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les piles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posree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poslog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poscha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Contenu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à partir de la position dans la pile :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queval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Afficher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l’instruction GIBIANE en cours :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trbac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(Maitre),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anabac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(Esclaves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</a:p>
          <a:p>
            <a:pPr marL="630238" lvl="2" defTabSz="179388"/>
            <a:r>
              <a:rPr lang="fr-FR" sz="1200" b="1" u="sng" dirty="0" smtClean="0">
                <a:solidFill>
                  <a:srgbClr val="C00000"/>
                </a:solidFill>
                <a:cs typeface="Courier New" panose="02070309020205020404" pitchFamily="49" charset="0"/>
              </a:rPr>
              <a:t>ATTENTION</a:t>
            </a:r>
            <a:r>
              <a:rPr lang="fr-FR" sz="12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: Si l’instruction contient des objets temporaires (entre parenthèse), l’appel a </a:t>
            </a:r>
            <a:r>
              <a:rPr lang="fr-FR" sz="12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trbac</a:t>
            </a:r>
            <a:r>
              <a:rPr lang="fr-FR" sz="12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conduit a une erreur</a:t>
            </a:r>
            <a:endParaRPr lang="fr-FR" sz="1200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actobj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	: 	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Activer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un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objet et tout son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contenu</a:t>
            </a:r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prlist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	: 	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Lister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	le prochain objet dans la pile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acctab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Acquérir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le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contenu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d’une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‘TABLE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par son indice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ecctab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Ecrire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		un indice et son contenu dans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une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‘TABLE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83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 bwMode="gray">
          <a:xfrm>
            <a:off x="576000" y="1130688"/>
            <a:ext cx="8568000" cy="5727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MANIPULATION des OBJETS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quetyp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Type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du prochain objet dans la pile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  <a:cs typeface="Courier New" panose="02070309020205020404" pitchFamily="49" charset="0"/>
              </a:rPr>
              <a:t>GIBIANE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sans le lire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quenom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Nom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du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dernier objet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lu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cquoi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	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Pointeur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d’un objet dont on connait le nom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replis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Tous les </a:t>
            </a:r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n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oms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d’un type d’objet dans un SEGMENT (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CHARACTER*(</a:t>
            </a:r>
            <a:r>
              <a:rPr lang="fr-FR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26031"/>
          <a:stretch/>
        </p:blipFill>
        <p:spPr>
          <a:xfrm>
            <a:off x="1963677" y="3049150"/>
            <a:ext cx="5901811" cy="3254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6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84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10" name="Espace réservé du contenu 11"/>
          <p:cNvSpPr txBox="1">
            <a:spLocks/>
          </p:cNvSpPr>
          <p:nvPr/>
        </p:nvSpPr>
        <p:spPr bwMode="gray">
          <a:xfrm>
            <a:off x="576000" y="1078906"/>
            <a:ext cx="8568000" cy="57790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Appliquer une FONCTION à certains OBJETS</a:t>
            </a:r>
          </a:p>
          <a:p>
            <a:pPr lvl="2" defTabSz="179388"/>
            <a:endParaRPr lang="fr-FR" dirty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Nativement parallèle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(Rien a faire pour le développeur c’est implémenté)</a:t>
            </a:r>
          </a:p>
          <a:p>
            <a:pPr lvl="2" defTabSz="179388"/>
            <a:r>
              <a:rPr lang="fr-FR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 prévoir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: Travailler en directive (Utile en interne opérateur)</a:t>
            </a: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23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fonctions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disponibles (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 / * ** COS SIN TAN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etc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.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: voir </a:t>
            </a:r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optabj.eso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</a:t>
            </a: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4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objets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 prévus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oplre1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Appliquer à un objet </a:t>
            </a:r>
            <a:r>
              <a:rPr lang="fr-FR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‘LISTREEL’</a:t>
            </a:r>
            <a:endParaRPr lang="fr-FR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opevo1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un 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‘EVOLUTION’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pchp1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opche1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	: Appliquer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à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objet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gray">
          <a:xfrm>
            <a:off x="576000" y="4100459"/>
            <a:ext cx="8568000" cy="1137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Ajouter un élément dans un </a:t>
            </a:r>
            <a:r>
              <a:rPr lang="fr-FR" sz="2000" b="1" dirty="0" smtClean="0">
                <a:solidFill>
                  <a:srgbClr val="0070C0"/>
                </a:solidFill>
              </a:rPr>
              <a:t>SEGMENT EXTENSIBLE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ajou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Ajoute un élément 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) s’il n’y est pas déjà</a:t>
            </a:r>
            <a:endParaRPr lang="fr-FR" b="1" dirty="0" smtClean="0">
              <a:solidFill>
                <a:schemeClr val="tx1"/>
              </a:solidFill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joun2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Ajoute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un élément (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)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s’il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n’y est pas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déjà et renvoie sa position</a:t>
            </a:r>
            <a:endParaRPr lang="fr-FR" dirty="0" smtClean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4000500"/>
            <a:ext cx="9144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ce réservé du contenu 11"/>
          <p:cNvSpPr txBox="1">
            <a:spLocks/>
          </p:cNvSpPr>
          <p:nvPr/>
        </p:nvSpPr>
        <p:spPr bwMode="gray">
          <a:xfrm>
            <a:off x="576000" y="5338164"/>
            <a:ext cx="8568000" cy="1336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79388"/>
            <a:r>
              <a:rPr lang="fr-FR" sz="2000" b="1" dirty="0" smtClean="0">
                <a:solidFill>
                  <a:schemeClr val="tx1"/>
                </a:solidFill>
              </a:rPr>
              <a:t>Obtenir le nombre de composantes différentes d’un champ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nbcomp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S’applique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au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et </a:t>
            </a:r>
            <a:r>
              <a:rPr lang="fr-FR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fr-FR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MCHAML</a:t>
            </a:r>
            <a:r>
              <a:rPr lang="fr-FR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fr-FR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5238205"/>
            <a:ext cx="9144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85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gray">
          <a:xfrm>
            <a:off x="576000" y="1070771"/>
            <a:ext cx="8568000" cy="2606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Trier un TABLEAU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Trier par ordre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croissant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triflo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trifla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trient</a:t>
            </a:r>
          </a:p>
          <a:p>
            <a:pPr lvl="2" defTabSz="179388"/>
            <a:endParaRPr lang="fr-FR" dirty="0" smtClean="0"/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Trier par </a:t>
            </a:r>
            <a:r>
              <a:rPr lang="fr-FR" b="1" dirty="0" smtClean="0">
                <a:solidFill>
                  <a:schemeClr val="tx1"/>
                </a:solidFill>
              </a:rPr>
              <a:t>ordre choisi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SUBROUTINE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(R8),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ordm02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ordm03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(R8 + Perm.),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ordm04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+ Perm.)</a:t>
            </a: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</a:rPr>
              <a:t>Trier par </a:t>
            </a:r>
            <a:r>
              <a:rPr lang="fr-FR" b="1" dirty="0" smtClean="0">
                <a:solidFill>
                  <a:schemeClr val="tx1"/>
                </a:solidFill>
              </a:rPr>
              <a:t>ordre choisi </a:t>
            </a:r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b="1" dirty="0" smtClean="0">
                <a:solidFill>
                  <a:schemeClr val="tx1"/>
                </a:solidFill>
              </a:rPr>
              <a:t>valeurs absolues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RECURSIVE SUBROUTINE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ordm11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(R8),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ordm12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ordm13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(R8 + Perm.),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ordm14 </a:t>
            </a:r>
            <a:r>
              <a:rPr lang="fr-FR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 + Perm.)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0" y="3924300"/>
            <a:ext cx="9144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contenu 11"/>
          <p:cNvSpPr txBox="1">
            <a:spLocks/>
          </p:cNvSpPr>
          <p:nvPr/>
        </p:nvSpPr>
        <p:spPr bwMode="gray">
          <a:xfrm>
            <a:off x="576000" y="4171770"/>
            <a:ext cx="8568000" cy="2409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Position d’un élément dans un TABLEAU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Place d’une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chaine de caractère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:	</a:t>
            </a:r>
          </a:p>
          <a:p>
            <a:pPr lvl="2" defTabSz="179388"/>
            <a:r>
              <a:rPr lang="fr-FR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CHARACTER*(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dirty="0" smtClean="0">
                <a:solidFill>
                  <a:schemeClr val="tx1"/>
                </a:solidFill>
              </a:rPr>
              <a:t> (Générique </a:t>
            </a:r>
            <a:r>
              <a:rPr lang="fr-FR" dirty="0">
                <a:solidFill>
                  <a:schemeClr val="tx1"/>
                </a:solidFill>
              </a:rPr>
              <a:t>mais</a:t>
            </a:r>
            <a:r>
              <a:rPr lang="fr-FR" dirty="0" smtClean="0">
                <a:solidFill>
                  <a:schemeClr val="tx1"/>
                </a:solidFill>
              </a:rPr>
              <a:t> plus lente pour travailler !)</a:t>
            </a:r>
          </a:p>
          <a:p>
            <a:pPr lvl="2" defTabSz="179388"/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place5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CHARACTER*(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 defTabSz="179388"/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plamo8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CHARACTER*(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Place 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d’un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entier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		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place2</a:t>
            </a:r>
            <a:r>
              <a:rPr lang="fr-FR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Place d’un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flottant	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: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place3		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REEL*</a:t>
            </a:r>
            <a:r>
              <a:rPr lang="fr-FR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86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gray">
          <a:xfrm>
            <a:off x="576000" y="1070771"/>
            <a:ext cx="8568000" cy="348950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Travailler en </a:t>
            </a:r>
            <a:r>
              <a:rPr lang="fr-FR" sz="2000" b="1" dirty="0" smtClean="0">
                <a:solidFill>
                  <a:srgbClr val="00B050"/>
                </a:solidFill>
              </a:rPr>
              <a:t>ESOPE</a:t>
            </a:r>
            <a:r>
              <a:rPr lang="fr-FR" sz="2000" b="1" dirty="0" smtClean="0">
                <a:solidFill>
                  <a:schemeClr val="tx1"/>
                </a:solidFill>
              </a:rPr>
              <a:t> avec des </a:t>
            </a:r>
            <a:r>
              <a:rPr lang="fr-FR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Récupérer les composantes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d’intérêt du type souhaité par ordre </a:t>
            </a:r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croissant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komcha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qui fonctionne avec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IPNOMC MOTYPE</a:t>
            </a: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Récupérer/changer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le support d’un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quesup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chasup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valche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Réduire un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  <a:r>
              <a:rPr lang="fr-FR" dirty="0">
                <a:solidFill>
                  <a:schemeClr val="tx1"/>
                </a:solidFill>
                <a:cs typeface="Courier New" panose="02070309020205020404" pitchFamily="49" charset="0"/>
              </a:rPr>
              <a:t> sur un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‘MMODEL’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reduaf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r>
              <a:rPr lang="fr-FR" b="1" dirty="0">
                <a:solidFill>
                  <a:schemeClr val="tx1"/>
                </a:solidFill>
                <a:cs typeface="Courier New" panose="02070309020205020404" pitchFamily="49" charset="0"/>
              </a:rPr>
              <a:t>Lister </a:t>
            </a:r>
            <a:r>
              <a:rPr lang="fr-FR" dirty="0" smtClean="0">
                <a:solidFill>
                  <a:schemeClr val="tx1"/>
                </a:solidFill>
                <a:cs typeface="Courier New" panose="02070309020205020404" pitchFamily="49" charset="0"/>
              </a:rPr>
              <a:t>un </a:t>
            </a:r>
            <a:r>
              <a:rPr lang="fr-FR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‘MCHAML’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zpchel</a:t>
            </a:r>
            <a:endParaRPr lang="fr-FR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defTabSz="179388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898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87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Glossaire de sources utiles</a:t>
            </a:r>
            <a:endParaRPr lang="fr-FR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76000" y="1070770"/>
            <a:ext cx="8568000" cy="4695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Autres SUBROUTINES utiles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lvl="1" indent="0" defTabSz="179388">
              <a:buNone/>
            </a:pPr>
            <a:endParaRPr lang="fr-FR" sz="2000" b="1" dirty="0" smtClean="0">
              <a:solidFill>
                <a:schemeClr val="tx1"/>
              </a:solidFill>
            </a:endParaRP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vonmis</a:t>
            </a:r>
            <a:r>
              <a:rPr lang="fr-FR" dirty="0" smtClean="0"/>
              <a:t> </a:t>
            </a:r>
            <a:r>
              <a:rPr lang="fr-FR" dirty="0"/>
              <a:t>:	Fonction qui calcule la contrainte équivalente de </a:t>
            </a:r>
            <a:r>
              <a:rPr lang="fr-FR" dirty="0" err="1"/>
              <a:t>VonMises</a:t>
            </a:r>
            <a:r>
              <a:rPr lang="fr-FR" dirty="0"/>
              <a:t> à partir</a:t>
            </a:r>
          </a:p>
          <a:p>
            <a:pPr lvl="2" defTabSz="179388"/>
            <a:r>
              <a:rPr lang="fr-FR" dirty="0"/>
              <a:t>					du tenseur des contraintes directement (pas du déviateur)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verree</a:t>
            </a:r>
            <a:r>
              <a:rPr lang="fr-FR" dirty="0" smtClean="0"/>
              <a:t> </a:t>
            </a:r>
            <a:r>
              <a:rPr lang="fr-FR" dirty="0"/>
              <a:t>:	</a:t>
            </a:r>
            <a:r>
              <a:rPr lang="fr-FR" dirty="0" err="1"/>
              <a:t>Subroutine</a:t>
            </a:r>
            <a:r>
              <a:rPr lang="fr-FR" dirty="0"/>
              <a:t> qui renvoie un logique « </a:t>
            </a:r>
            <a:r>
              <a:rPr lang="fr-FR" b="1" dirty="0">
                <a:solidFill>
                  <a:schemeClr val="tx1"/>
                </a:solidFill>
              </a:rPr>
              <a:t>VRAI</a:t>
            </a:r>
            <a:r>
              <a:rPr lang="fr-FR" dirty="0"/>
              <a:t> » si le nombre testé est</a:t>
            </a:r>
          </a:p>
          <a:p>
            <a:pPr lvl="2" defTabSz="179388"/>
            <a:r>
              <a:rPr lang="fr-FR" dirty="0"/>
              <a:t>					</a:t>
            </a:r>
            <a:r>
              <a:rPr lang="fr-FR" dirty="0" smtClean="0"/>
              <a:t>réel </a:t>
            </a:r>
            <a:r>
              <a:rPr lang="fr-FR" dirty="0"/>
              <a:t>et « </a:t>
            </a:r>
            <a:r>
              <a:rPr lang="fr-FR" b="1" dirty="0">
                <a:solidFill>
                  <a:schemeClr val="tx1"/>
                </a:solidFill>
              </a:rPr>
              <a:t>FAUX</a:t>
            </a:r>
            <a:r>
              <a:rPr lang="fr-FR" dirty="0"/>
              <a:t> » dans le cas contraire (</a:t>
            </a:r>
            <a:r>
              <a:rPr lang="fr-FR" b="1" dirty="0">
                <a:solidFill>
                  <a:schemeClr val="tx1"/>
                </a:solidFill>
              </a:rPr>
              <a:t>Nan</a:t>
            </a:r>
            <a:r>
              <a:rPr lang="fr-FR" dirty="0"/>
              <a:t> ou </a:t>
            </a:r>
            <a:r>
              <a:rPr lang="fr-FR" b="1" dirty="0" err="1">
                <a:solidFill>
                  <a:schemeClr val="tx1"/>
                </a:solidFill>
              </a:rPr>
              <a:t>Inf</a:t>
            </a:r>
            <a:r>
              <a:rPr lang="fr-FR" dirty="0"/>
              <a:t>). Utile pour</a:t>
            </a:r>
          </a:p>
          <a:p>
            <a:pPr lvl="2" defTabSz="179388"/>
            <a:r>
              <a:rPr lang="fr-FR" dirty="0"/>
              <a:t>					détecter de fausses convergences ou des divergences lors de</a:t>
            </a:r>
          </a:p>
          <a:p>
            <a:pPr lvl="2" defTabSz="179388"/>
            <a:r>
              <a:rPr lang="fr-FR" dirty="0"/>
              <a:t>					</a:t>
            </a:r>
            <a:r>
              <a:rPr lang="fr-FR" dirty="0" smtClean="0"/>
              <a:t>l’intégration.</a:t>
            </a:r>
          </a:p>
          <a:p>
            <a:pPr lvl="2" defTabSz="179388"/>
            <a:endParaRPr lang="fr-FR" dirty="0"/>
          </a:p>
          <a:p>
            <a:pPr lvl="2" defTabSz="179388"/>
            <a:r>
              <a:rPr lang="fr-FR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trachp</a:t>
            </a:r>
            <a:r>
              <a:rPr lang="fr-FR" dirty="0" smtClean="0"/>
              <a:t> :</a:t>
            </a:r>
            <a:r>
              <a:rPr lang="fr-FR" dirty="0"/>
              <a:t>	</a:t>
            </a:r>
            <a:r>
              <a:rPr lang="fr-FR" dirty="0" smtClean="0"/>
              <a:t>Convertit un </a:t>
            </a:r>
            <a:r>
              <a:rPr lang="fr-FR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  <a:r>
              <a:rPr lang="fr-FR" dirty="0" smtClean="0"/>
              <a:t> </a:t>
            </a:r>
            <a:r>
              <a:rPr lang="fr-FR" dirty="0"/>
              <a:t>en SEGMENT de travail </a:t>
            </a:r>
            <a:r>
              <a:rPr lang="fr-FR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MTRAV</a:t>
            </a:r>
          </a:p>
          <a:p>
            <a:pPr lvl="2" defTabSz="179388"/>
            <a:r>
              <a:rPr lang="fr-FR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crechp</a:t>
            </a:r>
            <a:r>
              <a:rPr lang="fr-FR" dirty="0" smtClean="0"/>
              <a:t> :	Convertit </a:t>
            </a:r>
            <a:r>
              <a:rPr lang="fr-FR" dirty="0"/>
              <a:t>un SEGMENT de travail </a:t>
            </a:r>
            <a:r>
              <a:rPr lang="fr-FR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MTRAV</a:t>
            </a:r>
            <a:r>
              <a:rPr lang="fr-FR" dirty="0"/>
              <a:t> en </a:t>
            </a:r>
            <a:r>
              <a:rPr lang="fr-FR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‘CHPOINT’</a:t>
            </a:r>
            <a:r>
              <a:rPr lang="fr-FR" dirty="0" smtClean="0"/>
              <a:t> (Chapeau a écrire)</a:t>
            </a:r>
            <a:endParaRPr lang="fr-FR" dirty="0"/>
          </a:p>
          <a:p>
            <a:pPr lvl="2" defTabSz="179388"/>
            <a:endParaRPr lang="fr-FR" dirty="0"/>
          </a:p>
          <a:p>
            <a:pPr lvl="2" defTabSz="179388"/>
            <a:endParaRPr lang="fr-FR" dirty="0" smtClean="0"/>
          </a:p>
          <a:p>
            <a:pPr lvl="2" defTabSz="179388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r="43609"/>
          <a:stretch/>
        </p:blipFill>
        <p:spPr>
          <a:xfrm>
            <a:off x="3505543" y="4313489"/>
            <a:ext cx="3249378" cy="1199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56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Prérequis en FORTRAN 77 pour Cast3M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6000" y="1055400"/>
            <a:ext cx="8568000" cy="5368260"/>
          </a:xfrm>
        </p:spPr>
        <p:txBody>
          <a:bodyPr/>
          <a:lstStyle/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Typage implicite obligatoire des entiers et flottants</a:t>
            </a:r>
          </a:p>
          <a:p>
            <a:pPr marL="0" lvl="1" indent="0" defTabSz="179388">
              <a:buNone/>
            </a:pPr>
            <a:r>
              <a:rPr lang="fr-FR" sz="2000" dirty="0"/>
              <a:t>	</a:t>
            </a:r>
            <a:r>
              <a:rPr lang="fr-FR" sz="2000" dirty="0" smtClean="0"/>
              <a:t>				</a:t>
            </a:r>
            <a:r>
              <a:rPr lang="fr-FR" dirty="0" smtClean="0"/>
              <a:t>Nécessité pour le traducteur ESOPE qui ne type pas ses variables</a:t>
            </a:r>
          </a:p>
          <a:p>
            <a:pPr marL="0" lvl="1" indent="0" defTabSz="179388">
              <a:buNone/>
            </a:pPr>
            <a:endParaRPr lang="fr-FR" sz="2000" dirty="0" smtClean="0">
              <a:sym typeface="Wingdings" panose="05000000000000000000" pitchFamily="2" charset="2"/>
            </a:endParaRPr>
          </a:p>
          <a:p>
            <a:pPr marL="0" lvl="1" indent="0" defTabSz="179388">
              <a:buNone/>
            </a:pPr>
            <a:endParaRPr lang="fr-FR" sz="2000" dirty="0" smtClean="0"/>
          </a:p>
          <a:p>
            <a:pPr lvl="1" defTabSz="179388"/>
            <a:endParaRPr lang="fr-FR" sz="2000" b="1" dirty="0" smtClean="0">
              <a:solidFill>
                <a:schemeClr val="tx1"/>
              </a:solidFill>
            </a:endParaRPr>
          </a:p>
          <a:p>
            <a:pPr lvl="1" defTabSz="179388"/>
            <a:r>
              <a:rPr lang="fr-FR" sz="2000" b="1" dirty="0" smtClean="0">
                <a:solidFill>
                  <a:schemeClr val="tx1"/>
                </a:solidFill>
              </a:rPr>
              <a:t>Déclaration </a:t>
            </a:r>
            <a:r>
              <a:rPr lang="fr-FR" sz="2000" b="1" dirty="0">
                <a:solidFill>
                  <a:schemeClr val="tx1"/>
                </a:solidFill>
              </a:rPr>
              <a:t>&amp; Typage de paramètres &amp; variables</a:t>
            </a:r>
          </a:p>
          <a:p>
            <a:pPr lvl="2" defTabSz="179388"/>
            <a:r>
              <a:rPr lang="fr-FR" sz="2000" dirty="0"/>
              <a:t>	</a:t>
            </a:r>
            <a:r>
              <a:rPr lang="fr-FR" sz="2000" dirty="0" smtClean="0"/>
              <a:t>		</a:t>
            </a:r>
            <a:r>
              <a:rPr lang="fr-FR" dirty="0" smtClean="0"/>
              <a:t>Surcharge le typage implicite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Un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fr-FR" dirty="0" smtClean="0"/>
              <a:t> n’est pas ré-affectable dans la </a:t>
            </a:r>
            <a:r>
              <a:rPr lang="fr-FR" dirty="0" err="1" smtClean="0"/>
              <a:t>subroutine</a:t>
            </a:r>
            <a:endParaRPr lang="fr-FR" sz="1600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/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/>
          </a:p>
          <a:p>
            <a:pPr lvl="2" defTabSz="179388"/>
            <a:endParaRPr lang="fr-FR" sz="2000" dirty="0" smtClean="0"/>
          </a:p>
          <a:p>
            <a:pPr lvl="2" defTabSz="179388"/>
            <a:endParaRPr lang="fr-FR" sz="2000" dirty="0" smtClean="0"/>
          </a:p>
          <a:p>
            <a:pPr lvl="1" defTabSz="179388"/>
            <a:r>
              <a:rPr lang="fr-FR" sz="2000" b="1" dirty="0">
                <a:solidFill>
                  <a:schemeClr val="tx1"/>
                </a:solidFill>
              </a:rPr>
              <a:t>Déclaration &amp; Typage </a:t>
            </a:r>
            <a:r>
              <a:rPr lang="fr-FR" sz="2000" b="1" dirty="0" smtClean="0">
                <a:solidFill>
                  <a:schemeClr val="tx1"/>
                </a:solidFill>
              </a:rPr>
              <a:t>de tableaux variables</a:t>
            </a:r>
            <a:endParaRPr lang="fr-FR" sz="2000" b="1" dirty="0">
              <a:solidFill>
                <a:schemeClr val="tx1"/>
              </a:solidFill>
            </a:endParaRPr>
          </a:p>
          <a:p>
            <a:pPr marL="0" lvl="1" indent="0" defTabSz="179388">
              <a:buNone/>
            </a:pPr>
            <a:r>
              <a:rPr lang="fr-FR" sz="2000" dirty="0" smtClean="0"/>
              <a:t>					</a:t>
            </a:r>
            <a:r>
              <a:rPr lang="fr-FR" dirty="0" smtClean="0"/>
              <a:t>Surcharge le typage implicite</a:t>
            </a:r>
            <a:endParaRPr lang="fr-FR" sz="2000" dirty="0"/>
          </a:p>
          <a:p>
            <a:pPr lvl="2" defTabSz="179388"/>
            <a:r>
              <a:rPr lang="fr-FR" sz="2000" dirty="0"/>
              <a:t>			</a:t>
            </a:r>
            <a:r>
              <a:rPr lang="fr-FR" dirty="0" smtClean="0"/>
              <a:t>Tailles fixes pour des tableaux de travail</a:t>
            </a:r>
          </a:p>
          <a:p>
            <a:pPr lvl="2" defTabSz="179388"/>
            <a:r>
              <a:rPr lang="fr-FR" dirty="0"/>
              <a:t>	</a:t>
            </a:r>
            <a:r>
              <a:rPr lang="fr-FR" dirty="0" smtClean="0"/>
              <a:t>		Tailles libres pour des tableaux donnés en argument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29216"/>
              </p:ext>
            </p:extLst>
          </p:nvPr>
        </p:nvGraphicFramePr>
        <p:xfrm>
          <a:off x="1412940" y="1592115"/>
          <a:ext cx="728148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INTEGER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N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IMPLICIT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8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H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-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2248"/>
              </p:ext>
            </p:extLst>
          </p:nvPr>
        </p:nvGraphicFramePr>
        <p:xfrm>
          <a:off x="1412940" y="3104189"/>
          <a:ext cx="7281480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marL="0" lvl="2" indent="0" defTabSz="179388"/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LOGICAL</a:t>
                      </a:r>
                      <a:r>
                        <a:rPr lang="fr-FR" sz="1300" b="1" baseline="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B1,B2 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8 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XX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XX1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ZERO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INTEGER</a:t>
                      </a:r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LD,IT</a:t>
                      </a: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</a:rPr>
                        <a:t>      PARAMETER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IT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ZERO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=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</a:rPr>
                        <a:t>0.D0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endParaRPr lang="fr-FR" sz="1300" dirty="0" smtClean="0"/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Chaines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4 caractères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CHA4a</a:t>
                      </a:r>
                      <a:endParaRPr lang="fr-FR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99740"/>
              </p:ext>
            </p:extLst>
          </p:nvPr>
        </p:nvGraphicFramePr>
        <p:xfrm>
          <a:off x="1412940" y="5680215"/>
          <a:ext cx="7281480" cy="108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480">
                  <a:extLst>
                    <a:ext uri="{9D8B030D-6E8A-4147-A177-3AD203B41FA5}">
                      <a16:colId xmlns:a16="http://schemas.microsoft.com/office/drawing/2014/main" val="213376148"/>
                    </a:ext>
                  </a:extLst>
                </a:gridCol>
              </a:tblGrid>
              <a:tr h="151811">
                <a:tc>
                  <a:txBody>
                    <a:bodyPr/>
                    <a:lstStyle/>
                    <a:p>
                      <a:pPr defTabSz="179388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LOGICAL  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</a:p>
                    <a:p>
                      <a:pPr defTabSz="179388">
                        <a:spcAft>
                          <a:spcPts val="0"/>
                        </a:spcAft>
                      </a:pP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REAL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XTAB1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  <a:endParaRPr lang="fr-FR" sz="1300" b="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fr-FR" sz="1300" b="0" baseline="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fr-FR" sz="1300" b="1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ITAB1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ITAB2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(*)</a:t>
                      </a:r>
                      <a:endParaRPr lang="fr-FR" sz="1300" i="1" kern="1200" dirty="0" smtClean="0">
                        <a:solidFill>
                          <a:srgbClr val="666666"/>
                        </a:solidFill>
                        <a:latin typeface="Courier New" panose="02070309020205020404" pitchFamily="49" charset="0"/>
                        <a:ea typeface="+mn-ea"/>
                        <a:cs typeface="+mn-cs"/>
                      </a:endParaRPr>
                    </a:p>
                    <a:p>
                      <a:pPr defTabSz="179388"/>
                      <a:r>
                        <a:rPr lang="fr-FR" sz="1300" kern="120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C     TABLEAU de 26 chaines</a:t>
                      </a:r>
                      <a:r>
                        <a:rPr lang="fr-FR" sz="1300" kern="1200" baseline="0" dirty="0" smtClean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de 4 caractères</a:t>
                      </a:r>
                      <a:endParaRPr lang="fr-FR" sz="1300" dirty="0" smtClean="0">
                        <a:solidFill>
                          <a:srgbClr val="000000"/>
                        </a:solidFill>
                        <a:latin typeface="Courier New" panose="02070309020205020404" pitchFamily="49" charset="0"/>
                      </a:endParaRPr>
                    </a:p>
                    <a:p>
                      <a:pPr marL="0" lvl="1" indent="0" defTabSz="179388">
                        <a:buNone/>
                      </a:pPr>
                      <a:r>
                        <a:rPr lang="fr-FR" sz="1300" b="1" kern="1200" dirty="0" smtClean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      CHARACTER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*(</a:t>
                      </a:r>
                      <a:r>
                        <a:rPr lang="fr-FR" sz="1300" kern="12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</a:rPr>
                        <a:t>)</a:t>
                      </a:r>
                      <a:r>
                        <a:rPr lang="fr-FR" sz="13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</a:rPr>
                        <a:t>  CHA4a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fr-FR" sz="1300" dirty="0" smtClean="0">
                          <a:solidFill>
                            <a:srgbClr val="FF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</a:t>
                      </a:r>
                      <a:r>
                        <a:rPr lang="fr-FR" sz="1300" b="1" dirty="0" smtClean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fr-FR" sz="13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71949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55440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PAGE </a:t>
            </a:r>
            <a:fld id="{AEFB9B6D-867A-40B8-ACB0-35CC9F272C9C}" type="slidenum">
              <a:rPr lang="fr-FR" smtClean="0"/>
              <a:pPr algn="ct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9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Personnalisé 6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B0F0"/>
      </a:hlink>
      <a:folHlink>
        <a:srgbClr val="00B0F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97294</TotalTime>
  <Words>11866</Words>
  <Application>Microsoft Office PowerPoint</Application>
  <PresentationFormat>Affichage à l'écran (4:3)</PresentationFormat>
  <Paragraphs>1784</Paragraphs>
  <Slides>87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87</vt:i4>
      </vt:variant>
    </vt:vector>
  </HeadingPairs>
  <TitlesOfParts>
    <vt:vector size="94" baseType="lpstr">
      <vt:lpstr>Arial</vt:lpstr>
      <vt:lpstr>Calibri</vt:lpstr>
      <vt:lpstr>Consolas</vt:lpstr>
      <vt:lpstr>Courier New</vt:lpstr>
      <vt:lpstr>Times New Roman</vt:lpstr>
      <vt:lpstr>Wingdings</vt:lpstr>
      <vt:lpstr>Masque principal</vt:lpstr>
      <vt:lpstr>Présentation PowerPoint</vt:lpstr>
      <vt:lpstr>sommaire</vt:lpstr>
      <vt:lpstr>Cast3M : éléments de qualité</vt:lpstr>
      <vt:lpstr>Cast3M : éléments de Qualité (V&amp;V)</vt:lpstr>
      <vt:lpstr>Cast3M : éléments de Qualité (V&amp;V)</vt:lpstr>
      <vt:lpstr>Cast3M : éléments de Qualité (V&amp;V)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Prérequis en FORTRAN 77 pour Cast3M</vt:lpstr>
      <vt:lpstr>Extension ESOPE de FORTRAN 77   - SEGMENT / ENDSEGMENT   - SEGXXX  - MACRO  - CASE / ENDCASE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Extension ESOPE de FORTRAN 77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Compilation, édition des liens, exécution et débogage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Créer un nouvel opérateur</vt:lpstr>
      <vt:lpstr>Les messages dans cast3M</vt:lpstr>
      <vt:lpstr>Les messages DANS Cast3M</vt:lpstr>
      <vt:lpstr>Les messages DANS Cast3M</vt:lpstr>
      <vt:lpstr>Créer un nouveau Modèle  - Exemple avec un modèle mécanique</vt:lpstr>
      <vt:lpstr>Créer un nouveau modèle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nouveau modèle mécanique</vt:lpstr>
      <vt:lpstr>Créer un nouvel élément fini</vt:lpstr>
      <vt:lpstr>Créer un nouvel OBJET</vt:lpstr>
      <vt:lpstr>Créer un nouvel Objet</vt:lpstr>
      <vt:lpstr>Créer un nouvel Objet</vt:lpstr>
      <vt:lpstr>Créer un nouvel Objet</vt:lpstr>
      <vt:lpstr>Créer un nouvel Objet</vt:lpstr>
      <vt:lpstr>Créer un nouvel Objet</vt:lpstr>
      <vt:lpstr>Créer un nouvel Objet</vt:lpstr>
      <vt:lpstr>PROGRAMMATION Parallèle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Mesure &amp; visualisation des performances</vt:lpstr>
      <vt:lpstr>Glossaire de sources utiles</vt:lpstr>
      <vt:lpstr>Glossaire de sources utiles</vt:lpstr>
      <vt:lpstr>Glossaire de sources utiles</vt:lpstr>
      <vt:lpstr>Glossaire de sources utiles</vt:lpstr>
      <vt:lpstr>Glossaire de sources utiles</vt:lpstr>
      <vt:lpstr>Glossaire de sources utiles</vt:lpstr>
      <vt:lpstr>Glossaire de sources utiles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procedure PASAPAS</dc:title>
  <dc:creator>François DI PAOLA</dc:creator>
  <cp:keywords>Cast3M</cp:keywords>
  <cp:lastModifiedBy>BERTHINIER Clément</cp:lastModifiedBy>
  <cp:revision>1104</cp:revision>
  <dcterms:created xsi:type="dcterms:W3CDTF">2012-05-16T13:45:41Z</dcterms:created>
  <dcterms:modified xsi:type="dcterms:W3CDTF">2025-01-21T16:08:05Z</dcterms:modified>
</cp:coreProperties>
</file>