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8.jpg" ContentType="image/png"/>
  <Override PartName="/ppt/media/media1.gif" ContentType="video/unknown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9"/>
  </p:notesMasterIdLst>
  <p:sldIdLst>
    <p:sldId id="256" r:id="rId2"/>
    <p:sldId id="291" r:id="rId3"/>
    <p:sldId id="305" r:id="rId4"/>
    <p:sldId id="373" r:id="rId5"/>
    <p:sldId id="261" r:id="rId6"/>
    <p:sldId id="268" r:id="rId7"/>
    <p:sldId id="369" r:id="rId8"/>
    <p:sldId id="374" r:id="rId9"/>
    <p:sldId id="342" r:id="rId10"/>
    <p:sldId id="306" r:id="rId11"/>
    <p:sldId id="363" r:id="rId12"/>
    <p:sldId id="316" r:id="rId13"/>
    <p:sldId id="371" r:id="rId14"/>
    <p:sldId id="307" r:id="rId15"/>
    <p:sldId id="334" r:id="rId16"/>
    <p:sldId id="375" r:id="rId17"/>
    <p:sldId id="335" r:id="rId18"/>
    <p:sldId id="372" r:id="rId19"/>
    <p:sldId id="333" r:id="rId20"/>
    <p:sldId id="330" r:id="rId21"/>
    <p:sldId id="362" r:id="rId22"/>
    <p:sldId id="370" r:id="rId23"/>
    <p:sldId id="315" r:id="rId24"/>
    <p:sldId id="351" r:id="rId25"/>
    <p:sldId id="352" r:id="rId26"/>
    <p:sldId id="353" r:id="rId27"/>
    <p:sldId id="354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FBF3BC8F-6D9E-496C-A43A-1AA04451900A}">
          <p14:sldIdLst>
            <p14:sldId id="256"/>
          </p14:sldIdLst>
        </p14:section>
        <p14:section name="Introduction" id="{8FF483AE-9B89-46D8-A113-7A111628484F}">
          <p14:sldIdLst>
            <p14:sldId id="291"/>
            <p14:sldId id="305"/>
            <p14:sldId id="373"/>
            <p14:sldId id="261"/>
            <p14:sldId id="268"/>
            <p14:sldId id="369"/>
          </p14:sldIdLst>
        </p14:section>
        <p14:section name="Topology optimization" id="{57470205-5043-4BD4-B85A-65756AEB96AE}">
          <p14:sldIdLst>
            <p14:sldId id="374"/>
            <p14:sldId id="342"/>
            <p14:sldId id="306"/>
            <p14:sldId id="363"/>
            <p14:sldId id="316"/>
            <p14:sldId id="371"/>
            <p14:sldId id="307"/>
            <p14:sldId id="334"/>
            <p14:sldId id="375"/>
            <p14:sldId id="335"/>
            <p14:sldId id="372"/>
            <p14:sldId id="333"/>
            <p14:sldId id="330"/>
            <p14:sldId id="362"/>
            <p14:sldId id="370"/>
            <p14:sldId id="315"/>
            <p14:sldId id="351"/>
            <p14:sldId id="352"/>
            <p14:sldId id="353"/>
            <p14:sldId id="35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A86"/>
    <a:srgbClr val="003440"/>
    <a:srgbClr val="0000FF"/>
    <a:srgbClr val="CCBA92"/>
    <a:srgbClr val="FF66CC"/>
    <a:srgbClr val="7F7F7F"/>
    <a:srgbClr val="1AD5FF"/>
    <a:srgbClr val="2EBBFF"/>
    <a:srgbClr val="FF0000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509" autoAdjust="0"/>
    <p:restoredTop sz="93979" autoAdjust="0"/>
  </p:normalViewPr>
  <p:slideViewPr>
    <p:cSldViewPr snapToGrid="0">
      <p:cViewPr varScale="1">
        <p:scale>
          <a:sx n="65" d="100"/>
          <a:sy n="65" d="100"/>
        </p:scale>
        <p:origin x="396" y="4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071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38D486-36AA-413C-9059-A80306035FD1}" type="datetimeFigureOut">
              <a:rPr lang="fr-FR" smtClean="0"/>
              <a:t>26/11/2021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45263A-BC35-4B9E-BEEC-5382A7F22284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8212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45263A-BC35-4B9E-BEEC-5382A7F22284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90499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solidFill>
          <a:srgbClr val="0034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0000" y="1440000"/>
            <a:ext cx="10033200" cy="1800000"/>
          </a:xfrm>
        </p:spPr>
        <p:txBody>
          <a:bodyPr lIns="0" anchor="b" anchorCtr="0">
            <a:normAutofit/>
          </a:bodyPr>
          <a:lstStyle>
            <a:lvl1pPr algn="ctr">
              <a:defRPr sz="4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80000" y="3599999"/>
            <a:ext cx="10033200" cy="3074401"/>
          </a:xfrm>
        </p:spPr>
        <p:txBody>
          <a:bodyPr lIns="0" anchor="b" anchorCtr="0"/>
          <a:lstStyle>
            <a:lvl1pPr marL="0" indent="0" algn="ctr">
              <a:spcBef>
                <a:spcPts val="600"/>
              </a:spcBef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smtClean="0"/>
              <a:t>Modifier le style des sous-titres du masque</a:t>
            </a:r>
            <a:endParaRPr lang="en-US" dirty="0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80000"/>
            <a:ext cx="1965843" cy="720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6030000"/>
            <a:ext cx="787498" cy="64799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3200" y="180000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387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 smtClean="0"/>
              <a:t>Club Cast3m. 26 Novembre 2021 - Filippo Agnelli (LMS)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45C06-ABD6-4F36-AD0C-F00469E87F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56427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0000" y="1440000"/>
            <a:ext cx="5544000" cy="4694400"/>
          </a:xfrm>
        </p:spPr>
        <p:txBody>
          <a:bodyPr/>
          <a:lstStyle/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9200" y="1440000"/>
            <a:ext cx="5544000" cy="4694400"/>
          </a:xfrm>
        </p:spPr>
        <p:txBody>
          <a:bodyPr/>
          <a:lstStyle/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 smtClean="0"/>
              <a:t>Club Cast3m. 26 Novembre 2021 - Filippo Agnelli (LMS)</a:t>
            </a:r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45C06-ABD6-4F36-AD0C-F00469E87F34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72513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Deux contenus">
    <p:bg>
      <p:bgPr>
        <a:solidFill>
          <a:srgbClr val="0034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314400"/>
            <a:ext cx="12192000" cy="54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0000" y="1440000"/>
            <a:ext cx="5544000" cy="4694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9200" y="1440000"/>
            <a:ext cx="5544000" cy="4694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 smtClean="0"/>
              <a:t>Club Cast3m. 26 Novembre 2021 - Filippo Agnelli (LMS)</a:t>
            </a:r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45C06-ABD6-4F36-AD0C-F00469E87F34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84276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 smtClean="0"/>
              <a:t>Club Cast3m. 26 Novembre 2021 - Filippo Agnelli (LMS)</a:t>
            </a:r>
            <a:endParaRPr lang="fr-F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45C06-ABD6-4F36-AD0C-F00469E87F34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991141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 smtClean="0"/>
              <a:t>Club Cast3m. 26 Novembre 2021 - Filippo Agnelli (LMS)</a:t>
            </a:r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45C06-ABD6-4F36-AD0C-F00469E87F34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94264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 smtClean="0"/>
              <a:t>Club Cast3m. 26 Novembre 2021 - Filippo Agnelli (LMS)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45C06-ABD6-4F36-AD0C-F00469E87F34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802263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bg>
      <p:bgPr>
        <a:solidFill>
          <a:srgbClr val="0034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6314400"/>
            <a:ext cx="12192000" cy="54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pPr algn="l"/>
            <a:r>
              <a:rPr lang="it-IT" smtClean="0"/>
              <a:t>Club Cast3m. 26 Novembre 2021 - Filippo Agnelli (LMS)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fld id="{2AE45C06-ABD6-4F36-AD0C-F00469E87F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8977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 smtClean="0"/>
              <a:t>Club Cast3m. 26 Novembre 2021 - Filippo Agnelli (LMS)</a:t>
            </a:r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45C06-ABD6-4F36-AD0C-F00469E87F34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62206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8800" y="6315406"/>
            <a:ext cx="5400000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400">
                <a:solidFill>
                  <a:srgbClr val="7F7F7F"/>
                </a:solidFill>
              </a:defRPr>
            </a:lvl1pPr>
          </a:lstStyle>
          <a:p>
            <a:pPr algn="l"/>
            <a:r>
              <a:rPr lang="it-IT" smtClean="0"/>
              <a:t>Club Cast3m. 26 Novembre 2021 - Filippo Agnelli (LMS)</a:t>
            </a:r>
            <a:endParaRPr lang="fr-FR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12192000" cy="1080000"/>
          </a:xfrm>
          <a:prstGeom prst="rect">
            <a:avLst/>
          </a:prstGeom>
          <a:solidFill>
            <a:srgbClr val="003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11473200" cy="7200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000" y="1440000"/>
            <a:ext cx="11473200" cy="468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36000" y="6314400"/>
            <a:ext cx="2520000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400">
                <a:solidFill>
                  <a:srgbClr val="7F7F7F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33200" y="6314400"/>
            <a:ext cx="1800000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400">
                <a:solidFill>
                  <a:srgbClr val="7F7F7F"/>
                </a:solidFill>
              </a:defRPr>
            </a:lvl1pPr>
          </a:lstStyle>
          <a:p>
            <a:fld id="{2AE45C06-ABD6-4F36-AD0C-F00469E87F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07694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76" r:id="rId4"/>
    <p:sldLayoutId id="2147483665" r:id="rId5"/>
    <p:sldLayoutId id="2147483666" r:id="rId6"/>
    <p:sldLayoutId id="2147483667" r:id="rId7"/>
    <p:sldLayoutId id="2147483675" r:id="rId8"/>
    <p:sldLayoutId id="2147483668" r:id="rId9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40000" indent="-270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74000" indent="-270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5.png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6" Type="http://schemas.openxmlformats.org/officeDocument/2006/relationships/image" Target="../media/image1260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png"/><Relationship Id="rId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mailto:filippo.agnelli@polytechnique.edu" TargetMode="Externa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10" Type="http://schemas.openxmlformats.org/officeDocument/2006/relationships/image" Target="../media/image16.jpg"/><Relationship Id="rId4" Type="http://schemas.openxmlformats.org/officeDocument/2006/relationships/image" Target="../media/image9.jpe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ctrTitle"/>
          </p:nvPr>
        </p:nvSpPr>
        <p:spPr/>
        <p:txBody>
          <a:bodyPr anchor="b" anchorCtr="0">
            <a:noAutofit/>
          </a:bodyPr>
          <a:lstStyle/>
          <a:p>
            <a:r>
              <a:rPr lang="fr-FR" sz="3600" dirty="0"/>
              <a:t>Conception de panneaux </a:t>
            </a:r>
            <a:r>
              <a:rPr lang="fr-FR" sz="3600" dirty="0" smtClean="0"/>
              <a:t>périodiques </a:t>
            </a:r>
            <a:r>
              <a:rPr lang="fr-FR" sz="3600" dirty="0"/>
              <a:t>3D imprimables minces a couplage </a:t>
            </a:r>
            <a:r>
              <a:rPr lang="fr-FR" sz="3600" dirty="0" smtClean="0"/>
              <a:t>extension – flexion par </a:t>
            </a:r>
            <a:r>
              <a:rPr lang="fr-FR" sz="3600" dirty="0"/>
              <a:t>optimisation de formes</a:t>
            </a:r>
            <a:endParaRPr lang="fr-F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Sous-titre 9"/>
          <p:cNvSpPr>
            <a:spLocks noGrp="1"/>
          </p:cNvSpPr>
          <p:nvPr>
            <p:ph type="subTitle" idx="1"/>
          </p:nvPr>
        </p:nvSpPr>
        <p:spPr/>
        <p:txBody>
          <a:bodyPr lIns="0">
            <a:normAutofit/>
          </a:bodyPr>
          <a:lstStyle/>
          <a:p>
            <a:pPr algn="ctr"/>
            <a:r>
              <a:rPr lang="en-GB" sz="2000" dirty="0" smtClean="0"/>
              <a:t>Club Cast3m</a:t>
            </a:r>
          </a:p>
          <a:p>
            <a:pPr algn="ctr"/>
            <a:endParaRPr lang="en-GB" sz="1600" dirty="0" smtClean="0"/>
          </a:p>
          <a:p>
            <a:pPr algn="ctr"/>
            <a:r>
              <a:rPr lang="fr-FR" b="1" u="sng" dirty="0" smtClean="0"/>
              <a:t>Filippo AGNELLI</a:t>
            </a:r>
            <a:r>
              <a:rPr lang="fr-FR" b="1" dirty="0" smtClean="0"/>
              <a:t> • </a:t>
            </a:r>
            <a:r>
              <a:rPr lang="fr-FR" b="1" dirty="0" err="1" smtClean="0"/>
              <a:t>Grigor</a:t>
            </a:r>
            <a:r>
              <a:rPr lang="fr-FR" b="1" dirty="0" smtClean="0"/>
              <a:t> Nika • Andrei </a:t>
            </a:r>
            <a:r>
              <a:rPr lang="fr-FR" b="1" dirty="0" err="1" smtClean="0"/>
              <a:t>Constantinescu</a:t>
            </a:r>
            <a:endParaRPr lang="fr-FR" b="1" dirty="0" smtClean="0"/>
          </a:p>
          <a:p>
            <a:pPr algn="ctr"/>
            <a:endParaRPr lang="fr-FR" sz="1600" dirty="0"/>
          </a:p>
          <a:p>
            <a:pPr algn="ctr"/>
            <a:r>
              <a:rPr lang="en-GB" sz="2000" dirty="0" smtClean="0"/>
              <a:t>Paris – 26 </a:t>
            </a:r>
            <a:r>
              <a:rPr lang="en-GB" sz="2000" dirty="0" err="1" smtClean="0"/>
              <a:t>Novembre</a:t>
            </a:r>
            <a:r>
              <a:rPr lang="en-GB" sz="2000" dirty="0" smtClean="0"/>
              <a:t> 2021</a:t>
            </a:r>
          </a:p>
          <a:p>
            <a:endParaRPr lang="fr-FR" sz="1600" dirty="0" smtClean="0"/>
          </a:p>
          <a:p>
            <a:endParaRPr lang="fr-FR" sz="1600" dirty="0"/>
          </a:p>
          <a:p>
            <a:pPr algn="r">
              <a:spcBef>
                <a:spcPts val="1200"/>
              </a:spcBef>
            </a:pPr>
            <a:r>
              <a:rPr lang="fr-FR" sz="1600" dirty="0">
                <a:solidFill>
                  <a:schemeClr val="bg2"/>
                </a:solidFill>
              </a:rPr>
              <a:t>Laboratoire de Mécanique des Solides, </a:t>
            </a:r>
            <a:r>
              <a:rPr lang="fr-FR" sz="1600" dirty="0" smtClean="0">
                <a:solidFill>
                  <a:schemeClr val="bg2"/>
                </a:solidFill>
              </a:rPr>
              <a:t>CNRS</a:t>
            </a:r>
            <a:r>
              <a:rPr lang="fr-FR" sz="1600" dirty="0">
                <a:solidFill>
                  <a:schemeClr val="bg2"/>
                </a:solidFill>
              </a:rPr>
              <a:t>, Ecole polytechnique, France</a:t>
            </a:r>
          </a:p>
          <a:p>
            <a:pPr algn="r">
              <a:spcBef>
                <a:spcPts val="1200"/>
              </a:spcBef>
            </a:pPr>
            <a:r>
              <a:rPr lang="en-GB" sz="1600" dirty="0" err="1" smtClean="0">
                <a:solidFill>
                  <a:schemeClr val="bg2"/>
                </a:solidFill>
              </a:rPr>
              <a:t>Thèse</a:t>
            </a:r>
            <a:r>
              <a:rPr lang="en-GB" sz="1600" dirty="0" smtClean="0">
                <a:solidFill>
                  <a:schemeClr val="bg2"/>
                </a:solidFill>
              </a:rPr>
              <a:t> </a:t>
            </a:r>
            <a:r>
              <a:rPr lang="en-GB" sz="1600" dirty="0" err="1" smtClean="0">
                <a:solidFill>
                  <a:schemeClr val="bg2"/>
                </a:solidFill>
              </a:rPr>
              <a:t>financée</a:t>
            </a:r>
            <a:r>
              <a:rPr lang="en-GB" sz="1600" dirty="0" smtClean="0">
                <a:solidFill>
                  <a:schemeClr val="bg2"/>
                </a:solidFill>
              </a:rPr>
              <a:t> par un CDSN, </a:t>
            </a:r>
            <a:r>
              <a:rPr lang="en-GB" sz="1600" dirty="0" err="1" smtClean="0">
                <a:solidFill>
                  <a:schemeClr val="bg2"/>
                </a:solidFill>
              </a:rPr>
              <a:t>Ministère</a:t>
            </a:r>
            <a:r>
              <a:rPr lang="en-GB" sz="1600" dirty="0" smtClean="0">
                <a:solidFill>
                  <a:schemeClr val="bg2"/>
                </a:solidFill>
              </a:rPr>
              <a:t> de </a:t>
            </a:r>
            <a:r>
              <a:rPr lang="en-GB" sz="1600" dirty="0" err="1" smtClean="0">
                <a:solidFill>
                  <a:schemeClr val="bg2"/>
                </a:solidFill>
              </a:rPr>
              <a:t>l’Enseignement</a:t>
            </a:r>
            <a:r>
              <a:rPr lang="en-GB" sz="1600" dirty="0" smtClean="0">
                <a:solidFill>
                  <a:schemeClr val="bg2"/>
                </a:solidFill>
              </a:rPr>
              <a:t> </a:t>
            </a:r>
            <a:r>
              <a:rPr lang="en-GB" sz="1600" dirty="0" err="1">
                <a:solidFill>
                  <a:schemeClr val="bg2"/>
                </a:solidFill>
              </a:rPr>
              <a:t>s</a:t>
            </a:r>
            <a:r>
              <a:rPr lang="en-GB" sz="1600" dirty="0" err="1" smtClean="0">
                <a:solidFill>
                  <a:schemeClr val="bg2"/>
                </a:solidFill>
              </a:rPr>
              <a:t>upérieur</a:t>
            </a:r>
            <a:r>
              <a:rPr lang="en-GB" sz="1600" dirty="0" smtClean="0">
                <a:solidFill>
                  <a:schemeClr val="bg2"/>
                </a:solidFill>
              </a:rPr>
              <a:t> et de la </a:t>
            </a:r>
            <a:r>
              <a:rPr lang="en-GB" sz="1600" dirty="0" err="1" smtClean="0">
                <a:solidFill>
                  <a:schemeClr val="bg2"/>
                </a:solidFill>
              </a:rPr>
              <a:t>Recherche</a:t>
            </a:r>
            <a:r>
              <a:rPr lang="en-GB" sz="1600" dirty="0" smtClean="0">
                <a:solidFill>
                  <a:schemeClr val="bg2"/>
                </a:solidFill>
              </a:rPr>
              <a:t> et de </a:t>
            </a:r>
            <a:r>
              <a:rPr lang="en-GB" sz="1600" dirty="0" err="1" smtClean="0">
                <a:solidFill>
                  <a:schemeClr val="bg2"/>
                </a:solidFill>
              </a:rPr>
              <a:t>l’Innovation</a:t>
            </a:r>
            <a:endParaRPr lang="en-GB" sz="1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79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Espace réservé du contenu 8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 smtClean="0"/>
                  <a:t>La </a:t>
                </a:r>
                <a:r>
                  <a:rPr lang="en-US" dirty="0" err="1" smtClean="0"/>
                  <a:t>forme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>
                      <a:rPr lang="fr-FR" b="0" i="1" dirty="0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fr-FR" b="0" i="1" dirty="0" smtClean="0">
                        <a:latin typeface="Cambria Math" panose="02040503050406030204" pitchFamily="18" charset="0"/>
                      </a:rPr>
                      <m:t>⊂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fr-FR" dirty="0"/>
                  <a:t>est un sous-ensemble lisse, ouvert et </a:t>
                </a:r>
                <a:r>
                  <a:rPr lang="fr-FR" dirty="0" smtClean="0"/>
                  <a:t>borné </a:t>
                </a:r>
                <a:r>
                  <a:rPr lang="fr-FR" dirty="0"/>
                  <a:t>de Y</a:t>
                </a:r>
                <a:r>
                  <a:rPr lang="fr-FR" dirty="0" smtClean="0"/>
                  <a:t>: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 smtClean="0"/>
              </a:p>
              <a:p>
                <a:endParaRPr lang="en-US" dirty="0" smtClean="0"/>
              </a:p>
              <a:p>
                <a:endParaRPr lang="en-US" i="1" dirty="0" smtClean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  </m:t>
                        </m:r>
                      </m:e>
                    </m:d>
                  </m:oMath>
                </a14:m>
                <a:r>
                  <a:rPr lang="en-US" dirty="0" smtClean="0"/>
                  <a:t> : </a:t>
                </a:r>
                <a:r>
                  <a:rPr lang="fr-FR" dirty="0"/>
                  <a:t>norme Euclidienne </a:t>
                </a:r>
                <a:r>
                  <a:rPr lang="fr-FR" dirty="0" smtClean="0"/>
                  <a:t>pondérée</a:t>
                </a:r>
                <a:r>
                  <a:rPr lang="en-US" dirty="0"/>
                  <a:t>	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dirty="0"/>
                  <a:t>: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poids</a:t>
                </a:r>
                <a:endParaRPr lang="en-US" dirty="0" smtClean="0"/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fr-FR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i="0" dirty="0" smtClean="0">
                            <a:latin typeface="Cambria Math" panose="02040503050406030204" pitchFamily="18" charset="0"/>
                          </a:rPr>
                          <m:t>A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fr-FR" b="0" i="0" dirty="0" smtClean="0">
                            <a:latin typeface="Cambria Math" panose="02040503050406030204" pitchFamily="18" charset="0"/>
                          </a:rPr>
                          <m:t>target</m:t>
                        </m:r>
                      </m:sup>
                    </m:sSup>
                  </m:oMath>
                </a14:m>
                <a:r>
                  <a:rPr lang="en-US" dirty="0" smtClean="0"/>
                  <a:t>,</a:t>
                </a:r>
                <a:r>
                  <a:rPr lang="fr-FR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b="0" i="0" dirty="0" smtClean="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fr-FR" dirty="0">
                            <a:latin typeface="Cambria Math" panose="02040503050406030204" pitchFamily="18" charset="0"/>
                          </a:rPr>
                          <m:t>target</m:t>
                        </m:r>
                      </m:sup>
                    </m:sSup>
                  </m:oMath>
                </a14:m>
                <a:r>
                  <a:rPr lang="fr-FR" dirty="0"/>
                  <a:t> </a:t>
                </a:r>
                <a:r>
                  <a:rPr lang="fr-FR" dirty="0" smtClean="0"/>
                  <a:t>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b="0" i="0" dirty="0" smtClean="0"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fr-FR" dirty="0">
                            <a:latin typeface="Cambria Math" panose="02040503050406030204" pitchFamily="18" charset="0"/>
                          </a:rPr>
                          <m:t>target</m:t>
                        </m:r>
                      </m:sup>
                    </m:sSup>
                  </m:oMath>
                </a14:m>
                <a:r>
                  <a:rPr lang="en-US" dirty="0" smtClean="0"/>
                  <a:t>:</a:t>
                </a:r>
                <a:r>
                  <a:rPr lang="en-US" dirty="0"/>
                  <a:t> </a:t>
                </a:r>
                <a:r>
                  <a:rPr lang="fr-FR" dirty="0"/>
                  <a:t>valeur cibles du tenseur plaque mince </a:t>
                </a:r>
                <a:r>
                  <a:rPr lang="fr-FR" dirty="0" err="1"/>
                  <a:t>elastique</a:t>
                </a:r>
                <a:r>
                  <a:rPr lang="fr-FR" dirty="0"/>
                  <a:t> de </a:t>
                </a:r>
                <a:r>
                  <a:rPr lang="fr-FR" dirty="0" smtClean="0"/>
                  <a:t>raideur</a:t>
                </a:r>
                <a:endParaRPr lang="en-US" dirty="0" smtClean="0"/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b="1" dirty="0" err="1" smtClean="0">
                    <a:solidFill>
                      <a:srgbClr val="005A86"/>
                    </a:solidFill>
                  </a:rPr>
                  <a:t>Problème</a:t>
                </a:r>
                <a:r>
                  <a:rPr lang="en-US" b="1" dirty="0" smtClean="0">
                    <a:solidFill>
                      <a:srgbClr val="005A86"/>
                    </a:solidFill>
                  </a:rPr>
                  <a:t> </a:t>
                </a:r>
                <a:r>
                  <a:rPr lang="en-US" b="1" dirty="0" err="1" smtClean="0">
                    <a:solidFill>
                      <a:srgbClr val="005A86"/>
                    </a:solidFill>
                  </a:rPr>
                  <a:t>d’optimisation</a:t>
                </a:r>
                <a:endParaRPr lang="fr-FR" b="1" dirty="0">
                  <a:solidFill>
                    <a:srgbClr val="005A86"/>
                  </a:solidFill>
                </a:endParaRPr>
              </a:p>
            </p:txBody>
          </p:sp>
        </mc:Choice>
        <mc:Fallback xmlns="">
          <p:sp>
            <p:nvSpPr>
              <p:cNvPr id="9" name="Espace réservé du contenu 8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28" t="-234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2650942A-46D7-4A4D-953F-BC85456670A6}"/>
              </a:ext>
            </a:extLst>
          </p:cNvPr>
          <p:cNvSpPr/>
          <p:nvPr/>
        </p:nvSpPr>
        <p:spPr>
          <a:xfrm>
            <a:off x="1873035" y="2020134"/>
            <a:ext cx="8481698" cy="8660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2EB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Problème d’optimisation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960" y="2183201"/>
            <a:ext cx="8126081" cy="52648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960" y="4608450"/>
            <a:ext cx="7496175" cy="1885950"/>
          </a:xfrm>
          <a:prstGeom prst="rect">
            <a:avLst/>
          </a:prstGeom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58800" y="6315406"/>
            <a:ext cx="5400000" cy="360000"/>
          </a:xfrm>
        </p:spPr>
        <p:txBody>
          <a:bodyPr/>
          <a:lstStyle/>
          <a:p>
            <a:pPr algn="l"/>
            <a:r>
              <a:rPr lang="it-IT" smtClean="0"/>
              <a:t>Club Cast3m. 26 Novembre 2021 - Filippo Agnelli (LMS)</a:t>
            </a:r>
            <a:endParaRPr lang="fr-FR" dirty="0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xfrm>
            <a:off x="10033200" y="6314400"/>
            <a:ext cx="1800000" cy="360000"/>
          </a:xfrm>
        </p:spPr>
        <p:txBody>
          <a:bodyPr/>
          <a:lstStyle/>
          <a:p>
            <a:fld id="{2AE45C06-ABD6-4F36-AD0C-F00469E87F34}" type="slidenum">
              <a:rPr lang="fr-FR" smtClean="0"/>
              <a:pPr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79206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Optimisation topologique: méthodes</a:t>
            </a:r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r-FR" b="1" dirty="0" smtClean="0">
                <a:solidFill>
                  <a:srgbClr val="C00000"/>
                </a:solidFill>
              </a:rPr>
              <a:t>Méthodes de densité</a:t>
            </a:r>
            <a:endParaRPr lang="fr-FR" b="1" dirty="0">
              <a:solidFill>
                <a:srgbClr val="C00000"/>
              </a:solidFill>
            </a:endParaRPr>
          </a:p>
          <a:p>
            <a:pPr lvl="1"/>
            <a:r>
              <a:rPr lang="fr-FR" dirty="0" err="1"/>
              <a:t>Homogenisation</a:t>
            </a:r>
            <a:r>
              <a:rPr lang="fr-FR" dirty="0"/>
              <a:t> </a:t>
            </a:r>
            <a:r>
              <a:rPr lang="fr-FR" dirty="0" err="1"/>
              <a:t>method</a:t>
            </a:r>
            <a:r>
              <a:rPr lang="fr-FR" dirty="0"/>
              <a:t>, SIMP</a:t>
            </a:r>
          </a:p>
        </p:txBody>
      </p:sp>
      <p:sp>
        <p:nvSpPr>
          <p:cNvPr id="10" name="Espace réservé du contenu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FR" b="1" dirty="0" smtClean="0">
                <a:solidFill>
                  <a:srgbClr val="005A86"/>
                </a:solidFill>
              </a:rPr>
              <a:t>Méthodes implicites</a:t>
            </a:r>
            <a:endParaRPr lang="fr-FR" b="1" dirty="0">
              <a:solidFill>
                <a:srgbClr val="005A86"/>
              </a:solidFill>
            </a:endParaRPr>
          </a:p>
          <a:p>
            <a:pPr lvl="1"/>
            <a:r>
              <a:rPr lang="fr-FR" dirty="0" smtClean="0"/>
              <a:t>Méthodes phase-</a:t>
            </a:r>
            <a:r>
              <a:rPr lang="fr-FR" dirty="0" err="1" smtClean="0"/>
              <a:t>field</a:t>
            </a:r>
            <a:r>
              <a:rPr lang="fr-FR" dirty="0"/>
              <a:t>, </a:t>
            </a:r>
            <a:r>
              <a:rPr lang="fr-FR" dirty="0" err="1" smtClean="0"/>
              <a:t>Level</a:t>
            </a:r>
            <a:r>
              <a:rPr lang="fr-FR" dirty="0" smtClean="0"/>
              <a:t> set</a:t>
            </a:r>
            <a:endParaRPr lang="fr-FR" dirty="0"/>
          </a:p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 smtClean="0"/>
              <a:t>Club Cast3m. 26 Novembre 2021 - Filippo Agnelli (LMS)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CD3D0-5110-45EE-92B9-3A868236B634}" type="slidenum">
              <a:rPr lang="fr-FR" smtClean="0"/>
              <a:t>11</a:t>
            </a:fld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5814" y="3962981"/>
            <a:ext cx="4189634" cy="2323663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077" y="4034176"/>
            <a:ext cx="4432821" cy="200664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061775" y="6070390"/>
            <a:ext cx="3328605" cy="21544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r"/>
            <a:r>
              <a:rPr lang="en-GB" sz="1400" dirty="0" smtClean="0">
                <a:solidFill>
                  <a:srgbClr val="7F7F7F"/>
                </a:solidFill>
              </a:rPr>
              <a:t>(Nishi et al. </a:t>
            </a:r>
            <a:r>
              <a:rPr lang="nl-NL" sz="1400" i="1" dirty="0">
                <a:solidFill>
                  <a:srgbClr val="7F7F7F"/>
                </a:solidFill>
              </a:rPr>
              <a:t>Int. J. </a:t>
            </a:r>
            <a:r>
              <a:rPr lang="nl-NL" sz="1400" i="1" dirty="0" err="1">
                <a:solidFill>
                  <a:srgbClr val="7F7F7F"/>
                </a:solidFill>
              </a:rPr>
              <a:t>Numer</a:t>
            </a:r>
            <a:r>
              <a:rPr lang="nl-NL" sz="1400" i="1" dirty="0">
                <a:solidFill>
                  <a:srgbClr val="7F7F7F"/>
                </a:solidFill>
              </a:rPr>
              <a:t>. </a:t>
            </a:r>
            <a:r>
              <a:rPr lang="nl-NL" sz="1400" i="1" dirty="0" err="1">
                <a:solidFill>
                  <a:srgbClr val="7F7F7F"/>
                </a:solidFill>
              </a:rPr>
              <a:t>Methods</a:t>
            </a:r>
            <a:r>
              <a:rPr lang="nl-NL" sz="1400" i="1" dirty="0">
                <a:solidFill>
                  <a:srgbClr val="7F7F7F"/>
                </a:solidFill>
              </a:rPr>
              <a:t> Eng</a:t>
            </a:r>
            <a:r>
              <a:rPr lang="nl-NL" sz="1400" i="1" dirty="0" smtClean="0">
                <a:solidFill>
                  <a:srgbClr val="7F7F7F"/>
                </a:solidFill>
              </a:rPr>
              <a:t>. </a:t>
            </a:r>
            <a:r>
              <a:rPr lang="en-GB" sz="1400" dirty="0" smtClean="0">
                <a:solidFill>
                  <a:srgbClr val="7F7F7F"/>
                </a:solidFill>
              </a:rPr>
              <a:t>2017)</a:t>
            </a:r>
            <a:endParaRPr lang="en-GB" sz="1400" dirty="0">
              <a:solidFill>
                <a:srgbClr val="7F7F7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36078" y="3637726"/>
            <a:ext cx="2532352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fr-FR" sz="1400" dirty="0">
                <a:solidFill>
                  <a:srgbClr val="7F7F7F"/>
                </a:solidFill>
              </a:rPr>
              <a:t>(Allaire et al. </a:t>
            </a:r>
            <a:r>
              <a:rPr lang="fr-FR" sz="1400" i="1" dirty="0">
                <a:solidFill>
                  <a:srgbClr val="7F7F7F"/>
                </a:solidFill>
              </a:rPr>
              <a:t>J. </a:t>
            </a:r>
            <a:r>
              <a:rPr lang="fr-FR" sz="1400" i="1" dirty="0" err="1">
                <a:solidFill>
                  <a:srgbClr val="7F7F7F"/>
                </a:solidFill>
              </a:rPr>
              <a:t>Comp</a:t>
            </a:r>
            <a:r>
              <a:rPr lang="fr-FR" sz="1400" i="1" dirty="0">
                <a:solidFill>
                  <a:srgbClr val="7F7F7F"/>
                </a:solidFill>
              </a:rPr>
              <a:t>. Phys. </a:t>
            </a:r>
            <a:r>
              <a:rPr lang="fr-FR" sz="1400" dirty="0">
                <a:solidFill>
                  <a:srgbClr val="7F7F7F"/>
                </a:solidFill>
              </a:rPr>
              <a:t>2004</a:t>
            </a:r>
            <a:r>
              <a:rPr lang="fr-FR" sz="1400" dirty="0" smtClean="0">
                <a:solidFill>
                  <a:srgbClr val="7F7F7F"/>
                </a:solidFill>
              </a:rPr>
              <a:t>)</a:t>
            </a:r>
            <a:endParaRPr lang="fr-FR" sz="1400" dirty="0">
              <a:solidFill>
                <a:srgbClr val="7F7F7F"/>
              </a:solidFill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449" y="2546495"/>
            <a:ext cx="2170587" cy="108000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78" y="2546495"/>
            <a:ext cx="2170589" cy="108000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6332" y="2526619"/>
            <a:ext cx="2170590" cy="1080000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9199" y="2063800"/>
            <a:ext cx="2053247" cy="1542819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235814" y="3637726"/>
            <a:ext cx="3020506" cy="21544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r"/>
            <a:r>
              <a:rPr lang="en-GB" sz="1400" dirty="0" smtClean="0">
                <a:solidFill>
                  <a:srgbClr val="7F7F7F"/>
                </a:solidFill>
              </a:rPr>
              <a:t>(</a:t>
            </a:r>
            <a:r>
              <a:rPr lang="en-GB" sz="1400" dirty="0" err="1" smtClean="0">
                <a:solidFill>
                  <a:srgbClr val="7F7F7F"/>
                </a:solidFill>
              </a:rPr>
              <a:t>Carraturo</a:t>
            </a:r>
            <a:r>
              <a:rPr lang="en-GB" sz="1400" dirty="0" smtClean="0">
                <a:solidFill>
                  <a:srgbClr val="7F7F7F"/>
                </a:solidFill>
              </a:rPr>
              <a:t> et al. 2019 </a:t>
            </a:r>
            <a:r>
              <a:rPr lang="nl-NL" sz="1400" i="1" dirty="0" err="1" smtClean="0">
                <a:solidFill>
                  <a:srgbClr val="7F7F7F"/>
                </a:solidFill>
              </a:rPr>
              <a:t>Comp</a:t>
            </a:r>
            <a:r>
              <a:rPr lang="nl-NL" sz="1400" i="1" dirty="0">
                <a:solidFill>
                  <a:srgbClr val="7F7F7F"/>
                </a:solidFill>
              </a:rPr>
              <a:t>.</a:t>
            </a:r>
            <a:r>
              <a:rPr lang="nl-NL" sz="1400" i="1" dirty="0" smtClean="0">
                <a:solidFill>
                  <a:srgbClr val="7F7F7F"/>
                </a:solidFill>
              </a:rPr>
              <a:t> Mech. </a:t>
            </a:r>
            <a:r>
              <a:rPr lang="en-GB" sz="1400" dirty="0" smtClean="0">
                <a:solidFill>
                  <a:srgbClr val="7F7F7F"/>
                </a:solidFill>
              </a:rPr>
              <a:t>2019)</a:t>
            </a:r>
            <a:endParaRPr lang="en-GB" sz="1400" dirty="0">
              <a:solidFill>
                <a:srgbClr val="7F7F7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298227" y="3637726"/>
            <a:ext cx="2532352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fr-FR" sz="1400" dirty="0">
                <a:solidFill>
                  <a:srgbClr val="7F7F7F"/>
                </a:solidFill>
              </a:rPr>
              <a:t>(Allaire et al. </a:t>
            </a:r>
            <a:r>
              <a:rPr lang="fr-FR" sz="1400" i="1" dirty="0">
                <a:solidFill>
                  <a:srgbClr val="7F7F7F"/>
                </a:solidFill>
              </a:rPr>
              <a:t>J. </a:t>
            </a:r>
            <a:r>
              <a:rPr lang="fr-FR" sz="1400" i="1" dirty="0" err="1">
                <a:solidFill>
                  <a:srgbClr val="7F7F7F"/>
                </a:solidFill>
              </a:rPr>
              <a:t>Comp</a:t>
            </a:r>
            <a:r>
              <a:rPr lang="fr-FR" sz="1400" i="1" dirty="0">
                <a:solidFill>
                  <a:srgbClr val="7F7F7F"/>
                </a:solidFill>
              </a:rPr>
              <a:t>. Phys. </a:t>
            </a:r>
            <a:r>
              <a:rPr lang="fr-FR" sz="1400" dirty="0">
                <a:solidFill>
                  <a:srgbClr val="7F7F7F"/>
                </a:solidFill>
              </a:rPr>
              <a:t>2004</a:t>
            </a:r>
            <a:r>
              <a:rPr lang="fr-FR" sz="1400" dirty="0" smtClean="0">
                <a:solidFill>
                  <a:srgbClr val="7F7F7F"/>
                </a:solidFill>
              </a:rPr>
              <a:t>)</a:t>
            </a:r>
            <a:endParaRPr lang="fr-FR" sz="1400" dirty="0">
              <a:solidFill>
                <a:srgbClr val="7F7F7F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092155" y="6288733"/>
            <a:ext cx="3293209" cy="21544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r"/>
            <a:r>
              <a:rPr lang="en-GB" sz="1400" dirty="0" smtClean="0">
                <a:solidFill>
                  <a:srgbClr val="7F7F7F"/>
                </a:solidFill>
              </a:rPr>
              <a:t>(</a:t>
            </a:r>
            <a:r>
              <a:rPr lang="en-GB" sz="1400" dirty="0" err="1" smtClean="0">
                <a:solidFill>
                  <a:srgbClr val="7F7F7F"/>
                </a:solidFill>
              </a:rPr>
              <a:t>Allaire</a:t>
            </a:r>
            <a:r>
              <a:rPr lang="en-GB" sz="1400" dirty="0" smtClean="0">
                <a:solidFill>
                  <a:srgbClr val="7F7F7F"/>
                </a:solidFill>
              </a:rPr>
              <a:t> &amp; Delgado</a:t>
            </a:r>
            <a:r>
              <a:rPr lang="nl-NL" sz="1400" i="1" dirty="0" smtClean="0">
                <a:solidFill>
                  <a:srgbClr val="7F7F7F"/>
                </a:solidFill>
              </a:rPr>
              <a:t> </a:t>
            </a:r>
            <a:r>
              <a:rPr lang="nl-NL" sz="1400" i="1" dirty="0">
                <a:solidFill>
                  <a:srgbClr val="7F7F7F"/>
                </a:solidFill>
              </a:rPr>
              <a:t>J. </a:t>
            </a:r>
            <a:r>
              <a:rPr lang="nl-NL" sz="1400" i="1" dirty="0" smtClean="0">
                <a:solidFill>
                  <a:srgbClr val="7F7F7F"/>
                </a:solidFill>
              </a:rPr>
              <a:t>Mech. </a:t>
            </a:r>
            <a:r>
              <a:rPr lang="nl-NL" sz="1400" i="1" dirty="0" err="1" smtClean="0">
                <a:solidFill>
                  <a:srgbClr val="7F7F7F"/>
                </a:solidFill>
              </a:rPr>
              <a:t>Phys</a:t>
            </a:r>
            <a:r>
              <a:rPr lang="nl-NL" sz="1400" i="1" dirty="0" smtClean="0">
                <a:solidFill>
                  <a:srgbClr val="7F7F7F"/>
                </a:solidFill>
              </a:rPr>
              <a:t>. </a:t>
            </a:r>
            <a:r>
              <a:rPr lang="nl-NL" sz="1400" i="1" dirty="0" err="1" smtClean="0">
                <a:solidFill>
                  <a:srgbClr val="7F7F7F"/>
                </a:solidFill>
              </a:rPr>
              <a:t>Solids</a:t>
            </a:r>
            <a:r>
              <a:rPr lang="nl-NL" sz="1400" i="1" dirty="0" smtClean="0">
                <a:solidFill>
                  <a:srgbClr val="7F7F7F"/>
                </a:solidFill>
              </a:rPr>
              <a:t> </a:t>
            </a:r>
            <a:r>
              <a:rPr lang="en-GB" sz="1400" dirty="0" smtClean="0">
                <a:solidFill>
                  <a:srgbClr val="7F7F7F"/>
                </a:solidFill>
              </a:rPr>
              <a:t>2016)</a:t>
            </a:r>
            <a:endParaRPr lang="en-GB" sz="14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34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Optimisation </a:t>
            </a:r>
            <a:r>
              <a:rPr lang="fr-FR" dirty="0" smtClean="0"/>
              <a:t>topologique par la méthode </a:t>
            </a:r>
            <a:r>
              <a:rPr lang="fr-FR" dirty="0"/>
              <a:t>de surfaces de niveaux (</a:t>
            </a:r>
            <a:r>
              <a:rPr lang="fr-FR" dirty="0" err="1"/>
              <a:t>level</a:t>
            </a:r>
            <a:r>
              <a:rPr lang="fr-FR" dirty="0"/>
              <a:t> set)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fr-FR" dirty="0"/>
                  <a:t>Fonction </a:t>
                </a:r>
                <a:r>
                  <a:rPr lang="fr-FR" dirty="0" smtClean="0"/>
                  <a:t>« </a:t>
                </a:r>
                <a:r>
                  <a:rPr lang="fr-FR" dirty="0" err="1" smtClean="0"/>
                  <a:t>level</a:t>
                </a:r>
                <a:r>
                  <a:rPr lang="fr-FR" dirty="0" smtClean="0"/>
                  <a:t> set »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dirty="0"/>
                  <a:t>pour </a:t>
                </a:r>
                <a:r>
                  <a:rPr lang="fr-FR" dirty="0" smtClean="0"/>
                  <a:t>représenter </a:t>
                </a:r>
                <a:r>
                  <a:rPr lang="fr-FR" dirty="0"/>
                  <a:t>la </a:t>
                </a:r>
                <a:r>
                  <a:rPr lang="fr-FR" dirty="0" smtClean="0"/>
                  <a:t>distribution de matière</a:t>
                </a:r>
              </a:p>
              <a:p>
                <a:endParaRPr lang="fr-FR" dirty="0" smtClean="0"/>
              </a:p>
              <a:p>
                <a:endParaRPr lang="en-GB" sz="1600" dirty="0"/>
              </a:p>
              <a:p>
                <a:pPr marL="0" indent="0">
                  <a:buNone/>
                </a:pPr>
                <a:endParaRPr lang="en-GB" sz="1600" dirty="0"/>
              </a:p>
              <a:p>
                <a:pPr marL="0" indent="0">
                  <a:buNone/>
                </a:pPr>
                <a:endParaRPr lang="en-GB" sz="1600" dirty="0" smtClean="0"/>
              </a:p>
              <a:p>
                <a:r>
                  <a:rPr lang="en-GB" sz="1800" dirty="0"/>
                  <a:t>Inter-phase </a:t>
                </a:r>
                <a:r>
                  <a:rPr lang="en-GB" sz="1800" dirty="0" err="1"/>
                  <a:t>épaisse</a:t>
                </a:r>
                <a:endParaRPr lang="en-GB" sz="1800" dirty="0" smtClean="0"/>
              </a:p>
              <a:p>
                <a:pPr marL="0" indent="0">
                  <a:buNone/>
                </a:pPr>
                <a:endParaRPr lang="en-GB" sz="1600" dirty="0" smtClean="0"/>
              </a:p>
              <a:p>
                <a:pPr marL="0" indent="0">
                  <a:buNone/>
                </a:pPr>
                <a:endParaRPr lang="en-GB" sz="1600" dirty="0"/>
              </a:p>
              <a:p>
                <a:pPr marL="0" indent="0">
                  <a:buNone/>
                </a:pPr>
                <a:endParaRPr lang="en-GB" sz="1600" dirty="0" smtClean="0"/>
              </a:p>
              <a:p>
                <a:pPr marL="0" indent="0">
                  <a:buNone/>
                </a:pPr>
                <a:endParaRPr lang="en-GB" sz="1600" dirty="0" smtClean="0"/>
              </a:p>
              <a:p>
                <a:r>
                  <a:rPr lang="en-GB" sz="1800" dirty="0" smtClean="0"/>
                  <a:t>Evolution du contour</a:t>
                </a:r>
              </a:p>
              <a:p>
                <a:pPr lvl="1"/>
                <a:r>
                  <a:rPr lang="en-GB" sz="1600" dirty="0" smtClean="0"/>
                  <a:t>Introduction d'un pseudo temps t </a:t>
                </a:r>
                <a:r>
                  <a:rPr lang="en-GB" sz="1600" dirty="0">
                    <a:ea typeface="Cambria Math"/>
                  </a:rPr>
                  <a:t>∈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600" i="1">
                            <a:latin typeface="Cambria Math" panose="02040503050406030204" pitchFamily="18" charset="0"/>
                            <a:ea typeface="Cambria Math"/>
                          </a:rPr>
                          <m:t>ℝ</m:t>
                        </m:r>
                      </m:e>
                      <m:sup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GB" sz="1600" dirty="0"/>
                  <a:t> </a:t>
                </a:r>
                <a:r>
                  <a:rPr lang="fr-FR" sz="1600" dirty="0" smtClean="0"/>
                  <a:t>pour caractériser l’évolution de </a:t>
                </a:r>
                <a:r>
                  <a:rPr lang="en-GB" sz="1600" i="1" dirty="0" smtClean="0">
                    <a:ea typeface="Cambria Math"/>
                  </a:rPr>
                  <a:t>S</a:t>
                </a:r>
                <a:r>
                  <a:rPr lang="en-GB" sz="1600" dirty="0" smtClean="0"/>
                  <a:t>(t) </a:t>
                </a:r>
              </a:p>
              <a:p>
                <a:pPr lvl="1"/>
                <a:r>
                  <a:rPr lang="fr-FR" sz="1600" dirty="0" smtClean="0"/>
                  <a:t>Différenciation</a:t>
                </a:r>
                <a:r>
                  <a:rPr lang="en-GB" sz="1600" dirty="0" smtClean="0"/>
                  <a:t> </a:t>
                </a:r>
                <a:r>
                  <a:rPr lang="en-GB" sz="1600" dirty="0"/>
                  <a:t>de </a:t>
                </a:r>
                <a14:m>
                  <m:oMath xmlns:m="http://schemas.openxmlformats.org/officeDocument/2006/math">
                    <m:r>
                      <a:rPr lang="en-GB" sz="1600" i="1" dirty="0" smtClean="0"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GB" sz="16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600" b="1" i="1" dirty="0" smtClean="0">
                            <a:latin typeface="Cambria Math" panose="02040503050406030204" pitchFamily="18" charset="0"/>
                          </a:rPr>
                          <m:t>𝒚</m:t>
                        </m:r>
                        <m:d>
                          <m:dPr>
                            <m:ctrlPr>
                              <a:rPr lang="en-GB" sz="1600" b="1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600" i="1" dirty="0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GB" sz="1600" i="1" dirty="0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sz="160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GB" sz="1600" i="1" dirty="0" smtClean="0">
                        <a:latin typeface="Cambria Math" panose="02040503050406030204" pitchFamily="18" charset="0"/>
                      </a:rPr>
                      <m:t>=0</m:t>
                    </m:r>
                    <m:r>
                      <a:rPr lang="fr-FR" sz="1600" b="0" i="1" dirty="0" smtClean="0">
                        <a:latin typeface="Cambria Math" panose="02040503050406030204" pitchFamily="18" charset="0"/>
                      </a:rPr>
                      <m:t>       </m:t>
                    </m:r>
                    <m:r>
                      <a:rPr lang="fr-FR" sz="1600" b="1" i="1" dirty="0" smtClean="0">
                        <a:latin typeface="Cambria Math" panose="02040503050406030204" pitchFamily="18" charset="0"/>
                      </a:rPr>
                      <m:t> ∀</m:t>
                    </m:r>
                    <m:r>
                      <a:rPr lang="en-GB" sz="1600" b="1" i="1" dirty="0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GB" sz="16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1600" i="1" dirty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GB" sz="1600" i="1" dirty="0">
                        <a:latin typeface="Cambria Math" panose="02040503050406030204" pitchFamily="18" charset="0"/>
                      </a:rPr>
                      <m:t>)∈ </m:t>
                    </m:r>
                    <m:r>
                      <a:rPr lang="en-GB" sz="1600" i="1" dirty="0">
                        <a:latin typeface="Cambria Math" panose="02040503050406030204" pitchFamily="18" charset="0"/>
                        <a:ea typeface="Cambria Math"/>
                      </a:rPr>
                      <m:t>𝜕</m:t>
                    </m:r>
                    <m:r>
                      <a:rPr lang="fr-FR" sz="1600" b="0" i="1" dirty="0" smtClean="0">
                        <a:latin typeface="Cambria Math" panose="02040503050406030204" pitchFamily="18" charset="0"/>
                        <a:ea typeface="Cambria Math"/>
                      </a:rPr>
                      <m:t>𝑆</m:t>
                    </m:r>
                    <m:r>
                      <a:rPr lang="en-GB" sz="1600" i="1" dirty="0">
                        <a:latin typeface="Cambria Math" panose="02040503050406030204" pitchFamily="18" charset="0"/>
                        <a:ea typeface="Cambria Math"/>
                      </a:rPr>
                      <m:t>(</m:t>
                    </m:r>
                    <m:r>
                      <a:rPr lang="en-GB" sz="1600" i="1" dirty="0">
                        <a:latin typeface="Cambria Math" panose="02040503050406030204" pitchFamily="18" charset="0"/>
                        <a:ea typeface="Cambria Math"/>
                      </a:rPr>
                      <m:t>𝑡</m:t>
                    </m:r>
                    <m:r>
                      <a:rPr lang="en-GB" sz="1600" i="1" dirty="0">
                        <a:latin typeface="Cambria Math" panose="02040503050406030204" pitchFamily="18" charset="0"/>
                        <a:ea typeface="Cambria Math"/>
                      </a:rPr>
                      <m:t>)</m:t>
                    </m:r>
                  </m:oMath>
                </a14:m>
                <a:endParaRPr lang="en-GB" sz="1600" dirty="0" smtClean="0"/>
              </a:p>
              <a:p>
                <a:pPr marL="3657600" lvl="8" indent="0">
                  <a:buNone/>
                </a:pPr>
                <a:r>
                  <a:rPr lang="en-GB" dirty="0"/>
                  <a:t>	</a:t>
                </a:r>
                <a:endParaRPr lang="en-GB" dirty="0" smtClean="0"/>
              </a:p>
              <a:p>
                <a:pPr marL="3657600" lvl="8" indent="0">
                  <a:buNone/>
                </a:pPr>
                <a:r>
                  <a:rPr lang="en-GB" dirty="0"/>
                  <a:t>	</a:t>
                </a:r>
                <a:r>
                  <a:rPr lang="en-GB" dirty="0" smtClean="0"/>
                  <a:t>Equation </a:t>
                </a:r>
                <a:r>
                  <a:rPr lang="en-GB" dirty="0" err="1" smtClean="0"/>
                  <a:t>d’Hamilton</a:t>
                </a:r>
                <a:r>
                  <a:rPr lang="en-GB" dirty="0" smtClean="0"/>
                  <a:t>-Jacobi</a:t>
                </a:r>
                <a:endParaRPr lang="en-GB" dirty="0"/>
              </a:p>
              <a:p>
                <a:pPr lvl="1"/>
                <a:endParaRPr lang="en-GB" dirty="0" smtClean="0"/>
              </a:p>
              <a:p>
                <a:endParaRPr lang="en-GB" dirty="0"/>
              </a:p>
              <a:p>
                <a:endParaRPr lang="en-GB" sz="1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75" t="-2344" b="-195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Imag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411" y="2025327"/>
            <a:ext cx="2794517" cy="225098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361096" y="1440000"/>
            <a:ext cx="2688172" cy="21544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sz="1400" dirty="0">
                <a:solidFill>
                  <a:srgbClr val="7F7F7F"/>
                </a:solidFill>
              </a:rPr>
              <a:t>(</a:t>
            </a:r>
            <a:r>
              <a:rPr lang="en-GB" sz="1400" dirty="0" err="1">
                <a:solidFill>
                  <a:srgbClr val="7F7F7F"/>
                </a:solidFill>
              </a:rPr>
              <a:t>Osher</a:t>
            </a:r>
            <a:r>
              <a:rPr lang="en-GB" sz="1400" dirty="0">
                <a:solidFill>
                  <a:srgbClr val="7F7F7F"/>
                </a:solidFill>
              </a:rPr>
              <a:t> </a:t>
            </a:r>
            <a:r>
              <a:rPr lang="en-GB" sz="1400" dirty="0" smtClean="0">
                <a:solidFill>
                  <a:srgbClr val="7F7F7F"/>
                </a:solidFill>
              </a:rPr>
              <a:t>&amp; Sethian </a:t>
            </a:r>
            <a:r>
              <a:rPr lang="en-GB" sz="1400" i="1" dirty="0" smtClean="0">
                <a:solidFill>
                  <a:srgbClr val="7F7F7F"/>
                </a:solidFill>
              </a:rPr>
              <a:t>J. Comp. </a:t>
            </a:r>
            <a:r>
              <a:rPr lang="en-GB" sz="1400" i="1" dirty="0" err="1" smtClean="0">
                <a:solidFill>
                  <a:srgbClr val="7F7F7F"/>
                </a:solidFill>
              </a:rPr>
              <a:t>Phy</a:t>
            </a:r>
            <a:r>
              <a:rPr lang="en-GB" sz="1400" i="1" dirty="0" smtClean="0">
                <a:solidFill>
                  <a:srgbClr val="7F7F7F"/>
                </a:solidFill>
              </a:rPr>
              <a:t>.</a:t>
            </a:r>
            <a:r>
              <a:rPr lang="en-GB" sz="1400" dirty="0" smtClean="0">
                <a:solidFill>
                  <a:srgbClr val="7F7F7F"/>
                </a:solidFill>
              </a:rPr>
              <a:t> </a:t>
            </a:r>
            <a:r>
              <a:rPr lang="en-GB" sz="1400" dirty="0">
                <a:solidFill>
                  <a:srgbClr val="7F7F7F"/>
                </a:solidFill>
              </a:rPr>
              <a:t>1988)</a:t>
            </a:r>
            <a:endParaRPr lang="fr-FR" sz="1400" dirty="0">
              <a:solidFill>
                <a:srgbClr val="7F7F7F"/>
              </a:solidFill>
            </a:endParaRP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58800" y="6315406"/>
            <a:ext cx="5400000" cy="360000"/>
          </a:xfrm>
        </p:spPr>
        <p:txBody>
          <a:bodyPr/>
          <a:lstStyle/>
          <a:p>
            <a:pPr algn="l"/>
            <a:r>
              <a:rPr lang="it-IT" smtClean="0"/>
              <a:t>Club Cast3m. 26 Novembre 2021 - Filippo Agnelli (LMS)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>
          <a:xfrm>
            <a:off x="10033200" y="6314400"/>
            <a:ext cx="1800000" cy="360000"/>
          </a:xfrm>
        </p:spPr>
        <p:txBody>
          <a:bodyPr/>
          <a:lstStyle/>
          <a:p>
            <a:fld id="{2AE45C06-ABD6-4F36-AD0C-F00469E87F34}" type="slidenum">
              <a:rPr lang="fr-FR" smtClean="0"/>
              <a:pPr/>
              <a:t>12</a:t>
            </a:fld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00" y="1821193"/>
            <a:ext cx="3574645" cy="79806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62" y="5715076"/>
            <a:ext cx="3903014" cy="39279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4645" y="3039173"/>
            <a:ext cx="4251133" cy="119180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000" y="3392075"/>
            <a:ext cx="3148012" cy="47528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661419" y="4276307"/>
            <a:ext cx="4499630" cy="21544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r"/>
            <a:r>
              <a:rPr lang="en-GB" sz="1400" dirty="0" smtClean="0">
                <a:solidFill>
                  <a:srgbClr val="7F7F7F"/>
                </a:solidFill>
              </a:rPr>
              <a:t>(</a:t>
            </a:r>
            <a:r>
              <a:rPr lang="en-GB" sz="1400" dirty="0" err="1" smtClean="0">
                <a:solidFill>
                  <a:srgbClr val="7F7F7F"/>
                </a:solidFill>
              </a:rPr>
              <a:t>Allaire</a:t>
            </a:r>
            <a:r>
              <a:rPr lang="en-GB" sz="1400" dirty="0" smtClean="0">
                <a:solidFill>
                  <a:srgbClr val="7F7F7F"/>
                </a:solidFill>
              </a:rPr>
              <a:t>, </a:t>
            </a:r>
            <a:r>
              <a:rPr lang="en-GB" sz="1400" dirty="0" err="1" smtClean="0">
                <a:solidFill>
                  <a:srgbClr val="7F7F7F"/>
                </a:solidFill>
              </a:rPr>
              <a:t>Dapogny</a:t>
            </a:r>
            <a:r>
              <a:rPr lang="en-GB" sz="1400" dirty="0" smtClean="0">
                <a:solidFill>
                  <a:srgbClr val="7F7F7F"/>
                </a:solidFill>
              </a:rPr>
              <a:t>, Delgado &amp; </a:t>
            </a:r>
            <a:r>
              <a:rPr lang="en-GB" sz="1400" dirty="0" err="1" smtClean="0">
                <a:solidFill>
                  <a:srgbClr val="7F7F7F"/>
                </a:solidFill>
              </a:rPr>
              <a:t>Michailidis</a:t>
            </a:r>
            <a:r>
              <a:rPr lang="en-GB" sz="1400" dirty="0" smtClean="0">
                <a:solidFill>
                  <a:srgbClr val="7F7F7F"/>
                </a:solidFill>
              </a:rPr>
              <a:t> </a:t>
            </a:r>
            <a:r>
              <a:rPr lang="en-GB" sz="1400" i="1" dirty="0">
                <a:solidFill>
                  <a:srgbClr val="7F7F7F"/>
                </a:solidFill>
              </a:rPr>
              <a:t>ESAIM: </a:t>
            </a:r>
            <a:r>
              <a:rPr lang="en-GB" sz="1400" i="1" dirty="0" smtClean="0">
                <a:solidFill>
                  <a:srgbClr val="7F7F7F"/>
                </a:solidFill>
              </a:rPr>
              <a:t>COCV</a:t>
            </a:r>
            <a:r>
              <a:rPr lang="en-GB" sz="1400" dirty="0" smtClean="0">
                <a:solidFill>
                  <a:srgbClr val="7F7F7F"/>
                </a:solidFill>
              </a:rPr>
              <a:t> 2014)</a:t>
            </a:r>
            <a:endParaRPr lang="fr-FR" sz="14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40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77" y="3424682"/>
            <a:ext cx="4147521" cy="292278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Equation d’Hamilton-Jacobi: implémentation</a:t>
            </a:r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FR" dirty="0" smtClean="0"/>
          </a:p>
          <a:p>
            <a:endParaRPr lang="fr-FR" dirty="0"/>
          </a:p>
          <a:p>
            <a:r>
              <a:rPr lang="fr-FR" sz="2400" b="1" dirty="0" smtClean="0">
                <a:solidFill>
                  <a:srgbClr val="C00000"/>
                </a:solidFill>
              </a:rPr>
              <a:t>Essais initiaux (Cast3m)</a:t>
            </a:r>
          </a:p>
          <a:p>
            <a:pPr marL="457200" indent="-457200">
              <a:buAutoNum type="arabicParenR"/>
            </a:pPr>
            <a:r>
              <a:rPr lang="fr-FR" dirty="0" smtClean="0"/>
              <a:t>Modèle </a:t>
            </a:r>
            <a:r>
              <a:rPr lang="fr-FR" dirty="0">
                <a:solidFill>
                  <a:srgbClr val="FF0066"/>
                </a:solidFill>
              </a:rPr>
              <a:t>‘NAVIER_STOKES’</a:t>
            </a:r>
            <a:r>
              <a:rPr lang="fr-FR" dirty="0"/>
              <a:t> </a:t>
            </a:r>
            <a:endParaRPr lang="fr-FR" dirty="0" smtClean="0"/>
          </a:p>
          <a:p>
            <a:pPr marL="270000" lvl="1" indent="0">
              <a:buNone/>
            </a:pPr>
            <a:r>
              <a:rPr lang="fr-FR" dirty="0" smtClean="0">
                <a:solidFill>
                  <a:srgbClr val="0000FF"/>
                </a:solidFill>
              </a:rPr>
              <a:t>EQEX EXEC</a:t>
            </a:r>
          </a:p>
          <a:p>
            <a:pPr marL="0" indent="0">
              <a:buNone/>
            </a:pPr>
            <a:r>
              <a:rPr lang="fr-FR" dirty="0" smtClean="0"/>
              <a:t>2) Modèle </a:t>
            </a:r>
            <a:r>
              <a:rPr lang="fr-FR" dirty="0" smtClean="0">
                <a:solidFill>
                  <a:srgbClr val="FF0066"/>
                </a:solidFill>
              </a:rPr>
              <a:t>‘THERMIQUE’</a:t>
            </a:r>
            <a:r>
              <a:rPr lang="fr-FR" dirty="0"/>
              <a:t> </a:t>
            </a:r>
            <a:r>
              <a:rPr lang="fr-FR" dirty="0" smtClean="0"/>
              <a:t>: </a:t>
            </a:r>
            <a:r>
              <a:rPr lang="fr-FR" dirty="0" smtClean="0">
                <a:solidFill>
                  <a:srgbClr val="0000FF"/>
                </a:solidFill>
              </a:rPr>
              <a:t>ADVE</a:t>
            </a:r>
            <a:endParaRPr lang="fr-FR" dirty="0">
              <a:solidFill>
                <a:srgbClr val="0000FF"/>
              </a:solidFill>
            </a:endParaRPr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FR" sz="2400" b="1" dirty="0" smtClean="0">
                <a:solidFill>
                  <a:srgbClr val="005A86"/>
                </a:solidFill>
              </a:rPr>
              <a:t>Solution retenue</a:t>
            </a:r>
          </a:p>
          <a:p>
            <a:endParaRPr lang="fr-FR" dirty="0" smtClean="0">
              <a:solidFill>
                <a:srgbClr val="7F7F7F"/>
              </a:solidFill>
            </a:endParaRPr>
          </a:p>
          <a:p>
            <a:pPr lvl="1"/>
            <a:r>
              <a:rPr lang="fr-FR" dirty="0" smtClean="0">
                <a:cs typeface="Courier New" panose="02070309020205020404" pitchFamily="49" charset="0"/>
              </a:rPr>
              <a:t>Package</a:t>
            </a:r>
            <a:r>
              <a:rPr lang="fr-FR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fr-FR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advect</a:t>
            </a:r>
            <a:endParaRPr lang="fr-FR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270000" lvl="1" indent="0" algn="r">
              <a:buNone/>
            </a:pPr>
            <a:r>
              <a:rPr lang="fr-FR" dirty="0" smtClean="0">
                <a:solidFill>
                  <a:srgbClr val="7F7F7F"/>
                </a:solidFill>
              </a:rPr>
              <a:t>(</a:t>
            </a:r>
            <a:r>
              <a:rPr lang="fr-FR" dirty="0" err="1" smtClean="0">
                <a:solidFill>
                  <a:srgbClr val="7F7F7F"/>
                </a:solidFill>
              </a:rPr>
              <a:t>Bui</a:t>
            </a:r>
            <a:r>
              <a:rPr lang="fr-FR" dirty="0" smtClean="0">
                <a:solidFill>
                  <a:srgbClr val="7F7F7F"/>
                </a:solidFill>
              </a:rPr>
              <a:t> </a:t>
            </a:r>
            <a:r>
              <a:rPr lang="fr-FR" dirty="0">
                <a:solidFill>
                  <a:srgbClr val="7F7F7F"/>
                </a:solidFill>
              </a:rPr>
              <a:t>et al. </a:t>
            </a:r>
            <a:r>
              <a:rPr lang="fr-FR" i="1" dirty="0">
                <a:solidFill>
                  <a:srgbClr val="7F7F7F"/>
                </a:solidFill>
              </a:rPr>
              <a:t>Int. J. </a:t>
            </a:r>
            <a:r>
              <a:rPr lang="fr-FR" i="1" dirty="0" err="1">
                <a:solidFill>
                  <a:srgbClr val="7F7F7F"/>
                </a:solidFill>
              </a:rPr>
              <a:t>Numer</a:t>
            </a:r>
            <a:r>
              <a:rPr lang="fr-FR" i="1" dirty="0">
                <a:solidFill>
                  <a:srgbClr val="7F7F7F"/>
                </a:solidFill>
              </a:rPr>
              <a:t>. </a:t>
            </a:r>
            <a:r>
              <a:rPr lang="fr-FR" i="1" dirty="0" err="1">
                <a:solidFill>
                  <a:srgbClr val="7F7F7F"/>
                </a:solidFill>
              </a:rPr>
              <a:t>Methods</a:t>
            </a:r>
            <a:r>
              <a:rPr lang="fr-FR" i="1" dirty="0">
                <a:solidFill>
                  <a:srgbClr val="7F7F7F"/>
                </a:solidFill>
              </a:rPr>
              <a:t> </a:t>
            </a:r>
            <a:r>
              <a:rPr lang="fr-FR" i="1" dirty="0" err="1">
                <a:solidFill>
                  <a:srgbClr val="7F7F7F"/>
                </a:solidFill>
              </a:rPr>
              <a:t>Fluids</a:t>
            </a:r>
            <a:r>
              <a:rPr lang="fr-FR" dirty="0">
                <a:solidFill>
                  <a:srgbClr val="7F7F7F"/>
                </a:solidFill>
              </a:rPr>
              <a:t> 2011</a:t>
            </a:r>
            <a:r>
              <a:rPr lang="fr-FR" dirty="0" smtClean="0">
                <a:solidFill>
                  <a:srgbClr val="7F7F7F"/>
                </a:solidFill>
              </a:rPr>
              <a:t>)</a:t>
            </a:r>
          </a:p>
          <a:p>
            <a:pPr lvl="1"/>
            <a:endParaRPr lang="fr-FR" dirty="0">
              <a:solidFill>
                <a:srgbClr val="7F7F7F"/>
              </a:solidFill>
            </a:endParaRPr>
          </a:p>
          <a:p>
            <a:pPr lvl="1"/>
            <a:r>
              <a:rPr lang="fr-FR" dirty="0" smtClean="0"/>
              <a:t>Méthode des caractéristiques</a:t>
            </a:r>
          </a:p>
          <a:p>
            <a:pPr lvl="1"/>
            <a:endParaRPr lang="fr-FR" dirty="0"/>
          </a:p>
          <a:p>
            <a:pPr lvl="1"/>
            <a:r>
              <a:rPr lang="fr-FR" dirty="0" smtClean="0"/>
              <a:t>Echange de données avec Cast3M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 smtClean="0"/>
              <a:t>Club Cast3m. 26 Novembre 2021 - Filippo Agnelli (LMS)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45C06-ABD6-4F36-AD0C-F00469E87F34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8211878" y="4167960"/>
            <a:ext cx="1371600" cy="9675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Script </a:t>
            </a:r>
            <a:r>
              <a:rPr lang="fr-FR" dirty="0" err="1" smtClean="0"/>
              <a:t>bash</a:t>
            </a:r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10173410" y="4989400"/>
            <a:ext cx="1371600" cy="9675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advect</a:t>
            </a:r>
            <a:endParaRPr lang="fr-FR" dirty="0"/>
          </a:p>
        </p:txBody>
      </p:sp>
      <p:grpSp>
        <p:nvGrpSpPr>
          <p:cNvPr id="14" name="Groupe 13"/>
          <p:cNvGrpSpPr/>
          <p:nvPr/>
        </p:nvGrpSpPr>
        <p:grpSpPr>
          <a:xfrm>
            <a:off x="6245356" y="4996630"/>
            <a:ext cx="1371600" cy="967563"/>
            <a:chOff x="6719776" y="4657060"/>
            <a:chExt cx="1371600" cy="967563"/>
          </a:xfrm>
        </p:grpSpPr>
        <p:sp>
          <p:nvSpPr>
            <p:cNvPr id="9" name="Rectangle 8"/>
            <p:cNvSpPr/>
            <p:nvPr/>
          </p:nvSpPr>
          <p:spPr>
            <a:xfrm>
              <a:off x="6719776" y="4657060"/>
              <a:ext cx="1371600" cy="96756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6418" y="4704881"/>
              <a:ext cx="778316" cy="861284"/>
            </a:xfrm>
            <a:prstGeom prst="rect">
              <a:avLst/>
            </a:prstGeom>
          </p:spPr>
        </p:pic>
      </p:grpSp>
      <p:cxnSp>
        <p:nvCxnSpPr>
          <p:cNvPr id="18" name="Connecteur en arc 17"/>
          <p:cNvCxnSpPr>
            <a:stCxn id="10" idx="3"/>
            <a:endCxn id="11" idx="0"/>
          </p:cNvCxnSpPr>
          <p:nvPr/>
        </p:nvCxnSpPr>
        <p:spPr>
          <a:xfrm>
            <a:off x="9583478" y="4651742"/>
            <a:ext cx="1275732" cy="337658"/>
          </a:xfrm>
          <a:prstGeom prst="curvedConnector2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en arc 19"/>
          <p:cNvCxnSpPr>
            <a:stCxn id="9" idx="0"/>
            <a:endCxn id="10" idx="1"/>
          </p:cNvCxnSpPr>
          <p:nvPr/>
        </p:nvCxnSpPr>
        <p:spPr>
          <a:xfrm rot="5400000" flipH="1" flipV="1">
            <a:off x="7399073" y="4183825"/>
            <a:ext cx="344888" cy="1280722"/>
          </a:xfrm>
          <a:prstGeom prst="curvedConnector2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7131197" y="4286570"/>
            <a:ext cx="530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.csv</a:t>
            </a:r>
            <a:endParaRPr lang="fr-FR" dirty="0"/>
          </a:p>
        </p:txBody>
      </p:sp>
      <p:sp>
        <p:nvSpPr>
          <p:cNvPr id="22" name="ZoneTexte 21"/>
          <p:cNvSpPr txBox="1"/>
          <p:nvPr/>
        </p:nvSpPr>
        <p:spPr>
          <a:xfrm>
            <a:off x="10352340" y="4303776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.sol</a:t>
            </a:r>
            <a:endParaRPr lang="fr-FR" dirty="0"/>
          </a:p>
        </p:txBody>
      </p:sp>
      <p:sp>
        <p:nvSpPr>
          <p:cNvPr id="23" name="Rectangle 22"/>
          <p:cNvSpPr/>
          <p:nvPr/>
        </p:nvSpPr>
        <p:spPr>
          <a:xfrm>
            <a:off x="8212706" y="5662946"/>
            <a:ext cx="1371600" cy="9675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Meshio</a:t>
            </a:r>
            <a:endParaRPr lang="fr-FR" dirty="0"/>
          </a:p>
        </p:txBody>
      </p:sp>
      <p:cxnSp>
        <p:nvCxnSpPr>
          <p:cNvPr id="26" name="Connecteur en arc 25"/>
          <p:cNvCxnSpPr>
            <a:stCxn id="23" idx="3"/>
            <a:endCxn id="11" idx="2"/>
          </p:cNvCxnSpPr>
          <p:nvPr/>
        </p:nvCxnSpPr>
        <p:spPr>
          <a:xfrm flipV="1">
            <a:off x="9584306" y="5956963"/>
            <a:ext cx="1274904" cy="189765"/>
          </a:xfrm>
          <a:prstGeom prst="curvedConnector2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en arc 28"/>
          <p:cNvCxnSpPr>
            <a:stCxn id="9" idx="2"/>
            <a:endCxn id="23" idx="1"/>
          </p:cNvCxnSpPr>
          <p:nvPr/>
        </p:nvCxnSpPr>
        <p:spPr>
          <a:xfrm rot="16200000" flipH="1">
            <a:off x="7480664" y="5414685"/>
            <a:ext cx="182535" cy="1281550"/>
          </a:xfrm>
          <a:prstGeom prst="curvedConnector2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6859424" y="6162805"/>
            <a:ext cx="11288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.</a:t>
            </a:r>
            <a:r>
              <a:rPr lang="fr-FR" dirty="0" err="1" smtClean="0"/>
              <a:t>inp</a:t>
            </a:r>
            <a:r>
              <a:rPr lang="fr-FR" dirty="0" smtClean="0"/>
              <a:t>, .</a:t>
            </a:r>
            <a:r>
              <a:rPr lang="fr-FR" dirty="0" err="1" smtClean="0"/>
              <a:t>med</a:t>
            </a:r>
            <a:endParaRPr lang="fr-FR" dirty="0"/>
          </a:p>
        </p:txBody>
      </p:sp>
      <p:sp>
        <p:nvSpPr>
          <p:cNvPr id="34" name="Rectangle 33"/>
          <p:cNvSpPr/>
          <p:nvPr/>
        </p:nvSpPr>
        <p:spPr>
          <a:xfrm>
            <a:off x="10033200" y="6162805"/>
            <a:ext cx="7537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.</a:t>
            </a:r>
            <a:r>
              <a:rPr lang="fr-FR" dirty="0" err="1" smtClean="0"/>
              <a:t>mesh</a:t>
            </a:r>
            <a:endParaRPr lang="fr-FR" dirty="0"/>
          </a:p>
        </p:txBody>
      </p:sp>
      <p:pic>
        <p:nvPicPr>
          <p:cNvPr id="35" name="Imag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36" y="1439772"/>
            <a:ext cx="3903014" cy="39279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086" y="1440000"/>
            <a:ext cx="1200914" cy="132893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454846" y="6069451"/>
            <a:ext cx="1924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Fonction </a:t>
            </a:r>
            <a:r>
              <a:rPr lang="fr-FR" dirty="0" err="1" smtClean="0"/>
              <a:t>Level</a:t>
            </a:r>
            <a:r>
              <a:rPr lang="fr-FR" dirty="0" smtClean="0"/>
              <a:t> set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21338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21" grpId="0"/>
      <p:bldP spid="22" grpId="0"/>
      <p:bldP spid="23" grpId="0" animBg="1"/>
      <p:bldP spid="32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50_8_optimisation-2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84975" y="1439863"/>
            <a:ext cx="4694238" cy="4694237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Algorithme numérique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Espace réservé du contenu 4"/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Autofit/>
              </a:bodyPr>
              <a:lstStyle/>
              <a:p>
                <a:pPr algn="just"/>
                <a:r>
                  <a:rPr lang="fr-FR" sz="1800" dirty="0"/>
                  <a:t>Initialisation de la fonction </a:t>
                </a:r>
                <a:r>
                  <a:rPr lang="fr-FR" sz="1800" dirty="0" err="1"/>
                  <a:t>level</a:t>
                </a:r>
                <a:r>
                  <a:rPr lang="fr-FR" sz="1800" dirty="0"/>
                  <a:t> </a:t>
                </a:r>
                <a:r>
                  <a:rPr lang="fr-FR" sz="1800" dirty="0" smtClean="0"/>
                  <a:t>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8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fr-FR" sz="1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800" dirty="0" smtClean="0"/>
                  <a:t> </a:t>
                </a:r>
                <a:r>
                  <a:rPr lang="fr-FR" sz="1800" dirty="0"/>
                  <a:t>correspondant </a:t>
                </a:r>
                <a:r>
                  <a:rPr lang="fr-FR" sz="1800" dirty="0" smtClean="0"/>
                  <a:t>à </a:t>
                </a:r>
                <a:r>
                  <a:rPr lang="fr-FR" sz="1800" dirty="0"/>
                  <a:t>une forme initiale</a:t>
                </a:r>
                <a:r>
                  <a:rPr lang="en-US" sz="180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fr-FR" sz="1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sz="1800" dirty="0"/>
              </a:p>
              <a:p>
                <a:pPr algn="just"/>
                <a:endParaRPr lang="en-US" sz="1800" dirty="0" smtClean="0"/>
              </a:p>
              <a:p>
                <a:pPr algn="just"/>
                <a:r>
                  <a:rPr lang="en-US" sz="1800" dirty="0" err="1" smtClean="0">
                    <a:solidFill>
                      <a:srgbClr val="0000FF"/>
                    </a:solidFill>
                  </a:rPr>
                  <a:t>REPE</a:t>
                </a:r>
                <a:r>
                  <a:rPr lang="en-US" sz="1800" dirty="0" err="1" smtClean="0"/>
                  <a:t>ter</a:t>
                </a:r>
                <a:r>
                  <a:rPr lang="en-US" sz="1800" dirty="0"/>
                  <a:t> k ≥ </a:t>
                </a:r>
                <a:r>
                  <a:rPr lang="en-US" sz="1800" dirty="0" smtClean="0"/>
                  <a:t>0 </a:t>
                </a:r>
                <a:r>
                  <a:rPr lang="en-US" sz="1800" dirty="0" err="1" smtClean="0"/>
                  <a:t>jusqu’à</a:t>
                </a:r>
                <a:r>
                  <a:rPr lang="en-US" sz="1800" dirty="0" smtClean="0"/>
                  <a:t> convergence</a:t>
                </a:r>
              </a:p>
              <a:p>
                <a:pPr lvl="1" algn="just"/>
                <a:r>
                  <a:rPr lang="en-US" sz="1600" dirty="0" err="1"/>
                  <a:t>Redistanciation</a:t>
                </a:r>
                <a:r>
                  <a:rPr lang="en-US" sz="1600" dirty="0"/>
                  <a:t> 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fr-FR" sz="1600" dirty="0" smtClean="0"/>
                  <a:t> en fonction </a:t>
                </a:r>
                <a:r>
                  <a:rPr lang="fr-FR" sz="1600" dirty="0"/>
                  <a:t>de </a:t>
                </a:r>
                <a:r>
                  <a:rPr lang="fr-FR" sz="1600" dirty="0" smtClean="0"/>
                  <a:t>distance signée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sSub>
                          <m:sSubPr>
                            <m:ctrlP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sub>
                    </m:sSub>
                  </m:oMath>
                </a14:m>
                <a:endParaRPr lang="en-US" sz="1600" dirty="0"/>
              </a:p>
              <a:p>
                <a:pPr lvl="1" algn="just"/>
                <a:r>
                  <a:rPr lang="en-US" sz="1600" dirty="0" err="1"/>
                  <a:t>Calcul</a:t>
                </a:r>
                <a:r>
                  <a:rPr lang="en-US" sz="1600" dirty="0"/>
                  <a:t> des </a:t>
                </a:r>
                <a:r>
                  <a:rPr lang="en-US" sz="1600" dirty="0" smtClean="0"/>
                  <a:t>champs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600" b="0" i="1" smtClean="0">
                            <a:solidFill>
                              <a:srgbClr val="00808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600" b="1" i="0" smtClean="0">
                            <a:solidFill>
                              <a:srgbClr val="008080"/>
                            </a:solidFill>
                            <a:latin typeface="Cambria Math" panose="02040503050406030204" pitchFamily="18" charset="0"/>
                          </a:rPr>
                          <m:t>𝐰</m:t>
                        </m:r>
                      </m:e>
                      <m:sup>
                        <m:r>
                          <a:rPr lang="fr-FR" sz="1600" b="0" i="1" smtClean="0">
                            <a:solidFill>
                              <a:srgbClr val="008080"/>
                            </a:solidFill>
                            <a:latin typeface="Cambria Math" panose="02040503050406030204" pitchFamily="18" charset="0"/>
                          </a:rPr>
                          <m:t>𝛾𝛿</m:t>
                        </m:r>
                      </m:sup>
                    </m:sSup>
                  </m:oMath>
                </a14:m>
                <a:r>
                  <a:rPr lang="en-US" sz="1600" dirty="0" smtClean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600" i="1" smtClean="0">
                            <a:solidFill>
                              <a:srgbClr val="00808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600" b="1" i="0" smtClean="0">
                            <a:solidFill>
                              <a:srgbClr val="008080"/>
                            </a:solidFill>
                            <a:latin typeface="Cambria Math" panose="02040503050406030204" pitchFamily="18" charset="0"/>
                          </a:rPr>
                          <m:t>𝐩</m:t>
                        </m:r>
                      </m:e>
                      <m:sup>
                        <m:r>
                          <a:rPr lang="fr-FR" sz="1600" i="1">
                            <a:solidFill>
                              <a:srgbClr val="008080"/>
                            </a:solidFill>
                            <a:latin typeface="Cambria Math" panose="02040503050406030204" pitchFamily="18" charset="0"/>
                          </a:rPr>
                          <m:t>𝛾𝛿</m:t>
                        </m:r>
                      </m:sup>
                    </m:sSup>
                  </m:oMath>
                </a14:m>
                <a:r>
                  <a:rPr lang="en-US" sz="1600" dirty="0"/>
                  <a:t> </a:t>
                </a:r>
                <a:r>
                  <a:rPr lang="en-US" sz="1600" dirty="0" smtClean="0"/>
                  <a:t>solutions des </a:t>
                </a:r>
                <a:r>
                  <a:rPr lang="en-US" sz="1600" dirty="0" err="1" smtClean="0"/>
                  <a:t>problèmes</a:t>
                </a:r>
                <a:r>
                  <a:rPr lang="en-US" sz="1600" dirty="0" smtClean="0"/>
                  <a:t> </a:t>
                </a:r>
                <a:r>
                  <a:rPr lang="en-US" sz="1600" dirty="0"/>
                  <a:t>de </a:t>
                </a:r>
                <a:r>
                  <a:rPr lang="en-US" sz="1600" dirty="0" smtClean="0"/>
                  <a:t>cellule</a:t>
                </a:r>
              </a:p>
              <a:p>
                <a:pPr lvl="1" algn="just"/>
                <a:r>
                  <a:rPr lang="en-US" sz="1600" dirty="0" err="1" smtClean="0"/>
                  <a:t>Calculer</a:t>
                </a:r>
                <a:r>
                  <a:rPr lang="en-US" sz="1600" dirty="0" smtClean="0"/>
                  <a:t> le gradient de </a:t>
                </a:r>
                <a:r>
                  <a:rPr lang="en-US" sz="1600" dirty="0" err="1" smtClean="0"/>
                  <a:t>forme</a:t>
                </a:r>
                <a:r>
                  <a:rPr lang="en-US" sz="1600" dirty="0" smtClean="0"/>
                  <a:t>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)(</m:t>
                    </m:r>
                    <m:sSup>
                      <m:sSup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600" b="1" i="0" smtClean="0">
                            <a:latin typeface="Cambria Math" panose="02040503050406030204" pitchFamily="18" charset="0"/>
                          </a:rPr>
                          <m:t>𝛉</m:t>
                        </m:r>
                      </m:e>
                      <m:sup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600" dirty="0" smtClean="0"/>
                  <a:t> </a:t>
                </a:r>
                <a:r>
                  <a:rPr lang="en-US" sz="1600" dirty="0" err="1" smtClean="0"/>
                  <a:t>associé</a:t>
                </a:r>
                <a:r>
                  <a:rPr lang="en-US" sz="1600" dirty="0" smtClean="0"/>
                  <a:t> au </a:t>
                </a:r>
                <a:r>
                  <a:rPr lang="en-US" sz="1600" dirty="0" err="1" smtClean="0"/>
                  <a:t>domaine</a:t>
                </a:r>
                <a:r>
                  <a:rPr lang="en-US" sz="1600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6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160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endParaRPr lang="en-US" sz="1600" i="1" dirty="0" smtClean="0"/>
              </a:p>
              <a:p>
                <a:pPr lvl="1" algn="just"/>
                <a:r>
                  <a:rPr lang="en-US" sz="1600" dirty="0" err="1" smtClean="0"/>
                  <a:t>Déformation</a:t>
                </a:r>
                <a:r>
                  <a:rPr lang="en-US" sz="1600" dirty="0" smtClean="0"/>
                  <a:t> </a:t>
                </a:r>
                <a:r>
                  <a:rPr lang="en-US" sz="1600" dirty="0"/>
                  <a:t>du </a:t>
                </a:r>
                <a:r>
                  <a:rPr lang="en-US" sz="1600" dirty="0" err="1" smtClean="0"/>
                  <a:t>domaine</a:t>
                </a:r>
                <a:r>
                  <a:rPr lang="en-US" sz="160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1600" dirty="0"/>
                  <a:t> </a:t>
                </a:r>
                <a:r>
                  <a:rPr lang="en-US" sz="1600" dirty="0" err="1" smtClean="0"/>
                  <a:t>en</a:t>
                </a:r>
                <a:r>
                  <a:rPr lang="en-US" sz="1600" dirty="0" smtClean="0"/>
                  <a:t> </a:t>
                </a:r>
                <a:r>
                  <a:rPr lang="en-US" sz="1600" dirty="0" err="1" smtClean="0"/>
                  <a:t>résolvant</a:t>
                </a:r>
                <a:r>
                  <a:rPr lang="en-US" sz="1600" dirty="0" smtClean="0"/>
                  <a:t> </a:t>
                </a:r>
                <a:r>
                  <a:rPr lang="en-US" sz="1600" dirty="0" err="1" smtClean="0"/>
                  <a:t>l’equation</a:t>
                </a:r>
                <a:r>
                  <a:rPr lang="en-US" sz="1600" dirty="0" smtClean="0"/>
                  <a:t> </a:t>
                </a:r>
                <a:r>
                  <a:rPr lang="en-US" sz="1600" dirty="0" err="1" smtClean="0"/>
                  <a:t>d’Hamilton</a:t>
                </a:r>
                <a:r>
                  <a:rPr lang="en-US" sz="1600" dirty="0" smtClean="0"/>
                  <a:t>-Jacobi.</a:t>
                </a:r>
              </a:p>
              <a:p>
                <a:pPr marL="540000" lvl="2" indent="0" algn="just">
                  <a:buNone/>
                </a:pPr>
                <a:r>
                  <a:rPr lang="en-US" sz="1400" dirty="0" smtClean="0"/>
                  <a:t>// Fraction </a:t>
                </a:r>
                <a:r>
                  <a:rPr lang="en-US" sz="1400" dirty="0" err="1" smtClean="0"/>
                  <a:t>volumique</a:t>
                </a:r>
                <a:r>
                  <a:rPr lang="en-US" sz="1400" dirty="0" smtClean="0"/>
                  <a:t> </a:t>
                </a:r>
                <a:r>
                  <a:rPr lang="en-US" sz="1400" dirty="0" err="1" smtClean="0"/>
                  <a:t>bornée</a:t>
                </a:r>
                <a:r>
                  <a:rPr lang="en-US" sz="1400" dirty="0" smtClean="0"/>
                  <a:t> </a:t>
                </a:r>
                <a:r>
                  <a:rPr lang="en-US" sz="1400" dirty="0" err="1" smtClean="0"/>
                  <a:t>dans</a:t>
                </a:r>
                <a:r>
                  <a:rPr lang="en-US" sz="1400" dirty="0" smtClean="0"/>
                  <a:t> un </a:t>
                </a:r>
                <a:r>
                  <a:rPr lang="en-US" sz="1400" dirty="0" err="1" smtClean="0"/>
                  <a:t>intervalle</a:t>
                </a:r>
                <a:r>
                  <a:rPr lang="en-US" sz="1400" dirty="0" smtClean="0"/>
                  <a:t> </a:t>
                </a:r>
                <a:r>
                  <a:rPr lang="en-US" sz="1400" dirty="0" err="1" smtClean="0"/>
                  <a:t>donné</a:t>
                </a:r>
                <a:endParaRPr lang="en-US" sz="1400" dirty="0" smtClean="0"/>
              </a:p>
              <a:p>
                <a:pPr marL="540000" lvl="2" indent="0" algn="just">
                  <a:buNone/>
                </a:pPr>
                <a:r>
                  <a:rPr lang="en-US" sz="1400" dirty="0" smtClean="0"/>
                  <a:t>// Le pas de temps t </a:t>
                </a:r>
                <a:r>
                  <a:rPr lang="en-US" sz="1400" dirty="0" err="1" smtClean="0"/>
                  <a:t>est</a:t>
                </a:r>
                <a:r>
                  <a:rPr lang="en-US" sz="1400" dirty="0" smtClean="0"/>
                  <a:t> </a:t>
                </a:r>
                <a:r>
                  <a:rPr lang="en-US" sz="1400" dirty="0" err="1" smtClean="0"/>
                  <a:t>choisi</a:t>
                </a:r>
                <a:r>
                  <a:rPr lang="en-US" sz="1400" dirty="0" smtClean="0"/>
                  <a:t> </a:t>
                </a:r>
                <a:r>
                  <a:rPr lang="en-US" sz="1400" dirty="0" err="1" smtClean="0"/>
                  <a:t>tel</a:t>
                </a:r>
                <a:r>
                  <a:rPr lang="en-US" sz="1400" dirty="0" smtClean="0"/>
                  <a:t> que  </a:t>
                </a:r>
                <a14:m>
                  <m:oMath xmlns:m="http://schemas.openxmlformats.org/officeDocument/2006/math"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fr-FR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</m:e>
                    </m:d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fr-FR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endParaRPr lang="fr-FR" sz="2000" dirty="0"/>
              </a:p>
            </p:txBody>
          </p:sp>
        </mc:Choice>
        <mc:Fallback xmlns="">
          <p:sp>
            <p:nvSpPr>
              <p:cNvPr id="5" name="Espace réservé du contenu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5"/>
                <a:stretch>
                  <a:fillRect l="-2308" t="-2208" r="-252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ZoneTexte 11"/>
          <p:cNvSpPr txBox="1"/>
          <p:nvPr/>
        </p:nvSpPr>
        <p:spPr>
          <a:xfrm>
            <a:off x="8653995" y="6134100"/>
            <a:ext cx="3179205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400" dirty="0">
                <a:solidFill>
                  <a:srgbClr val="7F7F7F"/>
                </a:solidFill>
              </a:rPr>
              <a:t>(</a:t>
            </a:r>
            <a:r>
              <a:rPr lang="en-GB" sz="1400" dirty="0" smtClean="0">
                <a:solidFill>
                  <a:srgbClr val="7F7F7F"/>
                </a:solidFill>
              </a:rPr>
              <a:t>A., </a:t>
            </a:r>
            <a:r>
              <a:rPr lang="en-GB" sz="1400" dirty="0" err="1" smtClean="0">
                <a:solidFill>
                  <a:srgbClr val="7F7F7F"/>
                </a:solidFill>
              </a:rPr>
              <a:t>Nika</a:t>
            </a:r>
            <a:r>
              <a:rPr lang="en-GB" sz="1400" dirty="0" smtClean="0">
                <a:solidFill>
                  <a:srgbClr val="7F7F7F"/>
                </a:solidFill>
              </a:rPr>
              <a:t> &amp; Constantinescu </a:t>
            </a:r>
            <a:r>
              <a:rPr lang="en-GB" sz="1400" i="1" dirty="0" smtClean="0">
                <a:solidFill>
                  <a:srgbClr val="7F7F7F"/>
                </a:solidFill>
              </a:rPr>
              <a:t>submitted</a:t>
            </a:r>
            <a:r>
              <a:rPr lang="en-GB" sz="1400" dirty="0" smtClean="0">
                <a:solidFill>
                  <a:srgbClr val="7F7F7F"/>
                </a:solidFill>
              </a:rPr>
              <a:t> 2021</a:t>
            </a:r>
            <a:r>
              <a:rPr lang="en-GB" sz="1400" dirty="0">
                <a:solidFill>
                  <a:srgbClr val="7F7F7F"/>
                </a:solidFill>
              </a:rPr>
              <a:t>)</a:t>
            </a: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 dirty="0" smtClean="0"/>
              <a:t>Club Cast3m. 26 Novembre 2021 - Filippo Agnelli (LMS)</a:t>
            </a:r>
            <a:endParaRPr lang="fr-FR" dirty="0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45C06-ABD6-4F36-AD0C-F00469E87F34}" type="slidenum">
              <a:rPr lang="fr-FR" smtClean="0"/>
              <a:t>14</a:t>
            </a:fld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358800" y="5398514"/>
            <a:ext cx="6779419" cy="7355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21750" indent="-28575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rgbClr val="7F7F7F"/>
                </a:solidFill>
              </a:rPr>
              <a:t>Algorithme adapté de (Allaire </a:t>
            </a:r>
            <a:r>
              <a:rPr lang="fr-FR" sz="1400" dirty="0">
                <a:solidFill>
                  <a:srgbClr val="7F7F7F"/>
                </a:solidFill>
              </a:rPr>
              <a:t>et al. </a:t>
            </a:r>
            <a:r>
              <a:rPr lang="fr-FR" sz="1400" i="1" dirty="0">
                <a:solidFill>
                  <a:srgbClr val="7F7F7F"/>
                </a:solidFill>
              </a:rPr>
              <a:t>J. </a:t>
            </a:r>
            <a:r>
              <a:rPr lang="fr-FR" sz="1400" i="1" dirty="0" err="1">
                <a:solidFill>
                  <a:srgbClr val="7F7F7F"/>
                </a:solidFill>
              </a:rPr>
              <a:t>Comp</a:t>
            </a:r>
            <a:r>
              <a:rPr lang="fr-FR" sz="1400" i="1" dirty="0">
                <a:solidFill>
                  <a:srgbClr val="7F7F7F"/>
                </a:solidFill>
              </a:rPr>
              <a:t>. Phys</a:t>
            </a:r>
            <a:r>
              <a:rPr lang="fr-FR" sz="1400" dirty="0">
                <a:solidFill>
                  <a:srgbClr val="7F7F7F"/>
                </a:solidFill>
              </a:rPr>
              <a:t>. 2004</a:t>
            </a:r>
            <a:r>
              <a:rPr lang="fr-FR" sz="1400" dirty="0" smtClean="0">
                <a:solidFill>
                  <a:srgbClr val="7F7F7F"/>
                </a:solidFill>
              </a:rPr>
              <a:t>)</a:t>
            </a:r>
          </a:p>
          <a:p>
            <a:pPr marL="321750" indent="-28575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400" dirty="0" err="1" smtClean="0">
                <a:solidFill>
                  <a:srgbClr val="7F7F7F"/>
                </a:solidFill>
              </a:rPr>
              <a:t>Redistancing</a:t>
            </a:r>
            <a:r>
              <a:rPr lang="fr-FR" sz="1400" dirty="0" smtClean="0">
                <a:solidFill>
                  <a:srgbClr val="7F7F7F"/>
                </a:solidFill>
              </a:rPr>
              <a:t> </a:t>
            </a:r>
            <a:r>
              <a:rPr lang="fr-FR" sz="1400" dirty="0" err="1">
                <a:solidFill>
                  <a:srgbClr val="7F7F7F"/>
                </a:solidFill>
              </a:rPr>
              <a:t>performed</a:t>
            </a:r>
            <a:r>
              <a:rPr lang="fr-FR" sz="1400" dirty="0">
                <a:solidFill>
                  <a:srgbClr val="7F7F7F"/>
                </a:solidFill>
              </a:rPr>
              <a:t> </a:t>
            </a:r>
            <a:r>
              <a:rPr lang="fr-FR" sz="1400" dirty="0" err="1">
                <a:solidFill>
                  <a:srgbClr val="7F7F7F"/>
                </a:solidFill>
              </a:rPr>
              <a:t>using</a:t>
            </a:r>
            <a:r>
              <a:rPr lang="fr-FR" sz="1400" dirty="0">
                <a:solidFill>
                  <a:srgbClr val="7F7F7F"/>
                </a:solidFill>
              </a:rPr>
              <a:t> </a:t>
            </a:r>
            <a:r>
              <a:rPr lang="fr-FR" sz="1400" dirty="0" err="1">
                <a:solidFill>
                  <a:srgbClr val="7F7F7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mshdist</a:t>
            </a:r>
            <a:r>
              <a:rPr lang="fr-FR" sz="1400" dirty="0">
                <a:solidFill>
                  <a:srgbClr val="7F7F7F"/>
                </a:solidFill>
              </a:rPr>
              <a:t> (</a:t>
            </a:r>
            <a:r>
              <a:rPr lang="fr-FR" sz="1400" dirty="0" err="1">
                <a:solidFill>
                  <a:srgbClr val="7F7F7F"/>
                </a:solidFill>
              </a:rPr>
              <a:t>Dapogny</a:t>
            </a:r>
            <a:r>
              <a:rPr lang="fr-FR" sz="1400" dirty="0">
                <a:solidFill>
                  <a:srgbClr val="7F7F7F"/>
                </a:solidFill>
              </a:rPr>
              <a:t> &amp; Frey </a:t>
            </a:r>
            <a:r>
              <a:rPr lang="fr-FR" sz="1400" i="1" dirty="0" err="1">
                <a:solidFill>
                  <a:srgbClr val="7F7F7F"/>
                </a:solidFill>
              </a:rPr>
              <a:t>Calcolo</a:t>
            </a:r>
            <a:r>
              <a:rPr lang="fr-FR" sz="1400" dirty="0">
                <a:solidFill>
                  <a:srgbClr val="7F7F7F"/>
                </a:solidFill>
              </a:rPr>
              <a:t> 2012)</a:t>
            </a:r>
          </a:p>
          <a:p>
            <a:pPr marL="321750" indent="-28575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7F7F7F"/>
                </a:solidFill>
              </a:rPr>
              <a:t>Hamilton-Jacobi </a:t>
            </a:r>
            <a:r>
              <a:rPr lang="fr-FR" sz="1400" dirty="0" err="1">
                <a:solidFill>
                  <a:srgbClr val="7F7F7F"/>
                </a:solidFill>
              </a:rPr>
              <a:t>eq</a:t>
            </a:r>
            <a:r>
              <a:rPr lang="fr-FR" sz="1400" dirty="0">
                <a:solidFill>
                  <a:srgbClr val="7F7F7F"/>
                </a:solidFill>
              </a:rPr>
              <a:t>. </a:t>
            </a:r>
            <a:r>
              <a:rPr lang="fr-FR" sz="1400" dirty="0" err="1">
                <a:solidFill>
                  <a:srgbClr val="7F7F7F"/>
                </a:solidFill>
              </a:rPr>
              <a:t>solved</a:t>
            </a:r>
            <a:r>
              <a:rPr lang="fr-FR" sz="1400" dirty="0">
                <a:solidFill>
                  <a:srgbClr val="7F7F7F"/>
                </a:solidFill>
              </a:rPr>
              <a:t> </a:t>
            </a:r>
            <a:r>
              <a:rPr lang="fr-FR" sz="1400" dirty="0" err="1">
                <a:solidFill>
                  <a:srgbClr val="7F7F7F"/>
                </a:solidFill>
              </a:rPr>
              <a:t>using</a:t>
            </a:r>
            <a:r>
              <a:rPr lang="fr-FR" sz="1400" dirty="0">
                <a:solidFill>
                  <a:srgbClr val="7F7F7F"/>
                </a:solidFill>
              </a:rPr>
              <a:t> </a:t>
            </a:r>
            <a:r>
              <a:rPr lang="fr-FR" sz="1400" dirty="0" err="1" smtClean="0">
                <a:solidFill>
                  <a:srgbClr val="7F7F7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advect</a:t>
            </a:r>
            <a:r>
              <a:rPr lang="fr-FR" sz="1400" dirty="0" smtClean="0">
                <a:solidFill>
                  <a:srgbClr val="7F7F7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fr-FR" sz="1400" dirty="0" smtClean="0">
                <a:solidFill>
                  <a:srgbClr val="7F7F7F"/>
                </a:solidFill>
              </a:rPr>
              <a:t>(</a:t>
            </a:r>
            <a:r>
              <a:rPr lang="fr-FR" sz="1400" dirty="0" err="1">
                <a:solidFill>
                  <a:srgbClr val="7F7F7F"/>
                </a:solidFill>
              </a:rPr>
              <a:t>Bui</a:t>
            </a:r>
            <a:r>
              <a:rPr lang="fr-FR" sz="1400" dirty="0">
                <a:solidFill>
                  <a:srgbClr val="7F7F7F"/>
                </a:solidFill>
              </a:rPr>
              <a:t> et al. </a:t>
            </a:r>
            <a:r>
              <a:rPr lang="fr-FR" sz="1400" i="1" dirty="0">
                <a:solidFill>
                  <a:srgbClr val="7F7F7F"/>
                </a:solidFill>
              </a:rPr>
              <a:t>Int. J. </a:t>
            </a:r>
            <a:r>
              <a:rPr lang="fr-FR" sz="1400" i="1" dirty="0" err="1">
                <a:solidFill>
                  <a:srgbClr val="7F7F7F"/>
                </a:solidFill>
              </a:rPr>
              <a:t>Numer</a:t>
            </a:r>
            <a:r>
              <a:rPr lang="fr-FR" sz="1400" i="1" dirty="0">
                <a:solidFill>
                  <a:srgbClr val="7F7F7F"/>
                </a:solidFill>
              </a:rPr>
              <a:t>. </a:t>
            </a:r>
            <a:r>
              <a:rPr lang="fr-FR" sz="1400" i="1" dirty="0" err="1">
                <a:solidFill>
                  <a:srgbClr val="7F7F7F"/>
                </a:solidFill>
              </a:rPr>
              <a:t>Methods</a:t>
            </a:r>
            <a:r>
              <a:rPr lang="fr-FR" sz="1400" i="1" dirty="0">
                <a:solidFill>
                  <a:srgbClr val="7F7F7F"/>
                </a:solidFill>
              </a:rPr>
              <a:t> </a:t>
            </a:r>
            <a:r>
              <a:rPr lang="fr-FR" sz="1400" i="1" dirty="0" err="1">
                <a:solidFill>
                  <a:srgbClr val="7F7F7F"/>
                </a:solidFill>
              </a:rPr>
              <a:t>Fluids</a:t>
            </a:r>
            <a:r>
              <a:rPr lang="fr-FR" sz="1400" dirty="0">
                <a:solidFill>
                  <a:srgbClr val="7F7F7F"/>
                </a:solidFill>
              </a:rPr>
              <a:t> 2011)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/>
              <p:cNvSpPr txBox="1"/>
              <p:nvPr/>
            </p:nvSpPr>
            <p:spPr>
              <a:xfrm>
                <a:off x="11059633" y="1674628"/>
                <a:ext cx="596574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b="0" i="0" smtClean="0">
                          <a:latin typeface="Cambria Math" panose="02040503050406030204" pitchFamily="18" charset="0"/>
                        </a:rPr>
                        <m:t>r</m:t>
                      </m:r>
                      <m:r>
                        <a:rPr lang="fr-FR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b="0" i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fr-FR" b="0" dirty="0" smtClean="0"/>
              </a:p>
            </p:txBody>
          </p:sp>
        </mc:Choice>
        <mc:Fallback xmlns=""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59633" y="1674628"/>
                <a:ext cx="596574" cy="51860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Imag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988" y="1224419"/>
            <a:ext cx="1200914" cy="1328931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0834209" y="5327032"/>
            <a:ext cx="9989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dirty="0" smtClean="0"/>
              <a:t>62 CPU</a:t>
            </a:r>
          </a:p>
          <a:p>
            <a:pPr algn="r"/>
            <a:r>
              <a:rPr lang="fr-FR" dirty="0" smtClean="0"/>
              <a:t>~ 35 min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9515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4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273" y="3235114"/>
            <a:ext cx="3592012" cy="323999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Résultats numériques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5928664" y="2622014"/>
            <a:ext cx="1562806" cy="613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100" y="1429944"/>
            <a:ext cx="4935222" cy="1589886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00" y="1440000"/>
            <a:ext cx="3653621" cy="1602356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00" y="3345533"/>
            <a:ext cx="3124199" cy="2956274"/>
          </a:xfrm>
          <a:prstGeom prst="rect">
            <a:avLst/>
          </a:prstGeom>
        </p:spPr>
      </p:pic>
      <p:sp>
        <p:nvSpPr>
          <p:cNvPr id="22" name="TextBox 20">
            <a:extLst>
              <a:ext uri="{FF2B5EF4-FFF2-40B4-BE49-F238E27FC236}">
                <a16:creationId xmlns:a16="http://schemas.microsoft.com/office/drawing/2014/main" id="{B744E0E0-F5F2-824E-849A-F42E6E3906B2}"/>
              </a:ext>
            </a:extLst>
          </p:cNvPr>
          <p:cNvSpPr txBox="1"/>
          <p:nvPr/>
        </p:nvSpPr>
        <p:spPr>
          <a:xfrm>
            <a:off x="513394" y="3600000"/>
            <a:ext cx="52578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r-FR" dirty="0"/>
              <a:t>I</a:t>
            </a:r>
            <a:r>
              <a:rPr lang="fr-FR" dirty="0" smtClean="0"/>
              <a:t>nitial</a:t>
            </a:r>
            <a:endParaRPr lang="fr-FR" dirty="0"/>
          </a:p>
        </p:txBody>
      </p:sp>
      <p:sp>
        <p:nvSpPr>
          <p:cNvPr id="23" name="TextBox 20">
            <a:extLst>
              <a:ext uri="{FF2B5EF4-FFF2-40B4-BE49-F238E27FC236}">
                <a16:creationId xmlns:a16="http://schemas.microsoft.com/office/drawing/2014/main" id="{B744E0E0-F5F2-824E-849A-F42E6E3906B2}"/>
              </a:ext>
            </a:extLst>
          </p:cNvPr>
          <p:cNvSpPr txBox="1"/>
          <p:nvPr/>
        </p:nvSpPr>
        <p:spPr>
          <a:xfrm>
            <a:off x="5441379" y="3595111"/>
            <a:ext cx="44403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r-FR" dirty="0" smtClean="0"/>
              <a:t>Final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 smtClean="0"/>
              <a:t>Club Cast3m. 26 Novembre 2021 - Filippo Agnelli (LMS)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45C06-ABD6-4F36-AD0C-F00469E87F34}" type="slidenum">
              <a:rPr lang="fr-FR" smtClean="0"/>
              <a:t>15</a:t>
            </a:fld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4496894" y="6278452"/>
            <a:ext cx="6909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Maillage structuré: 50 x 50 x </a:t>
            </a:r>
            <a:r>
              <a:rPr lang="fr-FR" dirty="0"/>
              <a:t>12 </a:t>
            </a:r>
            <a:r>
              <a:rPr lang="fr-FR" dirty="0" smtClean="0"/>
              <a:t>– </a:t>
            </a:r>
            <a:r>
              <a:rPr lang="fr-FR" dirty="0"/>
              <a:t>67626 nœuds </a:t>
            </a:r>
            <a:r>
              <a:rPr lang="fr-FR" dirty="0" smtClean="0"/>
              <a:t>– 312500 </a:t>
            </a:r>
            <a:r>
              <a:rPr lang="fr-FR" dirty="0" err="1" smtClean="0"/>
              <a:t>elements</a:t>
            </a:r>
            <a:r>
              <a:rPr lang="fr-FR" dirty="0" smtClean="0"/>
              <a:t> </a:t>
            </a:r>
            <a:r>
              <a:rPr lang="fr-FR" b="1" dirty="0" smtClean="0">
                <a:solidFill>
                  <a:srgbClr val="FFC000"/>
                </a:solidFill>
              </a:rPr>
              <a:t>tet4</a:t>
            </a: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15" name="Picture 11">
            <a:extLst>
              <a:ext uri="{FF2B5EF4-FFF2-40B4-BE49-F238E27FC236}">
                <a16:creationId xmlns:a16="http://schemas.microsoft.com/office/drawing/2014/main" id="{20F11421-2E04-B94E-8E93-D43CFEC42A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259" y="4118449"/>
            <a:ext cx="2723627" cy="2042720"/>
          </a:xfrm>
          <a:prstGeom prst="rect">
            <a:avLst/>
          </a:prstGeom>
        </p:spPr>
      </p:pic>
      <p:pic>
        <p:nvPicPr>
          <p:cNvPr id="16" name="Picture 13">
            <a:extLst>
              <a:ext uri="{FF2B5EF4-FFF2-40B4-BE49-F238E27FC236}">
                <a16:creationId xmlns:a16="http://schemas.microsoft.com/office/drawing/2014/main" id="{DEED79B2-BEAD-4248-8014-6B33F5E7195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801" y="2269660"/>
            <a:ext cx="2574544" cy="193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93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 associées à un essai de traction selon la direction X1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 smtClean="0"/>
              <a:t>Club Cast3m. 26 Novembre 2021 - Filippo Agnelli (LMS)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45C06-ABD6-4F36-AD0C-F00469E87F34}" type="slidenum">
              <a:rPr lang="fr-FR" smtClean="0"/>
              <a:t>16</a:t>
            </a:fld>
            <a:endParaRPr lang="fr-FR" dirty="0"/>
          </a:p>
        </p:txBody>
      </p:sp>
      <p:pic>
        <p:nvPicPr>
          <p:cNvPr id="7" name="Espace réservé du contenu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60" y="1080000"/>
            <a:ext cx="3240000" cy="306609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7652" y="2981817"/>
            <a:ext cx="8963025" cy="303847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3" y="1202847"/>
            <a:ext cx="1077825" cy="101989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697652" y="1375114"/>
            <a:ext cx="22801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/>
              <a:t>Panneau périodique : 5 </a:t>
            </a:r>
            <a:r>
              <a:rPr lang="fr-FR" dirty="0" smtClean="0"/>
              <a:t>x </a:t>
            </a:r>
            <a:r>
              <a:rPr lang="fr-FR" dirty="0"/>
              <a:t>4 </a:t>
            </a:r>
            <a:r>
              <a:rPr lang="fr-FR" dirty="0" smtClean="0"/>
              <a:t>cellules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8387255" y="1911433"/>
            <a:ext cx="32734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Matrice de </a:t>
            </a:r>
            <a:r>
              <a:rPr lang="fr-FR" dirty="0" smtClean="0">
                <a:solidFill>
                  <a:srgbClr val="0000FF"/>
                </a:solidFill>
              </a:rPr>
              <a:t>HOOK</a:t>
            </a:r>
            <a:r>
              <a:rPr lang="fr-FR" dirty="0" smtClean="0"/>
              <a:t> construite </a:t>
            </a:r>
            <a:r>
              <a:rPr lang="fr-FR" dirty="0" err="1" smtClean="0">
                <a:solidFill>
                  <a:srgbClr val="0000FF"/>
                </a:solidFill>
              </a:rPr>
              <a:t>MANU</a:t>
            </a:r>
            <a:r>
              <a:rPr lang="fr-FR" dirty="0" err="1" smtClean="0"/>
              <a:t>ellement</a:t>
            </a:r>
            <a:r>
              <a:rPr lang="fr-FR" dirty="0" smtClean="0"/>
              <a:t> à partir des résultats d’optimisation – </a:t>
            </a:r>
            <a:r>
              <a:rPr lang="fr-FR" dirty="0" err="1" smtClean="0"/>
              <a:t>elements</a:t>
            </a:r>
            <a:r>
              <a:rPr lang="fr-FR" dirty="0" smtClean="0"/>
              <a:t> DKT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4977797" y="5352200"/>
            <a:ext cx="1738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CL : </a:t>
            </a:r>
            <a:r>
              <a:rPr lang="fr-FR" dirty="0" smtClean="0">
                <a:solidFill>
                  <a:srgbClr val="0000FF"/>
                </a:solidFill>
              </a:rPr>
              <a:t>RELA CORI</a:t>
            </a:r>
            <a:endParaRPr lang="fr-FR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70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Déformation</a:t>
            </a:r>
            <a:r>
              <a:rPr lang="en-GB" dirty="0"/>
              <a:t> sous un </a:t>
            </a:r>
            <a:r>
              <a:rPr lang="en-GB" dirty="0" err="1"/>
              <a:t>chargement</a:t>
            </a:r>
            <a:r>
              <a:rPr lang="en-GB" dirty="0"/>
              <a:t> de traction (direction </a:t>
            </a:r>
            <a:r>
              <a:rPr lang="en-GB" dirty="0" smtClean="0"/>
              <a:t>X1</a:t>
            </a:r>
            <a:r>
              <a:rPr lang="en-GB" dirty="0"/>
              <a:t>)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 smtClean="0"/>
              <a:t>Club Cast3m. 26 Novembre 2021 - Filippo Agnelli (LMS)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45C06-ABD6-4F36-AD0C-F00469E87F34}" type="slidenum">
              <a:rPr lang="fr-FR" smtClean="0"/>
              <a:t>17</a:t>
            </a:fld>
            <a:endParaRPr lang="fr-FR" dirty="0"/>
          </a:p>
        </p:txBody>
      </p:sp>
      <p:pic>
        <p:nvPicPr>
          <p:cNvPr id="9" name="Espace réservé du contenu 8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05" y="2955763"/>
            <a:ext cx="3240000" cy="3066094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801" y="1580243"/>
            <a:ext cx="5181548" cy="135507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800" y="2973198"/>
            <a:ext cx="3240000" cy="3240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200" y="2973198"/>
            <a:ext cx="3240000" cy="324000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9009029" y="1580243"/>
            <a:ext cx="28241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Formes obtenues avec </a:t>
            </a:r>
            <a:r>
              <a:rPr lang="fr-FR" dirty="0" smtClean="0">
                <a:solidFill>
                  <a:srgbClr val="0000FF"/>
                </a:solidFill>
              </a:rPr>
              <a:t>ISOV</a:t>
            </a:r>
            <a:r>
              <a:rPr lang="fr-FR" dirty="0" smtClean="0"/>
              <a:t>,</a:t>
            </a:r>
          </a:p>
          <a:p>
            <a:r>
              <a:rPr lang="fr-FR" dirty="0" smtClean="0"/>
              <a:t>exportation vers </a:t>
            </a:r>
            <a:r>
              <a:rPr lang="fr-FR" dirty="0" err="1" smtClean="0"/>
              <a:t>Paraview</a:t>
            </a: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696" y="1419521"/>
            <a:ext cx="968343" cy="107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21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….tentative avec un maillage plus fin</a:t>
            </a:r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r-FR" dirty="0" smtClean="0"/>
              <a:t>Maillage </a:t>
            </a:r>
            <a:r>
              <a:rPr lang="fr-FR" b="1" dirty="0" smtClean="0">
                <a:solidFill>
                  <a:srgbClr val="FFC000"/>
                </a:solidFill>
              </a:rPr>
              <a:t>TET4</a:t>
            </a:r>
          </a:p>
          <a:p>
            <a:endParaRPr lang="fr-FR" b="1" dirty="0">
              <a:solidFill>
                <a:srgbClr val="FFC000"/>
              </a:solidFill>
            </a:endParaRPr>
          </a:p>
          <a:p>
            <a:pPr lvl="1"/>
            <a:r>
              <a:rPr lang="fr-FR" dirty="0"/>
              <a:t>100 x 100 x </a:t>
            </a:r>
            <a:r>
              <a:rPr lang="fr-FR" dirty="0" smtClean="0"/>
              <a:t>25</a:t>
            </a:r>
          </a:p>
          <a:p>
            <a:pPr lvl="2"/>
            <a:r>
              <a:rPr lang="fr-FR" dirty="0"/>
              <a:t>265 226 nœuds </a:t>
            </a:r>
            <a:r>
              <a:rPr lang="fr-FR" dirty="0" smtClean="0"/>
              <a:t>– 1250000 </a:t>
            </a:r>
            <a:r>
              <a:rPr lang="fr-FR" dirty="0" err="1" smtClean="0"/>
              <a:t>elements</a:t>
            </a:r>
            <a:endParaRPr lang="fr-FR" dirty="0"/>
          </a:p>
          <a:p>
            <a:pPr lvl="1"/>
            <a:r>
              <a:rPr lang="fr-FR" dirty="0" smtClean="0"/>
              <a:t>80 x 80 x  20</a:t>
            </a:r>
          </a:p>
          <a:p>
            <a:pPr lvl="2"/>
            <a:r>
              <a:rPr lang="fr-FR" dirty="0" smtClean="0"/>
              <a:t>137 </a:t>
            </a:r>
            <a:r>
              <a:rPr lang="fr-FR" dirty="0"/>
              <a:t>781 nœuds </a:t>
            </a:r>
            <a:r>
              <a:rPr lang="fr-FR" dirty="0" smtClean="0"/>
              <a:t>– 640000 </a:t>
            </a:r>
            <a:r>
              <a:rPr lang="fr-FR" dirty="0" err="1" smtClean="0"/>
              <a:t>elements</a:t>
            </a:r>
            <a:endParaRPr lang="fr-FR" dirty="0" smtClean="0"/>
          </a:p>
          <a:p>
            <a:pPr lvl="1"/>
            <a:r>
              <a:rPr lang="fr-FR" dirty="0" smtClean="0"/>
              <a:t>60 x 60 x 15</a:t>
            </a:r>
          </a:p>
          <a:p>
            <a:pPr lvl="2"/>
            <a:r>
              <a:rPr lang="fr-FR" dirty="0" smtClean="0"/>
              <a:t>59 536 </a:t>
            </a:r>
            <a:r>
              <a:rPr lang="fr-FR" dirty="0"/>
              <a:t>nœuds – 270000 </a:t>
            </a:r>
            <a:r>
              <a:rPr lang="fr-FR" dirty="0" err="1"/>
              <a:t>elements</a:t>
            </a:r>
            <a:endParaRPr lang="fr-FR" dirty="0"/>
          </a:p>
          <a:p>
            <a:pPr lvl="1"/>
            <a:endParaRPr lang="fr-FR" dirty="0" smtClean="0"/>
          </a:p>
          <a:p>
            <a:pPr marL="270000" lvl="1" indent="0">
              <a:buNone/>
            </a:pPr>
            <a:endParaRPr lang="fr-FR" dirty="0"/>
          </a:p>
          <a:p>
            <a:pPr marL="270000" lvl="1" indent="0">
              <a:buNone/>
            </a:pPr>
            <a:endParaRPr lang="fr-FR" dirty="0" smtClean="0"/>
          </a:p>
          <a:p>
            <a:pPr marL="270000" lvl="1" indent="0">
              <a:buNone/>
            </a:pPr>
            <a:endParaRPr lang="fr-FR" dirty="0" smtClean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marL="270000" lvl="1" indent="0">
              <a:buNone/>
            </a:pPr>
            <a:endParaRPr lang="fr-FR" b="1" dirty="0" smtClean="0"/>
          </a:p>
          <a:p>
            <a:endParaRPr lang="fr-FR" dirty="0"/>
          </a:p>
          <a:p>
            <a:endParaRPr lang="fr-FR" dirty="0" smtClean="0"/>
          </a:p>
        </p:txBody>
      </p:sp>
      <p:sp>
        <p:nvSpPr>
          <p:cNvPr id="10" name="Espace réservé du contenu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FR" dirty="0"/>
              <a:t>Maillage </a:t>
            </a:r>
            <a:r>
              <a:rPr lang="fr-FR" b="1" dirty="0" smtClean="0">
                <a:solidFill>
                  <a:srgbClr val="FFC000"/>
                </a:solidFill>
              </a:rPr>
              <a:t>CUB8</a:t>
            </a:r>
            <a:endParaRPr lang="fr-FR" b="1" dirty="0">
              <a:solidFill>
                <a:srgbClr val="FFC000"/>
              </a:solidFill>
            </a:endParaRPr>
          </a:p>
          <a:p>
            <a:endParaRPr lang="fr-FR" dirty="0" smtClean="0"/>
          </a:p>
          <a:p>
            <a:pPr lvl="1"/>
            <a:r>
              <a:rPr lang="fr-FR" dirty="0" smtClean="0"/>
              <a:t>100 x 100 x 25</a:t>
            </a:r>
          </a:p>
          <a:p>
            <a:pPr lvl="2"/>
            <a:r>
              <a:rPr lang="fr-FR" dirty="0"/>
              <a:t>265 </a:t>
            </a:r>
            <a:r>
              <a:rPr lang="fr-FR" dirty="0" smtClean="0"/>
              <a:t>226 nœuds - 250000 </a:t>
            </a:r>
            <a:r>
              <a:rPr lang="fr-FR" dirty="0" err="1" smtClean="0"/>
              <a:t>elements</a:t>
            </a:r>
            <a:endParaRPr lang="fr-FR" dirty="0" smtClean="0"/>
          </a:p>
          <a:p>
            <a:pPr lvl="2"/>
            <a:endParaRPr lang="fr-FR" dirty="0" smtClean="0"/>
          </a:p>
          <a:p>
            <a:pPr lvl="1"/>
            <a:r>
              <a:rPr lang="fr-FR" dirty="0" err="1" smtClean="0"/>
              <a:t>Advect</a:t>
            </a:r>
            <a:r>
              <a:rPr lang="fr-FR" dirty="0" smtClean="0"/>
              <a:t> non compatible avec </a:t>
            </a:r>
            <a:r>
              <a:rPr lang="fr-FR" dirty="0" smtClean="0">
                <a:solidFill>
                  <a:srgbClr val="FFC000"/>
                </a:solidFill>
              </a:rPr>
              <a:t>CUB8</a:t>
            </a:r>
            <a:r>
              <a:rPr lang="fr-FR" dirty="0" smtClean="0"/>
              <a:t> =&gt; </a:t>
            </a:r>
            <a:r>
              <a:rPr lang="fr-FR" dirty="0" smtClean="0">
                <a:solidFill>
                  <a:srgbClr val="FFC000"/>
                </a:solidFill>
              </a:rPr>
              <a:t>TET4</a:t>
            </a:r>
            <a:endParaRPr lang="fr-FR" dirty="0">
              <a:solidFill>
                <a:srgbClr val="FFC000"/>
              </a:solidFill>
            </a:endParaRPr>
          </a:p>
          <a:p>
            <a:pPr lvl="1"/>
            <a:r>
              <a:rPr lang="fr-FR" dirty="0" smtClean="0">
                <a:solidFill>
                  <a:srgbClr val="0000FF"/>
                </a:solidFill>
              </a:rPr>
              <a:t>CHPO</a:t>
            </a:r>
            <a:r>
              <a:rPr lang="fr-FR" dirty="0" smtClean="0"/>
              <a:t> </a:t>
            </a:r>
            <a:r>
              <a:rPr lang="fr-FR" dirty="0" smtClean="0">
                <a:solidFill>
                  <a:srgbClr val="FF66CC"/>
                </a:solidFill>
              </a:rPr>
              <a:t>SCAL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r>
              <a:rPr lang="fr-FR" dirty="0" smtClean="0"/>
              <a:t> set défini au nœuds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 smtClean="0"/>
              <a:t>Club Cast3m. 26 Novembre 2021 - Filippo Agnelli (LMS)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45C06-ABD6-4F36-AD0C-F00469E87F34}" type="slidenum">
              <a:rPr lang="fr-FR" smtClean="0"/>
              <a:t>18</a:t>
            </a:fld>
            <a:endParaRPr lang="fr-FR" dirty="0"/>
          </a:p>
        </p:txBody>
      </p:sp>
      <p:sp>
        <p:nvSpPr>
          <p:cNvPr id="8" name="Espace réservé du numéro de diapositive 4"/>
          <p:cNvSpPr txBox="1">
            <a:spLocks/>
          </p:cNvSpPr>
          <p:nvPr/>
        </p:nvSpPr>
        <p:spPr>
          <a:xfrm>
            <a:off x="10033200" y="6314400"/>
            <a:ext cx="1800000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E45C06-ABD6-4F36-AD0C-F00469E87F34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8211878" y="4167960"/>
            <a:ext cx="1371600" cy="9675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Script </a:t>
            </a:r>
            <a:r>
              <a:rPr lang="fr-FR" dirty="0" err="1" smtClean="0"/>
              <a:t>bash</a:t>
            </a:r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10173410" y="4989400"/>
            <a:ext cx="1371600" cy="9675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advect</a:t>
            </a:r>
            <a:endParaRPr lang="fr-FR" dirty="0"/>
          </a:p>
        </p:txBody>
      </p:sp>
      <p:grpSp>
        <p:nvGrpSpPr>
          <p:cNvPr id="13" name="Groupe 12"/>
          <p:cNvGrpSpPr/>
          <p:nvPr/>
        </p:nvGrpSpPr>
        <p:grpSpPr>
          <a:xfrm>
            <a:off x="6245356" y="4996630"/>
            <a:ext cx="1371600" cy="967563"/>
            <a:chOff x="6719776" y="4657060"/>
            <a:chExt cx="1371600" cy="967563"/>
          </a:xfrm>
        </p:grpSpPr>
        <p:sp>
          <p:nvSpPr>
            <p:cNvPr id="14" name="Rectangle 13"/>
            <p:cNvSpPr/>
            <p:nvPr/>
          </p:nvSpPr>
          <p:spPr>
            <a:xfrm>
              <a:off x="6719776" y="4657060"/>
              <a:ext cx="1371600" cy="96756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6418" y="4704881"/>
              <a:ext cx="778316" cy="861284"/>
            </a:xfrm>
            <a:prstGeom prst="rect">
              <a:avLst/>
            </a:prstGeom>
          </p:spPr>
        </p:pic>
      </p:grpSp>
      <p:cxnSp>
        <p:nvCxnSpPr>
          <p:cNvPr id="16" name="Connecteur en arc 15"/>
          <p:cNvCxnSpPr>
            <a:stCxn id="11" idx="3"/>
            <a:endCxn id="12" idx="0"/>
          </p:cNvCxnSpPr>
          <p:nvPr/>
        </p:nvCxnSpPr>
        <p:spPr>
          <a:xfrm>
            <a:off x="9583478" y="4651742"/>
            <a:ext cx="1275732" cy="337658"/>
          </a:xfrm>
          <a:prstGeom prst="curvedConnector2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en arc 16"/>
          <p:cNvCxnSpPr>
            <a:stCxn id="14" idx="0"/>
            <a:endCxn id="11" idx="1"/>
          </p:cNvCxnSpPr>
          <p:nvPr/>
        </p:nvCxnSpPr>
        <p:spPr>
          <a:xfrm rot="5400000" flipH="1" flipV="1">
            <a:off x="7399073" y="4183825"/>
            <a:ext cx="344888" cy="1280722"/>
          </a:xfrm>
          <a:prstGeom prst="curvedConnector2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7131197" y="4286570"/>
            <a:ext cx="530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.csv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10352340" y="4303776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.sol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358800" y="4530824"/>
            <a:ext cx="4956410" cy="14087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C00000"/>
                </a:solidFill>
              </a:rPr>
              <a:t>Au bout de quelques itérations, erreurs de résolution du problème de cellule (homogénéisation)</a:t>
            </a:r>
            <a:endParaRPr lang="fr-FR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645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8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994" y="3240000"/>
            <a:ext cx="3592012" cy="3240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Résultats numériques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5928664" y="2622014"/>
            <a:ext cx="1562806" cy="613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800" y="1440000"/>
            <a:ext cx="5324559" cy="1589886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00" y="1440000"/>
            <a:ext cx="3653621" cy="1602356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000" y="3359552"/>
            <a:ext cx="3119291" cy="2928235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00" y="3345533"/>
            <a:ext cx="3124200" cy="2956274"/>
          </a:xfrm>
          <a:prstGeom prst="rect">
            <a:avLst/>
          </a:prstGeom>
        </p:spPr>
      </p:pic>
      <p:sp>
        <p:nvSpPr>
          <p:cNvPr id="22" name="TextBox 20">
            <a:extLst>
              <a:ext uri="{FF2B5EF4-FFF2-40B4-BE49-F238E27FC236}">
                <a16:creationId xmlns:a16="http://schemas.microsoft.com/office/drawing/2014/main" id="{B744E0E0-F5F2-824E-849A-F42E6E3906B2}"/>
              </a:ext>
            </a:extLst>
          </p:cNvPr>
          <p:cNvSpPr txBox="1"/>
          <p:nvPr/>
        </p:nvSpPr>
        <p:spPr>
          <a:xfrm>
            <a:off x="513394" y="3600000"/>
            <a:ext cx="52578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r-FR" dirty="0"/>
              <a:t>I</a:t>
            </a:r>
            <a:r>
              <a:rPr lang="fr-FR" dirty="0" smtClean="0"/>
              <a:t>nitial</a:t>
            </a:r>
            <a:endParaRPr lang="fr-FR" dirty="0"/>
          </a:p>
        </p:txBody>
      </p:sp>
      <p:sp>
        <p:nvSpPr>
          <p:cNvPr id="23" name="TextBox 20">
            <a:extLst>
              <a:ext uri="{FF2B5EF4-FFF2-40B4-BE49-F238E27FC236}">
                <a16:creationId xmlns:a16="http://schemas.microsoft.com/office/drawing/2014/main" id="{B744E0E0-F5F2-824E-849A-F42E6E3906B2}"/>
              </a:ext>
            </a:extLst>
          </p:cNvPr>
          <p:cNvSpPr txBox="1"/>
          <p:nvPr/>
        </p:nvSpPr>
        <p:spPr>
          <a:xfrm>
            <a:off x="4564100" y="3600000"/>
            <a:ext cx="44403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r-FR" dirty="0" smtClean="0"/>
              <a:t>Final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 smtClean="0"/>
              <a:t>Club Cast3m. 26 Novembre 2021 - Filippo Agnelli (LMS)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45C06-ABD6-4F36-AD0C-F00469E87F34}" type="slidenum">
              <a:rPr lang="fr-FR" smtClean="0"/>
              <a:t>19</a:t>
            </a:fld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4496894" y="6278452"/>
            <a:ext cx="7276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Maillage structuré: 100 x 100 x 25 – </a:t>
            </a:r>
            <a:r>
              <a:rPr lang="fr-FR" dirty="0"/>
              <a:t>67626 nœuds </a:t>
            </a:r>
            <a:r>
              <a:rPr lang="fr-FR" dirty="0" smtClean="0"/>
              <a:t>– 312500 </a:t>
            </a:r>
            <a:r>
              <a:rPr lang="fr-FR" dirty="0" err="1" smtClean="0"/>
              <a:t>elements</a:t>
            </a:r>
            <a:r>
              <a:rPr lang="fr-FR" dirty="0" smtClean="0"/>
              <a:t> </a:t>
            </a:r>
            <a:r>
              <a:rPr lang="fr-FR" b="1" dirty="0" smtClean="0">
                <a:solidFill>
                  <a:srgbClr val="FFC000"/>
                </a:solidFill>
              </a:rPr>
              <a:t>cub8</a:t>
            </a:r>
            <a:r>
              <a:rPr lang="fr-FR" dirty="0" smtClean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3654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Conception d’objets par impression 3D</a:t>
            </a:r>
            <a:endParaRPr lang="fr-FR" dirty="0"/>
          </a:p>
        </p:txBody>
      </p:sp>
      <p:sp>
        <p:nvSpPr>
          <p:cNvPr id="3" name="Rectangle à coins arrondis 2"/>
          <p:cNvSpPr/>
          <p:nvPr/>
        </p:nvSpPr>
        <p:spPr>
          <a:xfrm>
            <a:off x="1080000" y="1800000"/>
            <a:ext cx="1800000" cy="900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rgbClr val="2EB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10" tIns="65310" rIns="65310" bIns="65310"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  <a:cs typeface="Helvetica" panose="020B0604020202020204" pitchFamily="34" charset="0"/>
              </a:rPr>
              <a:t>Cycle de conception</a:t>
            </a:r>
            <a:endParaRPr lang="en-GB" dirty="0">
              <a:solidFill>
                <a:schemeClr val="tx1"/>
              </a:solidFill>
              <a:cs typeface="Helvetica" panose="020B0604020202020204" pitchFamily="34" charset="0"/>
            </a:endParaRPr>
          </a:p>
        </p:txBody>
      </p:sp>
      <p:sp>
        <p:nvSpPr>
          <p:cNvPr id="4" name="Rectangle à coins arrondis 3"/>
          <p:cNvSpPr/>
          <p:nvPr/>
        </p:nvSpPr>
        <p:spPr>
          <a:xfrm>
            <a:off x="3845904" y="1800000"/>
            <a:ext cx="1800000" cy="900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2EB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10" tIns="65310" rIns="65310" bIns="65310" rtlCol="0" anchor="ctr"/>
          <a:lstStyle/>
          <a:p>
            <a:pPr algn="ctr"/>
            <a:r>
              <a:rPr lang="en-GB" dirty="0" err="1" smtClean="0">
                <a:solidFill>
                  <a:schemeClr val="tx1"/>
                </a:solidFill>
                <a:cs typeface="Helvetica" panose="020B0604020202020204" pitchFamily="34" charset="0"/>
              </a:rPr>
              <a:t>Définition</a:t>
            </a:r>
            <a:r>
              <a:rPr lang="en-GB" dirty="0" smtClean="0">
                <a:solidFill>
                  <a:schemeClr val="tx1"/>
                </a:solidFill>
                <a:cs typeface="Helvetica" panose="020B0604020202020204" pitchFamily="34" charset="0"/>
              </a:rPr>
              <a:t> des </a:t>
            </a:r>
            <a:r>
              <a:rPr lang="en-GB" dirty="0" err="1" smtClean="0">
                <a:solidFill>
                  <a:schemeClr val="tx1"/>
                </a:solidFill>
                <a:cs typeface="Helvetica" panose="020B0604020202020204" pitchFamily="34" charset="0"/>
              </a:rPr>
              <a:t>formes</a:t>
            </a:r>
            <a:endParaRPr lang="en-GB" dirty="0">
              <a:solidFill>
                <a:schemeClr val="tx1"/>
              </a:solidFill>
              <a:cs typeface="Helvetica" panose="020B0604020202020204" pitchFamily="34" charset="0"/>
            </a:endParaRPr>
          </a:p>
        </p:txBody>
      </p:sp>
      <p:sp>
        <p:nvSpPr>
          <p:cNvPr id="5" name="Rectangle à coins arrondis 4"/>
          <p:cNvSpPr/>
          <p:nvPr/>
        </p:nvSpPr>
        <p:spPr>
          <a:xfrm>
            <a:off x="6608363" y="1809632"/>
            <a:ext cx="1800000" cy="900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2EB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10" tIns="65310" rIns="65310" bIns="65310"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  <a:cs typeface="Helvetica" panose="020B0604020202020204" pitchFamily="34" charset="0"/>
              </a:rPr>
              <a:t>Fabrication</a:t>
            </a:r>
          </a:p>
          <a:p>
            <a:pPr algn="ctr"/>
            <a:r>
              <a:rPr lang="en-GB" b="1" dirty="0" smtClean="0">
                <a:solidFill>
                  <a:srgbClr val="005A86"/>
                </a:solidFill>
                <a:cs typeface="Helvetica" panose="020B0604020202020204" pitchFamily="34" charset="0"/>
              </a:rPr>
              <a:t>Additive</a:t>
            </a:r>
            <a:endParaRPr lang="en-GB" dirty="0">
              <a:solidFill>
                <a:schemeClr val="tx1"/>
              </a:solidFill>
              <a:cs typeface="Helvetica" panose="020B0604020202020204" pitchFamily="34" charset="0"/>
            </a:endParaRPr>
          </a:p>
        </p:txBody>
      </p:sp>
      <p:sp>
        <p:nvSpPr>
          <p:cNvPr id="6" name="Rectangle à coins arrondis 5"/>
          <p:cNvSpPr/>
          <p:nvPr/>
        </p:nvSpPr>
        <p:spPr>
          <a:xfrm>
            <a:off x="9370822" y="1798841"/>
            <a:ext cx="1800000" cy="900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2EB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10" tIns="65310" rIns="65310" bIns="65310" rtlCol="0" anchor="ctr"/>
          <a:lstStyle/>
          <a:p>
            <a:pPr algn="ctr"/>
            <a:r>
              <a:rPr lang="en-GB" dirty="0" err="1" smtClean="0">
                <a:solidFill>
                  <a:schemeClr val="tx1"/>
                </a:solidFill>
                <a:cs typeface="Helvetica" panose="020B0604020202020204" pitchFamily="34" charset="0"/>
              </a:rPr>
              <a:t>Essais</a:t>
            </a:r>
            <a:r>
              <a:rPr lang="en-GB" dirty="0" smtClean="0">
                <a:solidFill>
                  <a:schemeClr val="tx1"/>
                </a:solidFill>
                <a:cs typeface="Helvetica" panose="020B0604020202020204" pitchFamily="34" charset="0"/>
              </a:rPr>
              <a:t> </a:t>
            </a:r>
            <a:r>
              <a:rPr lang="en-GB" dirty="0" err="1" smtClean="0">
                <a:solidFill>
                  <a:schemeClr val="tx1"/>
                </a:solidFill>
                <a:cs typeface="Helvetica" panose="020B0604020202020204" pitchFamily="34" charset="0"/>
              </a:rPr>
              <a:t>expérimentaux</a:t>
            </a:r>
            <a:endParaRPr lang="en-GB" dirty="0">
              <a:solidFill>
                <a:schemeClr val="tx1"/>
              </a:solidFill>
              <a:cs typeface="Helvetica" panose="020B0604020202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277754" y="2081327"/>
            <a:ext cx="163506" cy="33502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r>
              <a:rPr lang="en-GB" sz="2177" dirty="0">
                <a:latin typeface="Helvetica" panose="020B0604020202020204" pitchFamily="34" charset="0"/>
                <a:cs typeface="Helvetica" panose="020B0604020202020204" pitchFamily="34" charset="0"/>
              </a:rPr>
              <a:t>=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6043658" y="2092118"/>
            <a:ext cx="163506" cy="33502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r>
              <a:rPr lang="en-GB" sz="2177" dirty="0">
                <a:latin typeface="Helvetica" panose="020B0604020202020204" pitchFamily="34" charset="0"/>
                <a:cs typeface="Helvetica" panose="020B0604020202020204" pitchFamily="34" charset="0"/>
              </a:rPr>
              <a:t>+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8807839" y="2092118"/>
            <a:ext cx="163506" cy="33502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r>
              <a:rPr lang="en-GB" sz="2177" dirty="0">
                <a:latin typeface="Helvetica" panose="020B0604020202020204" pitchFamily="34" charset="0"/>
                <a:cs typeface="Helvetica" panose="020B0604020202020204" pitchFamily="34" charset="0"/>
              </a:rPr>
              <a:t>+</a:t>
            </a:r>
          </a:p>
        </p:txBody>
      </p:sp>
      <p:sp>
        <p:nvSpPr>
          <p:cNvPr id="10" name="Flèche courbée vers le haut 9"/>
          <p:cNvSpPr/>
          <p:nvPr/>
        </p:nvSpPr>
        <p:spPr>
          <a:xfrm flipH="1">
            <a:off x="4471906" y="2800920"/>
            <a:ext cx="3143504" cy="529889"/>
          </a:xfrm>
          <a:prstGeom prst="curvedUpArrow">
            <a:avLst>
              <a:gd name="adj1" fmla="val 42448"/>
              <a:gd name="adj2" fmla="val 116618"/>
              <a:gd name="adj3" fmla="val 37937"/>
            </a:avLst>
          </a:prstGeom>
          <a:solidFill>
            <a:srgbClr val="005A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3">
              <a:solidFill>
                <a:srgbClr val="2EBBFF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6974847" y="4677956"/>
            <a:ext cx="2205284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270000" indent="-270000">
              <a:buFont typeface="Arial" panose="020B0604020202020204" pitchFamily="34" charset="0"/>
              <a:buChar char="•"/>
            </a:pPr>
            <a:r>
              <a:rPr lang="fr-FR" dirty="0" smtClean="0"/>
              <a:t>Cellular </a:t>
            </a:r>
            <a:r>
              <a:rPr lang="fr-FR" dirty="0"/>
              <a:t>a</a:t>
            </a:r>
            <a:r>
              <a:rPr lang="fr-FR" dirty="0" smtClean="0"/>
              <a:t>spect ratio </a:t>
            </a:r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6974847" y="3555810"/>
            <a:ext cx="186006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270000" indent="-270000">
              <a:buFont typeface="Arial" panose="020B0604020202020204" pitchFamily="34" charset="0"/>
              <a:buChar char="•"/>
            </a:pPr>
            <a:r>
              <a:rPr lang="en-GB" dirty="0" err="1" smtClean="0"/>
              <a:t>Facteur</a:t>
            </a:r>
            <a:r>
              <a:rPr lang="en-GB" dirty="0" smtClean="0"/>
              <a:t> </a:t>
            </a:r>
            <a:r>
              <a:rPr lang="en-GB" dirty="0" err="1" smtClean="0"/>
              <a:t>d’échelle</a:t>
            </a:r>
            <a:endParaRPr lang="en-GB" dirty="0" smtClean="0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669" y="3554779"/>
            <a:ext cx="5150357" cy="2579463"/>
          </a:xfrm>
          <a:prstGeom prst="rect">
            <a:avLst/>
          </a:prstGeom>
        </p:spPr>
      </p:pic>
      <p:cxnSp>
        <p:nvCxnSpPr>
          <p:cNvPr id="15" name="Connecteur droit avec flèche 14"/>
          <p:cNvCxnSpPr/>
          <p:nvPr/>
        </p:nvCxnSpPr>
        <p:spPr>
          <a:xfrm>
            <a:off x="1675177" y="5055732"/>
            <a:ext cx="4408115" cy="1066193"/>
          </a:xfrm>
          <a:prstGeom prst="straightConnector1">
            <a:avLst/>
          </a:prstGeom>
          <a:ln w="19050">
            <a:solidFill>
              <a:srgbClr val="2EBB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3596717" y="554742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>
                <a:solidFill>
                  <a:srgbClr val="2EBBFF"/>
                </a:solidFill>
              </a:rPr>
              <a:t>L</a:t>
            </a:r>
            <a:endParaRPr lang="fr-FR" i="1" dirty="0">
              <a:solidFill>
                <a:srgbClr val="2EBBFF"/>
              </a:solidFill>
            </a:endParaRPr>
          </a:p>
        </p:txBody>
      </p:sp>
      <p:cxnSp>
        <p:nvCxnSpPr>
          <p:cNvPr id="23" name="Connecteur droit avec flèche 22"/>
          <p:cNvCxnSpPr/>
          <p:nvPr/>
        </p:nvCxnSpPr>
        <p:spPr>
          <a:xfrm>
            <a:off x="3673652" y="4736364"/>
            <a:ext cx="485775" cy="108146"/>
          </a:xfrm>
          <a:prstGeom prst="straightConnector1">
            <a:avLst/>
          </a:prstGeom>
          <a:ln w="19050">
            <a:solidFill>
              <a:srgbClr val="2EBB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ZoneTexte 25"/>
              <p:cNvSpPr txBox="1"/>
              <p:nvPr/>
            </p:nvSpPr>
            <p:spPr>
              <a:xfrm>
                <a:off x="3782025" y="4446087"/>
                <a:ext cx="3577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rgbClr val="2EBBFF"/>
                          </a:solidFill>
                          <a:latin typeface="Cambria Math" panose="02040503050406030204" pitchFamily="18" charset="0"/>
                        </a:rPr>
                        <m:t>ℓ</m:t>
                      </m:r>
                    </m:oMath>
                  </m:oMathPara>
                </a14:m>
                <a:endParaRPr lang="fr-FR" dirty="0">
                  <a:solidFill>
                    <a:srgbClr val="2EBBFF"/>
                  </a:solidFill>
                </a:endParaRPr>
              </a:p>
            </p:txBody>
          </p:sp>
        </mc:Choice>
        <mc:Fallback xmlns="">
          <p:sp>
            <p:nvSpPr>
              <p:cNvPr id="26" name="ZoneTexte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2025" y="4446087"/>
                <a:ext cx="357790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ZoneTexte 28"/>
          <p:cNvSpPr txBox="1"/>
          <p:nvPr/>
        </p:nvSpPr>
        <p:spPr>
          <a:xfrm>
            <a:off x="5645904" y="5732088"/>
            <a:ext cx="192360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r-FR" sz="1400" b="1" dirty="0" smtClean="0">
                <a:solidFill>
                  <a:srgbClr val="2EBBFF"/>
                </a:solidFill>
              </a:rPr>
              <a:t>]</a:t>
            </a:r>
            <a:r>
              <a:rPr lang="fr-FR" sz="1400" b="1" i="1" dirty="0" smtClean="0">
                <a:solidFill>
                  <a:srgbClr val="2EBBFF"/>
                </a:solidFill>
              </a:rPr>
              <a:t> h</a:t>
            </a:r>
            <a:endParaRPr lang="fr-FR" sz="1400" b="1" dirty="0">
              <a:solidFill>
                <a:srgbClr val="2EBBFF"/>
              </a:solidFill>
            </a:endParaRPr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848" y="3991964"/>
            <a:ext cx="598545" cy="523727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754" y="5037956"/>
            <a:ext cx="600295" cy="523728"/>
          </a:xfrm>
          <a:prstGeom prst="rect">
            <a:avLst/>
          </a:prstGeom>
        </p:spPr>
      </p:pic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 smtClean="0"/>
              <a:t>Club Cast3m. 26 Novembre 2021 - Filippo Agnelli (LMS)</a:t>
            </a:r>
            <a:endParaRPr lang="fr-FR" dirty="0"/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45C06-ABD6-4F36-AD0C-F00469E87F34}" type="slidenum">
              <a:rPr lang="fr-FR" smtClean="0"/>
              <a:t>2</a:t>
            </a:fld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1495669" y="3156420"/>
            <a:ext cx="2495620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fr-FR" sz="2000" b="1" dirty="0" smtClean="0">
                <a:solidFill>
                  <a:srgbClr val="005A86"/>
                </a:solidFill>
              </a:rPr>
              <a:t>Panneaux architecturés</a:t>
            </a:r>
            <a:endParaRPr lang="fr-FR" sz="2000" b="1" dirty="0">
              <a:solidFill>
                <a:srgbClr val="005A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71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/>
      <p:bldP spid="17" grpId="0"/>
      <p:bldP spid="18" grpId="0"/>
      <p:bldP spid="26" grpId="0"/>
      <p:bldP spid="2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Déformation</a:t>
            </a:r>
            <a:r>
              <a:rPr lang="en-GB" dirty="0"/>
              <a:t> sous un </a:t>
            </a:r>
            <a:r>
              <a:rPr lang="en-GB" dirty="0" err="1"/>
              <a:t>chargement</a:t>
            </a:r>
            <a:r>
              <a:rPr lang="en-GB" dirty="0"/>
              <a:t> de </a:t>
            </a:r>
            <a:r>
              <a:rPr lang="en-GB" dirty="0" smtClean="0"/>
              <a:t>traction (direction X1)</a:t>
            </a:r>
            <a:endParaRPr lang="en-GB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 smtClean="0"/>
              <a:t>Club Cast3m. 26 Novembre 2021 - Filippo Agnelli (LMS)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45C06-ABD6-4F36-AD0C-F00469E87F34}" type="slidenum">
              <a:rPr lang="fr-FR" smtClean="0"/>
              <a:t>20</a:t>
            </a:fld>
            <a:endParaRPr lang="fr-FR" dirty="0"/>
          </a:p>
        </p:txBody>
      </p:sp>
      <p:pic>
        <p:nvPicPr>
          <p:cNvPr id="9" name="Espace réservé du contenu 8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08" y="2958799"/>
            <a:ext cx="3563938" cy="334645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648" y="1580243"/>
            <a:ext cx="5000518" cy="137855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200" y="3074400"/>
            <a:ext cx="3240000" cy="32400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200" y="3074400"/>
            <a:ext cx="3240000" cy="3240000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9009029" y="1580243"/>
            <a:ext cx="28241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Formes obtenues avec </a:t>
            </a:r>
            <a:r>
              <a:rPr lang="fr-FR" dirty="0" smtClean="0">
                <a:solidFill>
                  <a:srgbClr val="0000FF"/>
                </a:solidFill>
              </a:rPr>
              <a:t>ISOV</a:t>
            </a:r>
            <a:r>
              <a:rPr lang="fr-FR" dirty="0" smtClean="0"/>
              <a:t>,</a:t>
            </a:r>
          </a:p>
          <a:p>
            <a:r>
              <a:rPr lang="fr-FR" dirty="0" smtClean="0"/>
              <a:t>exportation vers </a:t>
            </a:r>
            <a:r>
              <a:rPr lang="fr-FR" dirty="0" err="1" smtClean="0"/>
              <a:t>Paraview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5414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Déformation</a:t>
            </a:r>
            <a:r>
              <a:rPr lang="en-GB" dirty="0" smtClean="0"/>
              <a:t> sous un </a:t>
            </a:r>
            <a:r>
              <a:rPr lang="en-GB" dirty="0" err="1" smtClean="0"/>
              <a:t>chargement</a:t>
            </a:r>
            <a:r>
              <a:rPr lang="en-GB" dirty="0" smtClean="0"/>
              <a:t> de traction (direction X2)</a:t>
            </a:r>
            <a:endParaRPr lang="en-GB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 smtClean="0"/>
              <a:t>Club Cast3m. 26 Novembre 2021 - Filippo Agnelli (LMS)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45C06-ABD6-4F36-AD0C-F00469E87F34}" type="slidenum">
              <a:rPr lang="fr-FR" smtClean="0"/>
              <a:t>21</a:t>
            </a:fld>
            <a:endParaRPr lang="fr-FR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600" y="2975571"/>
            <a:ext cx="3240000" cy="324000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200" y="2975571"/>
            <a:ext cx="3240000" cy="324000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10" y="2975571"/>
            <a:ext cx="3240000" cy="30375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647" y="1580243"/>
            <a:ext cx="5680735" cy="1566080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9009029" y="1580243"/>
            <a:ext cx="28241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Formes obtenues avec </a:t>
            </a:r>
            <a:r>
              <a:rPr lang="fr-FR" dirty="0" smtClean="0">
                <a:solidFill>
                  <a:srgbClr val="0000FF"/>
                </a:solidFill>
              </a:rPr>
              <a:t>ISOV</a:t>
            </a:r>
            <a:r>
              <a:rPr lang="fr-FR" dirty="0" smtClean="0"/>
              <a:t>,</a:t>
            </a:r>
          </a:p>
          <a:p>
            <a:r>
              <a:rPr lang="fr-FR" dirty="0" smtClean="0"/>
              <a:t>exportation vers </a:t>
            </a:r>
            <a:r>
              <a:rPr lang="fr-FR" dirty="0" err="1" smtClean="0"/>
              <a:t>Paraview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6087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Conclusion</a:t>
            </a:r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 smtClean="0">
                <a:solidFill>
                  <a:srgbClr val="005A86"/>
                </a:solidFill>
              </a:rPr>
              <a:t>Optimisation de microstructures pour des </a:t>
            </a:r>
            <a:r>
              <a:rPr lang="en-GB" b="1" dirty="0" err="1" smtClean="0">
                <a:solidFill>
                  <a:srgbClr val="005A86"/>
                </a:solidFill>
              </a:rPr>
              <a:t>panneaux</a:t>
            </a:r>
            <a:r>
              <a:rPr lang="en-GB" b="1" dirty="0" smtClean="0">
                <a:solidFill>
                  <a:srgbClr val="005A86"/>
                </a:solidFill>
              </a:rPr>
              <a:t> à </a:t>
            </a:r>
            <a:r>
              <a:rPr lang="en-GB" b="1" dirty="0" err="1" smtClean="0">
                <a:solidFill>
                  <a:srgbClr val="005A86"/>
                </a:solidFill>
              </a:rPr>
              <a:t>couplage</a:t>
            </a:r>
            <a:r>
              <a:rPr lang="en-GB" b="1" dirty="0" smtClean="0">
                <a:solidFill>
                  <a:srgbClr val="005A86"/>
                </a:solidFill>
              </a:rPr>
              <a:t> extension – flexion</a:t>
            </a:r>
            <a:endParaRPr lang="en-GB" b="1" dirty="0">
              <a:solidFill>
                <a:srgbClr val="005A86"/>
              </a:solidFill>
            </a:endParaRPr>
          </a:p>
          <a:p>
            <a:r>
              <a:rPr lang="en-GB" dirty="0" err="1" smtClean="0"/>
              <a:t>Hypothèse</a:t>
            </a:r>
            <a:r>
              <a:rPr lang="en-GB" dirty="0" smtClean="0"/>
              <a:t> des petites </a:t>
            </a:r>
            <a:r>
              <a:rPr lang="en-GB" dirty="0" err="1" smtClean="0"/>
              <a:t>déformations</a:t>
            </a:r>
            <a:endParaRPr lang="en-GB" dirty="0"/>
          </a:p>
          <a:p>
            <a:r>
              <a:rPr lang="en-GB" dirty="0" err="1" smtClean="0"/>
              <a:t>Elasticité</a:t>
            </a:r>
            <a:r>
              <a:rPr lang="en-GB" dirty="0" smtClean="0"/>
              <a:t> </a:t>
            </a:r>
            <a:r>
              <a:rPr lang="en-GB" dirty="0" err="1" smtClean="0"/>
              <a:t>linéaire</a:t>
            </a:r>
            <a:endParaRPr lang="en-GB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 err="1" smtClean="0">
                <a:solidFill>
                  <a:srgbClr val="005A86"/>
                </a:solidFill>
              </a:rPr>
              <a:t>Résultats</a:t>
            </a:r>
            <a:r>
              <a:rPr lang="en-GB" b="1" dirty="0" smtClean="0">
                <a:solidFill>
                  <a:srgbClr val="005A86"/>
                </a:solidFill>
              </a:rPr>
              <a:t> </a:t>
            </a:r>
            <a:endParaRPr lang="en-GB" b="1" dirty="0">
              <a:solidFill>
                <a:srgbClr val="005A86"/>
              </a:solidFill>
            </a:endParaRPr>
          </a:p>
          <a:p>
            <a:r>
              <a:rPr lang="en-GB" dirty="0" smtClean="0"/>
              <a:t>Extension des techniques </a:t>
            </a:r>
            <a:r>
              <a:rPr lang="en-GB" dirty="0" err="1" smtClean="0"/>
              <a:t>d’optimisation</a:t>
            </a:r>
            <a:r>
              <a:rPr lang="en-GB" dirty="0" smtClean="0"/>
              <a:t> </a:t>
            </a:r>
            <a:r>
              <a:rPr lang="en-GB" dirty="0" err="1" smtClean="0"/>
              <a:t>classique</a:t>
            </a:r>
            <a:r>
              <a:rPr lang="en-GB" dirty="0" smtClean="0"/>
              <a:t> </a:t>
            </a:r>
            <a:r>
              <a:rPr lang="en-GB" dirty="0" err="1" smtClean="0"/>
              <a:t>en</a:t>
            </a:r>
            <a:r>
              <a:rPr lang="en-GB" dirty="0" smtClean="0"/>
              <a:t> 2D</a:t>
            </a:r>
            <a:endParaRPr lang="en-GB" dirty="0"/>
          </a:p>
          <a:p>
            <a:r>
              <a:rPr lang="en-GB" dirty="0" err="1" smtClean="0"/>
              <a:t>Génération</a:t>
            </a:r>
            <a:r>
              <a:rPr lang="en-GB" dirty="0" smtClean="0"/>
              <a:t> de </a:t>
            </a:r>
            <a:r>
              <a:rPr lang="en-GB" dirty="0" err="1" smtClean="0"/>
              <a:t>nouvelles</a:t>
            </a:r>
            <a:r>
              <a:rPr lang="en-GB" dirty="0" smtClean="0"/>
              <a:t> </a:t>
            </a:r>
            <a:r>
              <a:rPr lang="en-GB" dirty="0" err="1" smtClean="0"/>
              <a:t>formes</a:t>
            </a:r>
            <a:r>
              <a:rPr lang="en-GB" dirty="0" smtClean="0"/>
              <a:t> </a:t>
            </a:r>
            <a:endParaRPr lang="en-GB" dirty="0"/>
          </a:p>
          <a:p>
            <a:r>
              <a:rPr lang="en-GB" dirty="0" err="1" smtClean="0"/>
              <a:t>Comportement</a:t>
            </a:r>
            <a:r>
              <a:rPr lang="en-GB" dirty="0" smtClean="0"/>
              <a:t> </a:t>
            </a:r>
            <a:r>
              <a:rPr lang="en-GB" dirty="0" err="1" smtClean="0"/>
              <a:t>élastique</a:t>
            </a:r>
            <a:r>
              <a:rPr lang="en-GB" dirty="0" smtClean="0"/>
              <a:t> des </a:t>
            </a:r>
            <a:r>
              <a:rPr lang="en-GB" dirty="0" err="1"/>
              <a:t>f</a:t>
            </a:r>
            <a:r>
              <a:rPr lang="en-GB" dirty="0" err="1" smtClean="0"/>
              <a:t>ormes</a:t>
            </a:r>
            <a:r>
              <a:rPr lang="en-GB" dirty="0" smtClean="0"/>
              <a:t> finales </a:t>
            </a:r>
            <a:r>
              <a:rPr lang="en-GB" dirty="0" err="1" smtClean="0"/>
              <a:t>assez</a:t>
            </a:r>
            <a:r>
              <a:rPr lang="en-GB" dirty="0" smtClean="0"/>
              <a:t> </a:t>
            </a:r>
            <a:r>
              <a:rPr lang="en-GB" dirty="0" err="1" smtClean="0"/>
              <a:t>proche</a:t>
            </a:r>
            <a:r>
              <a:rPr lang="en-GB" dirty="0" smtClean="0"/>
              <a:t> de la </a:t>
            </a:r>
            <a:r>
              <a:rPr lang="en-GB" dirty="0" err="1" smtClean="0"/>
              <a:t>cible</a:t>
            </a:r>
            <a:endParaRPr lang="en-GB" dirty="0" smtClean="0"/>
          </a:p>
          <a:p>
            <a:endParaRPr lang="en-GB" dirty="0"/>
          </a:p>
          <a:p>
            <a:pPr marL="0" indent="0">
              <a:buNone/>
            </a:pPr>
            <a:r>
              <a:rPr lang="en-GB" b="1" dirty="0" smtClean="0">
                <a:solidFill>
                  <a:srgbClr val="005A86"/>
                </a:solidFill>
              </a:rPr>
              <a:t>Perspectives</a:t>
            </a:r>
            <a:r>
              <a:rPr lang="en-GB" dirty="0" smtClean="0"/>
              <a:t> </a:t>
            </a:r>
          </a:p>
          <a:p>
            <a:r>
              <a:rPr lang="en-GB" dirty="0" smtClean="0"/>
              <a:t>Optimisation avec </a:t>
            </a:r>
            <a:r>
              <a:rPr lang="en-GB" dirty="0" err="1" smtClean="0"/>
              <a:t>une</a:t>
            </a:r>
            <a:r>
              <a:rPr lang="en-GB" dirty="0" smtClean="0"/>
              <a:t> interface fine</a:t>
            </a:r>
            <a:endParaRPr lang="en-GB" dirty="0"/>
          </a:p>
          <a:p>
            <a:pPr marL="0" indent="0">
              <a:buNone/>
            </a:pPr>
            <a:r>
              <a:rPr lang="fr-FR" dirty="0"/>
              <a:t>_______</a:t>
            </a:r>
          </a:p>
          <a:p>
            <a:pPr marL="0" indent="0">
              <a:buNone/>
            </a:pPr>
            <a:r>
              <a:rPr lang="en-US" sz="1400" dirty="0">
                <a:solidFill>
                  <a:prstClr val="black"/>
                </a:solidFill>
              </a:rPr>
              <a:t>F. Agnelli, G. </a:t>
            </a:r>
            <a:r>
              <a:rPr lang="en-US" sz="1400" dirty="0" err="1">
                <a:solidFill>
                  <a:prstClr val="black"/>
                </a:solidFill>
              </a:rPr>
              <a:t>Nika</a:t>
            </a:r>
            <a:r>
              <a:rPr lang="en-US" sz="1400" dirty="0">
                <a:solidFill>
                  <a:prstClr val="black"/>
                </a:solidFill>
              </a:rPr>
              <a:t>, A. Constantinescu. “</a:t>
            </a:r>
            <a:r>
              <a:rPr lang="en-GB" sz="1400" dirty="0">
                <a:solidFill>
                  <a:prstClr val="black"/>
                </a:solidFill>
              </a:rPr>
              <a:t>Design of thin micro-</a:t>
            </a:r>
            <a:r>
              <a:rPr lang="en-GB" sz="1400" dirty="0" err="1">
                <a:solidFill>
                  <a:prstClr val="black"/>
                </a:solidFill>
              </a:rPr>
              <a:t>architectured</a:t>
            </a:r>
            <a:r>
              <a:rPr lang="en-GB" sz="1400" dirty="0">
                <a:solidFill>
                  <a:prstClr val="black"/>
                </a:solidFill>
              </a:rPr>
              <a:t> panels with extension-bending coupling effects using topology optimization</a:t>
            </a:r>
            <a:r>
              <a:rPr lang="en-US" sz="1400" dirty="0">
                <a:solidFill>
                  <a:prstClr val="black"/>
                </a:solidFill>
              </a:rPr>
              <a:t>” </a:t>
            </a:r>
            <a:r>
              <a:rPr lang="en-US" sz="1400" i="1" dirty="0">
                <a:solidFill>
                  <a:prstClr val="black"/>
                </a:solidFill>
              </a:rPr>
              <a:t>submitted</a:t>
            </a:r>
            <a:r>
              <a:rPr lang="en-US" sz="1400" dirty="0">
                <a:solidFill>
                  <a:prstClr val="black"/>
                </a:solidFill>
              </a:rPr>
              <a:t> (2021)</a:t>
            </a:r>
            <a:endParaRPr lang="fr-FR" sz="1400" dirty="0">
              <a:solidFill>
                <a:prstClr val="black"/>
              </a:solidFill>
            </a:endParaRPr>
          </a:p>
          <a:p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 smtClean="0"/>
              <a:t>Club Cast3m. 26 Novembre 2021 - Filippo Agnelli (LMS)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45C06-ABD6-4F36-AD0C-F00469E87F34}" type="slidenum">
              <a:rPr lang="fr-FR" smtClean="0"/>
              <a:t>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9985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err="1" smtClean="0"/>
              <a:t>Merci</a:t>
            </a:r>
            <a:r>
              <a:rPr lang="en-GB" dirty="0" smtClean="0"/>
              <a:t> de </a:t>
            </a:r>
            <a:r>
              <a:rPr lang="en-GB" dirty="0" err="1" smtClean="0"/>
              <a:t>votre</a:t>
            </a:r>
            <a:r>
              <a:rPr lang="en-GB" dirty="0" smtClean="0"/>
              <a:t> attention!</a:t>
            </a:r>
            <a:endParaRPr lang="en-GB" dirty="0"/>
          </a:p>
        </p:txBody>
      </p:sp>
      <p:sp>
        <p:nvSpPr>
          <p:cNvPr id="2" name="Sous-titr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>
                <a:hlinkClick r:id="rId2"/>
              </a:rPr>
              <a:t>filippo.agnelli@polytechnique.edu</a:t>
            </a:r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1344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571" y="3240000"/>
            <a:ext cx="3544857" cy="3240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Numerical</a:t>
            </a:r>
            <a:r>
              <a:rPr lang="fr-FR" dirty="0"/>
              <a:t> </a:t>
            </a:r>
            <a:r>
              <a:rPr lang="fr-FR" dirty="0" err="1"/>
              <a:t>results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5928664" y="2622014"/>
            <a:ext cx="1562806" cy="613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772" y="1440000"/>
            <a:ext cx="4888614" cy="1589886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44" y="1440000"/>
            <a:ext cx="3652732" cy="1602356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889" y="3359552"/>
            <a:ext cx="3094568" cy="2928235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00" y="3345533"/>
            <a:ext cx="3124199" cy="295627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000200" y="3350419"/>
            <a:ext cx="7679619" cy="2959095"/>
          </a:xfrm>
          <a:prstGeom prst="rect">
            <a:avLst/>
          </a:prstGeom>
          <a:noFill/>
          <a:ln>
            <a:solidFill>
              <a:srgbClr val="1AD5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TextBox 20">
            <a:extLst>
              <a:ext uri="{FF2B5EF4-FFF2-40B4-BE49-F238E27FC236}">
                <a16:creationId xmlns:a16="http://schemas.microsoft.com/office/drawing/2014/main" id="{B744E0E0-F5F2-824E-849A-F42E6E3906B2}"/>
              </a:ext>
            </a:extLst>
          </p:cNvPr>
          <p:cNvSpPr txBox="1"/>
          <p:nvPr/>
        </p:nvSpPr>
        <p:spPr>
          <a:xfrm>
            <a:off x="513394" y="3600000"/>
            <a:ext cx="52578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r-FR" dirty="0"/>
              <a:t>I</a:t>
            </a:r>
            <a:r>
              <a:rPr lang="fr-FR" dirty="0" smtClean="0"/>
              <a:t>nitial</a:t>
            </a:r>
            <a:endParaRPr lang="fr-FR" dirty="0"/>
          </a:p>
        </p:txBody>
      </p:sp>
      <p:sp>
        <p:nvSpPr>
          <p:cNvPr id="23" name="TextBox 20">
            <a:extLst>
              <a:ext uri="{FF2B5EF4-FFF2-40B4-BE49-F238E27FC236}">
                <a16:creationId xmlns:a16="http://schemas.microsoft.com/office/drawing/2014/main" id="{B744E0E0-F5F2-824E-849A-F42E6E3906B2}"/>
              </a:ext>
            </a:extLst>
          </p:cNvPr>
          <p:cNvSpPr txBox="1"/>
          <p:nvPr/>
        </p:nvSpPr>
        <p:spPr>
          <a:xfrm>
            <a:off x="4564100" y="3600000"/>
            <a:ext cx="44403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r-FR" dirty="0" smtClean="0"/>
              <a:t>Final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 smtClean="0"/>
              <a:t>Club Cast3m. 26 Novembre 2021 - Filippo Agnelli (LMS)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45C06-ABD6-4F36-AD0C-F00469E87F34}" type="slidenum">
              <a:rPr lang="fr-FR" smtClean="0"/>
              <a:t>24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463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Response</a:t>
            </a:r>
            <a:r>
              <a:rPr lang="fr-FR" dirty="0" smtClean="0"/>
              <a:t> </a:t>
            </a:r>
            <a:r>
              <a:rPr lang="fr-FR" dirty="0" err="1" smtClean="0"/>
              <a:t>under</a:t>
            </a:r>
            <a:r>
              <a:rPr lang="fr-FR" dirty="0" smtClean="0"/>
              <a:t> </a:t>
            </a:r>
            <a:r>
              <a:rPr lang="fr-FR" dirty="0" err="1" smtClean="0"/>
              <a:t>uniaxial</a:t>
            </a:r>
            <a:r>
              <a:rPr lang="fr-FR" dirty="0" smtClean="0"/>
              <a:t> </a:t>
            </a:r>
            <a:r>
              <a:rPr lang="fr-FR" dirty="0" err="1" smtClean="0"/>
              <a:t>tensile</a:t>
            </a:r>
            <a:r>
              <a:rPr lang="fr-FR" dirty="0" smtClean="0"/>
              <a:t> test</a:t>
            </a:r>
            <a:endParaRPr lang="fr-FR" dirty="0"/>
          </a:p>
        </p:txBody>
      </p:sp>
      <p:pic>
        <p:nvPicPr>
          <p:cNvPr id="10" name="Espace réservé du contenu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063" y="1580243"/>
            <a:ext cx="4851649" cy="4413477"/>
          </a:xfrm>
        </p:spPr>
      </p:pic>
      <p:pic>
        <p:nvPicPr>
          <p:cNvPr id="9" name="Espace réservé du contenu 8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64" y="1439863"/>
            <a:ext cx="4960884" cy="4694237"/>
          </a:xfrm>
          <a:prstGeom prst="rect">
            <a:avLst/>
          </a:prstGeo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 smtClean="0"/>
              <a:t>Club Cast3m. 26 Novembre 2021 - Filippo Agnelli (LMS)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45C06-ABD6-4F36-AD0C-F00469E87F34}" type="slidenum">
              <a:rPr lang="fr-FR" smtClean="0"/>
              <a:t>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416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571" y="3240000"/>
            <a:ext cx="3544857" cy="323999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Numerical</a:t>
            </a:r>
            <a:r>
              <a:rPr lang="fr-FR" dirty="0"/>
              <a:t> </a:t>
            </a:r>
            <a:r>
              <a:rPr lang="fr-FR" dirty="0" err="1"/>
              <a:t>results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5928664" y="2622014"/>
            <a:ext cx="1562806" cy="613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772" y="1440000"/>
            <a:ext cx="4888614" cy="1589886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44" y="1440000"/>
            <a:ext cx="3652732" cy="1602356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889" y="3359552"/>
            <a:ext cx="3094568" cy="2928234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00" y="3345533"/>
            <a:ext cx="3124199" cy="2956273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000200" y="3350419"/>
            <a:ext cx="7679619" cy="2959095"/>
          </a:xfrm>
          <a:prstGeom prst="rect">
            <a:avLst/>
          </a:prstGeom>
          <a:noFill/>
          <a:ln>
            <a:solidFill>
              <a:srgbClr val="1AD5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TextBox 20">
            <a:extLst>
              <a:ext uri="{FF2B5EF4-FFF2-40B4-BE49-F238E27FC236}">
                <a16:creationId xmlns:a16="http://schemas.microsoft.com/office/drawing/2014/main" id="{B744E0E0-F5F2-824E-849A-F42E6E3906B2}"/>
              </a:ext>
            </a:extLst>
          </p:cNvPr>
          <p:cNvSpPr txBox="1"/>
          <p:nvPr/>
        </p:nvSpPr>
        <p:spPr>
          <a:xfrm>
            <a:off x="513394" y="3600000"/>
            <a:ext cx="52578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r-FR" dirty="0"/>
              <a:t>I</a:t>
            </a:r>
            <a:r>
              <a:rPr lang="fr-FR" dirty="0" smtClean="0"/>
              <a:t>nitial</a:t>
            </a:r>
            <a:endParaRPr lang="fr-FR" dirty="0"/>
          </a:p>
        </p:txBody>
      </p:sp>
      <p:sp>
        <p:nvSpPr>
          <p:cNvPr id="23" name="TextBox 20">
            <a:extLst>
              <a:ext uri="{FF2B5EF4-FFF2-40B4-BE49-F238E27FC236}">
                <a16:creationId xmlns:a16="http://schemas.microsoft.com/office/drawing/2014/main" id="{B744E0E0-F5F2-824E-849A-F42E6E3906B2}"/>
              </a:ext>
            </a:extLst>
          </p:cNvPr>
          <p:cNvSpPr txBox="1"/>
          <p:nvPr/>
        </p:nvSpPr>
        <p:spPr>
          <a:xfrm>
            <a:off x="4564100" y="3600000"/>
            <a:ext cx="44403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r-FR" dirty="0" smtClean="0"/>
              <a:t>Final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 smtClean="0"/>
              <a:t>Club Cast3m. 26 Novembre 2021 - Filippo Agnelli (LMS)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45C06-ABD6-4F36-AD0C-F00469E87F34}" type="slidenum">
              <a:rPr lang="fr-FR" smtClean="0"/>
              <a:t>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1317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Response</a:t>
            </a:r>
            <a:r>
              <a:rPr lang="fr-FR" dirty="0" smtClean="0"/>
              <a:t> </a:t>
            </a:r>
            <a:r>
              <a:rPr lang="fr-FR" dirty="0" err="1" smtClean="0"/>
              <a:t>under</a:t>
            </a:r>
            <a:r>
              <a:rPr lang="fr-FR" dirty="0" smtClean="0"/>
              <a:t> </a:t>
            </a:r>
            <a:r>
              <a:rPr lang="fr-FR" dirty="0" err="1" smtClean="0"/>
              <a:t>uniaxial</a:t>
            </a:r>
            <a:r>
              <a:rPr lang="fr-FR" dirty="0" smtClean="0"/>
              <a:t> </a:t>
            </a:r>
            <a:r>
              <a:rPr lang="fr-FR" dirty="0" err="1" smtClean="0"/>
              <a:t>tensile</a:t>
            </a:r>
            <a:r>
              <a:rPr lang="fr-FR" dirty="0" smtClean="0"/>
              <a:t> test</a:t>
            </a:r>
            <a:endParaRPr lang="fr-FR" dirty="0"/>
          </a:p>
        </p:txBody>
      </p:sp>
      <p:pic>
        <p:nvPicPr>
          <p:cNvPr id="10" name="Espace réservé du contenu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792" y="1580243"/>
            <a:ext cx="4680191" cy="4413477"/>
          </a:xfrm>
        </p:spPr>
      </p:pic>
      <p:pic>
        <p:nvPicPr>
          <p:cNvPr id="9" name="Espace réservé du contenu 8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64" y="1439863"/>
            <a:ext cx="4960884" cy="4694236"/>
          </a:xfrm>
          <a:prstGeom prst="rect">
            <a:avLst/>
          </a:prstGeo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 smtClean="0"/>
              <a:t>Club Cast3m. 26 Novembre 2021 - Filippo Agnelli (LMS)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45C06-ABD6-4F36-AD0C-F00469E87F34}" type="slidenum">
              <a:rPr lang="fr-FR" smtClean="0"/>
              <a:t>27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3650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Couplage extension – flexion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b="1" dirty="0" smtClean="0">
                <a:solidFill>
                  <a:srgbClr val="C00000"/>
                </a:solidFill>
              </a:rPr>
              <a:t>Effets de structure</a:t>
            </a:r>
            <a:endParaRPr lang="fr-FR" b="1" dirty="0">
              <a:solidFill>
                <a:srgbClr val="C00000"/>
              </a:solidFill>
            </a:endParaRPr>
          </a:p>
          <a:p>
            <a:r>
              <a:rPr lang="fr-FR" dirty="0" smtClean="0"/>
              <a:t>Déformations incompatibles, flambage</a:t>
            </a:r>
            <a:endParaRPr lang="fr-FR" dirty="0"/>
          </a:p>
          <a:p>
            <a:pPr lvl="1"/>
            <a:r>
              <a:rPr lang="fr-FR" dirty="0" smtClean="0"/>
              <a:t>Contraintes résiduelles</a:t>
            </a:r>
            <a:endParaRPr lang="fr-FR" dirty="0"/>
          </a:p>
          <a:p>
            <a:pPr lvl="1"/>
            <a:r>
              <a:rPr lang="fr-FR" dirty="0" smtClean="0"/>
              <a:t>gonflement</a:t>
            </a:r>
            <a:endParaRPr lang="fr-FR" dirty="0"/>
          </a:p>
          <a:p>
            <a:pPr lvl="1"/>
            <a:r>
              <a:rPr lang="fr-FR" dirty="0" smtClean="0"/>
              <a:t>chaleur</a:t>
            </a:r>
            <a:endParaRPr lang="fr-FR" dirty="0"/>
          </a:p>
          <a:p>
            <a:pPr lvl="1"/>
            <a:r>
              <a:rPr lang="fr-FR" dirty="0" smtClean="0"/>
              <a:t>Autres phénomènes multiphysiques...</a:t>
            </a:r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b="1" dirty="0" smtClean="0">
                <a:solidFill>
                  <a:srgbClr val="005A86"/>
                </a:solidFill>
              </a:rPr>
              <a:t>Effets de Matériau</a:t>
            </a:r>
          </a:p>
          <a:p>
            <a:r>
              <a:rPr lang="fr-FR" dirty="0" smtClean="0"/>
              <a:t>Gradients de propriétés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1200" y="1817730"/>
            <a:ext cx="2611718" cy="134492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00" y="3506022"/>
            <a:ext cx="2809702" cy="252738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992" y="3506022"/>
            <a:ext cx="2524008" cy="252738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58800" y="6054036"/>
            <a:ext cx="2272225" cy="21544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lvl="0"/>
            <a:r>
              <a:rPr lang="fr-FR" sz="1400" dirty="0" smtClean="0">
                <a:solidFill>
                  <a:srgbClr val="7F7F7F"/>
                </a:solidFill>
              </a:rPr>
              <a:t>(</a:t>
            </a:r>
            <a:r>
              <a:rPr lang="fr-FR" sz="1400" dirty="0" err="1" smtClean="0">
                <a:solidFill>
                  <a:srgbClr val="7F7F7F"/>
                </a:solidFill>
              </a:rPr>
              <a:t>Siefert</a:t>
            </a:r>
            <a:r>
              <a:rPr lang="fr-FR" sz="1400" dirty="0" smtClean="0">
                <a:solidFill>
                  <a:srgbClr val="7F7F7F"/>
                </a:solidFill>
              </a:rPr>
              <a:t> et al. </a:t>
            </a:r>
            <a:r>
              <a:rPr lang="fr-FR" sz="1400" i="1" dirty="0">
                <a:solidFill>
                  <a:srgbClr val="7F7F7F"/>
                </a:solidFill>
              </a:rPr>
              <a:t>S</a:t>
            </a:r>
            <a:r>
              <a:rPr lang="fr-FR" sz="1400" i="1" dirty="0" smtClean="0">
                <a:solidFill>
                  <a:srgbClr val="7F7F7F"/>
                </a:solidFill>
              </a:rPr>
              <a:t>oft </a:t>
            </a:r>
            <a:r>
              <a:rPr lang="fr-FR" sz="1400" i="1" dirty="0" err="1" smtClean="0">
                <a:solidFill>
                  <a:srgbClr val="7F7F7F"/>
                </a:solidFill>
              </a:rPr>
              <a:t>Matter</a:t>
            </a:r>
            <a:r>
              <a:rPr lang="fr-FR" sz="1400" i="1" dirty="0" smtClean="0">
                <a:solidFill>
                  <a:srgbClr val="7F7F7F"/>
                </a:solidFill>
              </a:rPr>
              <a:t> </a:t>
            </a:r>
            <a:r>
              <a:rPr lang="fr-FR" sz="1400" dirty="0" smtClean="0">
                <a:solidFill>
                  <a:srgbClr val="7F7F7F"/>
                </a:solidFill>
              </a:rPr>
              <a:t>2020)</a:t>
            </a:r>
            <a:endParaRPr lang="fr-FR" sz="1400" dirty="0">
              <a:solidFill>
                <a:srgbClr val="7F7F7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209481" y="6033409"/>
            <a:ext cx="2694520" cy="21544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lvl="0"/>
            <a:r>
              <a:rPr lang="fr-FR" sz="1400" dirty="0" smtClean="0">
                <a:solidFill>
                  <a:srgbClr val="7F7F7F"/>
                </a:solidFill>
              </a:rPr>
              <a:t>(</a:t>
            </a:r>
            <a:r>
              <a:rPr lang="fr-FR" sz="1400" dirty="0" err="1" smtClean="0">
                <a:solidFill>
                  <a:srgbClr val="7F7F7F"/>
                </a:solidFill>
              </a:rPr>
              <a:t>Guseinov</a:t>
            </a:r>
            <a:r>
              <a:rPr lang="fr-FR" sz="1400" dirty="0" smtClean="0">
                <a:solidFill>
                  <a:srgbClr val="7F7F7F"/>
                </a:solidFill>
              </a:rPr>
              <a:t> et al. </a:t>
            </a:r>
            <a:r>
              <a:rPr lang="fr-FR" sz="1400" i="1" dirty="0">
                <a:solidFill>
                  <a:srgbClr val="7F7F7F"/>
                </a:solidFill>
              </a:rPr>
              <a:t>Nat. Commun</a:t>
            </a:r>
            <a:r>
              <a:rPr lang="fr-FR" sz="1400" i="1" dirty="0" smtClean="0">
                <a:solidFill>
                  <a:srgbClr val="7F7F7F"/>
                </a:solidFill>
              </a:rPr>
              <a:t>. </a:t>
            </a:r>
            <a:r>
              <a:rPr lang="fr-FR" sz="1400" dirty="0" smtClean="0">
                <a:solidFill>
                  <a:srgbClr val="7F7F7F"/>
                </a:solidFill>
              </a:rPr>
              <a:t>2020)</a:t>
            </a:r>
            <a:endParaRPr lang="fr-FR" sz="1400" dirty="0">
              <a:solidFill>
                <a:srgbClr val="7F7F7F"/>
              </a:solidFill>
            </a:endParaRPr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 smtClean="0"/>
              <a:t>Club Cast3m. 26 Novembre 2021 - Filippo Agnelli (LMS)</a:t>
            </a:r>
            <a:endParaRPr lang="fr-FR" dirty="0"/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45C06-ABD6-4F36-AD0C-F00469E87F34}" type="slidenum">
              <a:rPr lang="fr-FR" smtClean="0"/>
              <a:t>3</a:t>
            </a:fld>
            <a:endParaRPr lang="fr-FR" dirty="0"/>
          </a:p>
        </p:txBody>
      </p:sp>
      <p:pic>
        <p:nvPicPr>
          <p:cNvPr id="15" name="Espace réservé du contenu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00" y="3357125"/>
            <a:ext cx="3027892" cy="216000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00" y="3357124"/>
            <a:ext cx="3027891" cy="2160000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7624574" y="6044262"/>
            <a:ext cx="420862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400" dirty="0">
                <a:solidFill>
                  <a:srgbClr val="7F7F7F"/>
                </a:solidFill>
              </a:rPr>
              <a:t>(</a:t>
            </a:r>
            <a:r>
              <a:rPr lang="fr-FR" sz="1400" dirty="0" smtClean="0">
                <a:solidFill>
                  <a:srgbClr val="7F7F7F"/>
                </a:solidFill>
              </a:rPr>
              <a:t>A., </a:t>
            </a:r>
            <a:r>
              <a:rPr lang="fr-FR" sz="1400" dirty="0" err="1" smtClean="0">
                <a:solidFill>
                  <a:srgbClr val="7F7F7F"/>
                </a:solidFill>
              </a:rPr>
              <a:t>Tricarico</a:t>
            </a:r>
            <a:r>
              <a:rPr lang="fr-FR" sz="1400" dirty="0" smtClean="0">
                <a:solidFill>
                  <a:srgbClr val="7F7F7F"/>
                </a:solidFill>
              </a:rPr>
              <a:t> &amp; </a:t>
            </a:r>
            <a:r>
              <a:rPr lang="fr-FR" sz="1400" dirty="0" err="1" smtClean="0">
                <a:solidFill>
                  <a:srgbClr val="7F7F7F"/>
                </a:solidFill>
              </a:rPr>
              <a:t>Constantinescu</a:t>
            </a:r>
            <a:r>
              <a:rPr lang="fr-FR" sz="1400" dirty="0">
                <a:solidFill>
                  <a:srgbClr val="7F7F7F"/>
                </a:solidFill>
              </a:rPr>
              <a:t> </a:t>
            </a:r>
            <a:r>
              <a:rPr lang="fr-FR" sz="1400" i="1" dirty="0" err="1" smtClean="0">
                <a:solidFill>
                  <a:srgbClr val="7F7F7F"/>
                </a:solidFill>
              </a:rPr>
              <a:t>Extreme</a:t>
            </a:r>
            <a:r>
              <a:rPr lang="fr-FR" sz="1400" i="1" dirty="0" smtClean="0">
                <a:solidFill>
                  <a:srgbClr val="7F7F7F"/>
                </a:solidFill>
              </a:rPr>
              <a:t> </a:t>
            </a:r>
            <a:r>
              <a:rPr lang="fr-FR" sz="1400" i="1" dirty="0" err="1" smtClean="0">
                <a:solidFill>
                  <a:srgbClr val="7F7F7F"/>
                </a:solidFill>
              </a:rPr>
              <a:t>Mech</a:t>
            </a:r>
            <a:r>
              <a:rPr lang="fr-FR" sz="1400" i="1" dirty="0" smtClean="0">
                <a:solidFill>
                  <a:srgbClr val="7F7F7F"/>
                </a:solidFill>
              </a:rPr>
              <a:t>. </a:t>
            </a:r>
            <a:r>
              <a:rPr lang="fr-FR" sz="1400" i="1" dirty="0" err="1" smtClean="0">
                <a:solidFill>
                  <a:srgbClr val="7F7F7F"/>
                </a:solidFill>
              </a:rPr>
              <a:t>Lett</a:t>
            </a:r>
            <a:r>
              <a:rPr lang="fr-FR" sz="1400" i="1" dirty="0" smtClean="0">
                <a:solidFill>
                  <a:srgbClr val="7F7F7F"/>
                </a:solidFill>
              </a:rPr>
              <a:t>. </a:t>
            </a:r>
            <a:r>
              <a:rPr lang="fr-FR" sz="1400" dirty="0" smtClean="0">
                <a:solidFill>
                  <a:srgbClr val="7F7F7F"/>
                </a:solidFill>
              </a:rPr>
              <a:t>2021)</a:t>
            </a:r>
            <a:endParaRPr lang="fr-FR" sz="1400" dirty="0">
              <a:solidFill>
                <a:srgbClr val="7F7F7F"/>
              </a:solidFill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312" y="3177124"/>
            <a:ext cx="1826087" cy="252000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312" y="3173191"/>
            <a:ext cx="1826087" cy="2520000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453" y="3181803"/>
            <a:ext cx="1826087" cy="2520000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312" y="3162653"/>
            <a:ext cx="1825200" cy="251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078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Plan</a:t>
            </a:r>
            <a:endParaRPr lang="fr-FR" dirty="0"/>
          </a:p>
        </p:txBody>
      </p:sp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fr-FR" sz="2800" dirty="0" smtClean="0"/>
          </a:p>
          <a:p>
            <a:r>
              <a:rPr lang="fr-FR" sz="2800" b="1" dirty="0" smtClean="0">
                <a:solidFill>
                  <a:srgbClr val="005A86"/>
                </a:solidFill>
              </a:rPr>
              <a:t>Caractérisation des plaques périodiques</a:t>
            </a:r>
          </a:p>
          <a:p>
            <a:pPr lvl="1"/>
            <a:r>
              <a:rPr lang="fr-FR" sz="2400" dirty="0" smtClean="0"/>
              <a:t>Théorie de l’homogénéisation asymptotique</a:t>
            </a:r>
          </a:p>
          <a:p>
            <a:pPr lvl="1"/>
            <a:r>
              <a:rPr lang="fr-FR" sz="2400" dirty="0" smtClean="0"/>
              <a:t>Modèle macroscopique de Kirchhoff Love généralisé</a:t>
            </a:r>
          </a:p>
          <a:p>
            <a:pPr lvl="1"/>
            <a:endParaRPr lang="fr-FR" sz="2600" dirty="0"/>
          </a:p>
          <a:p>
            <a:r>
              <a:rPr lang="fr-FR" sz="2800" b="1" dirty="0" smtClean="0">
                <a:solidFill>
                  <a:srgbClr val="005A86"/>
                </a:solidFill>
              </a:rPr>
              <a:t>Conception de plaques périodiques par optimisation topologique</a:t>
            </a:r>
          </a:p>
          <a:p>
            <a:pPr lvl="1"/>
            <a:r>
              <a:rPr lang="fr-FR" sz="2400" dirty="0" smtClean="0"/>
              <a:t>Recherche d’une forme associée à un tenseur élastique cible</a:t>
            </a:r>
          </a:p>
          <a:p>
            <a:pPr lvl="1"/>
            <a:r>
              <a:rPr lang="fr-FR" sz="2400" dirty="0" smtClean="0"/>
              <a:t>Méthode des surfaces de niveaux « </a:t>
            </a:r>
            <a:r>
              <a:rPr lang="fr-FR" sz="2400" dirty="0" err="1" smtClean="0"/>
              <a:t>Level</a:t>
            </a:r>
            <a:r>
              <a:rPr lang="fr-FR" sz="2400" dirty="0" smtClean="0"/>
              <a:t> set »</a:t>
            </a:r>
          </a:p>
          <a:p>
            <a:pPr lvl="1"/>
            <a:endParaRPr lang="fr-FR" sz="2400" dirty="0"/>
          </a:p>
          <a:p>
            <a:r>
              <a:rPr lang="fr-FR" sz="2800" b="1" dirty="0">
                <a:solidFill>
                  <a:srgbClr val="005A86"/>
                </a:solidFill>
              </a:rPr>
              <a:t>Caractérisation de plaques </a:t>
            </a:r>
            <a:r>
              <a:rPr lang="fr-FR" sz="2800" b="1" dirty="0" smtClean="0">
                <a:solidFill>
                  <a:srgbClr val="005A86"/>
                </a:solidFill>
              </a:rPr>
              <a:t>optimisées (élasticité linéaire)</a:t>
            </a:r>
            <a:endParaRPr lang="fr-FR" sz="2800" b="1" dirty="0">
              <a:solidFill>
                <a:srgbClr val="005A86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 dirty="0" smtClean="0"/>
              <a:t>Club Cast3m. 26 Novembre 2021 - Filippo Agnelli (LMS)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45C06-ABD6-4F36-AD0C-F00469E87F34}" type="slidenum">
              <a:rPr lang="fr-FR" smtClean="0"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3997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Panneaux</a:t>
            </a:r>
            <a:r>
              <a:rPr lang="en-US" dirty="0" smtClean="0"/>
              <a:t> </a:t>
            </a:r>
            <a:r>
              <a:rPr lang="en-US" dirty="0" err="1" smtClean="0"/>
              <a:t>élastiques</a:t>
            </a:r>
            <a:r>
              <a:rPr lang="en-US" dirty="0" smtClean="0"/>
              <a:t> </a:t>
            </a:r>
            <a:r>
              <a:rPr lang="en-US" dirty="0" err="1" smtClean="0"/>
              <a:t>munis</a:t>
            </a:r>
            <a:r>
              <a:rPr lang="en-US" dirty="0" smtClean="0"/>
              <a:t> </a:t>
            </a:r>
            <a:r>
              <a:rPr lang="en-US" dirty="0" err="1" smtClean="0"/>
              <a:t>d’une</a:t>
            </a:r>
            <a:r>
              <a:rPr lang="en-US" dirty="0" smtClean="0"/>
              <a:t> microstructure </a:t>
            </a:r>
            <a:r>
              <a:rPr lang="en-US" dirty="0" err="1" smtClean="0"/>
              <a:t>périodique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60000" y="3960000"/>
            <a:ext cx="5400000" cy="2340000"/>
          </a:xfrm>
        </p:spPr>
        <p:txBody>
          <a:bodyPr/>
          <a:lstStyle/>
          <a:p>
            <a:pPr marL="0" indent="0">
              <a:buNone/>
            </a:pPr>
            <a:r>
              <a:rPr lang="en-GB" sz="2400" b="1" dirty="0" err="1" smtClean="0">
                <a:solidFill>
                  <a:srgbClr val="005A86"/>
                </a:solidFill>
              </a:rPr>
              <a:t>Comportement</a:t>
            </a:r>
            <a:r>
              <a:rPr lang="en-GB" sz="2400" b="1" dirty="0" smtClean="0">
                <a:solidFill>
                  <a:srgbClr val="005A86"/>
                </a:solidFill>
              </a:rPr>
              <a:t> local</a:t>
            </a:r>
          </a:p>
          <a:p>
            <a:pPr marL="0" indent="0">
              <a:buNone/>
            </a:pPr>
            <a:r>
              <a:rPr lang="en-GB" sz="1800" dirty="0" err="1" smtClean="0"/>
              <a:t>Elastique</a:t>
            </a:r>
            <a:r>
              <a:rPr lang="en-GB" sz="1800" dirty="0" smtClean="0"/>
              <a:t> </a:t>
            </a:r>
            <a:r>
              <a:rPr lang="en-GB" sz="1800" dirty="0" err="1" smtClean="0"/>
              <a:t>linéaire</a:t>
            </a:r>
            <a:r>
              <a:rPr lang="en-GB" sz="1800" dirty="0" smtClean="0"/>
              <a:t>, </a:t>
            </a:r>
            <a:r>
              <a:rPr lang="en-GB" sz="1800" dirty="0" err="1" smtClean="0"/>
              <a:t>isotrope</a:t>
            </a:r>
            <a:r>
              <a:rPr lang="en-GB" sz="1800" dirty="0" smtClean="0"/>
              <a:t>, </a:t>
            </a:r>
            <a:r>
              <a:rPr lang="en-GB" sz="1800" b="1" dirty="0" err="1" smtClean="0"/>
              <a:t>hétérogène</a:t>
            </a:r>
            <a:r>
              <a:rPr lang="en-GB" sz="1800" b="1" dirty="0" smtClean="0"/>
              <a:t> </a:t>
            </a:r>
            <a:r>
              <a:rPr lang="en-GB" sz="1800" dirty="0" err="1" smtClean="0"/>
              <a:t>mais</a:t>
            </a:r>
            <a:r>
              <a:rPr lang="en-GB" sz="1800" dirty="0" smtClean="0"/>
              <a:t> </a:t>
            </a:r>
            <a:r>
              <a:rPr lang="en-GB" sz="1800" b="1" dirty="0" err="1" smtClean="0"/>
              <a:t>périodique</a:t>
            </a:r>
            <a:endParaRPr lang="en-GB" sz="1800" b="1" dirty="0" smtClean="0"/>
          </a:p>
        </p:txBody>
      </p:sp>
      <p:sp>
        <p:nvSpPr>
          <p:cNvPr id="5" name="Espace réservé du contenu 4"/>
          <p:cNvSpPr>
            <a:spLocks noGrp="1"/>
          </p:cNvSpPr>
          <p:nvPr>
            <p:ph sz="half" idx="2"/>
          </p:nvPr>
        </p:nvSpPr>
        <p:spPr>
          <a:xfrm>
            <a:off x="6433200" y="3960000"/>
            <a:ext cx="5400000" cy="2340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 err="1" smtClean="0">
                <a:solidFill>
                  <a:srgbClr val="005A86"/>
                </a:solidFill>
              </a:rPr>
              <a:t>Comportement</a:t>
            </a:r>
            <a:r>
              <a:rPr lang="en-GB" sz="2400" b="1" dirty="0" smtClean="0">
                <a:solidFill>
                  <a:srgbClr val="005A86"/>
                </a:solidFill>
              </a:rPr>
              <a:t> </a:t>
            </a:r>
            <a:r>
              <a:rPr lang="en-GB" sz="2400" b="1" dirty="0" err="1" smtClean="0">
                <a:solidFill>
                  <a:srgbClr val="005A86"/>
                </a:solidFill>
              </a:rPr>
              <a:t>macroscopique</a:t>
            </a:r>
            <a:endParaRPr lang="en-GB" sz="2400" b="1" dirty="0" smtClean="0">
              <a:solidFill>
                <a:srgbClr val="005A86"/>
              </a:solidFill>
            </a:endParaRPr>
          </a:p>
          <a:p>
            <a:pPr marL="0" indent="0">
              <a:buNone/>
            </a:pPr>
            <a:r>
              <a:rPr lang="en-GB" sz="1800" dirty="0" err="1"/>
              <a:t>Elastique</a:t>
            </a:r>
            <a:r>
              <a:rPr lang="en-GB" sz="1800" dirty="0"/>
              <a:t> </a:t>
            </a:r>
            <a:r>
              <a:rPr lang="en-GB" sz="1800" dirty="0" err="1"/>
              <a:t>linéaire</a:t>
            </a:r>
            <a:r>
              <a:rPr lang="en-GB" sz="1800" dirty="0"/>
              <a:t>, </a:t>
            </a:r>
            <a:r>
              <a:rPr lang="en-GB" sz="1800" b="1" dirty="0" err="1" smtClean="0"/>
              <a:t>orthotrope</a:t>
            </a:r>
            <a:r>
              <a:rPr lang="en-GB" sz="1800" dirty="0" smtClean="0"/>
              <a:t>, </a:t>
            </a:r>
            <a:r>
              <a:rPr lang="en-GB" sz="1800" dirty="0" err="1" smtClean="0"/>
              <a:t>homogène</a:t>
            </a:r>
            <a:endParaRPr lang="en-GB" sz="1800" dirty="0" smtClean="0"/>
          </a:p>
          <a:p>
            <a:pPr marL="0" indent="0">
              <a:buNone/>
            </a:pPr>
            <a:r>
              <a:rPr lang="en-GB" sz="1800" dirty="0" err="1" smtClean="0"/>
              <a:t>Modèle</a:t>
            </a:r>
            <a:r>
              <a:rPr lang="en-GB" sz="1800" dirty="0" smtClean="0"/>
              <a:t> de plaque minces de Kirchhoff–Love </a:t>
            </a:r>
            <a:r>
              <a:rPr lang="en-GB" sz="1800" dirty="0" err="1" smtClean="0"/>
              <a:t>généralisé</a:t>
            </a:r>
            <a:endParaRPr lang="en-GB" sz="1800" dirty="0" smtClean="0"/>
          </a:p>
          <a:p>
            <a:pPr marL="0" indent="0">
              <a:buNone/>
            </a:pPr>
            <a:endParaRPr lang="en-GB" sz="18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00" y="1440000"/>
            <a:ext cx="5400000" cy="173004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400" y="1839585"/>
            <a:ext cx="2240161" cy="930871"/>
          </a:xfrm>
          <a:prstGeom prst="rect">
            <a:avLst/>
          </a:prstGeom>
        </p:spPr>
      </p:pic>
      <p:cxnSp>
        <p:nvCxnSpPr>
          <p:cNvPr id="12" name="Connecteur droit avec flèche 11"/>
          <p:cNvCxnSpPr/>
          <p:nvPr/>
        </p:nvCxnSpPr>
        <p:spPr>
          <a:xfrm>
            <a:off x="6480000" y="2305021"/>
            <a:ext cx="2016000" cy="0"/>
          </a:xfrm>
          <a:prstGeom prst="straightConnector1">
            <a:avLst/>
          </a:prstGeom>
          <a:ln w="76200">
            <a:solidFill>
              <a:srgbClr val="2EBB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6631639" y="1887637"/>
            <a:ext cx="16557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err="1" smtClean="0"/>
              <a:t>Homogénéisation</a:t>
            </a:r>
            <a:endParaRPr lang="en-GB" sz="1600" dirty="0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4860000"/>
            <a:ext cx="2253144" cy="298794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19" y="5040000"/>
            <a:ext cx="3261366" cy="758954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>
            <a:off x="1080000" y="3240000"/>
            <a:ext cx="1677126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r-FR" sz="1600" dirty="0" smtClean="0">
                <a:solidFill>
                  <a:srgbClr val="7F7F7F"/>
                </a:solidFill>
              </a:rPr>
              <a:t>Panneau périodique</a:t>
            </a:r>
            <a:endParaRPr lang="fr-FR" sz="1600" dirty="0">
              <a:solidFill>
                <a:srgbClr val="7F7F7F"/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3759488" y="3240000"/>
            <a:ext cx="181851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r-FR" sz="1600" dirty="0" smtClean="0">
                <a:solidFill>
                  <a:srgbClr val="7F7F7F"/>
                </a:solidFill>
              </a:rPr>
              <a:t>Cellule représentative</a:t>
            </a:r>
            <a:endParaRPr lang="fr-FR" sz="1600" dirty="0">
              <a:solidFill>
                <a:srgbClr val="7F7F7F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9041660" y="3240000"/>
            <a:ext cx="2585772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600" dirty="0" err="1" smtClean="0">
                <a:solidFill>
                  <a:srgbClr val="7F7F7F"/>
                </a:solidFill>
              </a:rPr>
              <a:t>Panneau</a:t>
            </a:r>
            <a:r>
              <a:rPr lang="en-GB" sz="1600" dirty="0" smtClean="0">
                <a:solidFill>
                  <a:srgbClr val="7F7F7F"/>
                </a:solidFill>
              </a:rPr>
              <a:t> equivalent </a:t>
            </a:r>
            <a:r>
              <a:rPr lang="en-GB" sz="1600" dirty="0" err="1" smtClean="0">
                <a:solidFill>
                  <a:srgbClr val="7F7F7F"/>
                </a:solidFill>
              </a:rPr>
              <a:t>homogène</a:t>
            </a:r>
            <a:endParaRPr lang="en-GB" sz="1600" dirty="0">
              <a:solidFill>
                <a:srgbClr val="7F7F7F"/>
              </a:solidFill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 smtClean="0"/>
              <a:t>Club Cast3m. 26 Novembre 2021 - Filippo Agnelli (LMS)</a:t>
            </a:r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45C06-ABD6-4F36-AD0C-F00469E87F34}" type="slidenum">
              <a:rPr lang="fr-FR" smtClean="0"/>
              <a:t>5</a:t>
            </a:fld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7251135" y="2457979"/>
            <a:ext cx="41678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fr-FR" i="1" dirty="0" smtClean="0"/>
              <a:t>r</a:t>
            </a:r>
            <a:r>
              <a:rPr lang="fr-FR" dirty="0" smtClean="0"/>
              <a:t> </a:t>
            </a:r>
            <a:r>
              <a:rPr lang="fr-FR" dirty="0"/>
              <a:t>≈ </a:t>
            </a:r>
            <a:r>
              <a:rPr lang="fr-FR" dirty="0" smtClean="0"/>
              <a:t>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1141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14" grpId="0"/>
      <p:bldP spid="26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contenu 1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b="1" dirty="0">
                <a:solidFill>
                  <a:srgbClr val="005A86"/>
                </a:solidFill>
              </a:rPr>
              <a:t>Coefficients </a:t>
            </a:r>
            <a:r>
              <a:rPr lang="fr-FR" b="1" dirty="0" smtClean="0">
                <a:solidFill>
                  <a:srgbClr val="005A86"/>
                </a:solidFill>
              </a:rPr>
              <a:t>élastique de raideur macroscopique</a:t>
            </a:r>
          </a:p>
          <a:p>
            <a:pPr marL="0" indent="0">
              <a:buNone/>
            </a:pPr>
            <a:endParaRPr lang="fr-FR" sz="2800" dirty="0"/>
          </a:p>
          <a:p>
            <a:pPr marL="0" indent="0">
              <a:buNone/>
            </a:pPr>
            <a:endParaRPr lang="fr-FR" sz="2800" dirty="0" smtClean="0"/>
          </a:p>
          <a:p>
            <a:pPr marL="0" indent="0">
              <a:buNone/>
            </a:pPr>
            <a:endParaRPr lang="fr-FR" sz="2800" dirty="0"/>
          </a:p>
          <a:p>
            <a:pPr marL="0" indent="0">
              <a:buNone/>
            </a:pPr>
            <a:endParaRPr lang="fr-FR" sz="2400" dirty="0" smtClean="0"/>
          </a:p>
          <a:p>
            <a:pPr marL="0" indent="0" algn="r">
              <a:buNone/>
            </a:pPr>
            <a:r>
              <a:rPr lang="fr-FR" sz="1400" dirty="0" smtClean="0">
                <a:solidFill>
                  <a:srgbClr val="7F7F7F"/>
                </a:solidFill>
              </a:rPr>
              <a:t>(</a:t>
            </a:r>
            <a:r>
              <a:rPr lang="fr-FR" sz="1400" dirty="0" err="1" smtClean="0">
                <a:solidFill>
                  <a:srgbClr val="7F7F7F"/>
                </a:solidFill>
              </a:rPr>
              <a:t>Caillerie</a:t>
            </a:r>
            <a:r>
              <a:rPr lang="fr-FR" sz="1400" dirty="0" smtClean="0">
                <a:solidFill>
                  <a:srgbClr val="7F7F7F"/>
                </a:solidFill>
              </a:rPr>
              <a:t> &amp; Nedelec </a:t>
            </a:r>
            <a:r>
              <a:rPr lang="en-GB" sz="1400" i="1" dirty="0">
                <a:solidFill>
                  <a:srgbClr val="7F7F7F"/>
                </a:solidFill>
              </a:rPr>
              <a:t>Math. Methods Appl. Sci</a:t>
            </a:r>
            <a:r>
              <a:rPr lang="en-GB" sz="1400" i="1" dirty="0" smtClean="0">
                <a:solidFill>
                  <a:srgbClr val="7F7F7F"/>
                </a:solidFill>
              </a:rPr>
              <a:t>.</a:t>
            </a:r>
            <a:r>
              <a:rPr lang="en-GB" sz="1400" b="1" i="1" dirty="0" smtClean="0">
                <a:solidFill>
                  <a:srgbClr val="7F7F7F"/>
                </a:solidFill>
              </a:rPr>
              <a:t> </a:t>
            </a:r>
            <a:r>
              <a:rPr lang="fr-FR" sz="1400" dirty="0" smtClean="0">
                <a:solidFill>
                  <a:srgbClr val="7F7F7F"/>
                </a:solidFill>
              </a:rPr>
              <a:t>1984)</a:t>
            </a:r>
          </a:p>
          <a:p>
            <a:endParaRPr lang="fr-FR" dirty="0"/>
          </a:p>
        </p:txBody>
      </p:sp>
      <p:sp>
        <p:nvSpPr>
          <p:cNvPr id="14" name="Espace réservé du contenu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/>
              <a:t>Tenseur de raideur élastique plaque (orthotrope)</a:t>
            </a:r>
            <a:endParaRPr lang="en-GB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pPr marL="0" indent="0">
              <a:buNone/>
            </a:pPr>
            <a:r>
              <a:rPr lang="fr-FR" b="1" dirty="0" smtClean="0">
                <a:solidFill>
                  <a:srgbClr val="005A86"/>
                </a:solidFill>
              </a:rPr>
              <a:t>Problème de cellule</a:t>
            </a:r>
            <a:endParaRPr lang="fr-FR" b="1" dirty="0">
              <a:solidFill>
                <a:srgbClr val="005A86"/>
              </a:solidFill>
            </a:endParaRPr>
          </a:p>
          <a:p>
            <a:pPr marL="0" indent="0">
              <a:buNone/>
            </a:pPr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Homogénéisation</a:t>
            </a:r>
            <a:r>
              <a:rPr lang="en-GB" dirty="0" smtClean="0"/>
              <a:t> de plaques minces </a:t>
            </a:r>
            <a:r>
              <a:rPr lang="en-GB" dirty="0" err="1" smtClean="0"/>
              <a:t>périodiques</a:t>
            </a:r>
            <a:endParaRPr lang="en-GB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00" y="4341750"/>
            <a:ext cx="5187392" cy="163353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861" y="1800000"/>
            <a:ext cx="5485576" cy="157741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30" y="1925320"/>
            <a:ext cx="4389331" cy="132677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668233" y="2604977"/>
            <a:ext cx="1478928" cy="647118"/>
          </a:xfrm>
          <a:prstGeom prst="rect">
            <a:avLst/>
          </a:prstGeom>
          <a:noFill/>
          <a:ln>
            <a:solidFill>
              <a:srgbClr val="2EB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 droit avec flèche 11"/>
          <p:cNvCxnSpPr>
            <a:stCxn id="10" idx="3"/>
          </p:cNvCxnSpPr>
          <p:nvPr/>
        </p:nvCxnSpPr>
        <p:spPr>
          <a:xfrm>
            <a:off x="5147161" y="2928536"/>
            <a:ext cx="949439" cy="234886"/>
          </a:xfrm>
          <a:prstGeom prst="bentConnector3">
            <a:avLst>
              <a:gd name="adj1" fmla="val 50000"/>
            </a:avLst>
          </a:prstGeom>
          <a:ln w="12700">
            <a:solidFill>
              <a:srgbClr val="2EBB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3668233" y="1920198"/>
            <a:ext cx="1478928" cy="647118"/>
          </a:xfrm>
          <a:prstGeom prst="rect">
            <a:avLst/>
          </a:prstGeom>
          <a:noFill/>
          <a:ln>
            <a:solidFill>
              <a:srgbClr val="CCBA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1" name="Connecteur droit avec flèche 20"/>
          <p:cNvCxnSpPr>
            <a:stCxn id="19" idx="3"/>
          </p:cNvCxnSpPr>
          <p:nvPr/>
        </p:nvCxnSpPr>
        <p:spPr>
          <a:xfrm>
            <a:off x="5147161" y="2243757"/>
            <a:ext cx="949439" cy="342240"/>
          </a:xfrm>
          <a:prstGeom prst="bentConnector3">
            <a:avLst>
              <a:gd name="adj1" fmla="val 50000"/>
            </a:avLst>
          </a:prstGeom>
          <a:ln w="12700">
            <a:solidFill>
              <a:srgbClr val="CCBA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2093005" y="1920198"/>
            <a:ext cx="1478928" cy="64711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8" name="Connecteur droit avec flèche 20"/>
          <p:cNvCxnSpPr>
            <a:stCxn id="27" idx="0"/>
          </p:cNvCxnSpPr>
          <p:nvPr/>
        </p:nvCxnSpPr>
        <p:spPr>
          <a:xfrm rot="16200000" flipH="1">
            <a:off x="4416694" y="335972"/>
            <a:ext cx="95679" cy="3264131"/>
          </a:xfrm>
          <a:prstGeom prst="bentConnector4">
            <a:avLst>
              <a:gd name="adj1" fmla="val -172441"/>
              <a:gd name="adj2" fmla="val 85199"/>
            </a:avLst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 smtClean="0"/>
              <a:t>Club Cast3m. 26 Novembre 2021 - Filippo Agnelli (LMS)</a:t>
            </a:r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45C06-ABD6-4F36-AD0C-F00469E87F34}" type="slidenum">
              <a:rPr lang="fr-FR" smtClean="0"/>
              <a:t>6</a:t>
            </a:fld>
            <a:endParaRPr lang="fr-FR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200" y="3780000"/>
            <a:ext cx="5544000" cy="251001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906456" y="3868139"/>
            <a:ext cx="2093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Espace Y-périodique</a:t>
            </a:r>
            <a:endParaRPr lang="fr-FR" dirty="0"/>
          </a:p>
        </p:txBody>
      </p:sp>
      <p:cxnSp>
        <p:nvCxnSpPr>
          <p:cNvPr id="18" name="Connecteur droit avec flèche 11"/>
          <p:cNvCxnSpPr>
            <a:stCxn id="3" idx="2"/>
          </p:cNvCxnSpPr>
          <p:nvPr/>
        </p:nvCxnSpPr>
        <p:spPr>
          <a:xfrm flipH="1">
            <a:off x="4953377" y="4237471"/>
            <a:ext cx="1" cy="408957"/>
          </a:xfrm>
          <a:prstGeom prst="straightConnector1">
            <a:avLst/>
          </a:prstGeom>
          <a:ln w="12700">
            <a:solidFill>
              <a:srgbClr val="2EBB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412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/>
      <p:bldP spid="10" grpId="0" animBg="1"/>
      <p:bldP spid="19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r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Homogénéisation asymptotique : implémentation dans Cast3m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Espace réservé du contenu 7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fr-FR" b="1" dirty="0">
                    <a:solidFill>
                      <a:srgbClr val="005A86"/>
                    </a:solidFill>
                  </a:rPr>
                  <a:t>Problème de </a:t>
                </a:r>
                <a:r>
                  <a:rPr lang="fr-FR" b="1" dirty="0" smtClean="0">
                    <a:solidFill>
                      <a:srgbClr val="005A86"/>
                    </a:solidFill>
                  </a:rPr>
                  <a:t>cellule</a:t>
                </a:r>
                <a:endParaRPr lang="fr-FR" dirty="0" smtClean="0"/>
              </a:p>
              <a:p>
                <a:pPr marL="0" indent="0">
                  <a:buNone/>
                </a:pPr>
                <a:endParaRPr lang="fr-FR" dirty="0"/>
              </a:p>
              <a:p>
                <a:pPr marL="0" indent="0">
                  <a:buNone/>
                </a:pPr>
                <a:endParaRPr lang="fr-FR" dirty="0" smtClean="0"/>
              </a:p>
              <a:p>
                <a:pPr marL="0" indent="0">
                  <a:buNone/>
                </a:pPr>
                <a:endParaRPr lang="fr-FR" dirty="0"/>
              </a:p>
              <a:p>
                <a:pPr marL="0" indent="0">
                  <a:buNone/>
                </a:pPr>
                <a:endParaRPr lang="fr-FR" dirty="0" smtClean="0"/>
              </a:p>
              <a:p>
                <a:pPr marL="0" indent="0">
                  <a:buNone/>
                </a:pPr>
                <a:endParaRPr lang="fr-FR" dirty="0" smtClean="0"/>
              </a:p>
              <a:p>
                <a:endParaRPr lang="fr-FR" dirty="0" smtClean="0"/>
              </a:p>
              <a:p>
                <a:r>
                  <a:rPr lang="fr-FR" dirty="0" smtClean="0"/>
                  <a:t>Conditions périodiques sur les cotés : 	</a:t>
                </a:r>
                <a:r>
                  <a:rPr lang="fr-FR" dirty="0" smtClean="0">
                    <a:solidFill>
                      <a:srgbClr val="0000FF"/>
                    </a:solidFill>
                  </a:rPr>
                  <a:t>RELA </a:t>
                </a:r>
                <a:r>
                  <a:rPr lang="fr-FR" dirty="0" smtClean="0">
                    <a:solidFill>
                      <a:srgbClr val="FF66CC"/>
                    </a:solidFill>
                  </a:rPr>
                  <a:t>‘UX’ ‘UY’ ‘YZ’ </a:t>
                </a:r>
                <a:r>
                  <a:rPr lang="fr-FR" dirty="0" smtClean="0"/>
                  <a:t>sur les faces latérales opposées.</a:t>
                </a:r>
              </a:p>
              <a:p>
                <a:endParaRPr lang="fr-FR" dirty="0" smtClean="0"/>
              </a:p>
              <a:p>
                <a:r>
                  <a:rPr lang="fr-FR" dirty="0" smtClean="0"/>
                  <a:t>Construction de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𝛾𝛿</m:t>
                        </m:r>
                      </m:sup>
                    </m:sSup>
                  </m:oMath>
                </a14:m>
                <a:r>
                  <a:rPr lang="fr-FR" dirty="0" smtClean="0"/>
                  <a:t>: 			</a:t>
                </a:r>
                <a:r>
                  <a:rPr lang="fr-FR" dirty="0" smtClean="0">
                    <a:solidFill>
                      <a:srgbClr val="0000FF"/>
                    </a:solidFill>
                  </a:rPr>
                  <a:t>MANU </a:t>
                </a:r>
                <a:r>
                  <a:rPr lang="fr-FR" dirty="0" smtClean="0">
                    <a:solidFill>
                      <a:srgbClr val="FF66CC"/>
                    </a:solidFill>
                  </a:rPr>
                  <a:t>‘CHML’ </a:t>
                </a:r>
                <a:r>
                  <a:rPr lang="fr-FR" dirty="0" smtClean="0"/>
                  <a:t>…</a:t>
                </a:r>
              </a:p>
              <a:p>
                <a:endParaRPr lang="fr-FR" dirty="0" smtClean="0"/>
              </a:p>
              <a:p>
                <a:r>
                  <a:rPr lang="fr-FR" dirty="0" smtClean="0"/>
                  <a:t>Construction du champ des forces nodales pour le second membre de </a:t>
                </a:r>
                <a:r>
                  <a:rPr lang="fr-FR" dirty="0" smtClean="0">
                    <a:solidFill>
                      <a:srgbClr val="0000FF"/>
                    </a:solidFill>
                  </a:rPr>
                  <a:t>RESO:		ELAS, BSIG</a:t>
                </a:r>
              </a:p>
              <a:p>
                <a:pPr marL="0" indent="0">
                  <a:buNone/>
                </a:pPr>
                <a:r>
                  <a:rPr lang="fr-FR" dirty="0">
                    <a:solidFill>
                      <a:srgbClr val="0000FF"/>
                    </a:solidFill>
                  </a:rPr>
                  <a:t>	</a:t>
                </a:r>
                <a:endParaRPr lang="fr-FR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fr-FR" dirty="0" smtClean="0">
                  <a:solidFill>
                    <a:srgbClr val="FF66CC"/>
                  </a:solidFill>
                </a:endParaRPr>
              </a:p>
              <a:p>
                <a:pPr marL="0" indent="0">
                  <a:buNone/>
                </a:pPr>
                <a:endParaRPr lang="fr-FR" dirty="0"/>
              </a:p>
            </p:txBody>
          </p:sp>
        </mc:Choice>
        <mc:Fallback xmlns="">
          <p:sp>
            <p:nvSpPr>
              <p:cNvPr id="8" name="Espace réservé du contenu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28" t="-234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 smtClean="0"/>
              <a:t>Club Cast3m. 26 Novembre 2021 - Filippo Agnelli (LMS)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45C06-ABD6-4F36-AD0C-F00469E87F34}" type="slidenum">
              <a:rPr lang="fr-FR" smtClean="0"/>
              <a:t>7</a:t>
            </a:fld>
            <a:endParaRPr lang="fr-FR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286" y="1435456"/>
            <a:ext cx="1200914" cy="1328931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00" y="1945824"/>
            <a:ext cx="5187392" cy="1633530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8183" y="1603425"/>
            <a:ext cx="2598348" cy="167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32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Plan</a:t>
            </a:r>
            <a:endParaRPr lang="fr-FR" dirty="0"/>
          </a:p>
        </p:txBody>
      </p:sp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fr-FR" sz="28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fr-FR" sz="2800" b="1" dirty="0">
                <a:solidFill>
                  <a:schemeClr val="bg1">
                    <a:lumMod val="50000"/>
                  </a:schemeClr>
                </a:solidFill>
              </a:rPr>
              <a:t>Caractérisation des plaques périodiques</a:t>
            </a:r>
          </a:p>
          <a:p>
            <a:pPr lvl="1"/>
            <a:r>
              <a:rPr lang="fr-FR" sz="2400" dirty="0">
                <a:solidFill>
                  <a:schemeClr val="bg1">
                    <a:lumMod val="50000"/>
                  </a:schemeClr>
                </a:solidFill>
              </a:rPr>
              <a:t>Théorie de l’homogénéisation asymptotique</a:t>
            </a:r>
          </a:p>
          <a:p>
            <a:pPr lvl="1"/>
            <a:r>
              <a:rPr lang="fr-FR" sz="2400" dirty="0">
                <a:solidFill>
                  <a:schemeClr val="bg1">
                    <a:lumMod val="50000"/>
                  </a:schemeClr>
                </a:solidFill>
              </a:rPr>
              <a:t>Modèle macroscopique de Kirchhoff Love généralisé</a:t>
            </a:r>
          </a:p>
          <a:p>
            <a:pPr lvl="1"/>
            <a:endParaRPr lang="fr-FR" sz="2600" dirty="0"/>
          </a:p>
          <a:p>
            <a:r>
              <a:rPr lang="fr-FR" sz="2800" b="1" dirty="0">
                <a:solidFill>
                  <a:srgbClr val="005A86"/>
                </a:solidFill>
              </a:rPr>
              <a:t>Conception de plaques périodiques par optimisation topologique</a:t>
            </a:r>
          </a:p>
          <a:p>
            <a:pPr lvl="1"/>
            <a:r>
              <a:rPr lang="fr-FR" sz="2400" dirty="0"/>
              <a:t>Recherche d’une forme associée à un tenseur élastique cible</a:t>
            </a:r>
          </a:p>
          <a:p>
            <a:pPr lvl="1"/>
            <a:r>
              <a:rPr lang="fr-FR" sz="2400" dirty="0"/>
              <a:t>Méthode des surfaces de niveaux « </a:t>
            </a:r>
            <a:r>
              <a:rPr lang="fr-FR" sz="2400" dirty="0" err="1"/>
              <a:t>Level</a:t>
            </a:r>
            <a:r>
              <a:rPr lang="fr-FR" sz="2400" dirty="0"/>
              <a:t> set »</a:t>
            </a:r>
          </a:p>
          <a:p>
            <a:pPr lvl="1"/>
            <a:endParaRPr lang="fr-FR" sz="2400" dirty="0"/>
          </a:p>
          <a:p>
            <a:r>
              <a:rPr lang="fr-FR" sz="2800" b="1" dirty="0">
                <a:solidFill>
                  <a:srgbClr val="005A86"/>
                </a:solidFill>
              </a:rPr>
              <a:t>Caractérisation de plaques optimisées (élasticité linéaire)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 smtClean="0"/>
              <a:t>Club Cast3m. 26 Novembre 2021 - Filippo Agnelli (LMS)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45C06-ABD6-4F36-AD0C-F00469E87F34}" type="slidenum">
              <a:rPr lang="fr-FR" smtClean="0"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6847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599" y="1381588"/>
            <a:ext cx="5400000" cy="1776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Tailoring</a:t>
            </a:r>
            <a:r>
              <a:rPr lang="fr-FR" dirty="0" smtClean="0"/>
              <a:t> </a:t>
            </a:r>
            <a:r>
              <a:rPr lang="fr-FR" dirty="0" err="1" smtClean="0"/>
              <a:t>elastic</a:t>
            </a:r>
            <a:r>
              <a:rPr lang="fr-FR" dirty="0" smtClean="0"/>
              <a:t> </a:t>
            </a:r>
            <a:r>
              <a:rPr lang="fr-FR" dirty="0" err="1" smtClean="0"/>
              <a:t>response</a:t>
            </a:r>
            <a:endParaRPr lang="fr-FR" dirty="0"/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Cellule élémentaire représentative</a:t>
            </a:r>
          </a:p>
          <a:p>
            <a:endParaRPr lang="fr-FR" b="0" i="1" dirty="0" smtClean="0">
              <a:latin typeface="Cambria Math" panose="02040503050406030204" pitchFamily="18" charset="0"/>
            </a:endParaRPr>
          </a:p>
          <a:p>
            <a:endParaRPr lang="fr-FR" i="1" dirty="0">
              <a:latin typeface="Cambria Math" panose="02040503050406030204" pitchFamily="18" charset="0"/>
            </a:endParaRPr>
          </a:p>
          <a:p>
            <a:endParaRPr lang="fr-FR" b="0" i="1" dirty="0" smtClean="0">
              <a:latin typeface="Cambria Math" panose="02040503050406030204" pitchFamily="18" charset="0"/>
            </a:endParaRPr>
          </a:p>
          <a:p>
            <a:endParaRPr lang="fr-FR" i="1" dirty="0">
              <a:latin typeface="Cambria Math" panose="02040503050406030204" pitchFamily="18" charset="0"/>
            </a:endParaRPr>
          </a:p>
          <a:p>
            <a:r>
              <a:rPr lang="fr-FR" dirty="0" smtClean="0"/>
              <a:t>A*, B* et D* s’obtiennent par homogénéisation asymptotique</a:t>
            </a:r>
          </a:p>
          <a:p>
            <a:endParaRPr lang="fr-FR" dirty="0" smtClean="0"/>
          </a:p>
          <a:p>
            <a:r>
              <a:rPr lang="fr-FR" dirty="0" smtClean="0"/>
              <a:t>Loi de comportement des </a:t>
            </a:r>
            <a:r>
              <a:rPr lang="fr-FR" dirty="0"/>
              <a:t>plaques élastiques </a:t>
            </a:r>
            <a:r>
              <a:rPr lang="fr-FR" dirty="0" smtClean="0"/>
              <a:t>fines: modèle de Kirchhoff-Love généralisé</a:t>
            </a:r>
            <a:endParaRPr lang="fr-FR" dirty="0"/>
          </a:p>
        </p:txBody>
      </p:sp>
      <p:pic>
        <p:nvPicPr>
          <p:cNvPr id="9" name="Picture 15">
            <a:extLst>
              <a:ext uri="{FF2B5EF4-FFF2-40B4-BE49-F238E27FC236}">
                <a16:creationId xmlns:a16="http://schemas.microsoft.com/office/drawing/2014/main" id="{C463EAFE-B3D5-284E-8397-19FEA0AF0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4089" y="4167615"/>
            <a:ext cx="5785021" cy="2146785"/>
          </a:xfrm>
          <a:prstGeom prst="rect">
            <a:avLst/>
          </a:prstGeo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58800" y="6315406"/>
            <a:ext cx="5400000" cy="360000"/>
          </a:xfrm>
        </p:spPr>
        <p:txBody>
          <a:bodyPr/>
          <a:lstStyle/>
          <a:p>
            <a:pPr algn="l"/>
            <a:r>
              <a:rPr lang="it-IT" smtClean="0"/>
              <a:t>Club Cast3m. 26 Novembre 2021 - Filippo Agnelli (LMS)</a:t>
            </a:r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>
          <a:xfrm>
            <a:off x="10033200" y="6314400"/>
            <a:ext cx="1800000" cy="360000"/>
          </a:xfrm>
        </p:spPr>
        <p:txBody>
          <a:bodyPr/>
          <a:lstStyle/>
          <a:p>
            <a:fld id="{2AE45C06-ABD6-4F36-AD0C-F00469E87F34}" type="slidenum">
              <a:rPr lang="fr-FR" smtClean="0"/>
              <a:pPr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20030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11282</TotalTime>
  <Words>1610</Words>
  <Application>Microsoft Office PowerPoint</Application>
  <PresentationFormat>Grand écran</PresentationFormat>
  <Paragraphs>318</Paragraphs>
  <Slides>27</Slides>
  <Notes>1</Notes>
  <HiddenSlides>0</HiddenSlides>
  <MMClips>1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Cambria Math</vt:lpstr>
      <vt:lpstr>Courier New</vt:lpstr>
      <vt:lpstr>Helvetica</vt:lpstr>
      <vt:lpstr>Thème Office</vt:lpstr>
      <vt:lpstr>Conception de panneaux périodiques 3D imprimables minces a couplage extension – flexion par optimisation de formes</vt:lpstr>
      <vt:lpstr>Conception d’objets par impression 3D</vt:lpstr>
      <vt:lpstr>Couplage extension – flexion</vt:lpstr>
      <vt:lpstr>Plan</vt:lpstr>
      <vt:lpstr>Panneaux élastiques munis d’une microstructure périodique</vt:lpstr>
      <vt:lpstr>Homogénéisation de plaques minces périodiques</vt:lpstr>
      <vt:lpstr>Homogénéisation asymptotique : implémentation dans Cast3m</vt:lpstr>
      <vt:lpstr>Plan</vt:lpstr>
      <vt:lpstr>Tailoring elastic response</vt:lpstr>
      <vt:lpstr>Problème d’optimisation</vt:lpstr>
      <vt:lpstr>Optimisation topologique: méthodes</vt:lpstr>
      <vt:lpstr>Optimisation topologique par la méthode de surfaces de niveaux (level set)</vt:lpstr>
      <vt:lpstr>Equation d’Hamilton-Jacobi: implémentation</vt:lpstr>
      <vt:lpstr>Algorithme numérique</vt:lpstr>
      <vt:lpstr>Résultats numériques</vt:lpstr>
      <vt:lpstr>CL associées à un essai de traction selon la direction X1</vt:lpstr>
      <vt:lpstr>Déformation sous un chargement de traction (direction X1)</vt:lpstr>
      <vt:lpstr>….tentative avec un maillage plus fin</vt:lpstr>
      <vt:lpstr>Résultats numériques</vt:lpstr>
      <vt:lpstr>Déformation sous un chargement de traction (direction X1)</vt:lpstr>
      <vt:lpstr>Déformation sous un chargement de traction (direction X2)</vt:lpstr>
      <vt:lpstr>Conclusion</vt:lpstr>
      <vt:lpstr>Merci de votre attention!</vt:lpstr>
      <vt:lpstr>Numerical results</vt:lpstr>
      <vt:lpstr>Response under uniaxial tensile test</vt:lpstr>
      <vt:lpstr>Numerical results</vt:lpstr>
      <vt:lpstr>Response under uniaxial tensile test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 the design of 3D printable architectured sheets</dc:title>
  <dc:creator>Filippo Agnelli</dc:creator>
  <cp:lastModifiedBy>Filippo Agnelli</cp:lastModifiedBy>
  <cp:revision>982</cp:revision>
  <dcterms:created xsi:type="dcterms:W3CDTF">2021-09-27T12:09:55Z</dcterms:created>
  <dcterms:modified xsi:type="dcterms:W3CDTF">2021-11-26T08:53:33Z</dcterms:modified>
</cp:coreProperties>
</file>