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6" r:id="rId4"/>
    <p:sldMasterId id="2147483712" r:id="rId5"/>
    <p:sldMasterId id="2147483724" r:id="rId6"/>
  </p:sldMasterIdLst>
  <p:notesMasterIdLst>
    <p:notesMasterId r:id="rId32"/>
  </p:notesMasterIdLst>
  <p:handoutMasterIdLst>
    <p:handoutMasterId r:id="rId33"/>
  </p:handoutMasterIdLst>
  <p:sldIdLst>
    <p:sldId id="273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15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6" r:id="rId30"/>
    <p:sldId id="314" r:id="rId31"/>
  </p:sldIdLst>
  <p:sldSz cx="9144000" cy="6858000" type="screen4x3"/>
  <p:notesSz cx="7099300" cy="10234613"/>
  <p:defaultTextStyle>
    <a:defPPr>
      <a:defRPr lang="en-US"/>
    </a:defPPr>
    <a:lvl1pPr marL="0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4" orient="horz" pos="3083" userDrawn="1">
          <p15:clr>
            <a:srgbClr val="A4A3A4"/>
          </p15:clr>
        </p15:guide>
        <p15:guide id="5" pos="232" userDrawn="1">
          <p15:clr>
            <a:srgbClr val="A4A3A4"/>
          </p15:clr>
        </p15:guide>
        <p15:guide id="8" orient="horz" pos="2074" userDrawn="1">
          <p15:clr>
            <a:srgbClr val="A4A3A4"/>
          </p15:clr>
        </p15:guide>
        <p15:guide id="11" pos="4151" userDrawn="1">
          <p15:clr>
            <a:srgbClr val="A4A3A4"/>
          </p15:clr>
        </p15:guide>
        <p15:guide id="12" pos="4082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orient="horz" pos="4111" userDrawn="1">
          <p15:clr>
            <a:srgbClr val="A4A3A4"/>
          </p15:clr>
        </p15:guide>
        <p15:guide id="15" orient="horz" pos="2765" userDrawn="1">
          <p15:clr>
            <a:srgbClr val="A4A3A4"/>
          </p15:clr>
        </p15:guide>
        <p15:guide id="16" pos="2880" userDrawn="1">
          <p15:clr>
            <a:srgbClr val="A4A3A4"/>
          </p15:clr>
        </p15:guide>
        <p15:guide id="17" pos="309" userDrawn="1">
          <p15:clr>
            <a:srgbClr val="A4A3A4"/>
          </p15:clr>
        </p15:guide>
        <p15:guide id="18" pos="5535" userDrawn="1">
          <p15:clr>
            <a:srgbClr val="A4A3A4"/>
          </p15:clr>
        </p15:guide>
        <p15:guide id="19" pos="54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MAIN Guillaume" initials="GG" lastIdx="14" clrIdx="0">
    <p:extLst>
      <p:ext uri="{19B8F6BF-5375-455C-9EA6-DF929625EA0E}">
        <p15:presenceInfo xmlns:p15="http://schemas.microsoft.com/office/powerpoint/2012/main" userId="S-1-5-21-1801674531-299502267-839522115-505252" providerId="AD"/>
      </p:ext>
    </p:extLst>
  </p:cmAuthor>
  <p:cmAuthor id="2" name="BERTHINIER Clément" initials="BC" lastIdx="1" clrIdx="1">
    <p:extLst>
      <p:ext uri="{19B8F6BF-5375-455C-9EA6-DF929625EA0E}">
        <p15:presenceInfo xmlns:p15="http://schemas.microsoft.com/office/powerpoint/2012/main" userId="S-1-5-21-1801674531-299502267-839522115-5101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543D29"/>
    <a:srgbClr val="FFCC00"/>
    <a:srgbClr val="A50119"/>
    <a:srgbClr val="71BF44"/>
    <a:srgbClr val="B1021B"/>
    <a:srgbClr val="B9021C"/>
    <a:srgbClr val="C1021D"/>
    <a:srgbClr val="B00A1F"/>
    <a:srgbClr val="B0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1345" autoAdjust="0"/>
  </p:normalViewPr>
  <p:slideViewPr>
    <p:cSldViewPr snapToGrid="0" showGuides="1">
      <p:cViewPr varScale="1">
        <p:scale>
          <a:sx n="94" d="100"/>
          <a:sy n="94" d="100"/>
        </p:scale>
        <p:origin x="1542" y="84"/>
      </p:cViewPr>
      <p:guideLst>
        <p:guide orient="horz" pos="1620"/>
        <p:guide pos="2160"/>
        <p:guide orient="horz" pos="3083"/>
        <p:guide pos="232"/>
        <p:guide orient="horz" pos="2074"/>
        <p:guide pos="4151"/>
        <p:guide pos="4082"/>
        <p:guide orient="horz" pos="2160"/>
        <p:guide orient="horz" pos="4111"/>
        <p:guide orient="horz" pos="2765"/>
        <p:guide pos="2880"/>
        <p:guide pos="309"/>
        <p:guide pos="5535"/>
        <p:guide pos="54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90"/>
    </p:cViewPr>
  </p:sorterViewPr>
  <p:notesViewPr>
    <p:cSldViewPr snapToGrid="0" showGuides="1">
      <p:cViewPr>
        <p:scale>
          <a:sx n="100" d="100"/>
          <a:sy n="100" d="100"/>
        </p:scale>
        <p:origin x="3396" y="8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481E118-1CEA-43E8-BD51-A8A2CBD62889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7CB1C5FA-467D-48F3-9F36-205F533C0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208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0389419-4E28-4B58-9AA2-383238311FDA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277938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20" tIns="47960" rIns="95920" bIns="4796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10"/>
            <a:ext cx="5679440" cy="4029879"/>
          </a:xfrm>
          <a:prstGeom prst="rect">
            <a:avLst/>
          </a:prstGeom>
        </p:spPr>
        <p:txBody>
          <a:bodyPr vert="horz" lIns="95920" tIns="47960" rIns="95920" bIns="4796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39DC57ED-270C-43E3-91AA-48F4CC1938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1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597121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-40641"/>
            <a:ext cx="9154160" cy="6011852"/>
          </a:xfrm>
          <a:prstGeom prst="rect">
            <a:avLst/>
          </a:prstGeom>
        </p:spPr>
      </p:pic>
      <p:pic>
        <p:nvPicPr>
          <p:cNvPr id="8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0" name="Titre 3"/>
          <p:cNvSpPr txBox="1">
            <a:spLocks/>
          </p:cNvSpPr>
          <p:nvPr userDrawn="1"/>
        </p:nvSpPr>
        <p:spPr>
          <a:xfrm>
            <a:off x="843276" y="3757134"/>
            <a:ext cx="7860672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34777" y="6158143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843277" y="4461090"/>
            <a:ext cx="6572852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843277" y="5122102"/>
            <a:ext cx="294201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ED1C4103-FF01-4613-BB77-A54429AC18D2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834777" y="5469234"/>
            <a:ext cx="294201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388946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d'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DA024-CC5C-49D4-9EDE-B13C9CE4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6952101-6F0D-4470-B900-D7C009A83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60769C5C-EDFB-44C6-A754-7FD9C1B5A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98242" y="1358084"/>
            <a:ext cx="1085850" cy="97472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6" name="Espace réservé pour une image  4">
            <a:extLst>
              <a:ext uri="{FF2B5EF4-FFF2-40B4-BE49-F238E27FC236}">
                <a16:creationId xmlns:a16="http://schemas.microsoft.com/office/drawing/2014/main" id="{CE83B8F1-3CFD-4C6F-B77B-684EE09D6F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3696" y="1358084"/>
            <a:ext cx="1085850" cy="97472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1F07BDA-5AB0-410C-A329-8C06350E1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1227" y="1358085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95E4514-E62C-42B5-BE1E-5F1CD3D2A789}"/>
              </a:ext>
            </a:extLst>
          </p:cNvPr>
          <p:cNvCxnSpPr/>
          <p:nvPr userDrawn="1"/>
        </p:nvCxnSpPr>
        <p:spPr>
          <a:xfrm flipH="1">
            <a:off x="914402" y="2332809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5C946E34-2083-434D-8404-8F5AEE71F0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23927" y="1358085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653795C-036F-4780-863C-5F5B75D45AC9}"/>
              </a:ext>
            </a:extLst>
          </p:cNvPr>
          <p:cNvCxnSpPr/>
          <p:nvPr userDrawn="1"/>
        </p:nvCxnSpPr>
        <p:spPr>
          <a:xfrm flipH="1">
            <a:off x="4643696" y="2332809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6076C443-2E06-4281-8B05-53A67256EE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98242" y="2628159"/>
            <a:ext cx="1085850" cy="97472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AAFC24E1-75A5-4390-A26C-B3DE9FF20EE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43696" y="2628159"/>
            <a:ext cx="1085850" cy="97472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67AD350B-6F89-4863-9328-41F1D93BBC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31227" y="2628160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B1C8393-42C9-4E5B-B22A-7A1C80B3392B}"/>
              </a:ext>
            </a:extLst>
          </p:cNvPr>
          <p:cNvCxnSpPr/>
          <p:nvPr userDrawn="1"/>
        </p:nvCxnSpPr>
        <p:spPr>
          <a:xfrm flipH="1">
            <a:off x="914402" y="3602884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EADC8B10-F914-44B6-855C-77AEF500D4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23927" y="2634550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674119E-EE06-45F8-B404-7D969C8F47C0}"/>
              </a:ext>
            </a:extLst>
          </p:cNvPr>
          <p:cNvCxnSpPr/>
          <p:nvPr userDrawn="1"/>
        </p:nvCxnSpPr>
        <p:spPr>
          <a:xfrm flipH="1">
            <a:off x="4643696" y="3602884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Espace réservé pour une image  4">
            <a:extLst>
              <a:ext uri="{FF2B5EF4-FFF2-40B4-BE49-F238E27FC236}">
                <a16:creationId xmlns:a16="http://schemas.microsoft.com/office/drawing/2014/main" id="{2E8B88C5-9DD3-4342-8110-493B6A4046E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98242" y="3878367"/>
            <a:ext cx="1085850" cy="97472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0" name="Espace réservé pour une image  4">
            <a:extLst>
              <a:ext uri="{FF2B5EF4-FFF2-40B4-BE49-F238E27FC236}">
                <a16:creationId xmlns:a16="http://schemas.microsoft.com/office/drawing/2014/main" id="{11DFD99F-CCC2-490B-9103-83A0C7B5BF9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43696" y="3878367"/>
            <a:ext cx="1085850" cy="97472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105DF51F-34C2-49EC-92D0-D81C49BE61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1227" y="3878368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A75A8DBD-F5B7-405E-B653-6D5F7E42EB8D}"/>
              </a:ext>
            </a:extLst>
          </p:cNvPr>
          <p:cNvCxnSpPr/>
          <p:nvPr userDrawn="1"/>
        </p:nvCxnSpPr>
        <p:spPr>
          <a:xfrm flipH="1">
            <a:off x="914402" y="4853092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Espace réservé du texte 7">
            <a:extLst>
              <a:ext uri="{FF2B5EF4-FFF2-40B4-BE49-F238E27FC236}">
                <a16:creationId xmlns:a16="http://schemas.microsoft.com/office/drawing/2014/main" id="{A402FF8C-DB59-4608-B517-7FD56431411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23927" y="3866242"/>
            <a:ext cx="2359026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D552D8A-671C-4599-8FC0-D56624B966E2}"/>
              </a:ext>
            </a:extLst>
          </p:cNvPr>
          <p:cNvCxnSpPr/>
          <p:nvPr userDrawn="1"/>
        </p:nvCxnSpPr>
        <p:spPr>
          <a:xfrm flipH="1">
            <a:off x="4643696" y="4853092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979E6621-7EBD-4E8A-9D3F-98667422C62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398242" y="5128574"/>
            <a:ext cx="1085850" cy="97472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4EB9FABD-311A-46B5-803C-4468714878B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643696" y="5128574"/>
            <a:ext cx="1085850" cy="97472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7" name="Espace réservé du texte 7">
            <a:extLst>
              <a:ext uri="{FF2B5EF4-FFF2-40B4-BE49-F238E27FC236}">
                <a16:creationId xmlns:a16="http://schemas.microsoft.com/office/drawing/2014/main" id="{B039882E-C7D2-4A10-8D17-525FEF96661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1227" y="5128575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40312D7E-F5FE-4ADB-8526-4D9ED88C5C15}"/>
              </a:ext>
            </a:extLst>
          </p:cNvPr>
          <p:cNvCxnSpPr/>
          <p:nvPr userDrawn="1"/>
        </p:nvCxnSpPr>
        <p:spPr>
          <a:xfrm flipH="1">
            <a:off x="914402" y="6103299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6AD72B51-7D15-4502-B762-932C85FC894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823927" y="5128575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13D9F259-C0D9-40E4-B155-CD1D47C48F43}"/>
              </a:ext>
            </a:extLst>
          </p:cNvPr>
          <p:cNvCxnSpPr/>
          <p:nvPr userDrawn="1"/>
        </p:nvCxnSpPr>
        <p:spPr>
          <a:xfrm flipH="1">
            <a:off x="4643696" y="6103299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18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9144000" cy="5998464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3269974" y="2277417"/>
            <a:ext cx="4765976" cy="6247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579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40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fr-FR" noProof="0" dirty="0"/>
              <a:t>Merci de votre attention</a:t>
            </a:r>
          </a:p>
        </p:txBody>
      </p:sp>
      <p:sp>
        <p:nvSpPr>
          <p:cNvPr id="10" name="Espace réservé du texte 18"/>
          <p:cNvSpPr>
            <a:spLocks noGrp="1"/>
          </p:cNvSpPr>
          <p:nvPr>
            <p:ph type="body" sz="quarter" idx="10" hasCustomPrompt="1"/>
          </p:nvPr>
        </p:nvSpPr>
        <p:spPr>
          <a:xfrm>
            <a:off x="991769" y="4403563"/>
            <a:ext cx="6848148" cy="267471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z="1000" b="1" noProof="0" dirty="0">
                <a:solidFill>
                  <a:schemeClr val="tx1"/>
                </a:solidFill>
                <a:latin typeface="Calibri"/>
                <a:cs typeface="Calibri"/>
              </a:rPr>
              <a:t>Crédits photos </a:t>
            </a:r>
            <a:r>
              <a:rPr lang="fr-FR" sz="1000" noProof="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3269974" y="3140287"/>
            <a:ext cx="4714240" cy="405970"/>
          </a:xfrm>
        </p:spPr>
        <p:txBody>
          <a:bodyPr>
            <a:spAutoFit/>
          </a:bodyPr>
          <a:lstStyle>
            <a:lvl1pPr marL="0" indent="0">
              <a:buFontTx/>
              <a:buNone/>
              <a:defRPr lang="fr-FR" sz="2000" kern="1200" smtClean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z="2000" kern="1200" noProof="0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Mise à jour 20 mai 2019</a:t>
            </a:r>
            <a:endParaRPr lang="fr-FR" noProof="0" dirty="0"/>
          </a:p>
        </p:txBody>
      </p:sp>
      <p:sp>
        <p:nvSpPr>
          <p:cNvPr id="12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pic>
        <p:nvPicPr>
          <p:cNvPr id="13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4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54937" y="3564234"/>
            <a:ext cx="294201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197718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9144000" cy="5998464"/>
          </a:xfrm>
          <a:prstGeom prst="rect">
            <a:avLst/>
          </a:prstGeom>
        </p:spPr>
      </p:pic>
      <p:pic>
        <p:nvPicPr>
          <p:cNvPr id="13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6" name="Titre 3"/>
          <p:cNvSpPr txBox="1">
            <a:spLocks/>
          </p:cNvSpPr>
          <p:nvPr userDrawn="1"/>
        </p:nvSpPr>
        <p:spPr>
          <a:xfrm>
            <a:off x="843276" y="3757134"/>
            <a:ext cx="7860672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843277" y="4461090"/>
            <a:ext cx="6572852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Annexes</a:t>
            </a:r>
          </a:p>
        </p:txBody>
      </p:sp>
      <p:sp>
        <p:nvSpPr>
          <p:cNvPr id="19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843277" y="5122102"/>
            <a:ext cx="294201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13 mai 2019</a:t>
            </a:r>
          </a:p>
        </p:txBody>
      </p:sp>
    </p:spTree>
    <p:extLst>
      <p:ext uri="{BB962C8B-B14F-4D97-AF65-F5344CB8AC3E}">
        <p14:creationId xmlns:p14="http://schemas.microsoft.com/office/powerpoint/2010/main" val="93149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382F7-148B-4E70-BAFF-5249ED0E152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70773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597121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-40641"/>
            <a:ext cx="9154160" cy="6011852"/>
          </a:xfrm>
          <a:prstGeom prst="rect">
            <a:avLst/>
          </a:prstGeom>
        </p:spPr>
      </p:pic>
      <p:pic>
        <p:nvPicPr>
          <p:cNvPr id="12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843277" y="4461090"/>
            <a:ext cx="6572852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843276" y="3757134"/>
            <a:ext cx="7860672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843277" y="5122102"/>
            <a:ext cx="294201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5122334" y="1143001"/>
            <a:ext cx="2751138" cy="239369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4777" y="5469234"/>
            <a:ext cx="294201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699585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9144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066800" y="473604"/>
            <a:ext cx="3505200" cy="14380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3908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60824" y="1630411"/>
            <a:ext cx="78867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660825" y="1067647"/>
            <a:ext cx="7924376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23489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9144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4572000" y="2824702"/>
            <a:ext cx="3700463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1763" y="1835150"/>
            <a:ext cx="4381500" cy="359029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38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9144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738142" y="617538"/>
            <a:ext cx="3987800" cy="12441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6554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597121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-40641"/>
            <a:ext cx="9154160" cy="6011852"/>
          </a:xfrm>
          <a:prstGeom prst="rect">
            <a:avLst/>
          </a:prstGeom>
        </p:spPr>
      </p:pic>
      <p:pic>
        <p:nvPicPr>
          <p:cNvPr id="12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843277" y="4461090"/>
            <a:ext cx="6572852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843276" y="3757134"/>
            <a:ext cx="7860672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843277" y="5122102"/>
            <a:ext cx="294201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5122334" y="1143001"/>
            <a:ext cx="2751138" cy="239369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4777" y="5469234"/>
            <a:ext cx="294201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8578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597121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-40641"/>
            <a:ext cx="9154160" cy="6011852"/>
          </a:xfrm>
          <a:prstGeom prst="rect">
            <a:avLst/>
          </a:prstGeom>
        </p:spPr>
      </p:pic>
      <p:pic>
        <p:nvPicPr>
          <p:cNvPr id="12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843277" y="4461090"/>
            <a:ext cx="6572852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843276" y="3757134"/>
            <a:ext cx="7860672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843277" y="5122102"/>
            <a:ext cx="294201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5122334" y="1143001"/>
            <a:ext cx="2751138" cy="239369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4777" y="5469234"/>
            <a:ext cx="294201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42050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9144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066800" y="473604"/>
            <a:ext cx="3505200" cy="14380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06679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60824" y="1630411"/>
            <a:ext cx="78867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660825" y="1067647"/>
            <a:ext cx="7924376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427964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9144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4572000" y="2824702"/>
            <a:ext cx="3700463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1763" y="1835150"/>
            <a:ext cx="4381500" cy="359029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48433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9144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738142" y="617538"/>
            <a:ext cx="3987800" cy="12441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4134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9144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066800" y="473604"/>
            <a:ext cx="3505200" cy="14380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528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60824" y="1630411"/>
            <a:ext cx="78867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smtClean="0"/>
              <a:t>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660825" y="1067647"/>
            <a:ext cx="7924376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513944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660825" y="1067647"/>
            <a:ext cx="7924376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77697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0520F-F2B4-4144-B2A0-D31492DE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90C283F-3F6C-463B-B6FF-C5A1120E75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A0235D1-1CA4-4813-8F9E-8EA6F5F92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9144000" cy="5808504"/>
          </a:xfrm>
          <a:prstGeom prst="rect">
            <a:avLst/>
          </a:prstGeom>
        </p:spPr>
      </p:pic>
      <p:sp>
        <p:nvSpPr>
          <p:cNvPr id="27" name="Titre 4">
            <a:extLst>
              <a:ext uri="{FF2B5EF4-FFF2-40B4-BE49-F238E27FC236}">
                <a16:creationId xmlns:a16="http://schemas.microsoft.com/office/drawing/2014/main" id="{9EB6429C-6B7C-4EE1-B9DC-E41E0338FCE4}"/>
              </a:ext>
            </a:extLst>
          </p:cNvPr>
          <p:cNvSpPr txBox="1">
            <a:spLocks/>
          </p:cNvSpPr>
          <p:nvPr userDrawn="1"/>
        </p:nvSpPr>
        <p:spPr>
          <a:xfrm>
            <a:off x="4572000" y="2824702"/>
            <a:ext cx="3700463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00B39465-DFB6-4F0B-AD93-34B67A43F556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31444" y="1835212"/>
            <a:ext cx="1521946" cy="1950713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05215E8A-C584-469C-8777-F84DF88AD45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752037" y="1835212"/>
            <a:ext cx="1478663" cy="119856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295F236-0258-44BD-A085-BC26E990060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334674" y="1835151"/>
            <a:ext cx="1178590" cy="128098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5" name="Espace réservé pour une image  34">
            <a:extLst>
              <a:ext uri="{FF2B5EF4-FFF2-40B4-BE49-F238E27FC236}">
                <a16:creationId xmlns:a16="http://schemas.microsoft.com/office/drawing/2014/main" id="{10F23775-F583-446B-ADBA-A32E31D6D2F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328279" y="3298825"/>
            <a:ext cx="1184516" cy="1138108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CBB53359-B79D-4793-A0BA-531D16C92DB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757364" y="3201989"/>
            <a:ext cx="1466941" cy="58393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7629CC81-1DE8-42E7-8943-496B487C7A1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31763" y="3968619"/>
            <a:ext cx="1517650" cy="52718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1" name="Espace réservé pour une image  40">
            <a:extLst>
              <a:ext uri="{FF2B5EF4-FFF2-40B4-BE49-F238E27FC236}">
                <a16:creationId xmlns:a16="http://schemas.microsoft.com/office/drawing/2014/main" id="{3D9A0616-6187-42B8-A49C-5704495AFA0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31763" y="4673601"/>
            <a:ext cx="1517650" cy="60564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3" name="Espace réservé pour une image  42">
            <a:extLst>
              <a:ext uri="{FF2B5EF4-FFF2-40B4-BE49-F238E27FC236}">
                <a16:creationId xmlns:a16="http://schemas.microsoft.com/office/drawing/2014/main" id="{10BA3FEF-381F-4AA8-9215-136F5361141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752037" y="3968619"/>
            <a:ext cx="1466850" cy="1310624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5" name="Espace réservé pour une image  44">
            <a:extLst>
              <a:ext uri="{FF2B5EF4-FFF2-40B4-BE49-F238E27FC236}">
                <a16:creationId xmlns:a16="http://schemas.microsoft.com/office/drawing/2014/main" id="{8FD27BC5-345B-4477-941A-3575E8185B4F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3319464" y="4619627"/>
            <a:ext cx="1193800" cy="65961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42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9144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4572000" y="2824702"/>
            <a:ext cx="3700463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1763" y="1835150"/>
            <a:ext cx="4381500" cy="359029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38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9144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738142" y="617538"/>
            <a:ext cx="3987800" cy="12441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90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107440" y="196178"/>
            <a:ext cx="8229600" cy="379192"/>
          </a:xfrm>
          <a:prstGeom prst="rect">
            <a:avLst/>
          </a:prstGeom>
        </p:spPr>
        <p:txBody>
          <a:bodyPr vert="horz" lIns="127723" tIns="50285" rIns="127723" bIns="50285" rtlCol="0" anchor="ctr">
            <a:spAutoFit/>
          </a:bodyPr>
          <a:lstStyle>
            <a:lvl1pPr>
              <a:defRPr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7691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293436"/>
            <a:ext cx="78867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7"/>
            <a:ext cx="9144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-25706"/>
            <a:ext cx="9143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8173526" y="6627317"/>
            <a:ext cx="970475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8466" y="-25707"/>
            <a:ext cx="970475" cy="783772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67891" y="6665909"/>
            <a:ext cx="627944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5" descr="cea_logo_typo2_small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4" y="224966"/>
            <a:ext cx="612339" cy="34648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07441" y="196179"/>
            <a:ext cx="4395374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6593653" y="6666681"/>
            <a:ext cx="1583653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1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26 novembre </a:t>
            </a:r>
            <a:r>
              <a:rPr lang="fr-FR" sz="1100" baseline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2021</a:t>
            </a:r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652" y="6635131"/>
            <a:ext cx="4132448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4961466" y="6658217"/>
            <a:ext cx="1134460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 smtClean="0">
                <a:latin typeface="Calibri" panose="020F0502020204030204" pitchFamily="34" charset="0"/>
              </a:rPr>
              <a:t>VERPEAUX Pierre</a:t>
            </a:r>
            <a:endParaRPr lang="fr-FR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4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4" r:id="rId2"/>
    <p:sldLayoutId id="2147483705" r:id="rId3"/>
    <p:sldLayoutId id="2147483706" r:id="rId4"/>
    <p:sldLayoutId id="2147483709" r:id="rId5"/>
    <p:sldLayoutId id="2147483710" r:id="rId6"/>
    <p:sldLayoutId id="2147483711" r:id="rId7"/>
    <p:sldLayoutId id="2147483708" r:id="rId8"/>
    <p:sldLayoutId id="2147483707" r:id="rId9"/>
    <p:sldLayoutId id="2147483732" r:id="rId10"/>
    <p:sldLayoutId id="2147483701" r:id="rId11"/>
    <p:sldLayoutId id="2147483702" r:id="rId12"/>
    <p:sldLayoutId id="2147483733" r:id="rId13"/>
  </p:sldLayoutIdLst>
  <p:timing>
    <p:tnLst>
      <p:par>
        <p:cTn id="1" dur="indefinite" restart="never" nodeType="tmRoot"/>
      </p:par>
    </p:tnLst>
  </p:timing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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293436"/>
            <a:ext cx="78867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7"/>
            <a:ext cx="9144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-25706"/>
            <a:ext cx="9143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8173526" y="6627317"/>
            <a:ext cx="970475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8466" y="-25707"/>
            <a:ext cx="970475" cy="783772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67891" y="6665909"/>
            <a:ext cx="627944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5" descr="cea_logo_typo2_smal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4" y="224966"/>
            <a:ext cx="612339" cy="34648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07441" y="196179"/>
            <a:ext cx="4395374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6593653" y="6666681"/>
            <a:ext cx="1583653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25 novembre 2021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652" y="6635131"/>
            <a:ext cx="4132448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4961466" y="6658217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16194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9" r:id="rId3"/>
    <p:sldLayoutId id="2147483717" r:id="rId4"/>
    <p:sldLayoutId id="2147483718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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293436"/>
            <a:ext cx="78867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7"/>
            <a:ext cx="9144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-25706"/>
            <a:ext cx="9143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8173526" y="6627317"/>
            <a:ext cx="970475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8466" y="-25707"/>
            <a:ext cx="970475" cy="783772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67891" y="6665909"/>
            <a:ext cx="627944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5" descr="cea_logo_typo2_smal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4" y="224966"/>
            <a:ext cx="612339" cy="34648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07441" y="196179"/>
            <a:ext cx="4395374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6593653" y="6666681"/>
            <a:ext cx="1583653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25 novembre 2021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652" y="6635131"/>
            <a:ext cx="4132448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4961466" y="6658217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320076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1" r:id="rId3"/>
    <p:sldLayoutId id="2147483729" r:id="rId4"/>
    <p:sldLayoutId id="2147483730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958860" y="2244101"/>
            <a:ext cx="6185140" cy="599869"/>
          </a:xfrm>
        </p:spPr>
        <p:txBody>
          <a:bodyPr/>
          <a:lstStyle/>
          <a:p>
            <a:pPr algn="ctr"/>
            <a:r>
              <a:rPr lang="fr-FR" altLang="fr-FR" dirty="0"/>
              <a:t>Relations non associées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843277" y="5122102"/>
            <a:ext cx="2374376" cy="617310"/>
          </a:xfrm>
        </p:spPr>
        <p:txBody>
          <a:bodyPr/>
          <a:lstStyle/>
          <a:p>
            <a:r>
              <a:rPr lang="fr-FR" b="1" dirty="0" smtClean="0"/>
              <a:t>Club Cast3M 2021</a:t>
            </a:r>
          </a:p>
          <a:p>
            <a:r>
              <a:rPr lang="fr-FR" dirty="0" smtClean="0"/>
              <a:t>26 novembre 2021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2866373" y="4709937"/>
            <a:ext cx="3349034" cy="1133349"/>
          </a:xfrm>
        </p:spPr>
        <p:txBody>
          <a:bodyPr/>
          <a:lstStyle/>
          <a:p>
            <a:r>
              <a:rPr lang="fr-FR" altLang="fr-FR" dirty="0"/>
              <a:t>Pierre VERPEAUX</a:t>
            </a:r>
          </a:p>
          <a:p>
            <a:r>
              <a:rPr lang="fr-FR" altLang="fr-FR" dirty="0" smtClean="0"/>
              <a:t>CEA/DES/ISAS/DM2S/SEMT</a:t>
            </a:r>
            <a:endParaRPr lang="fr-FR" altLang="fr-FR" dirty="0"/>
          </a:p>
          <a:p>
            <a:r>
              <a:rPr lang="fr-FR" altLang="fr-FR" dirty="0" smtClean="0"/>
              <a:t>Pierre.verpeaux@cea.fr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66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1107441" y="158348"/>
            <a:ext cx="7888394" cy="454854"/>
          </a:xfrm>
        </p:spPr>
        <p:txBody>
          <a:bodyPr/>
          <a:lstStyle/>
          <a:p>
            <a:r>
              <a:rPr lang="fr-FR" altLang="fr-FR" sz="2800" dirty="0" smtClean="0"/>
              <a:t>Multiplicateurs de Lagrange généralisés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628652" y="1988994"/>
            <a:ext cx="7886700" cy="3301122"/>
          </a:xfrm>
        </p:spPr>
        <p:txBody>
          <a:bodyPr/>
          <a:lstStyle/>
          <a:p>
            <a:pPr algn="just" eaLnBrk="1" hangingPunct="1"/>
            <a:r>
              <a:rPr lang="fr-FR" altLang="fr-FR" sz="2400" dirty="0" smtClean="0"/>
              <a:t>Lagrange a introduit ces multiplicateurs pour faire de la minimisation sous contrainte d’un potentiel.</a:t>
            </a:r>
          </a:p>
          <a:p>
            <a:pPr algn="just" eaLnBrk="1" hangingPunct="1"/>
            <a:endParaRPr lang="fr-FR" altLang="fr-FR" sz="2400" dirty="0" smtClean="0"/>
          </a:p>
          <a:p>
            <a:pPr algn="just" eaLnBrk="1" hangingPunct="1"/>
            <a:r>
              <a:rPr lang="fr-FR" altLang="fr-FR" sz="2400" dirty="0" smtClean="0"/>
              <a:t>On peut le généraliser au cas ou il n’y a pas de potentiel, mais seulement la contrainte.</a:t>
            </a:r>
          </a:p>
          <a:p>
            <a:pPr algn="just" eaLnBrk="1" hangingPunct="1"/>
            <a:endParaRPr lang="fr-FR" altLang="fr-FR" sz="2400" dirty="0" smtClean="0"/>
          </a:p>
          <a:p>
            <a:pPr algn="just" eaLnBrk="1" hangingPunct="1"/>
            <a:r>
              <a:rPr lang="fr-FR" altLang="fr-FR" sz="2400" dirty="0" smtClean="0"/>
              <a:t>Il faut nécessairement décrire la partie duale de la condition (action qui permet de la réaliser).</a:t>
            </a:r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367891" y="6665909"/>
            <a:ext cx="627944" cy="161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fld id="{5BCCDFB3-40E5-4FA6-A96B-5A630E085DE4}" type="slidenum">
              <a:rPr lang="fr-FR" altLang="fr-FR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Bef>
                  <a:spcPct val="0"/>
                </a:spcBef>
                <a:buNone/>
              </a:pPr>
              <a:t>10</a:t>
            </a:fld>
            <a:endParaRPr lang="fr-FR" altLang="fr-FR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1107441" y="158348"/>
            <a:ext cx="4395374" cy="454854"/>
          </a:xfrm>
        </p:spPr>
        <p:txBody>
          <a:bodyPr/>
          <a:lstStyle/>
          <a:p>
            <a:pPr eaLnBrk="1" hangingPunct="1"/>
            <a:r>
              <a:rPr lang="fr-FR" altLang="fr-FR" sz="2800" dirty="0" smtClean="0"/>
              <a:t>Relation non associée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fr-FR" altLang="fr-FR" dirty="0" smtClean="0"/>
          </a:p>
          <a:p>
            <a:pPr eaLnBrk="1" hangingPunct="1">
              <a:defRPr/>
            </a:pPr>
            <a:endParaRPr lang="fr-FR" altLang="fr-FR" dirty="0" smtClean="0"/>
          </a:p>
          <a:p>
            <a:pPr marL="0" indent="0" eaLnBrk="1" hangingPunct="1">
              <a:buFontTx/>
              <a:buNone/>
              <a:defRPr/>
            </a:pPr>
            <a:endParaRPr lang="fr-FR" altLang="fr-FR" dirty="0" smtClean="0"/>
          </a:p>
          <a:p>
            <a:pPr marL="0" indent="0" eaLnBrk="1" hangingPunct="1">
              <a:buFontTx/>
              <a:buNone/>
              <a:defRPr/>
            </a:pPr>
            <a:endParaRPr lang="fr-FR" altLang="fr-FR" dirty="0" smtClean="0"/>
          </a:p>
          <a:p>
            <a:pPr eaLnBrk="1" hangingPunct="1">
              <a:defRPr/>
            </a:pPr>
            <a:endParaRPr lang="fr-FR" altLang="fr-FR" dirty="0" smtClean="0"/>
          </a:p>
          <a:p>
            <a:pPr eaLnBrk="1" hangingPunct="1">
              <a:defRPr/>
            </a:pPr>
            <a:endParaRPr lang="fr-FR" altLang="fr-FR" dirty="0" smtClean="0"/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367891" y="6665909"/>
            <a:ext cx="627944" cy="161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fld id="{123EB431-CE0A-4CD5-807D-0366D025D9E3}" type="slidenum">
              <a:rPr lang="fr-FR" altLang="fr-FR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Bef>
                  <a:spcPct val="0"/>
                </a:spcBef>
                <a:buNone/>
              </a:pPr>
              <a:t>11</a:t>
            </a:fld>
            <a:endParaRPr lang="fr-FR" altLang="fr-FR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1" name="Imag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536944"/>
            <a:ext cx="856932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3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1107441" y="-14007"/>
            <a:ext cx="7674250" cy="799564"/>
          </a:xfrm>
        </p:spPr>
        <p:txBody>
          <a:bodyPr/>
          <a:lstStyle/>
          <a:p>
            <a:pPr eaLnBrk="1" hangingPunct="1"/>
            <a:r>
              <a:rPr lang="fr-FR" altLang="fr-FR" sz="2800" dirty="0" smtClean="0"/>
              <a:t>Exemple de contrôle avec aspect unilatéral</a:t>
            </a: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301925" y="4508500"/>
            <a:ext cx="8583283" cy="1715047"/>
          </a:xfrm>
        </p:spPr>
        <p:txBody>
          <a:bodyPr/>
          <a:lstStyle/>
          <a:p>
            <a:pPr eaLnBrk="1" hangingPunct="1"/>
            <a:r>
              <a:rPr lang="fr-FR" altLang="fr-FR" sz="2400" dirty="0" smtClean="0"/>
              <a:t>Plaque trouée bloquée à gauche et chargée en traction à droite</a:t>
            </a:r>
          </a:p>
          <a:p>
            <a:pPr eaLnBrk="1" hangingPunct="1"/>
            <a:r>
              <a:rPr lang="fr-FR" altLang="fr-FR" sz="2400" dirty="0" smtClean="0"/>
              <a:t>Matériau adoucissant</a:t>
            </a:r>
          </a:p>
          <a:p>
            <a:pPr algn="just" eaLnBrk="1" hangingPunct="1">
              <a:tabLst>
                <a:tab pos="1527175" algn="l"/>
              </a:tabLst>
            </a:pPr>
            <a:r>
              <a:rPr lang="fr-FR" altLang="fr-FR" sz="2400" dirty="0" smtClean="0"/>
              <a:t>Pilotage : 	</a:t>
            </a:r>
            <a:r>
              <a:rPr lang="fr-FR" altLang="fr-FR" sz="2400" dirty="0" smtClean="0">
                <a:solidFill>
                  <a:srgbClr val="C00000"/>
                </a:solidFill>
              </a:rPr>
              <a:t>Maximum</a:t>
            </a:r>
            <a:r>
              <a:rPr lang="fr-FR" altLang="fr-FR" sz="2400" dirty="0" smtClean="0"/>
              <a:t> d’incrément d’ouverture de 4 éléments par 	action sur le bord 	droit de la plaque.</a:t>
            </a:r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367891" y="6665909"/>
            <a:ext cx="627944" cy="161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fld id="{2015979D-26CF-4833-8038-BF76E39789B3}" type="slidenum">
              <a:rPr lang="fr-FR" altLang="fr-FR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Bef>
                  <a:spcPct val="0"/>
                </a:spcBef>
                <a:buNone/>
              </a:pPr>
              <a:t>12</a:t>
            </a:fld>
            <a:endParaRPr lang="fr-FR" altLang="fr-FR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5" name="Imag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44" y="1215024"/>
            <a:ext cx="2951162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Imag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7" y="1221374"/>
            <a:ext cx="3236913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4"/>
          <p:cNvSpPr txBox="1">
            <a:spLocks noChangeArrowheads="1"/>
          </p:cNvSpPr>
          <p:nvPr/>
        </p:nvSpPr>
        <p:spPr bwMode="auto">
          <a:xfrm>
            <a:off x="2999092" y="1196185"/>
            <a:ext cx="1973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/>
              <a:t>Condition 1</a:t>
            </a:r>
            <a:endParaRPr lang="fr-FR" altLang="fr-F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52715" y="1283294"/>
            <a:ext cx="51791" cy="2659413"/>
          </a:xfrm>
          <a:prstGeom prst="rect">
            <a:avLst/>
          </a:prstGeom>
          <a:pattFill prst="wdUpDiag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1634855" y="1526174"/>
            <a:ext cx="32908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1634856" y="2030999"/>
            <a:ext cx="32908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3130384" y="2653928"/>
            <a:ext cx="179535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13"/>
          <p:cNvSpPr txBox="1">
            <a:spLocks noChangeArrowheads="1"/>
          </p:cNvSpPr>
          <p:nvPr/>
        </p:nvSpPr>
        <p:spPr bwMode="auto">
          <a:xfrm>
            <a:off x="2997504" y="2329390"/>
            <a:ext cx="197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/>
              <a:t>Réaction : A</a:t>
            </a:r>
            <a:endParaRPr lang="fr-FR" altLang="fr-F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ZoneTexte 15"/>
          <p:cNvSpPr txBox="1">
            <a:spLocks noChangeArrowheads="1"/>
          </p:cNvSpPr>
          <p:nvPr/>
        </p:nvSpPr>
        <p:spPr bwMode="auto">
          <a:xfrm>
            <a:off x="2997504" y="1693761"/>
            <a:ext cx="197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/>
              <a:t>Condition 2</a:t>
            </a:r>
            <a:endParaRPr lang="fr-FR" altLang="fr-F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1633267" y="3521376"/>
            <a:ext cx="32924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7"/>
          <p:cNvSpPr txBox="1">
            <a:spLocks noChangeArrowheads="1"/>
          </p:cNvSpPr>
          <p:nvPr/>
        </p:nvSpPr>
        <p:spPr bwMode="auto">
          <a:xfrm>
            <a:off x="2997504" y="3192286"/>
            <a:ext cx="197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/>
              <a:t>Condition 3</a:t>
            </a:r>
            <a:endParaRPr lang="fr-FR" altLang="fr-F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1633267" y="3860899"/>
            <a:ext cx="32924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7"/>
          <p:cNvSpPr txBox="1">
            <a:spLocks noChangeArrowheads="1"/>
          </p:cNvSpPr>
          <p:nvPr/>
        </p:nvSpPr>
        <p:spPr bwMode="auto">
          <a:xfrm>
            <a:off x="2997504" y="3531809"/>
            <a:ext cx="197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/>
              <a:t>Condition </a:t>
            </a:r>
            <a:r>
              <a:rPr lang="fr-FR" altLang="fr-FR" sz="2400" dirty="0" smtClean="0"/>
              <a:t>4</a:t>
            </a:r>
            <a:endParaRPr lang="fr-FR" altLang="fr-F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4678" y="1283294"/>
            <a:ext cx="51791" cy="2659413"/>
          </a:xfrm>
          <a:prstGeom prst="rect">
            <a:avLst/>
          </a:prstGeom>
          <a:pattFill prst="wdDnDiag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6" name="ZoneTexte 14"/>
          <p:cNvSpPr txBox="1">
            <a:spLocks noChangeArrowheads="1"/>
          </p:cNvSpPr>
          <p:nvPr/>
        </p:nvSpPr>
        <p:spPr bwMode="auto">
          <a:xfrm>
            <a:off x="5940752" y="3849438"/>
            <a:ext cx="3134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/>
              <a:t>Déplacement de A</a:t>
            </a:r>
            <a:endParaRPr lang="fr-FR" altLang="fr-F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ZoneTexte 14"/>
          <p:cNvSpPr txBox="1">
            <a:spLocks noChangeArrowheads="1"/>
          </p:cNvSpPr>
          <p:nvPr/>
        </p:nvSpPr>
        <p:spPr bwMode="auto">
          <a:xfrm rot="16200000">
            <a:off x="4565832" y="2418643"/>
            <a:ext cx="24634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/>
              <a:t>Force de réaction en A</a:t>
            </a:r>
            <a:endParaRPr lang="fr-FR" altLang="fr-F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66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67891" y="6665909"/>
            <a:ext cx="627944" cy="161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fld id="{34515AD6-6344-4146-B37E-39B6D75EB216}" type="slidenum">
              <a:rPr lang="fr-FR" altLang="fr-FR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Bef>
                  <a:spcPct val="0"/>
                </a:spcBef>
                <a:buNone/>
              </a:pPr>
              <a:t>13</a:t>
            </a:fld>
            <a:endParaRPr lang="fr-FR" altLang="fr-FR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107441" y="158348"/>
            <a:ext cx="4395374" cy="454854"/>
          </a:xfrm>
        </p:spPr>
        <p:txBody>
          <a:bodyPr/>
          <a:lstStyle/>
          <a:p>
            <a:pPr eaLnBrk="1" hangingPunct="1"/>
            <a:r>
              <a:rPr lang="fr-FR" altLang="fr-FR" sz="2800" dirty="0" smtClean="0"/>
              <a:t>Mise en données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2" y="1293435"/>
            <a:ext cx="7886700" cy="3199043"/>
          </a:xfrm>
        </p:spPr>
        <p:txBody>
          <a:bodyPr/>
          <a:lstStyle/>
          <a:p>
            <a:pPr eaLnBrk="1" hangingPunct="1"/>
            <a:r>
              <a:rPr lang="fr-FR" altLang="fr-FR" sz="2400" dirty="0" smtClean="0"/>
              <a:t>Relation linéaire à vérifier :</a:t>
            </a:r>
          </a:p>
          <a:p>
            <a:pPr lvl="1" eaLnBrk="1" hangingPunct="1"/>
            <a:r>
              <a:rPr lang="fr-FR" altLang="fr-FR" sz="2000" dirty="0" smtClean="0"/>
              <a:t>Simple : </a:t>
            </a:r>
          </a:p>
          <a:p>
            <a:pPr lvl="2" eaLnBrk="1" hangingPunct="1"/>
            <a:r>
              <a:rPr lang="fr-FR" altLang="fr-FR" sz="1800" dirty="0" smtClean="0"/>
              <a:t>Allongement en X d’un (ou plusieurs) élément</a:t>
            </a:r>
          </a:p>
          <a:p>
            <a:pPr lvl="1" eaLnBrk="1" hangingPunct="1"/>
            <a:r>
              <a:rPr lang="fr-FR" altLang="fr-FR" sz="2000" dirty="0" smtClean="0"/>
              <a:t>MMC :</a:t>
            </a:r>
          </a:p>
          <a:p>
            <a:pPr lvl="2" eaLnBrk="1" hangingPunct="1"/>
            <a:r>
              <a:rPr lang="fr-FR" altLang="fr-FR" sz="1800" dirty="0" smtClean="0"/>
              <a:t>Incrément de déformation sur un élément</a:t>
            </a:r>
          </a:p>
          <a:p>
            <a:pPr lvl="2" eaLnBrk="1" hangingPunct="1"/>
            <a:r>
              <a:rPr lang="fr-FR" altLang="fr-FR" sz="1800" dirty="0" smtClean="0"/>
              <a:t>(Ku) du</a:t>
            </a:r>
          </a:p>
          <a:p>
            <a:pPr marL="957926" lvl="2" indent="0" eaLnBrk="1" hangingPunct="1">
              <a:buNone/>
            </a:pPr>
            <a:endParaRPr lang="fr-FR" altLang="fr-FR" sz="1800" dirty="0" smtClean="0"/>
          </a:p>
          <a:p>
            <a:pPr eaLnBrk="1" hangingPunct="1"/>
            <a:r>
              <a:rPr lang="fr-FR" altLang="fr-FR" sz="2400" dirty="0" smtClean="0"/>
              <a:t>Réaction sur la relation :</a:t>
            </a:r>
          </a:p>
          <a:p>
            <a:pPr lvl="1" eaLnBrk="1" hangingPunct="1"/>
            <a:r>
              <a:rPr lang="fr-FR" altLang="fr-FR" sz="2000" dirty="0" smtClean="0"/>
              <a:t>Force en X appliquée sur le côté droit</a:t>
            </a:r>
            <a:endParaRPr lang="fr-FR" altLang="fr-FR" sz="20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9007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Données Cast3M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2" y="1293436"/>
            <a:ext cx="7886700" cy="4153663"/>
          </a:xfrm>
        </p:spPr>
        <p:txBody>
          <a:bodyPr/>
          <a:lstStyle/>
          <a:p>
            <a:r>
              <a:rPr lang="fr-FR" dirty="0"/>
              <a:t>chprim1 </a:t>
            </a:r>
            <a:r>
              <a:rPr lang="fr-FR" dirty="0" smtClean="0"/>
              <a:t>=  </a:t>
            </a:r>
            <a:r>
              <a:rPr lang="fr-FR" dirty="0"/>
              <a:t>(manu </a:t>
            </a:r>
            <a:r>
              <a:rPr lang="fr-FR" dirty="0" err="1"/>
              <a:t>chpo</a:t>
            </a:r>
            <a:r>
              <a:rPr lang="fr-FR" dirty="0"/>
              <a:t> pc4 1 'UX' -1) + (manu </a:t>
            </a:r>
            <a:r>
              <a:rPr lang="fr-FR" dirty="0" err="1"/>
              <a:t>chpo</a:t>
            </a:r>
            <a:r>
              <a:rPr lang="fr-FR" dirty="0"/>
              <a:t> pc3 1 'UX'  1);</a:t>
            </a:r>
          </a:p>
          <a:p>
            <a:r>
              <a:rPr lang="fr-FR" dirty="0"/>
              <a:t>chprim2 </a:t>
            </a:r>
            <a:r>
              <a:rPr lang="fr-FR" dirty="0" smtClean="0"/>
              <a:t>=  </a:t>
            </a:r>
            <a:r>
              <a:rPr lang="fr-FR" dirty="0"/>
              <a:t>(manu </a:t>
            </a:r>
            <a:r>
              <a:rPr lang="fr-FR" dirty="0" err="1"/>
              <a:t>chpo</a:t>
            </a:r>
            <a:r>
              <a:rPr lang="fr-FR" dirty="0"/>
              <a:t> ph  1 'UX' -1) + (manu </a:t>
            </a:r>
            <a:r>
              <a:rPr lang="fr-FR" dirty="0" err="1"/>
              <a:t>chpo</a:t>
            </a:r>
            <a:r>
              <a:rPr lang="fr-FR" dirty="0"/>
              <a:t> </a:t>
            </a:r>
            <a:r>
              <a:rPr lang="fr-FR" dirty="0" err="1"/>
              <a:t>pg</a:t>
            </a:r>
            <a:r>
              <a:rPr lang="fr-FR" dirty="0"/>
              <a:t>  1 'UX'  1);</a:t>
            </a:r>
          </a:p>
          <a:p>
            <a:r>
              <a:rPr lang="fr-FR" dirty="0" smtClean="0"/>
              <a:t>…..</a:t>
            </a:r>
            <a:endParaRPr lang="fr-FR" dirty="0"/>
          </a:p>
          <a:p>
            <a:r>
              <a:rPr lang="en-US" dirty="0" err="1"/>
              <a:t>chdual</a:t>
            </a:r>
            <a:r>
              <a:rPr lang="en-US" dirty="0"/>
              <a:t> = (</a:t>
            </a:r>
            <a:r>
              <a:rPr lang="en-US" dirty="0" err="1"/>
              <a:t>uch</a:t>
            </a:r>
            <a:r>
              <a:rPr lang="en-US" dirty="0"/>
              <a:t> </a:t>
            </a:r>
            <a:r>
              <a:rPr lang="en-US" dirty="0" err="1"/>
              <a:t>exco</a:t>
            </a:r>
            <a:r>
              <a:rPr lang="en-US" dirty="0"/>
              <a:t> 'FX' 'FX') * -1;</a:t>
            </a:r>
          </a:p>
          <a:p>
            <a:r>
              <a:rPr lang="pt-BR" dirty="0"/>
              <a:t>CL31 = </a:t>
            </a:r>
            <a:r>
              <a:rPr lang="pt-BR" dirty="0" smtClean="0"/>
              <a:t>rela </a:t>
            </a:r>
            <a:r>
              <a:rPr lang="pt-BR" dirty="0"/>
              <a:t>maxi   </a:t>
            </a:r>
            <a:r>
              <a:rPr lang="pt-BR" dirty="0" smtClean="0"/>
              <a:t> chprim1 </a:t>
            </a:r>
            <a:r>
              <a:rPr lang="pt-BR" dirty="0"/>
              <a:t>'DUAL' chdual;</a:t>
            </a:r>
          </a:p>
          <a:p>
            <a:r>
              <a:rPr lang="pt-BR" dirty="0"/>
              <a:t>CL32 = </a:t>
            </a:r>
            <a:r>
              <a:rPr lang="pt-BR" dirty="0" smtClean="0"/>
              <a:t>rela </a:t>
            </a:r>
            <a:r>
              <a:rPr lang="pt-BR" dirty="0"/>
              <a:t>maxi </a:t>
            </a:r>
            <a:r>
              <a:rPr lang="pt-BR" dirty="0" smtClean="0"/>
              <a:t>   chprim2 </a:t>
            </a:r>
            <a:r>
              <a:rPr lang="pt-BR" dirty="0"/>
              <a:t>'DUAL' chdual;</a:t>
            </a:r>
          </a:p>
          <a:p>
            <a:r>
              <a:rPr lang="pt-BR" dirty="0" smtClean="0"/>
              <a:t>.....</a:t>
            </a:r>
            <a:endParaRPr lang="pt-BR" dirty="0"/>
          </a:p>
          <a:p>
            <a:r>
              <a:rPr lang="fr-FR" dirty="0" err="1"/>
              <a:t>uch</a:t>
            </a:r>
            <a:r>
              <a:rPr lang="fr-FR" dirty="0"/>
              <a:t> = </a:t>
            </a:r>
            <a:r>
              <a:rPr lang="fr-FR" dirty="0" smtClean="0"/>
              <a:t>(</a:t>
            </a:r>
            <a:r>
              <a:rPr lang="fr-FR" dirty="0" err="1" smtClean="0"/>
              <a:t>depi</a:t>
            </a:r>
            <a:r>
              <a:rPr lang="fr-FR" dirty="0" smtClean="0"/>
              <a:t> </a:t>
            </a:r>
            <a:r>
              <a:rPr lang="fr-FR" dirty="0"/>
              <a:t>CL31 2d-6 ) et (</a:t>
            </a:r>
            <a:r>
              <a:rPr lang="fr-FR" dirty="0" err="1"/>
              <a:t>depi</a:t>
            </a:r>
            <a:r>
              <a:rPr lang="fr-FR" dirty="0"/>
              <a:t> </a:t>
            </a:r>
            <a:r>
              <a:rPr lang="fr-FR" dirty="0" smtClean="0"/>
              <a:t>CL32 </a:t>
            </a:r>
            <a:r>
              <a:rPr lang="fr-FR" dirty="0"/>
              <a:t>2d-6 ) </a:t>
            </a:r>
            <a:r>
              <a:rPr lang="fr-FR" dirty="0" smtClean="0"/>
              <a:t>et …..</a:t>
            </a:r>
          </a:p>
          <a:p>
            <a:r>
              <a:rPr lang="en-US" dirty="0" err="1"/>
              <a:t>charg</a:t>
            </a:r>
            <a:r>
              <a:rPr lang="en-US" dirty="0"/>
              <a:t>= (</a:t>
            </a:r>
            <a:r>
              <a:rPr lang="en-US"/>
              <a:t>char </a:t>
            </a:r>
            <a:r>
              <a:rPr lang="en-US" smtClean="0"/>
              <a:t>‘DINC’  </a:t>
            </a:r>
            <a:r>
              <a:rPr lang="en-US" dirty="0" err="1"/>
              <a:t>uch</a:t>
            </a:r>
            <a:r>
              <a:rPr lang="en-US" dirty="0"/>
              <a:t>    ev2</a:t>
            </a:r>
            <a:r>
              <a:rPr lang="en-US" dirty="0" smtClean="0"/>
              <a:t>);</a:t>
            </a:r>
          </a:p>
          <a:p>
            <a:r>
              <a:rPr lang="en-US" dirty="0" smtClean="0"/>
              <a:t>PASAPAS tab;</a:t>
            </a:r>
          </a:p>
          <a:p>
            <a:r>
              <a:rPr lang="fr-FR" dirty="0"/>
              <a:t> </a:t>
            </a:r>
            <a:r>
              <a:rPr lang="fr-FR" dirty="0" err="1" smtClean="0"/>
              <a:t>reac</a:t>
            </a:r>
            <a:r>
              <a:rPr lang="fr-FR" dirty="0" smtClean="0"/>
              <a:t> (CL31 et CL32 et…)  </a:t>
            </a:r>
            <a:r>
              <a:rPr lang="fr-FR" dirty="0" err="1" smtClean="0"/>
              <a:t>tab.DEPLACEMENTS.i</a:t>
            </a:r>
            <a:r>
              <a:rPr lang="fr-FR" dirty="0" smtClean="0"/>
              <a:t> </a:t>
            </a:r>
            <a:r>
              <a:rPr lang="fr-FR" dirty="0"/>
              <a:t>;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382F7-148B-4E70-BAFF-5249ED0E1523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6921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1107441" y="158348"/>
            <a:ext cx="4395374" cy="454854"/>
          </a:xfrm>
        </p:spPr>
        <p:txBody>
          <a:bodyPr/>
          <a:lstStyle/>
          <a:p>
            <a:r>
              <a:rPr lang="fr-FR" altLang="fr-FR" sz="2800" dirty="0" smtClean="0"/>
              <a:t>Animation</a:t>
            </a:r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367891" y="6665909"/>
            <a:ext cx="627944" cy="161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fld id="{F2E822A1-FB1B-49C1-BB79-13F67B1BAC3F}" type="slidenum">
              <a:rPr lang="fr-FR" altLang="fr-FR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Bef>
                  <a:spcPct val="0"/>
                </a:spcBef>
              </a:pPr>
              <a:t>15</a:t>
            </a:fld>
            <a:endParaRPr lang="fr-FR" altLang="fr-FR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6" name="Espace réservé du contenu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0525" y="1981200"/>
            <a:ext cx="5822950" cy="4114800"/>
          </a:xfrm>
        </p:spPr>
      </p:pic>
    </p:spTree>
    <p:extLst>
      <p:ext uri="{BB962C8B-B14F-4D97-AF65-F5344CB8AC3E}">
        <p14:creationId xmlns:p14="http://schemas.microsoft.com/office/powerpoint/2010/main" val="30541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67891" y="6665909"/>
            <a:ext cx="627944" cy="161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fld id="{B31099C9-00CB-4D7C-A197-28BEC6FE6C80}" type="slidenum">
              <a:rPr lang="fr-FR" altLang="fr-FR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Bef>
                  <a:spcPct val="0"/>
                </a:spcBef>
                <a:buNone/>
              </a:pPr>
              <a:t>16</a:t>
            </a:fld>
            <a:endParaRPr lang="fr-FR" altLang="fr-FR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107441" y="158348"/>
            <a:ext cx="4395374" cy="454854"/>
          </a:xfrm>
        </p:spPr>
        <p:txBody>
          <a:bodyPr/>
          <a:lstStyle/>
          <a:p>
            <a:pPr eaLnBrk="1" hangingPunct="1"/>
            <a:r>
              <a:rPr lang="fr-FR" altLang="fr-FR" sz="2800" dirty="0" smtClean="0"/>
              <a:t>Contrôle multi objectif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2" y="1293436"/>
            <a:ext cx="7886700" cy="2379844"/>
          </a:xfrm>
        </p:spPr>
        <p:txBody>
          <a:bodyPr/>
          <a:lstStyle/>
          <a:p>
            <a:pPr algn="just" eaLnBrk="1" hangingPunct="1"/>
            <a:r>
              <a:rPr lang="fr-FR" altLang="fr-FR" sz="2400" dirty="0" smtClean="0">
                <a:sym typeface="Symbol" panose="05050102010706020507" pitchFamily="18" charset="2"/>
              </a:rPr>
              <a:t>On peut imposer plusieurs relations avec pour chacune une réaction différente.</a:t>
            </a:r>
          </a:p>
          <a:p>
            <a:pPr algn="just" eaLnBrk="1" hangingPunct="1"/>
            <a:endParaRPr lang="fr-FR" altLang="fr-FR" sz="2400" dirty="0" smtClean="0">
              <a:sym typeface="Symbol" panose="05050102010706020507" pitchFamily="18" charset="2"/>
            </a:endParaRPr>
          </a:p>
          <a:p>
            <a:pPr algn="just" eaLnBrk="1" hangingPunct="1"/>
            <a:r>
              <a:rPr lang="fr-FR" altLang="fr-FR" sz="2400" dirty="0" smtClean="0">
                <a:sym typeface="Symbol" panose="05050102010706020507" pitchFamily="18" charset="2"/>
              </a:rPr>
              <a:t>Exemple : machine d’essai multiaxiale avec plusieurs vérins et plusieurs déplacements imposés (par exemple en X et en Y)</a:t>
            </a:r>
            <a:endParaRPr lang="fr-FR" alt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389198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67891" y="6665909"/>
            <a:ext cx="627944" cy="161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fld id="{B1360B70-9719-4F94-98DF-BC31D9C9AC75}" type="slidenum">
              <a:rPr lang="fr-FR" altLang="fr-FR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Bef>
                  <a:spcPct val="0"/>
                </a:spcBef>
                <a:buNone/>
              </a:pPr>
              <a:t>17</a:t>
            </a:fld>
            <a:endParaRPr lang="fr-FR" altLang="fr-FR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107441" y="158348"/>
            <a:ext cx="4395374" cy="454854"/>
          </a:xfrm>
        </p:spPr>
        <p:txBody>
          <a:bodyPr/>
          <a:lstStyle/>
          <a:p>
            <a:pPr eaLnBrk="1" hangingPunct="1"/>
            <a:r>
              <a:rPr lang="fr-FR" altLang="fr-FR" sz="2800" dirty="0" smtClean="0"/>
              <a:t>Frottement de Coulomb</a:t>
            </a:r>
          </a:p>
        </p:txBody>
      </p:sp>
      <p:sp>
        <p:nvSpPr>
          <p:cNvPr id="2" name="Arc 1"/>
          <p:cNvSpPr/>
          <p:nvPr/>
        </p:nvSpPr>
        <p:spPr>
          <a:xfrm>
            <a:off x="1979613" y="5229225"/>
            <a:ext cx="2447925" cy="866775"/>
          </a:xfrm>
          <a:prstGeom prst="arc">
            <a:avLst>
              <a:gd name="adj1" fmla="val 10858177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700338" y="4797425"/>
            <a:ext cx="1008062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3203575" y="4132263"/>
            <a:ext cx="0" cy="10969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stCxn id="3" idx="2"/>
          </p:cNvCxnSpPr>
          <p:nvPr/>
        </p:nvCxnSpPr>
        <p:spPr>
          <a:xfrm>
            <a:off x="3203575" y="5229225"/>
            <a:ext cx="10810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97013" y="4797152"/>
            <a:ext cx="1973910" cy="46166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9" name="Rectangle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37812" y="4131568"/>
            <a:ext cx="614399" cy="46166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FR">
                <a:noFill/>
              </a:rPr>
              <a:t> 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63" y="1052243"/>
            <a:ext cx="7773074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2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67891" y="6665909"/>
            <a:ext cx="627944" cy="161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fld id="{CB9960A2-B1B6-49D9-AA21-EA3BE9EDE94A}" type="slidenum">
              <a:rPr lang="fr-FR" altLang="fr-FR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Bef>
                  <a:spcPct val="0"/>
                </a:spcBef>
                <a:buNone/>
              </a:pPr>
              <a:t>18</a:t>
            </a:fld>
            <a:endParaRPr lang="fr-FR" altLang="fr-FR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107441" y="158348"/>
            <a:ext cx="4395374" cy="454854"/>
          </a:xfrm>
        </p:spPr>
        <p:txBody>
          <a:bodyPr/>
          <a:lstStyle/>
          <a:p>
            <a:pPr eaLnBrk="1" hangingPunct="1"/>
            <a:r>
              <a:rPr lang="fr-FR" altLang="fr-FR" sz="2800" smtClean="0"/>
              <a:t>Forme matricielle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3" y="1371421"/>
            <a:ext cx="7773074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67891" y="6665909"/>
            <a:ext cx="627944" cy="161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fld id="{EF023042-A37A-4CCC-B7D1-995612221560}" type="slidenum">
              <a:rPr lang="fr-FR" altLang="fr-FR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Bef>
                  <a:spcPct val="0"/>
                </a:spcBef>
                <a:buNone/>
              </a:pPr>
              <a:t>19</a:t>
            </a:fld>
            <a:endParaRPr lang="fr-FR" altLang="fr-FR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107441" y="158348"/>
            <a:ext cx="4395374" cy="454854"/>
          </a:xfrm>
        </p:spPr>
        <p:txBody>
          <a:bodyPr/>
          <a:lstStyle/>
          <a:p>
            <a:pPr eaLnBrk="1" hangingPunct="1"/>
            <a:r>
              <a:rPr lang="fr-FR" altLang="fr-FR" sz="2800" dirty="0" smtClean="0"/>
              <a:t>Algorithme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69" y="1066595"/>
            <a:ext cx="7267062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1107441" y="158348"/>
            <a:ext cx="4395374" cy="454854"/>
          </a:xfrm>
        </p:spPr>
        <p:txBody>
          <a:bodyPr/>
          <a:lstStyle/>
          <a:p>
            <a:r>
              <a:rPr lang="fr-FR" altLang="fr-FR" sz="2800" dirty="0" smtClean="0"/>
              <a:t>Plan</a:t>
            </a:r>
            <a:endParaRPr lang="fr-FR" altLang="fr-FR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628652" y="2000801"/>
            <a:ext cx="7886700" cy="3429362"/>
          </a:xfrm>
        </p:spPr>
        <p:txBody>
          <a:bodyPr/>
          <a:lstStyle/>
          <a:p>
            <a:r>
              <a:rPr lang="fr-FR" altLang="fr-FR" sz="3200" dirty="0" smtClean="0"/>
              <a:t>Rappels sur les conditions aux limites</a:t>
            </a:r>
          </a:p>
          <a:p>
            <a:r>
              <a:rPr lang="fr-FR" altLang="fr-FR" sz="3200" dirty="0" smtClean="0"/>
              <a:t>Multiplicateurs de Lagrange</a:t>
            </a:r>
          </a:p>
          <a:p>
            <a:r>
              <a:rPr lang="fr-FR" altLang="fr-FR" sz="3200" dirty="0" smtClean="0"/>
              <a:t>Condition non associée</a:t>
            </a:r>
          </a:p>
          <a:p>
            <a:r>
              <a:rPr lang="fr-FR" altLang="fr-FR" sz="3200" dirty="0" smtClean="0"/>
              <a:t>Application au contrôle </a:t>
            </a:r>
          </a:p>
          <a:p>
            <a:r>
              <a:rPr lang="fr-FR" altLang="fr-FR" sz="3200" dirty="0" smtClean="0"/>
              <a:t>Forme unilatérale</a:t>
            </a:r>
          </a:p>
          <a:p>
            <a:r>
              <a:rPr lang="fr-FR" altLang="fr-FR" sz="3200" dirty="0" smtClean="0"/>
              <a:t>Application au frottement</a:t>
            </a:r>
          </a:p>
        </p:txBody>
      </p:sp>
      <p:sp>
        <p:nvSpPr>
          <p:cNvPr id="512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367891" y="6665909"/>
            <a:ext cx="627944" cy="161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7BF2D9FA-5EA6-4AB2-8028-0B428BD13BC5}" type="slidenum">
              <a:rPr lang="fr-FR" altLang="fr-FR" sz="105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25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67891" y="6665909"/>
            <a:ext cx="627944" cy="161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fld id="{2C2480F1-FF7C-41AB-9A1B-7BC07C209E24}" type="slidenum">
              <a:rPr lang="fr-FR" altLang="fr-FR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Bef>
                  <a:spcPct val="0"/>
                </a:spcBef>
                <a:buNone/>
              </a:pPr>
              <a:t>20</a:t>
            </a:fld>
            <a:endParaRPr lang="fr-FR" altLang="fr-FR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107441" y="158348"/>
            <a:ext cx="4395374" cy="454854"/>
          </a:xfrm>
        </p:spPr>
        <p:txBody>
          <a:bodyPr/>
          <a:lstStyle/>
          <a:p>
            <a:pPr eaLnBrk="1" hangingPunct="1"/>
            <a:r>
              <a:rPr lang="fr-FR" altLang="fr-FR" sz="2800" smtClean="0"/>
              <a:t>Remarques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3" y="1371421"/>
            <a:ext cx="7773074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67891" y="6665909"/>
            <a:ext cx="627944" cy="161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fld id="{7F50C82C-D821-4F32-B56D-702C8524F7A0}" type="slidenum">
              <a:rPr lang="fr-FR" altLang="fr-FR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Bef>
                  <a:spcPct val="0"/>
                </a:spcBef>
                <a:buNone/>
              </a:pPr>
              <a:t>21</a:t>
            </a:fld>
            <a:endParaRPr lang="fr-FR" altLang="fr-FR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Titre 1"/>
          <p:cNvSpPr>
            <a:spLocks noGrp="1"/>
          </p:cNvSpPr>
          <p:nvPr>
            <p:ph type="title"/>
          </p:nvPr>
        </p:nvSpPr>
        <p:spPr>
          <a:xfrm>
            <a:off x="1107440" y="-14007"/>
            <a:ext cx="7786393" cy="799564"/>
          </a:xfrm>
        </p:spPr>
        <p:txBody>
          <a:bodyPr/>
          <a:lstStyle/>
          <a:p>
            <a:r>
              <a:rPr lang="fr-FR" altLang="fr-FR" sz="2800" smtClean="0"/>
              <a:t>Méthode précédente dans Cast3M</a:t>
            </a:r>
          </a:p>
        </p:txBody>
      </p:sp>
      <p:sp>
        <p:nvSpPr>
          <p:cNvPr id="11" name="Rectangle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  <a:blipFill>
            <a:blip r:embed="rId2"/>
            <a:stretch>
              <a:fillRect l="-1804" t="-3259"/>
            </a:stretch>
          </a:blipFill>
          <a:extLst/>
        </p:spPr>
        <p:txBody>
          <a:bodyPr vert="horz" lIns="127723" tIns="63862" rIns="127723" bIns="63862" rtlCol="0">
            <a:spAutoFit/>
          </a:bodyPr>
          <a:lstStyle>
            <a:lvl1pPr marL="239481" indent="-239481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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fr-FR" smtClean="0">
                <a:noFill/>
              </a:rPr>
              <a:t> </a:t>
            </a:r>
            <a:endParaRPr lang="fr-FR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288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67891" y="6665909"/>
            <a:ext cx="627944" cy="161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fld id="{D30BEEFF-718C-4797-AEC9-2677384898C6}" type="slidenum">
              <a:rPr lang="fr-FR" altLang="fr-FR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Bef>
                  <a:spcPct val="0"/>
                </a:spcBef>
                <a:buNone/>
              </a:pPr>
              <a:t>22</a:t>
            </a:fld>
            <a:endParaRPr lang="fr-FR" altLang="fr-FR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107441" y="158348"/>
            <a:ext cx="4395374" cy="454854"/>
          </a:xfrm>
        </p:spPr>
        <p:txBody>
          <a:bodyPr/>
          <a:lstStyle/>
          <a:p>
            <a:pPr eaLnBrk="1" hangingPunct="1"/>
            <a:r>
              <a:rPr lang="fr-FR" altLang="fr-FR" sz="2800" smtClean="0"/>
              <a:t>Exemple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67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fr-FR" altLang="fr-FR" smtClean="0"/>
          </a:p>
        </p:txBody>
      </p:sp>
      <p:pic>
        <p:nvPicPr>
          <p:cNvPr id="25605" name="Imag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92250"/>
            <a:ext cx="5580062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08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>
          <a:xfrm>
            <a:off x="1107441" y="158348"/>
            <a:ext cx="4395374" cy="454854"/>
          </a:xfrm>
        </p:spPr>
        <p:txBody>
          <a:bodyPr/>
          <a:lstStyle/>
          <a:p>
            <a:r>
              <a:rPr lang="fr-FR" altLang="fr-FR" sz="2800" smtClean="0"/>
              <a:t>Animation</a:t>
            </a:r>
          </a:p>
        </p:txBody>
      </p:sp>
      <p:pic>
        <p:nvPicPr>
          <p:cNvPr id="26627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0525" y="1981200"/>
            <a:ext cx="5822950" cy="4114800"/>
          </a:xfrm>
        </p:spPr>
      </p:pic>
      <p:sp>
        <p:nvSpPr>
          <p:cNvPr id="2662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367891" y="6665909"/>
            <a:ext cx="627944" cy="161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fld id="{9663D542-84A2-485A-884E-C2EA1B83AF7F}" type="slidenum">
              <a:rPr lang="fr-FR" altLang="fr-FR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Bef>
                  <a:spcPct val="0"/>
                </a:spcBef>
              </a:pPr>
              <a:t>23</a:t>
            </a:fld>
            <a:endParaRPr lang="fr-FR" altLang="fr-FR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0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7440" y="60757"/>
            <a:ext cx="4927599" cy="650036"/>
          </a:xfrm>
        </p:spPr>
        <p:txBody>
          <a:bodyPr/>
          <a:lstStyle/>
          <a:p>
            <a:r>
              <a:rPr lang="fr-FR" dirty="0" smtClean="0"/>
              <a:t>Nouvelle méthode – Ancienne méthode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0"/>
          <a:stretch/>
        </p:blipFill>
        <p:spPr>
          <a:xfrm>
            <a:off x="0" y="995785"/>
            <a:ext cx="8818880" cy="5747068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382F7-148B-4E70-BAFF-5249ED0E1523}" type="slidenum">
              <a:rPr lang="fr-FR" altLang="fr-FR" smtClean="0"/>
              <a:pPr>
                <a:defRPr/>
              </a:pPr>
              <a:t>24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917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1107441" y="158348"/>
            <a:ext cx="4395374" cy="454854"/>
          </a:xfrm>
        </p:spPr>
        <p:txBody>
          <a:bodyPr/>
          <a:lstStyle/>
          <a:p>
            <a:r>
              <a:rPr lang="fr-FR" altLang="fr-FR" sz="2800" smtClean="0"/>
              <a:t>Conclusion</a:t>
            </a:r>
          </a:p>
        </p:txBody>
      </p:sp>
      <p:sp>
        <p:nvSpPr>
          <p:cNvPr id="27651" name="Espace réservé du contenu 2"/>
          <p:cNvSpPr>
            <a:spLocks noGrp="1"/>
          </p:cNvSpPr>
          <p:nvPr>
            <p:ph idx="1"/>
          </p:nvPr>
        </p:nvSpPr>
        <p:spPr>
          <a:xfrm>
            <a:off x="628652" y="1880032"/>
            <a:ext cx="7886700" cy="4094159"/>
          </a:xfrm>
        </p:spPr>
        <p:txBody>
          <a:bodyPr/>
          <a:lstStyle/>
          <a:p>
            <a:pPr algn="just"/>
            <a:r>
              <a:rPr lang="fr-FR" altLang="fr-FR" sz="2400" dirty="0" smtClean="0"/>
              <a:t>Une nouvelle condition aux limites qui généralise la condition de Dirichlet pour les problèmes non conservatifs.</a:t>
            </a:r>
          </a:p>
          <a:p>
            <a:pPr algn="just"/>
            <a:endParaRPr lang="fr-FR" altLang="fr-FR" sz="2400" dirty="0" smtClean="0"/>
          </a:p>
          <a:p>
            <a:pPr algn="just"/>
            <a:r>
              <a:rPr lang="fr-FR" altLang="fr-FR" sz="2400" dirty="0" smtClean="0"/>
              <a:t>Sens physique fort. Généralisation du principe d’action-réaction.</a:t>
            </a:r>
          </a:p>
          <a:p>
            <a:pPr algn="just"/>
            <a:endParaRPr lang="fr-FR" altLang="fr-FR" sz="2400" dirty="0" smtClean="0"/>
          </a:p>
          <a:p>
            <a:pPr algn="just"/>
            <a:r>
              <a:rPr lang="fr-FR" altLang="fr-FR" sz="2400" dirty="0" smtClean="0"/>
              <a:t>Appliquée au pilotage et au frottement en mécanique, et au changement de phase en génie chimique.</a:t>
            </a:r>
          </a:p>
          <a:p>
            <a:pPr algn="just"/>
            <a:endParaRPr lang="fr-FR" altLang="fr-FR" sz="2400" dirty="0" smtClean="0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367891" y="6665909"/>
            <a:ext cx="627944" cy="161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fld id="{29A18E4A-EEB8-43CB-B15B-38C614B356C2}" type="slidenum">
              <a:rPr lang="fr-FR" altLang="fr-FR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Bef>
                  <a:spcPct val="0"/>
                </a:spcBef>
                <a:buNone/>
              </a:pPr>
              <a:t>25</a:t>
            </a:fld>
            <a:endParaRPr lang="fr-FR" altLang="fr-FR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62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7441" y="158348"/>
            <a:ext cx="4395374" cy="454854"/>
          </a:xfrm>
        </p:spPr>
        <p:txBody>
          <a:bodyPr/>
          <a:lstStyle/>
          <a:p>
            <a:r>
              <a:rPr lang="fr-FR" altLang="fr-FR" sz="2800" dirty="0" smtClean="0"/>
              <a:t>Problème conservatif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2" y="1293436"/>
            <a:ext cx="7886700" cy="2738404"/>
          </a:xfrm>
        </p:spPr>
        <p:txBody>
          <a:bodyPr/>
          <a:lstStyle/>
          <a:p>
            <a:r>
              <a:rPr lang="fr-FR" altLang="fr-FR" sz="2400" dirty="0" smtClean="0"/>
              <a:t>Structure S, conditions aux limites CL, comportement </a:t>
            </a:r>
            <a:r>
              <a:rPr lang="fr-FR" altLang="fr-FR" sz="2400" dirty="0" err="1" smtClean="0"/>
              <a:t>Comp</a:t>
            </a:r>
            <a:r>
              <a:rPr lang="fr-FR" altLang="fr-FR" sz="2400" dirty="0" smtClean="0"/>
              <a:t>, état initial U</a:t>
            </a:r>
            <a:r>
              <a:rPr lang="fr-FR" altLang="fr-FR" sz="2400" baseline="-25000" dirty="0" smtClean="0"/>
              <a:t>0</a:t>
            </a:r>
            <a:r>
              <a:rPr lang="fr-FR" altLang="fr-FR" sz="2400" dirty="0" smtClean="0"/>
              <a:t> au repos,</a:t>
            </a:r>
            <a:r>
              <a:rPr lang="fr-FR" altLang="fr-FR" sz="2400" dirty="0" smtClean="0">
                <a:sym typeface="Symbol" panose="05050102010706020507" pitchFamily="18" charset="2"/>
              </a:rPr>
              <a:t> chargement </a:t>
            </a:r>
            <a:r>
              <a:rPr lang="fr-FR" altLang="fr-FR" sz="2400" dirty="0" err="1" smtClean="0">
                <a:sym typeface="Symbol" panose="05050102010706020507" pitchFamily="18" charset="2"/>
              </a:rPr>
              <a:t>F</a:t>
            </a:r>
            <a:r>
              <a:rPr lang="fr-FR" altLang="fr-FR" sz="2400" baseline="-25000" dirty="0" err="1" smtClean="0">
                <a:sym typeface="Symbol" panose="05050102010706020507" pitchFamily="18" charset="2"/>
              </a:rPr>
              <a:t>ext</a:t>
            </a:r>
            <a:endParaRPr lang="fr-FR" altLang="fr-FR" sz="2400" baseline="-25000" dirty="0" smtClean="0">
              <a:sym typeface="Symbol" panose="05050102010706020507" pitchFamily="18" charset="2"/>
            </a:endParaRPr>
          </a:p>
          <a:p>
            <a:endParaRPr lang="fr-FR" altLang="fr-FR" sz="2400" dirty="0" smtClean="0">
              <a:sym typeface="Symbol" panose="05050102010706020507" pitchFamily="18" charset="2"/>
            </a:endParaRPr>
          </a:p>
          <a:p>
            <a:r>
              <a:rPr lang="fr-FR" altLang="fr-FR" sz="2400" dirty="0" smtClean="0">
                <a:sym typeface="Symbol" panose="05050102010706020507" pitchFamily="18" charset="2"/>
              </a:rPr>
              <a:t>On cherche l’état final tel que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altLang="fr-FR" sz="2000" dirty="0" err="1" smtClean="0">
                <a:sym typeface="Symbol" panose="05050102010706020507" pitchFamily="18" charset="2"/>
              </a:rPr>
              <a:t>F</a:t>
            </a:r>
            <a:r>
              <a:rPr lang="fr-FR" altLang="fr-FR" sz="2000" baseline="-25000" dirty="0" err="1" smtClean="0">
                <a:sym typeface="Symbol" panose="05050102010706020507" pitchFamily="18" charset="2"/>
              </a:rPr>
              <a:t>ext</a:t>
            </a:r>
            <a:r>
              <a:rPr lang="fr-FR" altLang="fr-FR" sz="2000" dirty="0" smtClean="0">
                <a:sym typeface="Symbol" panose="05050102010706020507" pitchFamily="18" charset="2"/>
              </a:rPr>
              <a:t> - B  = 0	Équilibre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altLang="fr-FR" sz="2000" dirty="0" smtClean="0">
                <a:sym typeface="Symbol" panose="05050102010706020507" pitchFamily="18" charset="2"/>
              </a:rPr>
              <a:t> = </a:t>
            </a:r>
            <a:r>
              <a:rPr lang="fr-FR" altLang="fr-FR" sz="2000" dirty="0" err="1" smtClean="0">
                <a:sym typeface="Symbol" panose="05050102010706020507" pitchFamily="18" charset="2"/>
              </a:rPr>
              <a:t>Comp</a:t>
            </a:r>
            <a:r>
              <a:rPr lang="fr-FR" altLang="fr-FR" sz="2000" dirty="0" smtClean="0">
                <a:sym typeface="Symbol" panose="05050102010706020507" pitchFamily="18" charset="2"/>
              </a:rPr>
              <a:t> ()	Comportement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altLang="fr-FR" sz="2000" dirty="0" smtClean="0">
                <a:sym typeface="Symbol" panose="05050102010706020507" pitchFamily="18" charset="2"/>
              </a:rPr>
              <a:t>d  . d  &gt; 0		Stabilité</a:t>
            </a:r>
          </a:p>
        </p:txBody>
      </p:sp>
      <p:sp>
        <p:nvSpPr>
          <p:cNvPr id="614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67891" y="6665909"/>
            <a:ext cx="627944" cy="161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fld id="{1AAE1A38-F4E9-44E6-B629-EADB55DBEC01}" type="slidenum">
              <a:rPr lang="fr-FR" altLang="fr-FR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Bef>
                  <a:spcPct val="0"/>
                </a:spcBef>
                <a:buNone/>
              </a:pPr>
              <a:t>3</a:t>
            </a:fld>
            <a:endParaRPr lang="fr-FR" altLang="fr-FR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4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107441" y="158348"/>
            <a:ext cx="4395374" cy="454854"/>
          </a:xfrm>
        </p:spPr>
        <p:txBody>
          <a:bodyPr/>
          <a:lstStyle/>
          <a:p>
            <a:pPr eaLnBrk="1" hangingPunct="1"/>
            <a:r>
              <a:rPr lang="fr-FR" altLang="fr-FR" sz="2800" smtClean="0"/>
              <a:t>Conditions aux limites</a:t>
            </a:r>
            <a:endParaRPr lang="fr-FR" altLang="fr-FR" sz="2800" dirty="0" smtClean="0"/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628652" y="1837426"/>
            <a:ext cx="7886700" cy="3650961"/>
          </a:xfrm>
        </p:spPr>
        <p:txBody>
          <a:bodyPr/>
          <a:lstStyle/>
          <a:p>
            <a:pPr eaLnBrk="1" hangingPunct="1"/>
            <a:r>
              <a:rPr lang="fr-FR" altLang="fr-FR" sz="2400" dirty="0" smtClean="0"/>
              <a:t>Forces imposées (gradient du déplacement)</a:t>
            </a:r>
          </a:p>
          <a:p>
            <a:pPr lvl="1" eaLnBrk="1" hangingPunct="1"/>
            <a:r>
              <a:rPr lang="fr-FR" altLang="fr-FR" sz="2000" dirty="0" smtClean="0"/>
              <a:t>F=KU</a:t>
            </a:r>
          </a:p>
          <a:p>
            <a:pPr lvl="1" eaLnBrk="1" hangingPunct="1"/>
            <a:r>
              <a:rPr lang="fr-FR" altLang="fr-FR" sz="2000" dirty="0" smtClean="0"/>
              <a:t>Forces suiveuses : dépendent de la solution</a:t>
            </a:r>
          </a:p>
          <a:p>
            <a:pPr marL="478963" lvl="1" indent="0" eaLnBrk="1" hangingPunct="1">
              <a:buNone/>
            </a:pPr>
            <a:endParaRPr lang="fr-FR" altLang="fr-FR" sz="2000" dirty="0" smtClean="0"/>
          </a:p>
          <a:p>
            <a:pPr eaLnBrk="1" hangingPunct="1"/>
            <a:r>
              <a:rPr lang="fr-FR" altLang="fr-FR" sz="2400" dirty="0" smtClean="0"/>
              <a:t>Déplacements imposés</a:t>
            </a:r>
          </a:p>
          <a:p>
            <a:pPr lvl="1" eaLnBrk="1" hangingPunct="1"/>
            <a:r>
              <a:rPr lang="fr-FR" altLang="fr-FR" sz="2000" dirty="0" smtClean="0"/>
              <a:t>En fait relations linéaires entre </a:t>
            </a:r>
            <a:r>
              <a:rPr lang="fr-FR" altLang="fr-FR" sz="2000" dirty="0" err="1" smtClean="0"/>
              <a:t>ddl</a:t>
            </a:r>
            <a:endParaRPr lang="fr-FR" altLang="fr-FR" sz="2000" dirty="0" smtClean="0"/>
          </a:p>
          <a:p>
            <a:pPr lvl="2" eaLnBrk="1" hangingPunct="1"/>
            <a:r>
              <a:rPr lang="fr-FR" altLang="fr-FR" sz="1800" dirty="0" smtClean="0"/>
              <a:t>Déplacement imposé dans une direction particulière</a:t>
            </a:r>
          </a:p>
          <a:p>
            <a:pPr lvl="2" eaLnBrk="1" hangingPunct="1"/>
            <a:r>
              <a:rPr lang="fr-FR" altLang="fr-FR" sz="1800" dirty="0" smtClean="0"/>
              <a:t>Déplacements de plusieurs points liés</a:t>
            </a:r>
          </a:p>
          <a:p>
            <a:pPr lvl="1" eaLnBrk="1" hangingPunct="1"/>
            <a:r>
              <a:rPr lang="fr-FR" altLang="fr-FR" sz="2000" dirty="0" smtClean="0"/>
              <a:t>Eventuellement unilatéral</a:t>
            </a:r>
          </a:p>
          <a:p>
            <a:pPr lvl="2" eaLnBrk="1" hangingPunct="1"/>
            <a:r>
              <a:rPr lang="fr-FR" altLang="fr-FR" sz="1800" dirty="0" smtClean="0"/>
              <a:t>Traitement du contact</a:t>
            </a:r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367891" y="6665909"/>
            <a:ext cx="627944" cy="161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fld id="{347C0650-94A5-463F-868E-9DF51493CFC9}" type="slidenum">
              <a:rPr lang="fr-FR" altLang="fr-FR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Bef>
                  <a:spcPct val="0"/>
                </a:spcBef>
                <a:buNone/>
              </a:pPr>
              <a:t>4</a:t>
            </a:fld>
            <a:endParaRPr lang="fr-FR" altLang="fr-FR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6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1107441" y="158348"/>
            <a:ext cx="4395374" cy="454854"/>
          </a:xfrm>
        </p:spPr>
        <p:txBody>
          <a:bodyPr/>
          <a:lstStyle/>
          <a:p>
            <a:pPr eaLnBrk="1" hangingPunct="1"/>
            <a:r>
              <a:rPr lang="fr-FR" altLang="fr-FR" sz="2800" dirty="0" smtClean="0"/>
              <a:t>Condition de Dirichlet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35634" y="1246847"/>
                <a:ext cx="8350696" cy="4699069"/>
              </a:xfrm>
            </p:spPr>
            <p:txBody>
              <a:bodyPr/>
              <a:lstStyle/>
              <a:p>
                <a:pPr eaLnBrk="1"/>
                <a:r>
                  <a:rPr lang="fr-FR" altLang="fr-FR" sz="2400" dirty="0" smtClean="0"/>
                  <a:t>On veut résoudre : </a:t>
                </a:r>
              </a:p>
              <a:p>
                <a:pPr eaLnBrk="1"/>
                <a:r>
                  <a:rPr lang="fr-FR" altLang="fr-FR" sz="24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Min</a:t>
                </a:r>
                <a:r>
                  <a:rPr lang="fr-FR" altLang="fr-FR" sz="2400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{</a:t>
                </a:r>
                <a:r>
                  <a:rPr lang="fr-FR" altLang="fr-FR" sz="2400" b="0" i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</a:t>
                </a:r>
                <a:r>
                  <a:rPr lang="fr-FR" altLang="fr-FR" sz="2400" b="0" i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V</a:t>
                </a:r>
                <a:r>
                  <a:rPr lang="fr-FR" altLang="fr-FR" sz="2400" b="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}</a:t>
                </a:r>
                <a:r>
                  <a:rPr lang="fr-FR" altLang="fr-FR" sz="24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:r>
                  <a:rPr lang="fr-FR" altLang="fr-FR" sz="2400" b="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fr-FR" alt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fr-FR" alt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fr-FR" alt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fr-FR" alt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fr-FR" alt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fr-FR" alt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𝑞</m:t>
                            </m:r>
                          </m:e>
                          <m:sup>
                            <m:r>
                              <a:rPr lang="fr-FR" alt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𝑡</m:t>
                            </m:r>
                          </m:sup>
                        </m:sSup>
                      </m:e>
                    </m:box>
                    <m:r>
                      <a:rPr lang="fr-FR" alt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𝐾𝑞</m:t>
                    </m:r>
                    <m:r>
                      <a:rPr lang="fr-FR" alt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sSup>
                      <m:sSupPr>
                        <m:ctrlPr>
                          <a:rPr lang="fr-FR" alt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fr-FR" alt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𝑞</m:t>
                        </m:r>
                      </m:e>
                      <m:sup>
                        <m:r>
                          <a:rPr lang="fr-FR" alt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sup>
                    </m:sSup>
                    <m:r>
                      <a:rPr lang="fr-FR" alt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𝐹</m:t>
                    </m:r>
                  </m:oMath>
                </a14:m>
                <a:r>
                  <a:rPr lang="fr-FR" altLang="fr-FR" sz="2400" b="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)</a:t>
                </a:r>
                <a:r>
                  <a:rPr lang="fr-FR" altLang="fr-FR" sz="2400" dirty="0" smtClean="0">
                    <a:sym typeface="Symbol" panose="05050102010706020507" pitchFamily="18" charset="2"/>
                  </a:rPr>
                  <a:t>	</a:t>
                </a:r>
                <a:r>
                  <a:rPr lang="fr-FR" altLang="fr-FR" sz="2400" dirty="0" smtClean="0"/>
                  <a:t>Energie potentielle totale</a:t>
                </a:r>
              </a:p>
              <a:p>
                <a:pPr eaLnBrk="1"/>
                <a:r>
                  <a:rPr lang="fr-FR" altLang="fr-FR" sz="2400" dirty="0" smtClean="0"/>
                  <a:t> sur </a:t>
                </a:r>
                <a:r>
                  <a:rPr lang="fr-FR" altLang="fr-FR" sz="24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V=</a:t>
                </a:r>
                <a:r>
                  <a:rPr lang="fr-FR" altLang="fr-FR" sz="2400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{</a:t>
                </a:r>
                <a:r>
                  <a:rPr lang="fr-FR" altLang="fr-FR" sz="2400" b="0" i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q:Aq</a:t>
                </a:r>
                <a:r>
                  <a:rPr lang="fr-FR" altLang="fr-FR" sz="24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=b</a:t>
                </a:r>
                <a:r>
                  <a:rPr lang="fr-FR" altLang="fr-FR" sz="2400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}</a:t>
                </a:r>
                <a:r>
                  <a:rPr lang="fr-FR" altLang="fr-FR" sz="2400" dirty="0" smtClean="0"/>
                  <a:t>		Déplacements admissibles 					satisfaisant les conditions</a:t>
                </a:r>
              </a:p>
              <a:p>
                <a:pPr marL="0" indent="0" eaLnBrk="1">
                  <a:buNone/>
                </a:pPr>
                <a:endParaRPr lang="fr-FR" altLang="fr-FR" sz="2400" dirty="0" smtClean="0"/>
              </a:p>
              <a:p>
                <a:pPr eaLnBrk="1"/>
                <a:r>
                  <a:rPr lang="fr-FR" altLang="fr-FR" sz="2400" dirty="0" smtClean="0"/>
                  <a:t>La </a:t>
                </a:r>
                <a:r>
                  <a:rPr lang="fr-FR" altLang="fr-FR" sz="2400" dirty="0"/>
                  <a:t>condition de minimisation s’écrit 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altLang="fr-F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fr-FR" altLang="fr-FR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𝑑𝑞</m:t>
                        </m:r>
                      </m:e>
                      <m:sup>
                        <m:r>
                          <a:rPr lang="fr-FR" altLang="fr-FR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sup>
                    </m:sSup>
                    <m:r>
                      <a:rPr lang="fr-FR" altLang="fr-FR" sz="220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𝐾𝑞</m:t>
                    </m:r>
                    <m:r>
                      <a:rPr lang="fr-FR" altLang="fr-FR" sz="220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sSup>
                      <m:sSupPr>
                        <m:ctrlPr>
                          <a:rPr lang="fr-FR" altLang="fr-F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fr-FR" altLang="fr-FR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𝑑𝑞</m:t>
                        </m:r>
                      </m:e>
                      <m:sup>
                        <m:r>
                          <a:rPr lang="fr-FR" altLang="fr-FR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sup>
                    </m:sSup>
                    <m:r>
                      <a:rPr lang="fr-FR" altLang="fr-FR" sz="220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𝐹</m:t>
                    </m:r>
                    <m:r>
                      <a:rPr lang="fr-FR" altLang="fr-FR" sz="220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=0</m:t>
                    </m:r>
                  </m:oMath>
                </a14:m>
                <a:endParaRPr lang="fr-FR" altLang="fr-FR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eaLnBrk="1"/>
                <a:r>
                  <a:rPr lang="fr-FR" altLang="fr-FR" sz="2400" dirty="0"/>
                  <a:t>On introduit les forces </a:t>
                </a:r>
                <a:r>
                  <a:rPr lang="fr-FR" altLang="fr-FR" sz="2400" b="0" i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fr-FR" altLang="fr-FR" sz="2400" b="0" i="1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fr-FR" altLang="fr-FR" sz="2400" b="0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fr-FR" altLang="fr-FR" sz="2400" dirty="0" smtClean="0"/>
                  <a:t>telles que 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fr-FR" altLang="fr-FR" sz="22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 + </a:t>
                </a:r>
                <a:r>
                  <a:rPr lang="fr-FR" altLang="fr-FR" sz="2200" b="0" i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fr-FR" altLang="fr-FR" sz="2200" b="0" i="1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fr-FR" altLang="fr-FR" sz="2200" b="0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altLang="fr-FR" sz="22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fr-FR" altLang="fr-FR" sz="2200" b="0" i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Kq</a:t>
                </a:r>
                <a:endParaRPr lang="fr-FR" altLang="fr-FR" sz="22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eaLnBrk="1"/>
                <a:r>
                  <a:rPr lang="fr-FR" altLang="fr-FR" sz="2400" dirty="0" smtClean="0"/>
                  <a:t>La condition de minimisation devient 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fr-FR" altLang="fr-FR" sz="2200" b="0" i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dq</a:t>
                </a:r>
                <a:r>
                  <a:rPr lang="fr-FR" altLang="fr-FR" sz="2200" b="0" i="1" baseline="30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fr-FR" altLang="fr-FR" sz="22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altLang="fr-FR" sz="2200" b="0" i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fr-FR" altLang="fr-FR" sz="2200" b="0" i="1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fr-FR" altLang="fr-FR" sz="2200" b="0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altLang="fr-FR" sz="22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=0</a:t>
                </a:r>
              </a:p>
            </p:txBody>
          </p:sp>
        </mc:Choice>
        <mc:Fallback xmlns="">
          <p:sp>
            <p:nvSpPr>
              <p:cNvPr id="8195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5634" y="1246847"/>
                <a:ext cx="8350696" cy="4699069"/>
              </a:xfrm>
              <a:blipFill>
                <a:blip r:embed="rId2"/>
                <a:stretch>
                  <a:fillRect l="-146" t="-1429" b="-12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367891" y="6665909"/>
            <a:ext cx="627944" cy="161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fld id="{4FE73CD3-A9C5-42DE-98E5-333181858EE3}" type="slidenum">
              <a:rPr lang="fr-FR" altLang="fr-FR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Bef>
                  <a:spcPct val="0"/>
                </a:spcBef>
                <a:buNone/>
              </a:pPr>
              <a:t>5</a:t>
            </a:fld>
            <a:endParaRPr lang="fr-FR" altLang="fr-FR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50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1107441" y="158348"/>
            <a:ext cx="4395374" cy="454854"/>
          </a:xfrm>
        </p:spPr>
        <p:txBody>
          <a:bodyPr/>
          <a:lstStyle/>
          <a:p>
            <a:pPr eaLnBrk="1" hangingPunct="1"/>
            <a:r>
              <a:rPr lang="fr-FR" altLang="fr-FR" sz="2800" dirty="0" smtClean="0"/>
              <a:t>Multiplicateur de Lagrange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2" y="1612614"/>
            <a:ext cx="7886700" cy="4111600"/>
          </a:xfrm>
        </p:spPr>
        <p:txBody>
          <a:bodyPr/>
          <a:lstStyle/>
          <a:p>
            <a:pPr eaLnBrk="1">
              <a:defRPr/>
            </a:pPr>
            <a:r>
              <a:rPr lang="fr-FR" sz="2400" dirty="0" smtClean="0"/>
              <a:t>Or : 	</a:t>
            </a:r>
            <a:r>
              <a:rPr lang="fr-FR" sz="2400" b="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fr-FR" sz="2400" b="0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dq</a:t>
            </a:r>
            <a:r>
              <a:rPr lang="fr-FR" sz="2400" b="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=0</a:t>
            </a:r>
          </a:p>
          <a:p>
            <a:pPr eaLnBrk="1">
              <a:defRPr/>
            </a:pPr>
            <a:r>
              <a:rPr lang="fr-FR" sz="2400" b="0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fr-FR" sz="2400" b="0" i="1" baseline="-25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fr-FR" sz="2400" i="1" dirty="0" smtClean="0"/>
              <a:t> </a:t>
            </a:r>
            <a:r>
              <a:rPr lang="fr-FR" sz="2400" dirty="0" smtClean="0"/>
              <a:t>est donc de la forme 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r-FR" sz="2200" i="1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F</a:t>
            </a:r>
            <a:r>
              <a:rPr lang="fr-FR" sz="2200" i="1" baseline="-250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l</a:t>
            </a:r>
            <a:r>
              <a:rPr lang="fr-FR" sz="2200" i="1" dirty="0" smtClean="0"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</a:t>
            </a:r>
            <a:r>
              <a:rPr lang="fr-FR" sz="2200" i="1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A</a:t>
            </a:r>
            <a:r>
              <a:rPr lang="fr-FR" sz="2200" i="1" baseline="300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</a:t>
            </a:r>
            <a:r>
              <a:rPr lang="fr-FR" sz="2200" i="1" dirty="0" smtClean="0"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/>
              </a:rPr>
              <a:t> </a:t>
            </a:r>
            <a:endParaRPr lang="fr-FR" sz="2200" i="1" dirty="0" smtClean="0"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 eaLnBrk="1">
              <a:defRPr/>
            </a:pPr>
            <a:r>
              <a:rPr lang="fr-FR" sz="2400" dirty="0" smtClean="0"/>
              <a:t>On adjoint aux déplacements les forces de liaisons </a:t>
            </a:r>
            <a:r>
              <a:rPr lang="fr-FR" sz="2400" b="0" i="1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</a:t>
            </a:r>
            <a:r>
              <a:rPr lang="fr-FR" sz="2400" dirty="0" smtClean="0"/>
              <a:t> : Ce sont les </a:t>
            </a:r>
            <a:r>
              <a:rPr lang="fr-FR" sz="2400" b="1" dirty="0" smtClean="0"/>
              <a:t>multiplicateurs de Lagrange</a:t>
            </a:r>
          </a:p>
          <a:p>
            <a:pPr marL="0" indent="0" eaLnBrk="1">
              <a:buNone/>
              <a:defRPr/>
            </a:pPr>
            <a:endParaRPr lang="fr-FR" sz="2400" b="1" dirty="0" smtClean="0"/>
          </a:p>
          <a:p>
            <a:pPr eaLnBrk="1">
              <a:defRPr/>
            </a:pPr>
            <a:r>
              <a:rPr lang="fr-FR" sz="2400" dirty="0" smtClean="0"/>
              <a:t>On cherche maintenant l’extremum de 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l-GR" sz="22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Ώ</a:t>
            </a:r>
            <a:r>
              <a:rPr lang="fr-FR" sz="22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 		</a:t>
            </a:r>
            <a:r>
              <a:rPr lang="fr-FR" sz="2200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fr-FR" sz="2200" i="1" baseline="30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fr-FR" sz="2200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Kq-F</a:t>
            </a:r>
            <a:r>
              <a:rPr lang="fr-FR" sz="2200" i="1" baseline="30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fr-FR" sz="22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fr-FR" sz="22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fr-FR" sz="2200" i="1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 </a:t>
            </a:r>
            <a:r>
              <a:rPr lang="fr-FR" sz="2200" i="1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fr-FR" sz="22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fr-FR" sz="2200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fr-FR" sz="22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-b)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r-FR" sz="2200" i="1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</a:t>
            </a:r>
            <a:r>
              <a:rPr lang="el-GR" sz="22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Ώ</a:t>
            </a:r>
            <a:r>
              <a:rPr lang="fr-FR" sz="22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/</a:t>
            </a:r>
            <a:r>
              <a:rPr lang="fr-FR" sz="2200" i="1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q =0 </a:t>
            </a:r>
            <a:r>
              <a:rPr lang="fr-FR" sz="22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	 </a:t>
            </a:r>
            <a:r>
              <a:rPr lang="fr-FR" sz="2200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Kq</a:t>
            </a:r>
            <a:r>
              <a:rPr lang="fr-FR" sz="22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-F+</a:t>
            </a:r>
            <a:r>
              <a:rPr lang="fr-FR" sz="2200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fr-FR" sz="2200" i="1" baseline="30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fr-FR" sz="2200" i="1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=0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r-FR" sz="2200" i="1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</a:t>
            </a:r>
            <a:r>
              <a:rPr lang="el-GR" sz="22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Ώ</a:t>
            </a:r>
            <a:r>
              <a:rPr lang="fr-FR" sz="22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/</a:t>
            </a:r>
            <a:r>
              <a:rPr lang="fr-FR" sz="2200" i="1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 =0 </a:t>
            </a:r>
            <a:r>
              <a:rPr lang="fr-FR" sz="22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	 </a:t>
            </a:r>
            <a:r>
              <a:rPr lang="fr-FR" sz="2200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fr-FR" sz="22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=b</a:t>
            </a:r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367891" y="6665909"/>
            <a:ext cx="627944" cy="161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fld id="{BF11619B-85FD-41CA-8684-1EFC54F2BF23}" type="slidenum">
              <a:rPr lang="fr-FR" altLang="fr-FR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Bef>
                  <a:spcPct val="0"/>
                </a:spcBef>
                <a:buNone/>
              </a:pPr>
              <a:t>6</a:t>
            </a:fld>
            <a:endParaRPr lang="fr-FR" altLang="fr-FR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41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1107441" y="158348"/>
            <a:ext cx="4395374" cy="454854"/>
          </a:xfrm>
        </p:spPr>
        <p:txBody>
          <a:bodyPr/>
          <a:lstStyle/>
          <a:p>
            <a:pPr eaLnBrk="1" hangingPunct="1"/>
            <a:r>
              <a:rPr lang="fr-FR" altLang="fr-FR" sz="2800" dirty="0" smtClean="0"/>
              <a:t>Forme matricielle</a:t>
            </a: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367891" y="6665909"/>
            <a:ext cx="627944" cy="161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fld id="{33F003BA-CD04-48B4-A5D2-624513AD5FC8}" type="slidenum">
              <a:rPr lang="fr-FR" altLang="fr-FR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Bef>
                  <a:spcPct val="0"/>
                </a:spcBef>
                <a:buNone/>
              </a:pPr>
              <a:t>7</a:t>
            </a:fld>
            <a:endParaRPr lang="fr-FR" altLang="fr-FR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3" y="1371421"/>
            <a:ext cx="7773074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9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1107441" y="158348"/>
            <a:ext cx="4395374" cy="454854"/>
          </a:xfrm>
        </p:spPr>
        <p:txBody>
          <a:bodyPr/>
          <a:lstStyle/>
          <a:p>
            <a:pPr eaLnBrk="1" hangingPunct="1"/>
            <a:r>
              <a:rPr lang="fr-FR" altLang="fr-FR" sz="2800" dirty="0" smtClean="0"/>
              <a:t>Problème non conservatif</a:t>
            </a:r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367891" y="6665909"/>
            <a:ext cx="627944" cy="161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fld id="{665C8E1A-B6DD-424E-8889-D26A2A2FCF85}" type="slidenum">
              <a:rPr lang="fr-FR" altLang="fr-FR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Bef>
                  <a:spcPct val="0"/>
                </a:spcBef>
                <a:buNone/>
              </a:pPr>
              <a:t>8</a:t>
            </a:fld>
            <a:endParaRPr lang="fr-FR" altLang="fr-FR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3" y="1054537"/>
            <a:ext cx="7773074" cy="411515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755" y="2855855"/>
            <a:ext cx="4962574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1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1107441" y="158348"/>
            <a:ext cx="4395374" cy="454854"/>
          </a:xfrm>
        </p:spPr>
        <p:txBody>
          <a:bodyPr/>
          <a:lstStyle/>
          <a:p>
            <a:pPr eaLnBrk="1" hangingPunct="1"/>
            <a:r>
              <a:rPr lang="fr-FR" altLang="fr-FR" sz="2800" dirty="0" smtClean="0"/>
              <a:t>Forme matricielle</a:t>
            </a:r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367891" y="6665909"/>
            <a:ext cx="627944" cy="161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fld id="{F0BEA9A0-0F6D-4931-A8F7-4EFFC72DF295}" type="slidenum">
              <a:rPr lang="fr-FR" altLang="fr-FR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Bef>
                  <a:spcPct val="0"/>
                </a:spcBef>
                <a:buNone/>
              </a:pPr>
              <a:t>9</a:t>
            </a:fld>
            <a:endParaRPr lang="fr-FR" altLang="fr-FR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3" y="1681967"/>
            <a:ext cx="7773074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0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CEA 2019 Défaut">
  <a:themeElements>
    <a:clrScheme name="CEA Défaut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08BBC"/>
      </a:accent2>
      <a:accent3>
        <a:srgbClr val="D81142"/>
      </a:accent3>
      <a:accent4>
        <a:srgbClr val="FFC000"/>
      </a:accent4>
      <a:accent5>
        <a:srgbClr val="218380"/>
      </a:accent5>
      <a:accent6>
        <a:srgbClr val="8F2D56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4-3.pptx" id="{017B0BBD-D478-416D-9408-C3E5553B88B8}" vid="{9A88B8C1-4942-46D3-9391-C2B501F07E87}"/>
    </a:ext>
  </a:extLst>
</a:theme>
</file>

<file path=ppt/theme/theme2.xml><?xml version="1.0" encoding="utf-8"?>
<a:theme xmlns:a="http://schemas.openxmlformats.org/drawingml/2006/main" name="Template CEA 2019 Clair">
  <a:themeElements>
    <a:clrScheme name="CEA Défaut 2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FBC42"/>
      </a:accent1>
      <a:accent2>
        <a:srgbClr val="D81159"/>
      </a:accent2>
      <a:accent3>
        <a:srgbClr val="8F2D56"/>
      </a:accent3>
      <a:accent4>
        <a:srgbClr val="689B42"/>
      </a:accent4>
      <a:accent5>
        <a:srgbClr val="218380"/>
      </a:accent5>
      <a:accent6>
        <a:srgbClr val="FFD29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4-3.pptx" id="{017B0BBD-D478-416D-9408-C3E5553B88B8}" vid="{52A1E219-64F3-4477-912D-9636D70C98A7}"/>
    </a:ext>
  </a:extLst>
</a:theme>
</file>

<file path=ppt/theme/theme3.xml><?xml version="1.0" encoding="utf-8"?>
<a:theme xmlns:a="http://schemas.openxmlformats.org/drawingml/2006/main" name="Template CEA 2019 Bleu">
  <a:themeElements>
    <a:clrScheme name="CEA Bleu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49728C"/>
      </a:accent1>
      <a:accent2>
        <a:srgbClr val="689BA6"/>
      </a:accent2>
      <a:accent3>
        <a:srgbClr val="C2F2F2"/>
      </a:accent3>
      <a:accent4>
        <a:srgbClr val="273D40"/>
      </a:accent4>
      <a:accent5>
        <a:srgbClr val="0084B4"/>
      </a:accent5>
      <a:accent6>
        <a:srgbClr val="93E2F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4-3.pptx" id="{017B0BBD-D478-416D-9408-C3E5553B88B8}" vid="{0799EC0F-9A1D-48A9-9692-520D5CEBB494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2F2A79C4BED747976EC3AD530384C1" ma:contentTypeVersion="0" ma:contentTypeDescription="Crée un document." ma:contentTypeScope="" ma:versionID="9ea4ffbb61354172aceb879db3e265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6C4233-EA21-4292-B391-09F7550CF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B95E45C-96CD-4B8B-A608-7C5E76B37C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B0D5B4-4CC6-4497-9BFB-91C4C64EBEC9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2019-Presentation-PPT-4-3</Template>
  <TotalTime>843</TotalTime>
  <Words>720</Words>
  <Application>Microsoft Office PowerPoint</Application>
  <PresentationFormat>Affichage à l'écran (4:3)</PresentationFormat>
  <Paragraphs>145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Cambria Math</vt:lpstr>
      <vt:lpstr>Courier New</vt:lpstr>
      <vt:lpstr>Symbol</vt:lpstr>
      <vt:lpstr>Times New Roman</vt:lpstr>
      <vt:lpstr>Wingdings</vt:lpstr>
      <vt:lpstr>Wingdings 3</vt:lpstr>
      <vt:lpstr>Template CEA 2019 Défaut</vt:lpstr>
      <vt:lpstr>Template CEA 2019 Clair</vt:lpstr>
      <vt:lpstr>Template CEA 2019 Bleu</vt:lpstr>
      <vt:lpstr>Présentation PowerPoint</vt:lpstr>
      <vt:lpstr>Plan</vt:lpstr>
      <vt:lpstr>Problème conservatif</vt:lpstr>
      <vt:lpstr>Conditions aux limites</vt:lpstr>
      <vt:lpstr>Condition de Dirichlet</vt:lpstr>
      <vt:lpstr>Multiplicateur de Lagrange</vt:lpstr>
      <vt:lpstr>Forme matricielle</vt:lpstr>
      <vt:lpstr>Problème non conservatif</vt:lpstr>
      <vt:lpstr>Forme matricielle</vt:lpstr>
      <vt:lpstr>Multiplicateurs de Lagrange généralisés</vt:lpstr>
      <vt:lpstr>Relation non associée</vt:lpstr>
      <vt:lpstr>Exemple de contrôle avec aspect unilatéral</vt:lpstr>
      <vt:lpstr>Mise en données</vt:lpstr>
      <vt:lpstr>Données Cast3M</vt:lpstr>
      <vt:lpstr>Animation</vt:lpstr>
      <vt:lpstr>Contrôle multi objectif</vt:lpstr>
      <vt:lpstr>Frottement de Coulomb</vt:lpstr>
      <vt:lpstr>Forme matricielle</vt:lpstr>
      <vt:lpstr>Algorithme</vt:lpstr>
      <vt:lpstr>Remarques</vt:lpstr>
      <vt:lpstr>Méthode précédente dans Cast3M</vt:lpstr>
      <vt:lpstr>Exemple</vt:lpstr>
      <vt:lpstr>Animation</vt:lpstr>
      <vt:lpstr>Nouvelle méthode – Ancienne méthode</vt:lpstr>
      <vt:lpstr>Conclusion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BERTHINIER Clément</dc:creator>
  <cp:lastModifiedBy>VERPEAUX Pierre</cp:lastModifiedBy>
  <cp:revision>177</cp:revision>
  <cp:lastPrinted>2018-12-05T09:44:31Z</cp:lastPrinted>
  <dcterms:created xsi:type="dcterms:W3CDTF">2021-03-18T13:59:35Z</dcterms:created>
  <dcterms:modified xsi:type="dcterms:W3CDTF">2021-11-25T18:49:25Z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0x010100362F2A79C4BED747976EC3AD530384C1</vt:lpwstr>
  </property>
  <property fmtid="{D5CDD505-2E9C-101B-9397-08002B2CF9AE}" pid="3" name="I2ICODE">
    <vt:lpwstr>WEB</vt:lpwstr>
  </property>
  <property fmtid="{D5CDD505-2E9C-101B-9397-08002B2CF9AE}" pid="4" name="WebApplicationID">
    <vt:lpwstr>3f72b11a-dedf-47a1-b48a-dfd7b45017bd</vt:lpwstr>
  </property>
  <property fmtid="{D5CDD505-2E9C-101B-9397-08002B2CF9AE}" pid="5" name="I2ISITECODE">
    <vt:lpwstr/>
  </property>
</Properties>
</file>