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  <p:sldMasterId id="2147483712" r:id="rId2"/>
    <p:sldMasterId id="2147483724" r:id="rId3"/>
  </p:sldMasterIdLst>
  <p:notesMasterIdLst>
    <p:notesMasterId r:id="rId35"/>
  </p:notesMasterIdLst>
  <p:handoutMasterIdLst>
    <p:handoutMasterId r:id="rId36"/>
  </p:handoutMasterIdLst>
  <p:sldIdLst>
    <p:sldId id="273" r:id="rId4"/>
    <p:sldId id="301" r:id="rId5"/>
    <p:sldId id="376" r:id="rId6"/>
    <p:sldId id="331" r:id="rId7"/>
    <p:sldId id="355" r:id="rId8"/>
    <p:sldId id="377" r:id="rId9"/>
    <p:sldId id="354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7" r:id="rId21"/>
    <p:sldId id="378" r:id="rId22"/>
    <p:sldId id="369" r:id="rId23"/>
    <p:sldId id="383" r:id="rId24"/>
    <p:sldId id="371" r:id="rId25"/>
    <p:sldId id="379" r:id="rId26"/>
    <p:sldId id="372" r:id="rId27"/>
    <p:sldId id="384" r:id="rId28"/>
    <p:sldId id="380" r:id="rId29"/>
    <p:sldId id="373" r:id="rId30"/>
    <p:sldId id="381" r:id="rId31"/>
    <p:sldId id="374" r:id="rId32"/>
    <p:sldId id="375" r:id="rId33"/>
    <p:sldId id="313" r:id="rId34"/>
  </p:sldIdLst>
  <p:sldSz cx="12192000" cy="6858000"/>
  <p:notesSz cx="7099300" cy="10234613"/>
  <p:defaultTextStyle>
    <a:defPPr>
      <a:defRPr lang="en-US"/>
    </a:defPPr>
    <a:lvl1pPr marL="0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638617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orient="horz" pos="3083" userDrawn="1">
          <p15:clr>
            <a:srgbClr val="A4A3A4"/>
          </p15:clr>
        </p15:guide>
        <p15:guide id="5" pos="309" userDrawn="1">
          <p15:clr>
            <a:srgbClr val="A4A3A4"/>
          </p15:clr>
        </p15:guide>
        <p15:guide id="8" orient="horz" pos="2074" userDrawn="1">
          <p15:clr>
            <a:srgbClr val="A4A3A4"/>
          </p15:clr>
        </p15:guide>
        <p15:guide id="11" pos="5535" userDrawn="1">
          <p15:clr>
            <a:srgbClr val="A4A3A4"/>
          </p15:clr>
        </p15:guide>
        <p15:guide id="12" pos="5443" userDrawn="1">
          <p15:clr>
            <a:srgbClr val="A4A3A4"/>
          </p15:clr>
        </p15:guide>
        <p15:guide id="13" orient="horz" pos="2160" userDrawn="1">
          <p15:clr>
            <a:srgbClr val="A4A3A4"/>
          </p15:clr>
        </p15:guide>
        <p15:guide id="14" orient="horz" pos="4111" userDrawn="1">
          <p15:clr>
            <a:srgbClr val="A4A3A4"/>
          </p15:clr>
        </p15:guide>
        <p15:guide id="15" orient="horz" pos="2765" userDrawn="1">
          <p15:clr>
            <a:srgbClr val="A4A3A4"/>
          </p15:clr>
        </p15:guide>
        <p15:guide id="16" pos="3840" userDrawn="1">
          <p15:clr>
            <a:srgbClr val="A4A3A4"/>
          </p15:clr>
        </p15:guide>
        <p15:guide id="17" pos="412" userDrawn="1">
          <p15:clr>
            <a:srgbClr val="A4A3A4"/>
          </p15:clr>
        </p15:guide>
        <p15:guide id="18" pos="7380" userDrawn="1">
          <p15:clr>
            <a:srgbClr val="A4A3A4"/>
          </p15:clr>
        </p15:guide>
        <p15:guide id="19" pos="7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0000CC"/>
    <a:srgbClr val="FF9933"/>
    <a:srgbClr val="00CC00"/>
    <a:srgbClr val="00FF00"/>
    <a:srgbClr val="0000FF"/>
    <a:srgbClr val="BC141C"/>
    <a:srgbClr val="C00000"/>
    <a:srgbClr val="71BF44"/>
    <a:srgbClr val="B51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1" autoAdjust="0"/>
    <p:restoredTop sz="96837" autoAdjust="0"/>
  </p:normalViewPr>
  <p:slideViewPr>
    <p:cSldViewPr snapToGrid="0" showGuides="1">
      <p:cViewPr varScale="1">
        <p:scale>
          <a:sx n="124" d="100"/>
          <a:sy n="124" d="100"/>
        </p:scale>
        <p:origin x="102" y="180"/>
      </p:cViewPr>
      <p:guideLst>
        <p:guide orient="horz" pos="1620"/>
        <p:guide pos="2880"/>
        <p:guide orient="horz" pos="3083"/>
        <p:guide pos="309"/>
        <p:guide orient="horz" pos="2074"/>
        <p:guide pos="5535"/>
        <p:guide pos="5443"/>
        <p:guide orient="horz" pos="2160"/>
        <p:guide orient="horz" pos="4111"/>
        <p:guide orient="horz" pos="2765"/>
        <p:guide pos="3840"/>
        <p:guide pos="412"/>
        <p:guide pos="7380"/>
        <p:guide pos="7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00" d="100"/>
          <a:sy n="100" d="100"/>
        </p:scale>
        <p:origin x="2436" y="-1140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481E118-1CEA-43E8-BD51-A8A2CBD62889}" type="datetimeFigureOut">
              <a:rPr lang="fr-FR" smtClean="0"/>
              <a:t>26/11/2020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7CB1C5FA-467D-48F3-9F36-205F533C0F0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2080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5920" tIns="47960" rIns="95920" bIns="47960" rtlCol="0"/>
          <a:lstStyle>
            <a:lvl1pPr algn="r">
              <a:defRPr sz="1400"/>
            </a:lvl1pPr>
          </a:lstStyle>
          <a:p>
            <a:fld id="{F0389419-4E28-4B58-9AA2-383238311FDA}" type="datetimeFigureOut">
              <a:rPr lang="fr-FR" smtClean="0"/>
              <a:t>26/11/2020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6250" y="1277938"/>
            <a:ext cx="61468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20" tIns="47960" rIns="95920" bIns="4796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10"/>
            <a:ext cx="5679440" cy="4029879"/>
          </a:xfrm>
          <a:prstGeom prst="rect">
            <a:avLst/>
          </a:prstGeom>
        </p:spPr>
        <p:txBody>
          <a:bodyPr vert="horz" lIns="95920" tIns="47960" rIns="95920" bIns="4796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l">
              <a:defRPr sz="14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10"/>
            <a:ext cx="3076363" cy="513507"/>
          </a:xfrm>
          <a:prstGeom prst="rect">
            <a:avLst/>
          </a:prstGeom>
        </p:spPr>
        <p:txBody>
          <a:bodyPr vert="horz" lIns="95920" tIns="47960" rIns="95920" bIns="47960" rtlCol="0" anchor="b"/>
          <a:lstStyle>
            <a:lvl1pPr algn="r">
              <a:defRPr sz="1400"/>
            </a:lvl1pPr>
          </a:lstStyle>
          <a:p>
            <a:fld id="{39DC57ED-270C-43E3-91AA-48F4CC19381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13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38617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277234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15851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554468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193085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831702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470319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108936" algn="l" defTabSz="1277234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0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3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ED1C4103-FF01-4613-BB77-A54429AC18D2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2" name="Picture 9" descr="cea_logo_small2.jpg">
            <a:extLst>
              <a:ext uri="{FF2B5EF4-FFF2-40B4-BE49-F238E27FC236}">
                <a16:creationId xmlns:a16="http://schemas.microsoft.com/office/drawing/2014/main" id="{61A89C60-6BFE-4912-9B9B-D56E846D59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468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d'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DA024-CC5C-49D4-9EDE-B13C9CE4F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952101-6F0D-4470-B900-D7C009A83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0769C5C-EDFB-44C6-A754-7FD9C1B5A1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2719" y="1358084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F07BDA-5AB0-410C-A329-8C06350E1E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3367" y="1358085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F95E4514-E62C-42B5-BE1E-5F1CD3D2A789}"/>
              </a:ext>
            </a:extLst>
          </p:cNvPr>
          <p:cNvCxnSpPr/>
          <p:nvPr userDrawn="1"/>
        </p:nvCxnSpPr>
        <p:spPr>
          <a:xfrm flipH="1">
            <a:off x="1310932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5C946E34-2083-434D-8404-8F5AEE71F0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02399" y="1358085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53795C-036F-4780-863C-5F5B75D45AC9}"/>
              </a:ext>
            </a:extLst>
          </p:cNvPr>
          <p:cNvCxnSpPr/>
          <p:nvPr userDrawn="1"/>
        </p:nvCxnSpPr>
        <p:spPr>
          <a:xfrm flipH="1">
            <a:off x="6228757" y="2332809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B755FE5F-FBAE-4CEA-8895-84E4F212E51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28757" y="1358084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28" name="Espace réservé pour une image  4">
            <a:extLst>
              <a:ext uri="{FF2B5EF4-FFF2-40B4-BE49-F238E27FC236}">
                <a16:creationId xmlns:a16="http://schemas.microsoft.com/office/drawing/2014/main" id="{22ADC67F-E797-4291-A8E3-0F55CBC9501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622719" y="2599419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29" name="Espace réservé du texte 7">
            <a:extLst>
              <a:ext uri="{FF2B5EF4-FFF2-40B4-BE49-F238E27FC236}">
                <a16:creationId xmlns:a16="http://schemas.microsoft.com/office/drawing/2014/main" id="{8B209393-3874-4ED2-8083-767200A49E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33367" y="2599420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30" name="Connecteur droit 9">
            <a:extLst>
              <a:ext uri="{FF2B5EF4-FFF2-40B4-BE49-F238E27FC236}">
                <a16:creationId xmlns:a16="http://schemas.microsoft.com/office/drawing/2014/main" id="{89635DC8-0DE1-45BF-B660-9978E7ECF557}"/>
              </a:ext>
            </a:extLst>
          </p:cNvPr>
          <p:cNvCxnSpPr/>
          <p:nvPr userDrawn="1"/>
        </p:nvCxnSpPr>
        <p:spPr>
          <a:xfrm flipH="1">
            <a:off x="1310932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0" name="Espace réservé du texte 7">
            <a:extLst>
              <a:ext uri="{FF2B5EF4-FFF2-40B4-BE49-F238E27FC236}">
                <a16:creationId xmlns:a16="http://schemas.microsoft.com/office/drawing/2014/main" id="{9946E2AE-62D6-4FF6-ADAD-DB3C797B84E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802399" y="2599420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51" name="Connecteur droit 11">
            <a:extLst>
              <a:ext uri="{FF2B5EF4-FFF2-40B4-BE49-F238E27FC236}">
                <a16:creationId xmlns:a16="http://schemas.microsoft.com/office/drawing/2014/main" id="{F1FD97AF-E44C-4020-83DE-C9ED10C337D5}"/>
              </a:ext>
            </a:extLst>
          </p:cNvPr>
          <p:cNvCxnSpPr/>
          <p:nvPr userDrawn="1"/>
        </p:nvCxnSpPr>
        <p:spPr>
          <a:xfrm flipH="1">
            <a:off x="6228757" y="3574144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Espace réservé pour une image  4">
            <a:extLst>
              <a:ext uri="{FF2B5EF4-FFF2-40B4-BE49-F238E27FC236}">
                <a16:creationId xmlns:a16="http://schemas.microsoft.com/office/drawing/2014/main" id="{C7A6CB66-2EE7-4D61-B8D8-B792649D9511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228757" y="2599419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59" name="Espace réservé pour une image  4">
            <a:extLst>
              <a:ext uri="{FF2B5EF4-FFF2-40B4-BE49-F238E27FC236}">
                <a16:creationId xmlns:a16="http://schemas.microsoft.com/office/drawing/2014/main" id="{3796C7BE-5840-414D-923B-EAC0AD68146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622719" y="3979165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0" name="Espace réservé du texte 7">
            <a:extLst>
              <a:ext uri="{FF2B5EF4-FFF2-40B4-BE49-F238E27FC236}">
                <a16:creationId xmlns:a16="http://schemas.microsoft.com/office/drawing/2014/main" id="{CE59C844-7624-436B-B75F-12C324F1688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33367" y="3979166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1" name="Connecteur droit 9">
            <a:extLst>
              <a:ext uri="{FF2B5EF4-FFF2-40B4-BE49-F238E27FC236}">
                <a16:creationId xmlns:a16="http://schemas.microsoft.com/office/drawing/2014/main" id="{9B1F7315-6020-43F3-A5F2-9D49CFABB18F}"/>
              </a:ext>
            </a:extLst>
          </p:cNvPr>
          <p:cNvCxnSpPr/>
          <p:nvPr userDrawn="1"/>
        </p:nvCxnSpPr>
        <p:spPr>
          <a:xfrm flipH="1">
            <a:off x="1310932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2" name="Espace réservé du texte 7">
            <a:extLst>
              <a:ext uri="{FF2B5EF4-FFF2-40B4-BE49-F238E27FC236}">
                <a16:creationId xmlns:a16="http://schemas.microsoft.com/office/drawing/2014/main" id="{4B68E589-D2AB-420B-BDA7-B7843429653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802399" y="3979166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3" name="Connecteur droit 11">
            <a:extLst>
              <a:ext uri="{FF2B5EF4-FFF2-40B4-BE49-F238E27FC236}">
                <a16:creationId xmlns:a16="http://schemas.microsoft.com/office/drawing/2014/main" id="{29D8923A-A92A-409D-890D-0ADA5FE8AE8B}"/>
              </a:ext>
            </a:extLst>
          </p:cNvPr>
          <p:cNvCxnSpPr/>
          <p:nvPr userDrawn="1"/>
        </p:nvCxnSpPr>
        <p:spPr>
          <a:xfrm flipH="1">
            <a:off x="6228757" y="4953890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4" name="Espace réservé pour une image  4">
            <a:extLst>
              <a:ext uri="{FF2B5EF4-FFF2-40B4-BE49-F238E27FC236}">
                <a16:creationId xmlns:a16="http://schemas.microsoft.com/office/drawing/2014/main" id="{C520D07C-5182-487C-93B4-740F5F6694B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28757" y="3979165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65" name="Espace réservé pour une image  4">
            <a:extLst>
              <a:ext uri="{FF2B5EF4-FFF2-40B4-BE49-F238E27FC236}">
                <a16:creationId xmlns:a16="http://schemas.microsoft.com/office/drawing/2014/main" id="{88E492D9-B1FB-497C-AE54-9777D95A61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4626660" y="5228680"/>
            <a:ext cx="1447800" cy="917259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66" name="Espace réservé du texte 7">
            <a:extLst>
              <a:ext uri="{FF2B5EF4-FFF2-40B4-BE49-F238E27FC236}">
                <a16:creationId xmlns:a16="http://schemas.microsoft.com/office/drawing/2014/main" id="{7EC16F37-C59A-4483-A7AC-A499B083B3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37308" y="5228681"/>
            <a:ext cx="3163510" cy="91725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7" name="Connecteur droit 9">
            <a:extLst>
              <a:ext uri="{FF2B5EF4-FFF2-40B4-BE49-F238E27FC236}">
                <a16:creationId xmlns:a16="http://schemas.microsoft.com/office/drawing/2014/main" id="{E75DD157-1B84-4D38-B8C3-CEF8C99055BA}"/>
              </a:ext>
            </a:extLst>
          </p:cNvPr>
          <p:cNvCxnSpPr/>
          <p:nvPr userDrawn="1"/>
        </p:nvCxnSpPr>
        <p:spPr>
          <a:xfrm flipH="1">
            <a:off x="1314873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8" name="Espace réservé du texte 7">
            <a:extLst>
              <a:ext uri="{FF2B5EF4-FFF2-40B4-BE49-F238E27FC236}">
                <a16:creationId xmlns:a16="http://schemas.microsoft.com/office/drawing/2014/main" id="{31812CFC-354D-4188-A115-40F9E1BE959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06340" y="5228681"/>
            <a:ext cx="3145367" cy="917243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5pPr marL="1915851" indent="0"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</p:txBody>
      </p:sp>
      <p:cxnSp>
        <p:nvCxnSpPr>
          <p:cNvPr id="69" name="Connecteur droit 11">
            <a:extLst>
              <a:ext uri="{FF2B5EF4-FFF2-40B4-BE49-F238E27FC236}">
                <a16:creationId xmlns:a16="http://schemas.microsoft.com/office/drawing/2014/main" id="{DF7F2929-78B2-469D-8E02-2703095EC7FF}"/>
              </a:ext>
            </a:extLst>
          </p:cNvPr>
          <p:cNvCxnSpPr/>
          <p:nvPr userDrawn="1"/>
        </p:nvCxnSpPr>
        <p:spPr>
          <a:xfrm flipH="1">
            <a:off x="6232698" y="6203405"/>
            <a:ext cx="4759587" cy="0"/>
          </a:xfrm>
          <a:prstGeom prst="line">
            <a:avLst/>
          </a:prstGeom>
          <a:ln w="19050">
            <a:solidFill>
              <a:srgbClr val="71BF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Espace réservé pour une image  4">
            <a:extLst>
              <a:ext uri="{FF2B5EF4-FFF2-40B4-BE49-F238E27FC236}">
                <a16:creationId xmlns:a16="http://schemas.microsoft.com/office/drawing/2014/main" id="{803C1564-8FCE-41DC-879F-588392A66C6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232698" y="5228680"/>
            <a:ext cx="1447800" cy="917251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90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4359965" y="2277417"/>
            <a:ext cx="6354635" cy="624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579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3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noProof="0" dirty="0"/>
              <a:t>Merci de votre attention</a:t>
            </a:r>
          </a:p>
        </p:txBody>
      </p:sp>
      <p:sp>
        <p:nvSpPr>
          <p:cNvPr id="10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1322359" y="4403564"/>
            <a:ext cx="9130864" cy="267471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1000" b="1" noProof="0" dirty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1000" noProof="0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11" name="Espace réservé du texte 20"/>
          <p:cNvSpPr>
            <a:spLocks noGrp="1"/>
          </p:cNvSpPr>
          <p:nvPr>
            <p:ph type="body" sz="quarter" idx="12" hasCustomPrompt="1"/>
          </p:nvPr>
        </p:nvSpPr>
        <p:spPr>
          <a:xfrm>
            <a:off x="4359965" y="3140287"/>
            <a:ext cx="6285653" cy="405970"/>
          </a:xfrm>
        </p:spPr>
        <p:txBody>
          <a:bodyPr>
            <a:spAutoFit/>
          </a:bodyPr>
          <a:lstStyle>
            <a:lvl1pPr marL="0" indent="0">
              <a:buFontTx/>
              <a:buNone/>
              <a:defRPr lang="fr-FR" sz="20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2000" kern="1200" noProof="0" dirty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20 mai 2019</a:t>
            </a:r>
            <a:endParaRPr lang="fr-FR" noProof="0" dirty="0"/>
          </a:p>
        </p:txBody>
      </p:sp>
      <p:sp>
        <p:nvSpPr>
          <p:cNvPr id="12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4339916" y="3564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6" name="Picture 9" descr="cea_logo_small2.jpg">
            <a:extLst>
              <a:ext uri="{FF2B5EF4-FFF2-40B4-BE49-F238E27FC236}">
                <a16:creationId xmlns:a16="http://schemas.microsoft.com/office/drawing/2014/main" id="{9ACC02E3-8987-4096-B349-1EDE0C3CF6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18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e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6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5998464"/>
          </a:xfrm>
          <a:prstGeom prst="rect">
            <a:avLst/>
          </a:prstGeom>
        </p:spPr>
      </p:pic>
      <p:sp>
        <p:nvSpPr>
          <p:cNvPr id="16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Annexes</a:t>
            </a:r>
          </a:p>
        </p:txBody>
      </p:sp>
      <p:sp>
        <p:nvSpPr>
          <p:cNvPr id="19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13 mai 2019</a:t>
            </a:r>
          </a:p>
        </p:txBody>
      </p:sp>
      <p:pic>
        <p:nvPicPr>
          <p:cNvPr id="9" name="Picture 9" descr="cea_logo_small2.jpg">
            <a:extLst>
              <a:ext uri="{FF2B5EF4-FFF2-40B4-BE49-F238E27FC236}">
                <a16:creationId xmlns:a16="http://schemas.microsoft.com/office/drawing/2014/main" id="{E3F4C435-57FD-44D7-87B7-AFBBAF147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4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2FD105EA-94EE-46C1-B868-95A7A374C9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9585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73908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323489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038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4655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EAA2C111-6F79-47B2-B9C7-2600B24884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783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0667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" y="597121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" name="Picture 8" descr="fondCEA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7" y="-40641"/>
            <a:ext cx="12205547" cy="6011852"/>
          </a:xfrm>
          <a:prstGeom prst="rect">
            <a:avLst/>
          </a:prstGeom>
        </p:spPr>
      </p:pic>
      <p:sp>
        <p:nvSpPr>
          <p:cNvPr id="15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1124369" y="4461091"/>
            <a:ext cx="8763803" cy="599869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3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TITRE À VENIR</a:t>
            </a: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1124368" y="3757134"/>
            <a:ext cx="10480896" cy="350340"/>
          </a:xfrm>
          <a:prstGeom prst="rect">
            <a:avLst/>
          </a:prstGeom>
        </p:spPr>
        <p:txBody>
          <a:bodyPr lIns="127723" tIns="63862" rIns="127723" bIns="63862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700" noProof="0" dirty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4369" y="5122103"/>
            <a:ext cx="3922680" cy="309021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fld id="{B5559CBA-976B-4265-9B41-694881203DBF}" type="datetime4">
              <a:rPr lang="fr-FR" noProof="0" smtClean="0"/>
              <a:t>20 mai 2019</a:t>
            </a:fld>
            <a:endParaRPr lang="fr-FR" noProof="0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6829779" y="1143001"/>
            <a:ext cx="3668184" cy="163194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113036" y="5469234"/>
            <a:ext cx="3922680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dirty="0"/>
              <a:t>Auteur</a:t>
            </a:r>
          </a:p>
        </p:txBody>
      </p:sp>
      <p:pic>
        <p:nvPicPr>
          <p:cNvPr id="11" name="Picture 9" descr="cea_logo_small2.jpg">
            <a:extLst>
              <a:ext uri="{FF2B5EF4-FFF2-40B4-BE49-F238E27FC236}">
                <a16:creationId xmlns:a16="http://schemas.microsoft.com/office/drawing/2014/main" id="{68C201E4-093D-4AEE-A767-CB9D97D23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6" y="1861047"/>
            <a:ext cx="1942272" cy="1585387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0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dirty="0"/>
              <a:t>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427964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75684" y="1835150"/>
            <a:ext cx="5842000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48433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24134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titre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" descr="fondCEA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412"/>
            <a:ext cx="12192000" cy="5998464"/>
          </a:xfrm>
          <a:prstGeom prst="rect">
            <a:avLst/>
          </a:prstGeom>
        </p:spPr>
      </p:pic>
      <p:sp>
        <p:nvSpPr>
          <p:cNvPr id="6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6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422400" y="473604"/>
            <a:ext cx="4673600" cy="138264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5286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0520F-F2B4-4144-B2A0-D31492DE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90C283F-3F6C-463B-B6FF-C5A1120E75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A0235D1-1CA4-4813-8F9E-8EA6F5F924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27" name="Titre 4">
            <a:extLst>
              <a:ext uri="{FF2B5EF4-FFF2-40B4-BE49-F238E27FC236}">
                <a16:creationId xmlns:a16="http://schemas.microsoft.com/office/drawing/2014/main" id="{9EB6429C-6B7C-4EE1-B9DC-E41E0338FCE4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00B39465-DFB6-4F0B-AD93-34B67A43F556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5259" y="1835212"/>
            <a:ext cx="2029261" cy="1950713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id="{05215E8A-C584-469C-8777-F84DF88AD45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2336050" y="1835213"/>
            <a:ext cx="1971551" cy="118408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3" name="Espace réservé pour une image  32">
            <a:extLst>
              <a:ext uri="{FF2B5EF4-FFF2-40B4-BE49-F238E27FC236}">
                <a16:creationId xmlns:a16="http://schemas.microsoft.com/office/drawing/2014/main" id="{F295F236-0258-44BD-A085-BC26E990060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446232" y="1835151"/>
            <a:ext cx="1571453" cy="1280980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5" name="Espace réservé pour une image  34">
            <a:extLst>
              <a:ext uri="{FF2B5EF4-FFF2-40B4-BE49-F238E27FC236}">
                <a16:creationId xmlns:a16="http://schemas.microsoft.com/office/drawing/2014/main" id="{10F23775-F583-446B-ADBA-A32E31D6D2FB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437705" y="3298825"/>
            <a:ext cx="1579355" cy="1138108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CBB53359-B79D-4793-A0BA-531D16C92DB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2343153" y="3201989"/>
            <a:ext cx="1955921" cy="58393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39" name="Espace réservé pour une image  38">
            <a:extLst>
              <a:ext uri="{FF2B5EF4-FFF2-40B4-BE49-F238E27FC236}">
                <a16:creationId xmlns:a16="http://schemas.microsoft.com/office/drawing/2014/main" id="{7629CC81-1DE8-42E7-8943-496B487C7A1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75684" y="3968620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1" name="Espace réservé pour une image  40">
            <a:extLst>
              <a:ext uri="{FF2B5EF4-FFF2-40B4-BE49-F238E27FC236}">
                <a16:creationId xmlns:a16="http://schemas.microsoft.com/office/drawing/2014/main" id="{3D9A0616-6187-42B8-A49C-5704495AFA0F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75684" y="4673601"/>
            <a:ext cx="2023533" cy="517922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3" name="Espace réservé pour une image  42">
            <a:extLst>
              <a:ext uri="{FF2B5EF4-FFF2-40B4-BE49-F238E27FC236}">
                <a16:creationId xmlns:a16="http://schemas.microsoft.com/office/drawing/2014/main" id="{10BA3FEF-381F-4AA8-9215-136F5361141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336049" y="3968619"/>
            <a:ext cx="1955800" cy="1222904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5" name="Espace réservé pour une image  44">
            <a:extLst>
              <a:ext uri="{FF2B5EF4-FFF2-40B4-BE49-F238E27FC236}">
                <a16:creationId xmlns:a16="http://schemas.microsoft.com/office/drawing/2014/main" id="{8FD27BC5-345B-4477-941A-3575E8185B4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425952" y="4619627"/>
            <a:ext cx="1591733" cy="571896"/>
          </a:xfr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42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881099" y="1630412"/>
            <a:ext cx="10515600" cy="1236967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defRPr sz="1400"/>
            </a:lvl3pPr>
            <a:lvl4pPr marL="1676370" indent="-23948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-"/>
              <a:defRPr sz="1200"/>
            </a:lvl4pPr>
            <a:lvl5pPr marL="2155332" indent="-23948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200"/>
            </a:lvl5pPr>
          </a:lstStyle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513944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éfaut avec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881100" y="1067647"/>
            <a:ext cx="10565835" cy="378270"/>
          </a:xfrm>
        </p:spPr>
        <p:txBody>
          <a:bodyPr wrap="square">
            <a:sp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fr-FR" noProof="0" dirty="0"/>
              <a:t>Texte simple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1776974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 avec champ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DD946C-1F13-4F67-B8D1-64EF5CF71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C37902D-B358-44BD-9A3B-CD8E2882E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7ADA7C-03B8-49D0-A935-DE3625BD6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065"/>
            <a:ext cx="12192000" cy="5808504"/>
          </a:xfrm>
          <a:prstGeom prst="rect">
            <a:avLst/>
          </a:prstGeom>
        </p:spPr>
      </p:pic>
      <p:sp>
        <p:nvSpPr>
          <p:cNvPr id="15" name="Titre 4">
            <a:extLst>
              <a:ext uri="{FF2B5EF4-FFF2-40B4-BE49-F238E27FC236}">
                <a16:creationId xmlns:a16="http://schemas.microsoft.com/office/drawing/2014/main" id="{72E9C4E7-2BF2-4AB8-9707-825FA5757113}"/>
              </a:ext>
            </a:extLst>
          </p:cNvPr>
          <p:cNvSpPr txBox="1">
            <a:spLocks/>
          </p:cNvSpPr>
          <p:nvPr userDrawn="1"/>
        </p:nvSpPr>
        <p:spPr>
          <a:xfrm>
            <a:off x="6096001" y="2824703"/>
            <a:ext cx="4933951" cy="1198561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733" b="1" dirty="0">
              <a:solidFill>
                <a:srgbClr val="C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9" name="Espace réservé du contenu 18">
            <a:extLst>
              <a:ext uri="{FF2B5EF4-FFF2-40B4-BE49-F238E27FC236}">
                <a16:creationId xmlns:a16="http://schemas.microsoft.com/office/drawing/2014/main" id="{E6D00721-9CE1-4CF1-AD6A-47E2B8CCCC4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54000" y="1600805"/>
            <a:ext cx="5842000" cy="138264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838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gris avec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nd_ppt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18"/>
            <a:ext cx="12192000" cy="6021547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 noProof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1000" noProof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" y="5961053"/>
            <a:ext cx="12191999" cy="8969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fr-FR" sz="2500" noProof="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1113036" y="6158142"/>
            <a:ext cx="10376440" cy="422128"/>
          </a:xfrm>
          <a:prstGeom prst="rect">
            <a:avLst/>
          </a:prstGeom>
          <a:noFill/>
        </p:spPr>
        <p:txBody>
          <a:bodyPr wrap="square" lIns="127723" tIns="63862" rIns="127723" bIns="63862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500" kern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l’énergie atomique et aux énergies alternatives - </a:t>
            </a:r>
            <a:r>
              <a:rPr lang="fr-FR" sz="1500" kern="0" noProof="0" dirty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1127570" y="4801465"/>
            <a:ext cx="2139247" cy="249299"/>
          </a:xfr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 noProof="0" dirty="0"/>
              <a:t>Partie 1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>
          <a:xfrm>
            <a:off x="984189" y="617538"/>
            <a:ext cx="5317067" cy="138264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908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1476587" y="196178"/>
            <a:ext cx="10972800" cy="379192"/>
          </a:xfrm>
          <a:prstGeom prst="rect">
            <a:avLst/>
          </a:prstGeom>
        </p:spPr>
        <p:txBody>
          <a:bodyPr vert="horz" lIns="127723" tIns="50285" rIns="127723" bIns="50285" rtlCol="0" anchor="ctr">
            <a:spAutoFit/>
          </a:bodyPr>
          <a:lstStyle>
            <a:lvl1pPr>
              <a:defRPr cap="none" baseline="0"/>
            </a:lvl1pPr>
          </a:lstStyle>
          <a:p>
            <a:r>
              <a:rPr lang="fr-FR" noProof="0" smtClean="0"/>
              <a:t>Modifiez le style du titre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77691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26 novembre 2020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E3A1A842-E559-4871-963A-CC87460B1B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04" r:id="rId2"/>
    <p:sldLayoutId id="2147483705" r:id="rId3"/>
    <p:sldLayoutId id="2147483710" r:id="rId4"/>
    <p:sldLayoutId id="2147483706" r:id="rId5"/>
    <p:sldLayoutId id="2147483709" r:id="rId6"/>
    <p:sldLayoutId id="2147483711" r:id="rId7"/>
    <p:sldLayoutId id="2147483708" r:id="rId8"/>
    <p:sldLayoutId id="2147483707" r:id="rId9"/>
    <p:sldLayoutId id="2147483732" r:id="rId10"/>
    <p:sldLayoutId id="2147483701" r:id="rId11"/>
    <p:sldLayoutId id="2147483702" r:id="rId12"/>
  </p:sldLayoutIdLst>
  <p:timing>
    <p:tnLst>
      <p:par>
        <p:cTn id="1" dur="indefinite" restart="never" nodeType="tmRoot"/>
      </p:par>
    </p:tnLst>
  </p:timing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26 novembre 2020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D93EF9F4-AE34-49DC-97D0-FAD9D8820AC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9" r:id="rId3"/>
    <p:sldLayoutId id="2147483717" r:id="rId4"/>
    <p:sldLayoutId id="2147483718" r:id="rId5"/>
  </p:sldLayoutIdLst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3" y="1293436"/>
            <a:ext cx="10515600" cy="1382648"/>
          </a:xfrm>
          <a:prstGeom prst="rect">
            <a:avLst/>
          </a:prstGeom>
        </p:spPr>
        <p:txBody>
          <a:bodyPr vert="horz" lIns="127723" tIns="63862" rIns="127723" bIns="63862" rtlCol="0">
            <a:sp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625818"/>
            <a:ext cx="12192000" cy="2340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" y="-25706"/>
            <a:ext cx="12191999" cy="7919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r>
              <a:rPr lang="en-US" sz="25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898035" y="6627317"/>
            <a:ext cx="1293967" cy="235568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1288" y="-25707"/>
            <a:ext cx="1293967" cy="783772"/>
          </a:xfrm>
          <a:prstGeom prst="rect">
            <a:avLst/>
          </a:prstGeom>
          <a:solidFill>
            <a:srgbClr val="BC141C"/>
          </a:solidFill>
          <a:ln>
            <a:solidFill>
              <a:srgbClr val="BC141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723" tIns="63862" rIns="127723" bIns="63862" rtlCol="0" anchor="ctr"/>
          <a:lstStyle/>
          <a:p>
            <a:pPr algn="ctr"/>
            <a:endParaRPr lang="en-US" sz="2500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157188" y="6665909"/>
            <a:ext cx="837259" cy="153888"/>
          </a:xfrm>
          <a:prstGeom prst="rect">
            <a:avLst/>
          </a:prstGeom>
        </p:spPr>
        <p:txBody>
          <a:bodyPr lIns="72000" tIns="0" rIns="72000" bIns="0">
            <a:spAutoFit/>
          </a:bodyPr>
          <a:lstStyle>
            <a:lvl1pPr>
              <a:defRPr/>
            </a:lvl1pPr>
          </a:lstStyle>
          <a:p>
            <a:pPr algn="ctr"/>
            <a:fld id="{53F0B3ED-4F75-49BF-B028-1A262D3A6E64}" type="slidenum">
              <a:rPr lang="fr-FR" sz="10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‹N°›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76588" y="196179"/>
            <a:ext cx="5860499" cy="379192"/>
          </a:xfrm>
          <a:prstGeom prst="rect">
            <a:avLst/>
          </a:prstGeom>
        </p:spPr>
        <p:txBody>
          <a:bodyPr vert="horz" wrap="square" lIns="127723" tIns="50285" rIns="127723" bIns="50285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8791538" y="6666682"/>
            <a:ext cx="2111537" cy="152349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77F22B5-7D27-43F2-84DD-15A13BA901E0}" type="datetime4">
              <a:rPr lang="fr-FR" sz="110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26 novembre 2020</a:t>
            </a:fld>
            <a:endParaRPr lang="fr-FR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69" y="6635131"/>
            <a:ext cx="5509931" cy="195438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/>
          <a:p>
            <a:pPr>
              <a:lnSpc>
                <a:spcPct val="140000"/>
              </a:lnSpc>
            </a:pPr>
            <a:r>
              <a:rPr lang="fr-FR" sz="10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6615288" y="6658218"/>
            <a:ext cx="541348" cy="16927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fr-FR" sz="1100" dirty="0">
                <a:latin typeface="Calibri" panose="020F0502020204030204" pitchFamily="34" charset="0"/>
              </a:rPr>
              <a:t>Auteur</a:t>
            </a:r>
          </a:p>
        </p:txBody>
      </p:sp>
      <p:pic>
        <p:nvPicPr>
          <p:cNvPr id="14" name="Picture 9" descr="cea_logo_small2.jpg">
            <a:extLst>
              <a:ext uri="{FF2B5EF4-FFF2-40B4-BE49-F238E27FC236}">
                <a16:creationId xmlns:a16="http://schemas.microsoft.com/office/drawing/2014/main" id="{4F291D3A-8C0C-4FFD-BCAB-01B375405E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14" y="54881"/>
            <a:ext cx="753461" cy="6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6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31" r:id="rId3"/>
    <p:sldLayoutId id="2147483729" r:id="rId4"/>
    <p:sldLayoutId id="2147483730" r:id="rId5"/>
  </p:sldLayoutIdLst>
  <p:hf hdr="0"/>
  <p:txStyles>
    <p:titleStyle>
      <a:lvl1pPr marL="0" algn="l" defTabSz="957925" rtl="0" eaLnBrk="1" latinLnBrk="0" hangingPunct="1">
        <a:lnSpc>
          <a:spcPct val="80000"/>
        </a:lnSpc>
        <a:spcBef>
          <a:spcPct val="0"/>
        </a:spcBef>
        <a:buNone/>
        <a:defRPr lang="fr-FR" sz="2200" b="1" kern="1200" cap="none" baseline="0" dirty="0">
          <a:solidFill>
            <a:schemeClr val="bg2">
              <a:lumMod val="50000"/>
            </a:schemeClr>
          </a:solidFill>
          <a:latin typeface="Calibri"/>
          <a:ea typeface="+mj-ea"/>
          <a:cs typeface="+mj-cs"/>
        </a:defRPr>
      </a:lvl1pPr>
    </p:titleStyle>
    <p:bodyStyle>
      <a:lvl1pPr marL="239481" indent="-239481" algn="l" defTabSz="957925" rtl="0" eaLnBrk="1" latinLnBrk="0" hangingPunct="1">
        <a:lnSpc>
          <a:spcPct val="90000"/>
        </a:lnSpc>
        <a:spcBef>
          <a:spcPts val="1048"/>
        </a:spcBef>
        <a:buClr>
          <a:srgbClr val="548235"/>
        </a:buClr>
        <a:buSzPct val="80000"/>
        <a:buFont typeface="Wingdings 3" panose="05040102010807070707" pitchFamily="18" charset="2"/>
        <a:buChar char="u"/>
        <a:defRPr sz="1800" b="1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1pPr>
      <a:lvl2pPr marL="718444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6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2pPr>
      <a:lvl3pPr marL="1197407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4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3pPr>
      <a:lvl4pPr marL="1676370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Calibri" panose="020F0502020204030204" pitchFamily="34" charset="0"/>
        <a:buChar char="-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4pPr>
      <a:lvl5pPr marL="2155332" indent="-239481" algn="l" defTabSz="957925" rtl="0" eaLnBrk="1" latinLnBrk="0" hangingPunct="1">
        <a:lnSpc>
          <a:spcPct val="90000"/>
        </a:lnSpc>
        <a:spcBef>
          <a:spcPts val="524"/>
        </a:spcBef>
        <a:buClr>
          <a:srgbClr val="548235"/>
        </a:buClr>
        <a:buFont typeface="Wingdings" panose="05000000000000000000" pitchFamily="2" charset="2"/>
        <a:buChar char="§"/>
        <a:defRPr sz="1200" kern="1200">
          <a:solidFill>
            <a:schemeClr val="bg2">
              <a:lumMod val="50000"/>
            </a:schemeClr>
          </a:solidFill>
          <a:latin typeface="Calibri" charset="0"/>
          <a:ea typeface="Calibri" charset="0"/>
          <a:cs typeface="Calibri" charset="0"/>
        </a:defRPr>
      </a:lvl5pPr>
      <a:lvl6pPr marL="2634295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258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92220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183" indent="-239481" algn="l" defTabSz="957925" rtl="0" eaLnBrk="1" latinLnBrk="0" hangingPunct="1">
        <a:lnSpc>
          <a:spcPct val="90000"/>
        </a:lnSpc>
        <a:spcBef>
          <a:spcPts val="524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63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925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888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851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814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776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739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702" algn="l" defTabSz="9579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hal.archives-ouvertes.fr/hal-01954354" TargetMode="Externa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124369" y="4026077"/>
            <a:ext cx="8763803" cy="1541666"/>
          </a:xfrm>
        </p:spPr>
        <p:txBody>
          <a:bodyPr/>
          <a:lstStyle/>
          <a:p>
            <a:r>
              <a:rPr lang="fr-FR" dirty="0" smtClean="0"/>
              <a:t>Quelques nouvelles fonctionnalités</a:t>
            </a:r>
            <a:br>
              <a:rPr lang="fr-FR" dirty="0" smtClean="0"/>
            </a:br>
            <a:r>
              <a:rPr lang="fr-FR" dirty="0" smtClean="0"/>
              <a:t>pour la simulation numérique du soudage</a:t>
            </a:r>
            <a:br>
              <a:rPr lang="fr-FR" dirty="0" smtClean="0"/>
            </a:br>
            <a:r>
              <a:rPr lang="fr-FR" dirty="0" smtClean="0"/>
              <a:t>et de la fabrication additive dans </a:t>
            </a:r>
            <a:r>
              <a:rPr lang="fr-FR" dirty="0"/>
              <a:t>Cast3M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1113035" y="5469234"/>
            <a:ext cx="10858689" cy="378270"/>
          </a:xfrm>
        </p:spPr>
        <p:txBody>
          <a:bodyPr/>
          <a:lstStyle/>
          <a:p>
            <a:r>
              <a:rPr lang="fr-FR" dirty="0" smtClean="0"/>
              <a:t>S. Pascal</a:t>
            </a:r>
            <a:r>
              <a:rPr lang="fr-FR" smtClean="0"/>
              <a:t>, CEA/DES/ISAS/DM2S/SEMT/LTA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66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5133418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Présentation</a:t>
            </a:r>
          </a:p>
          <a:p>
            <a:r>
              <a:rPr lang="fr-FR" sz="2000" b="0" dirty="0" smtClean="0"/>
              <a:t>Option </a:t>
            </a:r>
            <a:r>
              <a:rPr lang="fr-FR" sz="2000" b="0" dirty="0" smtClean="0">
                <a:solidFill>
                  <a:srgbClr val="548235"/>
                </a:solidFill>
              </a:rPr>
              <a:t>PASSE</a:t>
            </a:r>
            <a:r>
              <a:rPr lang="fr-FR" sz="2000" b="0" dirty="0" smtClean="0"/>
              <a:t> </a:t>
            </a:r>
            <a:r>
              <a:rPr lang="fr-FR" sz="2000" b="0" dirty="0"/>
              <a:t>: spécifier </a:t>
            </a:r>
            <a:r>
              <a:rPr lang="fr-FR" sz="2000" b="0" dirty="0" smtClean="0"/>
              <a:t>une passe de soudage</a:t>
            </a:r>
          </a:p>
          <a:p>
            <a:r>
              <a:rPr lang="fr-FR" b="0" dirty="0" smtClean="0"/>
              <a:t>	SOUDAGE TAB1 </a:t>
            </a:r>
            <a:r>
              <a:rPr lang="fr-FR" b="0" dirty="0" smtClean="0">
                <a:solidFill>
                  <a:srgbClr val="548235"/>
                </a:solidFill>
              </a:rPr>
              <a:t>PASSE  </a:t>
            </a:r>
            <a:r>
              <a:rPr lang="fr-FR" b="0" dirty="0" smtClean="0"/>
              <a:t>| </a:t>
            </a:r>
            <a:r>
              <a:rPr lang="fr-FR" b="0" dirty="0"/>
              <a:t>'DROI' </a:t>
            </a:r>
            <a:r>
              <a:rPr lang="fr-FR" b="0" dirty="0" smtClean="0"/>
              <a:t>P1	  | </a:t>
            </a:r>
            <a:r>
              <a:rPr lang="fr-FR" b="0" dirty="0"/>
              <a:t>('RELA</a:t>
            </a:r>
            <a:r>
              <a:rPr lang="fr-FR" b="0" dirty="0" smtClean="0"/>
              <a:t>')  | (</a:t>
            </a:r>
            <a:r>
              <a:rPr lang="fr-FR" b="0" dirty="0"/>
              <a:t>'VITE' FLOT1) ('PUIS' FLOT2) ('DEBI' FLOT3) ;</a:t>
            </a:r>
          </a:p>
          <a:p>
            <a:r>
              <a:rPr lang="fr-FR" b="0" dirty="0" smtClean="0"/>
              <a:t>			     | </a:t>
            </a:r>
            <a:r>
              <a:rPr lang="fr-FR" b="0" dirty="0"/>
              <a:t>'CERC' P1 P2 (N1</a:t>
            </a:r>
            <a:r>
              <a:rPr lang="fr-FR" b="0" dirty="0" smtClean="0"/>
              <a:t>)|  'ABSO‘   |</a:t>
            </a:r>
            <a:endParaRPr lang="fr-FR" b="0" dirty="0"/>
          </a:p>
          <a:p>
            <a:r>
              <a:rPr lang="fr-FR" b="0" dirty="0" smtClean="0"/>
              <a:t>			     | </a:t>
            </a:r>
            <a:r>
              <a:rPr lang="fr-FR" b="0" dirty="0"/>
              <a:t>'MAIL' </a:t>
            </a:r>
            <a:r>
              <a:rPr lang="fr-FR" b="0" dirty="0" smtClean="0"/>
              <a:t>LIGN1 ;</a:t>
            </a:r>
            <a:endParaRPr lang="fr-FR" b="0" dirty="0"/>
          </a:p>
          <a:p>
            <a:r>
              <a:rPr lang="fr-FR" sz="2000" b="0" dirty="0" smtClean="0"/>
              <a:t>Avec :</a:t>
            </a:r>
          </a:p>
          <a:p>
            <a:pPr lvl="1"/>
            <a:r>
              <a:rPr lang="fr-FR" dirty="0" smtClean="0"/>
              <a:t>P1		: </a:t>
            </a:r>
            <a:r>
              <a:rPr lang="fr-FR" dirty="0"/>
              <a:t>objet POINT, </a:t>
            </a:r>
            <a:r>
              <a:rPr lang="fr-FR" dirty="0" smtClean="0"/>
              <a:t>extrémité </a:t>
            </a:r>
            <a:r>
              <a:rPr lang="fr-FR" dirty="0"/>
              <a:t>finale de la passe a </a:t>
            </a:r>
            <a:r>
              <a:rPr lang="fr-FR" dirty="0" smtClean="0"/>
              <a:t>réaliser</a:t>
            </a:r>
            <a:endParaRPr lang="fr-FR" dirty="0"/>
          </a:p>
          <a:p>
            <a:pPr lvl="1"/>
            <a:r>
              <a:rPr lang="fr-FR" dirty="0" smtClean="0"/>
              <a:t>P2		: </a:t>
            </a:r>
            <a:r>
              <a:rPr lang="fr-FR" dirty="0"/>
              <a:t>objet POINT, centre du </a:t>
            </a:r>
            <a:r>
              <a:rPr lang="fr-FR" dirty="0" smtClean="0"/>
              <a:t>cercle</a:t>
            </a:r>
            <a:endParaRPr lang="fr-FR" dirty="0"/>
          </a:p>
          <a:p>
            <a:pPr lvl="1"/>
            <a:r>
              <a:rPr lang="fr-FR" dirty="0" smtClean="0"/>
              <a:t>N1	: </a:t>
            </a:r>
            <a:r>
              <a:rPr lang="fr-FR" dirty="0"/>
              <a:t>objet ENTIER, nombre de segments </a:t>
            </a:r>
            <a:r>
              <a:rPr lang="fr-FR" dirty="0" smtClean="0"/>
              <a:t>discrétisant </a:t>
            </a:r>
            <a:r>
              <a:rPr lang="fr-FR" dirty="0"/>
              <a:t>la </a:t>
            </a:r>
            <a:r>
              <a:rPr lang="fr-FR" dirty="0" smtClean="0"/>
              <a:t>passe</a:t>
            </a:r>
            <a:br>
              <a:rPr lang="fr-FR" dirty="0" smtClean="0"/>
            </a:br>
            <a:r>
              <a:rPr lang="fr-FR" dirty="0" smtClean="0"/>
              <a:t>		(</a:t>
            </a:r>
            <a:r>
              <a:rPr lang="fr-FR" dirty="0"/>
              <a:t>par </a:t>
            </a:r>
            <a:r>
              <a:rPr lang="fr-FR" dirty="0" smtClean="0"/>
              <a:t>défaut, </a:t>
            </a:r>
            <a:r>
              <a:rPr lang="fr-FR" dirty="0"/>
              <a:t>valeur </a:t>
            </a:r>
            <a:r>
              <a:rPr lang="fr-FR" dirty="0" smtClean="0"/>
              <a:t>calculée </a:t>
            </a:r>
            <a:r>
              <a:rPr lang="fr-FR" dirty="0"/>
              <a:t>pour avoir 5 </a:t>
            </a:r>
            <a:r>
              <a:rPr lang="fr-FR" dirty="0" smtClean="0"/>
              <a:t>degrés d'angle entre </a:t>
            </a:r>
            <a:r>
              <a:rPr lang="fr-FR" dirty="0"/>
              <a:t>deux segments).</a:t>
            </a:r>
          </a:p>
          <a:p>
            <a:pPr lvl="1"/>
            <a:r>
              <a:rPr lang="fr-FR" dirty="0" smtClean="0"/>
              <a:t>LIGN1	: </a:t>
            </a:r>
            <a:r>
              <a:rPr lang="fr-FR" dirty="0"/>
              <a:t>objet MAILLAGE, </a:t>
            </a:r>
            <a:r>
              <a:rPr lang="fr-FR" b="1" dirty="0"/>
              <a:t>ligne </a:t>
            </a:r>
            <a:r>
              <a:rPr lang="fr-FR" b="1" dirty="0" smtClean="0"/>
              <a:t>orientée </a:t>
            </a:r>
            <a:r>
              <a:rPr lang="fr-FR" dirty="0" smtClean="0"/>
              <a:t>représentant </a:t>
            </a:r>
            <a:r>
              <a:rPr lang="fr-FR" dirty="0"/>
              <a:t>la </a:t>
            </a:r>
            <a:r>
              <a:rPr lang="fr-FR" dirty="0" smtClean="0"/>
              <a:t>trajectoire de </a:t>
            </a:r>
            <a:r>
              <a:rPr lang="fr-FR" dirty="0"/>
              <a:t>la passe</a:t>
            </a:r>
          </a:p>
          <a:p>
            <a:pPr lvl="1"/>
            <a:r>
              <a:rPr lang="fr-FR" dirty="0" smtClean="0"/>
              <a:t>'RELA‘	: </a:t>
            </a:r>
            <a:r>
              <a:rPr lang="fr-FR" dirty="0"/>
              <a:t>objet MOT, indique que les points sont fournis </a:t>
            </a:r>
            <a:r>
              <a:rPr lang="fr-FR" dirty="0" smtClean="0"/>
              <a:t>relativement au </a:t>
            </a:r>
            <a:r>
              <a:rPr lang="fr-FR" dirty="0"/>
              <a:t>point courant</a:t>
            </a:r>
          </a:p>
          <a:p>
            <a:pPr lvl="1"/>
            <a:r>
              <a:rPr lang="fr-FR" dirty="0" smtClean="0"/>
              <a:t>'ABSO‘	: </a:t>
            </a:r>
            <a:r>
              <a:rPr lang="fr-FR" dirty="0"/>
              <a:t>objet MOT, indique que les </a:t>
            </a:r>
            <a:r>
              <a:rPr lang="fr-FR" dirty="0" smtClean="0"/>
              <a:t>points sont </a:t>
            </a:r>
            <a:r>
              <a:rPr lang="fr-FR" dirty="0"/>
              <a:t>fournis</a:t>
            </a:r>
            <a:r>
              <a:rPr lang="fr-FR" dirty="0" smtClean="0"/>
              <a:t> </a:t>
            </a:r>
            <a:r>
              <a:rPr lang="fr-FR" dirty="0"/>
              <a:t>dans le </a:t>
            </a:r>
            <a:r>
              <a:rPr lang="fr-FR" dirty="0" smtClean="0"/>
              <a:t>repère général</a:t>
            </a:r>
          </a:p>
          <a:p>
            <a:pPr lvl="1"/>
            <a:r>
              <a:rPr lang="fr-FR" dirty="0" smtClean="0"/>
              <a:t>FLOT1            : objet FLOTTANT, </a:t>
            </a:r>
            <a:r>
              <a:rPr lang="fr-FR" dirty="0"/>
              <a:t>vitesse de </a:t>
            </a:r>
            <a:r>
              <a:rPr lang="fr-FR" dirty="0" smtClean="0"/>
              <a:t>déplacement </a:t>
            </a:r>
            <a:r>
              <a:rPr lang="fr-FR" dirty="0"/>
              <a:t>de la torche </a:t>
            </a:r>
            <a:r>
              <a:rPr lang="fr-FR" dirty="0" smtClean="0"/>
              <a:t>en soudage. </a:t>
            </a:r>
            <a:r>
              <a:rPr lang="fr-FR" dirty="0"/>
              <a:t>Ne modifie pas la </a:t>
            </a:r>
            <a:r>
              <a:rPr lang="fr-FR" dirty="0" smtClean="0"/>
              <a:t>		valeur </a:t>
            </a:r>
            <a:r>
              <a:rPr lang="fr-FR" dirty="0"/>
              <a:t>fournie dans TAB1. </a:t>
            </a:r>
            <a:r>
              <a:rPr lang="fr-FR" dirty="0" smtClean="0"/>
              <a:t>VITESSE_DE_SOUDAGE‘.</a:t>
            </a:r>
          </a:p>
          <a:p>
            <a:pPr lvl="1"/>
            <a:r>
              <a:rPr lang="fr-FR" dirty="0" smtClean="0"/>
              <a:t>FLOT2, FLOT3 : idem option POINT.</a:t>
            </a:r>
          </a:p>
        </p:txBody>
      </p:sp>
    </p:spTree>
    <p:extLst>
      <p:ext uri="{BB962C8B-B14F-4D97-AF65-F5344CB8AC3E}">
        <p14:creationId xmlns:p14="http://schemas.microsoft.com/office/powerpoint/2010/main" val="25612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5566357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Présentation</a:t>
            </a:r>
          </a:p>
          <a:p>
            <a:r>
              <a:rPr lang="fr-FR" sz="2000" b="0" dirty="0" smtClean="0"/>
              <a:t>Option </a:t>
            </a:r>
            <a:r>
              <a:rPr lang="fr-FR" sz="2000" b="0" dirty="0" smtClean="0">
                <a:solidFill>
                  <a:srgbClr val="548235"/>
                </a:solidFill>
              </a:rPr>
              <a:t>DEPLA</a:t>
            </a:r>
            <a:r>
              <a:rPr lang="fr-FR" sz="2000" b="0" dirty="0" smtClean="0"/>
              <a:t> </a:t>
            </a:r>
            <a:r>
              <a:rPr lang="fr-FR" sz="2000" b="0" dirty="0"/>
              <a:t>: spécifier </a:t>
            </a:r>
            <a:r>
              <a:rPr lang="fr-FR" sz="2000" b="0" dirty="0" smtClean="0"/>
              <a:t>un déplacement de l’outil</a:t>
            </a:r>
          </a:p>
          <a:p>
            <a:r>
              <a:rPr lang="fr-FR" b="0" dirty="0" smtClean="0"/>
              <a:t>	SOUDAGE TAB1 </a:t>
            </a:r>
            <a:r>
              <a:rPr lang="fr-FR" b="0" dirty="0" smtClean="0">
                <a:solidFill>
                  <a:srgbClr val="548235"/>
                </a:solidFill>
              </a:rPr>
              <a:t>DEPLA  </a:t>
            </a:r>
            <a:r>
              <a:rPr lang="fr-FR" b="0" dirty="0" smtClean="0"/>
              <a:t>| </a:t>
            </a:r>
            <a:r>
              <a:rPr lang="fr-FR" b="0" dirty="0"/>
              <a:t>'DROI' </a:t>
            </a:r>
            <a:r>
              <a:rPr lang="fr-FR" b="0" dirty="0" smtClean="0"/>
              <a:t>P1	  | </a:t>
            </a:r>
            <a:r>
              <a:rPr lang="fr-FR" b="0" dirty="0"/>
              <a:t>('RELA</a:t>
            </a:r>
            <a:r>
              <a:rPr lang="fr-FR" b="0" dirty="0" smtClean="0"/>
              <a:t>')  | (</a:t>
            </a:r>
            <a:r>
              <a:rPr lang="fr-FR" b="0" dirty="0"/>
              <a:t>'VITE' FLOT1</a:t>
            </a:r>
            <a:r>
              <a:rPr lang="fr-FR" b="0" dirty="0" smtClean="0"/>
              <a:t>) ;</a:t>
            </a:r>
            <a:endParaRPr lang="fr-FR" b="0" dirty="0"/>
          </a:p>
          <a:p>
            <a:r>
              <a:rPr lang="fr-FR" b="0" dirty="0" smtClean="0"/>
              <a:t>			     | </a:t>
            </a:r>
            <a:r>
              <a:rPr lang="fr-FR" b="0" dirty="0"/>
              <a:t>'CERC' P1 P2 (N1</a:t>
            </a:r>
            <a:r>
              <a:rPr lang="fr-FR" b="0" dirty="0" smtClean="0"/>
              <a:t>)|  'ABSO‘   |</a:t>
            </a:r>
            <a:endParaRPr lang="fr-FR" b="0" dirty="0"/>
          </a:p>
          <a:p>
            <a:r>
              <a:rPr lang="fr-FR" b="0" dirty="0" smtClean="0"/>
              <a:t>			     | </a:t>
            </a:r>
            <a:r>
              <a:rPr lang="fr-FR" b="0" dirty="0"/>
              <a:t>'MAIL' </a:t>
            </a:r>
            <a:r>
              <a:rPr lang="fr-FR" b="0" dirty="0" smtClean="0"/>
              <a:t>LIGN1 ;</a:t>
            </a:r>
          </a:p>
          <a:p>
            <a:pPr>
              <a:tabLst>
                <a:tab pos="3135313" algn="l"/>
              </a:tabLst>
            </a:pPr>
            <a:r>
              <a:rPr lang="fr-FR" b="0" dirty="0"/>
              <a:t>	| </a:t>
            </a:r>
            <a:r>
              <a:rPr lang="fr-FR" b="0" dirty="0" smtClean="0"/>
              <a:t>'COUCHE</a:t>
            </a:r>
            <a:r>
              <a:rPr lang="fr-FR" b="0" dirty="0"/>
              <a:t>' ('PAUSE' </a:t>
            </a:r>
            <a:r>
              <a:rPr lang="fr-FR" b="0" dirty="0" smtClean="0"/>
              <a:t>FLOT2) </a:t>
            </a:r>
            <a:r>
              <a:rPr lang="fr-FR" b="0" dirty="0"/>
              <a:t>;</a:t>
            </a:r>
          </a:p>
          <a:p>
            <a:r>
              <a:rPr lang="fr-FR" sz="2000" b="0" dirty="0" smtClean="0"/>
              <a:t>Avec :</a:t>
            </a:r>
          </a:p>
          <a:p>
            <a:pPr lvl="1"/>
            <a:r>
              <a:rPr lang="fr-FR" dirty="0" smtClean="0"/>
              <a:t>P1		: </a:t>
            </a:r>
            <a:r>
              <a:rPr lang="fr-FR" dirty="0"/>
              <a:t>objet POINT, </a:t>
            </a:r>
            <a:r>
              <a:rPr lang="fr-FR" dirty="0" smtClean="0"/>
              <a:t>extrémité </a:t>
            </a:r>
            <a:r>
              <a:rPr lang="fr-FR" dirty="0"/>
              <a:t>finale de la passe a </a:t>
            </a:r>
            <a:r>
              <a:rPr lang="fr-FR" dirty="0" smtClean="0"/>
              <a:t>réaliser</a:t>
            </a:r>
            <a:endParaRPr lang="fr-FR" dirty="0"/>
          </a:p>
          <a:p>
            <a:pPr lvl="1"/>
            <a:r>
              <a:rPr lang="fr-FR" dirty="0" smtClean="0"/>
              <a:t>P2		: </a:t>
            </a:r>
            <a:r>
              <a:rPr lang="fr-FR" dirty="0"/>
              <a:t>objet POINT, centre du </a:t>
            </a:r>
            <a:r>
              <a:rPr lang="fr-FR" dirty="0" smtClean="0"/>
              <a:t>cercle</a:t>
            </a:r>
            <a:endParaRPr lang="fr-FR" dirty="0"/>
          </a:p>
          <a:p>
            <a:pPr lvl="1"/>
            <a:r>
              <a:rPr lang="fr-FR" dirty="0" smtClean="0"/>
              <a:t>N1	: </a:t>
            </a:r>
            <a:r>
              <a:rPr lang="fr-FR" dirty="0"/>
              <a:t>objet ENTIER, nombre de segments </a:t>
            </a:r>
            <a:r>
              <a:rPr lang="fr-FR" dirty="0" smtClean="0"/>
              <a:t>discrétisant </a:t>
            </a:r>
            <a:r>
              <a:rPr lang="fr-FR" dirty="0"/>
              <a:t>la </a:t>
            </a:r>
            <a:r>
              <a:rPr lang="fr-FR" dirty="0" smtClean="0"/>
              <a:t>passe</a:t>
            </a:r>
            <a:br>
              <a:rPr lang="fr-FR" dirty="0" smtClean="0"/>
            </a:br>
            <a:r>
              <a:rPr lang="fr-FR" dirty="0" smtClean="0"/>
              <a:t>		(</a:t>
            </a:r>
            <a:r>
              <a:rPr lang="fr-FR" dirty="0"/>
              <a:t>par </a:t>
            </a:r>
            <a:r>
              <a:rPr lang="fr-FR" dirty="0" smtClean="0"/>
              <a:t>défaut, </a:t>
            </a:r>
            <a:r>
              <a:rPr lang="fr-FR" dirty="0"/>
              <a:t>valeur </a:t>
            </a:r>
            <a:r>
              <a:rPr lang="fr-FR" dirty="0" smtClean="0"/>
              <a:t>calculée </a:t>
            </a:r>
            <a:r>
              <a:rPr lang="fr-FR" dirty="0"/>
              <a:t>pour avoir 5 </a:t>
            </a:r>
            <a:r>
              <a:rPr lang="fr-FR" dirty="0" smtClean="0"/>
              <a:t>degrés d'angle entre </a:t>
            </a:r>
            <a:r>
              <a:rPr lang="fr-FR" dirty="0"/>
              <a:t>deux segments).</a:t>
            </a:r>
          </a:p>
          <a:p>
            <a:pPr lvl="1"/>
            <a:r>
              <a:rPr lang="fr-FR" dirty="0" smtClean="0"/>
              <a:t>LIGN1	: </a:t>
            </a:r>
            <a:r>
              <a:rPr lang="fr-FR" dirty="0"/>
              <a:t>objet MAILLAGE, </a:t>
            </a:r>
            <a:r>
              <a:rPr lang="fr-FR" b="1" dirty="0"/>
              <a:t>ligne orientée </a:t>
            </a:r>
            <a:r>
              <a:rPr lang="fr-FR" dirty="0" smtClean="0"/>
              <a:t>représentant </a:t>
            </a:r>
            <a:r>
              <a:rPr lang="fr-FR" dirty="0"/>
              <a:t>la </a:t>
            </a:r>
            <a:r>
              <a:rPr lang="fr-FR" dirty="0" smtClean="0"/>
              <a:t>trajectoire du déplacement</a:t>
            </a:r>
            <a:endParaRPr lang="fr-FR" dirty="0"/>
          </a:p>
          <a:p>
            <a:pPr lvl="1"/>
            <a:r>
              <a:rPr lang="fr-FR" dirty="0" smtClean="0"/>
              <a:t>'RELA‘	: </a:t>
            </a:r>
            <a:r>
              <a:rPr lang="fr-FR" dirty="0"/>
              <a:t>objet MOT, indique que les points sont fournis </a:t>
            </a:r>
            <a:r>
              <a:rPr lang="fr-FR" dirty="0" smtClean="0"/>
              <a:t>relativement au </a:t>
            </a:r>
            <a:r>
              <a:rPr lang="fr-FR" dirty="0"/>
              <a:t>point courant</a:t>
            </a:r>
          </a:p>
          <a:p>
            <a:pPr lvl="1"/>
            <a:r>
              <a:rPr lang="fr-FR" dirty="0" smtClean="0"/>
              <a:t>'ABSO‘	: </a:t>
            </a:r>
            <a:r>
              <a:rPr lang="fr-FR" dirty="0"/>
              <a:t>objet MOT, indique que les </a:t>
            </a:r>
            <a:r>
              <a:rPr lang="fr-FR" dirty="0" smtClean="0"/>
              <a:t>points sont </a:t>
            </a:r>
            <a:r>
              <a:rPr lang="fr-FR" dirty="0"/>
              <a:t>fournis</a:t>
            </a:r>
            <a:r>
              <a:rPr lang="fr-FR" dirty="0" smtClean="0"/>
              <a:t> </a:t>
            </a:r>
            <a:r>
              <a:rPr lang="fr-FR" dirty="0"/>
              <a:t>dans le </a:t>
            </a:r>
            <a:r>
              <a:rPr lang="fr-FR" dirty="0" smtClean="0"/>
              <a:t>repère général</a:t>
            </a:r>
          </a:p>
          <a:p>
            <a:pPr lvl="1"/>
            <a:r>
              <a:rPr lang="fr-FR" dirty="0"/>
              <a:t>FLOT1            : objet FLOTTANT, vitesse de déplacement de la torche sans soudage. Ne modifie pas la 		valeur fournie dans TAB1. VITESSE_DE_DEPLACEMENT</a:t>
            </a:r>
            <a:r>
              <a:rPr lang="fr-FR" dirty="0" smtClean="0"/>
              <a:t>‘.</a:t>
            </a:r>
          </a:p>
          <a:p>
            <a:pPr lvl="1"/>
            <a:r>
              <a:rPr lang="fr-FR" dirty="0" smtClean="0"/>
              <a:t>FLOT2	: </a:t>
            </a:r>
            <a:r>
              <a:rPr lang="fr-FR" dirty="0"/>
              <a:t>objet </a:t>
            </a:r>
            <a:r>
              <a:rPr lang="fr-FR" dirty="0" smtClean="0"/>
              <a:t>FLOTTANT, temps de pause entre 2 couches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17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299548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Exemple d’application</a:t>
            </a:r>
          </a:p>
          <a:p>
            <a:r>
              <a:rPr lang="fr-FR" sz="2400" b="0" dirty="0" smtClean="0"/>
              <a:t>Exemple : « mur » en WAAM</a:t>
            </a:r>
            <a:r>
              <a:rPr lang="fr-FR" sz="2400" b="0" baseline="30000" dirty="0" smtClean="0"/>
              <a:t>1</a:t>
            </a:r>
            <a:endParaRPr lang="fr-FR" sz="2400" b="0" dirty="0" smtClean="0"/>
          </a:p>
          <a:p>
            <a:r>
              <a:rPr lang="fr-FR" b="0" dirty="0" smtClean="0"/>
              <a:t>	</a:t>
            </a:r>
            <a:endParaRPr lang="fr-FR" sz="1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017" y="1591298"/>
            <a:ext cx="5400000" cy="31801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-1" r="-523"/>
          <a:stretch/>
        </p:blipFill>
        <p:spPr>
          <a:xfrm>
            <a:off x="5652998" y="5052666"/>
            <a:ext cx="6422038" cy="1332000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607039" y="2048895"/>
            <a:ext cx="4465330" cy="3068164"/>
            <a:chOff x="353466" y="2482413"/>
            <a:chExt cx="4465330" cy="3068164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/>
            <a:srcRect t="3130" b="-1"/>
            <a:stretch/>
          </p:blipFill>
          <p:spPr>
            <a:xfrm>
              <a:off x="498796" y="2482413"/>
              <a:ext cx="4320000" cy="306816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53466" y="2750884"/>
              <a:ext cx="430305" cy="36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0" y="5252160"/>
            <a:ext cx="4821876" cy="138499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(1) Camille </a:t>
            </a:r>
            <a:r>
              <a:rPr lang="en-US" sz="1200" dirty="0" err="1" smtClean="0"/>
              <a:t>Cambon</a:t>
            </a:r>
            <a:r>
              <a:rPr lang="en-US" sz="1200" dirty="0" smtClean="0"/>
              <a:t>, </a:t>
            </a:r>
            <a:r>
              <a:rPr lang="en-US" sz="1200" dirty="0" err="1" smtClean="0"/>
              <a:t>Issam</a:t>
            </a:r>
            <a:r>
              <a:rPr lang="en-US" sz="1200" dirty="0" smtClean="0"/>
              <a:t> Bendaoud, </a:t>
            </a:r>
            <a:r>
              <a:rPr lang="en-US" sz="1200" dirty="0" err="1" smtClean="0"/>
              <a:t>Sébastien</a:t>
            </a:r>
            <a:r>
              <a:rPr lang="en-US" sz="1200" dirty="0" smtClean="0"/>
              <a:t> </a:t>
            </a:r>
            <a:r>
              <a:rPr lang="en-US" sz="1200" dirty="0" err="1" smtClean="0"/>
              <a:t>Rouquette</a:t>
            </a:r>
            <a:r>
              <a:rPr lang="en-US" sz="1200" dirty="0" smtClean="0"/>
              <a:t>, Fabien </a:t>
            </a:r>
            <a:r>
              <a:rPr lang="en-US" sz="1200" dirty="0" err="1" smtClean="0"/>
              <a:t>Soulié</a:t>
            </a:r>
            <a:r>
              <a:rPr lang="en-US" sz="1200" dirty="0" smtClean="0"/>
              <a:t>.</a:t>
            </a:r>
            <a:br>
              <a:rPr lang="en-US" sz="1200" dirty="0" smtClean="0"/>
            </a:br>
            <a:r>
              <a:rPr lang="en-US" sz="1200" dirty="0" smtClean="0"/>
              <a:t>“</a:t>
            </a:r>
            <a:r>
              <a:rPr lang="en-US" sz="1200" i="1" dirty="0" smtClean="0"/>
              <a:t>Influence of the first weld bead on strain and stress states in </a:t>
            </a:r>
            <a:r>
              <a:rPr lang="en-US" sz="1200" i="1" dirty="0" err="1" smtClean="0"/>
              <a:t>wire+arc</a:t>
            </a:r>
            <a:r>
              <a:rPr lang="en-US" sz="1200" i="1" dirty="0" smtClean="0"/>
              <a:t> additive manufacturing</a:t>
            </a:r>
            <a:r>
              <a:rPr lang="en-US" sz="1200" dirty="0" smtClean="0"/>
              <a:t>”.</a:t>
            </a:r>
            <a:br>
              <a:rPr lang="en-US" sz="1200" dirty="0" smtClean="0"/>
            </a:br>
            <a:r>
              <a:rPr lang="en-US" sz="1200" dirty="0" smtClean="0"/>
              <a:t>The 12th International Seminar ”Numerical Analysis of </a:t>
            </a:r>
            <a:r>
              <a:rPr lang="en-US" sz="1200" dirty="0" err="1" smtClean="0"/>
              <a:t>Weldability</a:t>
            </a:r>
            <a:r>
              <a:rPr lang="en-US" sz="1200" dirty="0" smtClean="0"/>
              <a:t>”, Institute for Materials Science, Joining and Forming (IMAT),</a:t>
            </a:r>
            <a:br>
              <a:rPr lang="en-US" sz="1200" dirty="0" smtClean="0"/>
            </a:br>
            <a:r>
              <a:rPr lang="en-US" sz="1200" dirty="0" smtClean="0"/>
              <a:t>Sep 2018, </a:t>
            </a:r>
            <a:r>
              <a:rPr lang="en-US" sz="1200" dirty="0" err="1" smtClean="0"/>
              <a:t>Seggau</a:t>
            </a:r>
            <a:r>
              <a:rPr lang="en-US" sz="1200" dirty="0" smtClean="0"/>
              <a:t>, Austria. ‌hal-01954354</a:t>
            </a:r>
          </a:p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hal.archives-ouvertes.fr/hal-01954354</a:t>
            </a:r>
            <a:r>
              <a:rPr lang="en-US" sz="1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5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299548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Exemple d’application</a:t>
            </a:r>
          </a:p>
          <a:p>
            <a:r>
              <a:rPr lang="fr-FR" sz="2400" b="0" dirty="0" smtClean="0"/>
              <a:t>Exemple : </a:t>
            </a:r>
            <a:r>
              <a:rPr lang="fr-FR" sz="2400" b="0" dirty="0"/>
              <a:t>« mur » en WAAM</a:t>
            </a:r>
            <a:endParaRPr lang="fr-FR" sz="2400" b="0" dirty="0" smtClean="0"/>
          </a:p>
          <a:p>
            <a:r>
              <a:rPr lang="fr-FR" b="0" dirty="0" smtClean="0"/>
              <a:t>Mise en données </a:t>
            </a:r>
            <a:r>
              <a:rPr lang="fr-FR" b="0" dirty="0" err="1" smtClean="0"/>
              <a:t>Gibiane</a:t>
            </a:r>
            <a:r>
              <a:rPr lang="fr-FR" b="0" dirty="0" smtClean="0"/>
              <a:t> :</a:t>
            </a:r>
            <a:endParaRPr lang="fr-FR" sz="1200" b="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017" y="3463016"/>
            <a:ext cx="5298603" cy="3120412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972799" y="3540621"/>
            <a:ext cx="4320000" cy="3068164"/>
            <a:chOff x="353466" y="2482413"/>
            <a:chExt cx="4465330" cy="3068164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3"/>
            <a:srcRect t="3130" b="-1"/>
            <a:stretch/>
          </p:blipFill>
          <p:spPr>
            <a:xfrm>
              <a:off x="498796" y="2482413"/>
              <a:ext cx="4320000" cy="306816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353466" y="2750884"/>
              <a:ext cx="430305" cy="36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t="15233" r="34172" b="68398"/>
          <a:stretch/>
        </p:blipFill>
        <p:spPr>
          <a:xfrm>
            <a:off x="881100" y="2326588"/>
            <a:ext cx="7164000" cy="11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299548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Exemple d’application</a:t>
            </a:r>
          </a:p>
          <a:p>
            <a:r>
              <a:rPr lang="fr-FR" sz="2400" b="0" dirty="0" smtClean="0"/>
              <a:t>Exemple : </a:t>
            </a:r>
            <a:r>
              <a:rPr lang="fr-FR" sz="2400" b="0" dirty="0"/>
              <a:t>« mur » en WAAM</a:t>
            </a:r>
            <a:endParaRPr lang="fr-FR" sz="2400" b="0" dirty="0" smtClean="0"/>
          </a:p>
          <a:p>
            <a:pPr lvl="0"/>
            <a:r>
              <a:rPr lang="fr-FR" b="0" dirty="0" smtClean="0"/>
              <a:t>Mise en données </a:t>
            </a:r>
            <a:r>
              <a:rPr lang="fr-FR" b="0" dirty="0" err="1" smtClean="0"/>
              <a:t>Gibiane</a:t>
            </a:r>
            <a:r>
              <a:rPr lang="fr-FR" b="0" dirty="0" smtClean="0"/>
              <a:t> :</a:t>
            </a:r>
            <a:endParaRPr lang="fr-FR" b="0" dirty="0">
              <a:solidFill>
                <a:srgbClr val="E7E6E6">
                  <a:lumMod val="50000"/>
                </a:srgb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15335" r="51590" b="53056"/>
          <a:stretch/>
        </p:blipFill>
        <p:spPr>
          <a:xfrm>
            <a:off x="881100" y="2328037"/>
            <a:ext cx="5311933" cy="2167745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7630413" y="3373959"/>
            <a:ext cx="4320000" cy="3068164"/>
            <a:chOff x="353466" y="2482413"/>
            <a:chExt cx="4465330" cy="306816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3"/>
            <a:srcRect t="3130" b="-1"/>
            <a:stretch/>
          </p:blipFill>
          <p:spPr>
            <a:xfrm>
              <a:off x="498796" y="2482413"/>
              <a:ext cx="4320000" cy="306816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53466" y="2750884"/>
              <a:ext cx="430305" cy="36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-1" r="-523"/>
          <a:stretch/>
        </p:blipFill>
        <p:spPr>
          <a:xfrm>
            <a:off x="881100" y="5110123"/>
            <a:ext cx="6422038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4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299548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Exemple </a:t>
            </a:r>
            <a:r>
              <a:rPr lang="fr-FR" sz="2400" dirty="0" smtClean="0">
                <a:solidFill>
                  <a:srgbClr val="C00000"/>
                </a:solidFill>
              </a:rPr>
              <a:t>d’application</a:t>
            </a:r>
          </a:p>
          <a:p>
            <a:r>
              <a:rPr lang="fr-FR" sz="2400" b="0" dirty="0" smtClean="0"/>
              <a:t>Exemple : </a:t>
            </a:r>
            <a:r>
              <a:rPr lang="fr-FR" sz="2400" b="0" dirty="0"/>
              <a:t>« mur » en WAAM</a:t>
            </a:r>
            <a:endParaRPr lang="fr-FR" sz="2400" b="0" dirty="0" smtClean="0"/>
          </a:p>
          <a:p>
            <a:r>
              <a:rPr lang="fr-FR" b="0" dirty="0" smtClean="0"/>
              <a:t>Mise en données </a:t>
            </a:r>
            <a:r>
              <a:rPr lang="fr-FR" b="0" dirty="0" err="1" smtClean="0"/>
              <a:t>Gibiane</a:t>
            </a:r>
            <a:r>
              <a:rPr lang="fr-FR" b="0" dirty="0" smtClean="0"/>
              <a:t> :</a:t>
            </a:r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15466" r="58364" b="48071"/>
          <a:stretch/>
        </p:blipFill>
        <p:spPr>
          <a:xfrm>
            <a:off x="881100" y="2367195"/>
            <a:ext cx="4568635" cy="2500633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7630413" y="3373959"/>
            <a:ext cx="4320000" cy="3068164"/>
            <a:chOff x="353466" y="2482413"/>
            <a:chExt cx="4465330" cy="306816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/>
            <a:srcRect t="3130" b="-1"/>
            <a:stretch/>
          </p:blipFill>
          <p:spPr>
            <a:xfrm>
              <a:off x="498796" y="2482413"/>
              <a:ext cx="4320000" cy="3068164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53466" y="2750884"/>
              <a:ext cx="430305" cy="361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4"/>
          <a:srcRect l="-1" r="-523"/>
          <a:stretch/>
        </p:blipFill>
        <p:spPr>
          <a:xfrm>
            <a:off x="881100" y="5110123"/>
            <a:ext cx="6422038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16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299548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Exemple d’application</a:t>
            </a:r>
          </a:p>
          <a:p>
            <a:r>
              <a:rPr lang="fr-FR" sz="2400" b="0" dirty="0" smtClean="0"/>
              <a:t>Exemple : </a:t>
            </a:r>
            <a:r>
              <a:rPr lang="fr-FR" sz="2400" b="0" dirty="0"/>
              <a:t>« mur » en WAAM</a:t>
            </a:r>
            <a:endParaRPr lang="fr-FR" sz="2400" b="0" dirty="0" smtClean="0"/>
          </a:p>
          <a:p>
            <a:r>
              <a:rPr lang="fr-FR" b="0" dirty="0" smtClean="0"/>
              <a:t>Mise en données </a:t>
            </a:r>
            <a:r>
              <a:rPr lang="fr-FR" b="0" dirty="0" err="1" smtClean="0"/>
              <a:t>Gibiane</a:t>
            </a:r>
            <a:r>
              <a:rPr lang="fr-FR" b="0" dirty="0" smtClean="0"/>
              <a:t> :</a:t>
            </a:r>
            <a:endParaRPr lang="fr-FR" sz="1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t="15422" r="32238" b="27275"/>
          <a:stretch/>
        </p:blipFill>
        <p:spPr>
          <a:xfrm>
            <a:off x="881100" y="2367195"/>
            <a:ext cx="7435389" cy="392984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501" y="1660088"/>
            <a:ext cx="4030422" cy="237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1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17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299548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Exemple d’application</a:t>
            </a:r>
          </a:p>
          <a:p>
            <a:r>
              <a:rPr lang="fr-FR" sz="2400" b="0" dirty="0" smtClean="0"/>
              <a:t>Exemple : </a:t>
            </a:r>
            <a:r>
              <a:rPr lang="fr-FR" sz="2400" b="0" dirty="0"/>
              <a:t>« mur » en WAAM</a:t>
            </a:r>
            <a:endParaRPr lang="fr-FR" sz="2400" b="0" dirty="0" smtClean="0"/>
          </a:p>
          <a:p>
            <a:r>
              <a:rPr lang="fr-FR" b="0" dirty="0" smtClean="0"/>
              <a:t>Sorties : tab1.</a:t>
            </a:r>
            <a:r>
              <a:rPr lang="fr-FR" b="0" dirty="0" smtClean="0">
                <a:solidFill>
                  <a:srgbClr val="C00000"/>
                </a:solidFill>
              </a:rPr>
              <a:t>trajectoire				</a:t>
            </a:r>
            <a:r>
              <a:rPr lang="fr-FR" b="0" dirty="0"/>
              <a:t> tab1.</a:t>
            </a:r>
            <a:r>
              <a:rPr lang="fr-FR" b="0" dirty="0">
                <a:solidFill>
                  <a:srgbClr val="C00000"/>
                </a:solidFill>
              </a:rPr>
              <a:t>evolution_deplacement</a:t>
            </a:r>
            <a:endParaRPr lang="fr-FR" sz="1800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8798" t="37281" r="30503" b="14601"/>
          <a:stretch/>
        </p:blipFill>
        <p:spPr>
          <a:xfrm>
            <a:off x="223799" y="2532044"/>
            <a:ext cx="6120000" cy="363030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4563" t="22434" r="24071" b="9617"/>
          <a:stretch/>
        </p:blipFill>
        <p:spPr>
          <a:xfrm>
            <a:off x="6272289" y="2367195"/>
            <a:ext cx="572215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18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1299548"/>
          </a:xfrm>
        </p:spPr>
        <p:txBody>
          <a:bodyPr/>
          <a:lstStyle/>
          <a:p>
            <a:r>
              <a:rPr lang="fr-FR" sz="2400" dirty="0" smtClean="0">
                <a:solidFill>
                  <a:srgbClr val="C00000"/>
                </a:solidFill>
              </a:rPr>
              <a:t>La </a:t>
            </a:r>
            <a:r>
              <a:rPr lang="fr-FR" sz="2400" dirty="0">
                <a:solidFill>
                  <a:srgbClr val="C00000"/>
                </a:solidFill>
              </a:rPr>
              <a:t>procédure </a:t>
            </a:r>
            <a:r>
              <a:rPr lang="fr-FR" sz="2400" dirty="0" smtClean="0">
                <a:solidFill>
                  <a:srgbClr val="C00000"/>
                </a:solidFill>
              </a:rPr>
              <a:t>SOUDAGE – Exemple d’application</a:t>
            </a:r>
          </a:p>
          <a:p>
            <a:r>
              <a:rPr lang="fr-FR" sz="2400" b="0" dirty="0" smtClean="0"/>
              <a:t>Exemple : </a:t>
            </a:r>
            <a:r>
              <a:rPr lang="fr-FR" sz="2400" b="0" dirty="0"/>
              <a:t>« mur » en WAAM</a:t>
            </a:r>
            <a:endParaRPr lang="fr-FR" sz="2400" b="0" dirty="0" smtClean="0"/>
          </a:p>
          <a:p>
            <a:r>
              <a:rPr lang="fr-FR" b="0" dirty="0" smtClean="0"/>
              <a:t>Sorties : tab1.</a:t>
            </a:r>
            <a:r>
              <a:rPr lang="fr-FR" b="0" dirty="0" smtClean="0">
                <a:solidFill>
                  <a:srgbClr val="C00000"/>
                </a:solidFill>
              </a:rPr>
              <a:t>evolution_puissance 			</a:t>
            </a:r>
            <a:r>
              <a:rPr lang="fr-FR" b="0" dirty="0" smtClean="0"/>
              <a:t> tab1.</a:t>
            </a:r>
            <a:r>
              <a:rPr lang="fr-FR" b="0" dirty="0" smtClean="0">
                <a:solidFill>
                  <a:srgbClr val="C00000"/>
                </a:solidFill>
              </a:rPr>
              <a:t>evolution_debit</a:t>
            </a:r>
            <a:endParaRPr lang="fr-FR" sz="1800" dirty="0">
              <a:solidFill>
                <a:srgbClr val="C0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3886" t="22604" r="24012" b="9730"/>
          <a:stretch/>
        </p:blipFill>
        <p:spPr>
          <a:xfrm>
            <a:off x="333588" y="2367195"/>
            <a:ext cx="5815132" cy="39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13631" t="19507" r="24012" b="9779"/>
          <a:stretch/>
        </p:blipFill>
        <p:spPr>
          <a:xfrm>
            <a:off x="6407205" y="2367195"/>
            <a:ext cx="5587242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5860499" cy="404392"/>
          </a:xfrm>
        </p:spPr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19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161457"/>
            <a:ext cx="10565835" cy="4137761"/>
          </a:xfrm>
        </p:spPr>
        <p:txBody>
          <a:bodyPr/>
          <a:lstStyle/>
          <a:p>
            <a:r>
              <a:rPr lang="fr-FR" sz="2000" dirty="0" smtClean="0"/>
              <a:t>Notion de séquence de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Spécification d’une séquence de soudage – la procédure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>
                <a:solidFill>
                  <a:srgbClr val="C00000"/>
                </a:solidFill>
              </a:rPr>
              <a:t>Maillage d’une séquence de soudage – la procédure WAAM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</a:t>
            </a:r>
            <a:r>
              <a:rPr lang="fr-FR" sz="2000" dirty="0"/>
              <a:t>de </a:t>
            </a:r>
            <a:r>
              <a:rPr lang="fr-FR" sz="2000" dirty="0" smtClean="0"/>
              <a:t>l’apport de matière – les chargements MODE et MATE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d’une source de chaleur mobile – le modèle THERMIQUE SOURCE</a:t>
            </a:r>
          </a:p>
          <a:p>
            <a:pPr lvl="1"/>
            <a:endParaRPr lang="fr-FR" sz="2000" dirty="0" smtClean="0"/>
          </a:p>
          <a:p>
            <a:r>
              <a:rPr lang="fr-FR" sz="2000" dirty="0"/>
              <a:t>Illustrations : waam1.dgibi et waam2.dgibi</a:t>
            </a:r>
          </a:p>
        </p:txBody>
      </p:sp>
    </p:spTree>
    <p:extLst>
      <p:ext uri="{BB962C8B-B14F-4D97-AF65-F5344CB8AC3E}">
        <p14:creationId xmlns:p14="http://schemas.microsoft.com/office/powerpoint/2010/main" val="26340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5860499" cy="404392"/>
          </a:xfrm>
        </p:spPr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161457"/>
            <a:ext cx="10565835" cy="4137761"/>
          </a:xfrm>
        </p:spPr>
        <p:txBody>
          <a:bodyPr/>
          <a:lstStyle/>
          <a:p>
            <a:r>
              <a:rPr lang="fr-FR" sz="2000" dirty="0" smtClean="0"/>
              <a:t>Notion de séquence de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Spécification d’une séquence de soudage – la procédure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Maillage d’une séquence de soudage – la procédure WAAM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</a:t>
            </a:r>
            <a:r>
              <a:rPr lang="fr-FR" sz="2000" dirty="0"/>
              <a:t>de </a:t>
            </a:r>
            <a:r>
              <a:rPr lang="fr-FR" sz="2000" dirty="0" smtClean="0"/>
              <a:t>l’apport de matière – les chargements MODE et MATE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d’une source de chaleur mobile – le modèle THERMIQUE SOURCE</a:t>
            </a:r>
          </a:p>
          <a:p>
            <a:pPr lvl="1"/>
            <a:endParaRPr lang="fr-FR" sz="2000" dirty="0" smtClean="0"/>
          </a:p>
          <a:p>
            <a:r>
              <a:rPr lang="fr-FR" sz="2000" dirty="0"/>
              <a:t>Illustrations : waam1.dgibi et waam2.dgibi</a:t>
            </a:r>
          </a:p>
        </p:txBody>
      </p:sp>
    </p:spTree>
    <p:extLst>
      <p:ext uri="{BB962C8B-B14F-4D97-AF65-F5344CB8AC3E}">
        <p14:creationId xmlns:p14="http://schemas.microsoft.com/office/powerpoint/2010/main" val="1997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Maillage d’une séquence de soudage – la procédure WAAM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20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770481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Maillage d’une séquence de soudage – la procédure WAAM</a:t>
            </a:r>
          </a:p>
          <a:p>
            <a:r>
              <a:rPr lang="fr-FR" sz="2000" b="0" dirty="0" smtClean="0"/>
              <a:t>Syntaxe , option ‘MAIL’ :</a:t>
            </a:r>
          </a:p>
          <a:p>
            <a:r>
              <a:rPr lang="fr-FR" b="0" dirty="0"/>
              <a:t>	</a:t>
            </a:r>
            <a:r>
              <a:rPr lang="fr-FR" b="0" dirty="0">
                <a:solidFill>
                  <a:srgbClr val="548235"/>
                </a:solidFill>
              </a:rPr>
              <a:t>TAB2</a:t>
            </a:r>
            <a:r>
              <a:rPr lang="fr-FR" b="0" dirty="0"/>
              <a:t> = WAAM TAB1 </a:t>
            </a:r>
            <a:r>
              <a:rPr lang="fr-FR" dirty="0"/>
              <a:t>'MAIL'</a:t>
            </a:r>
            <a:r>
              <a:rPr lang="fr-FR" b="0" dirty="0"/>
              <a:t> </a:t>
            </a:r>
            <a:r>
              <a:rPr lang="fr-FR" b="0" dirty="0">
                <a:solidFill>
                  <a:srgbClr val="C00000"/>
                </a:solidFill>
              </a:rPr>
              <a:t>'PAS'</a:t>
            </a:r>
            <a:r>
              <a:rPr lang="fr-FR" b="0" dirty="0"/>
              <a:t> </a:t>
            </a:r>
            <a:r>
              <a:rPr lang="fr-FR" b="0" dirty="0" smtClean="0"/>
              <a:t>| </a:t>
            </a:r>
            <a:r>
              <a:rPr lang="fr-FR" b="0" dirty="0" smtClean="0">
                <a:solidFill>
                  <a:srgbClr val="C00000"/>
                </a:solidFill>
              </a:rPr>
              <a:t>FLOT1</a:t>
            </a:r>
            <a:r>
              <a:rPr lang="fr-FR" b="0" dirty="0" smtClean="0"/>
              <a:t> | (</a:t>
            </a:r>
            <a:r>
              <a:rPr lang="fr-FR" b="0" dirty="0"/>
              <a:t>'LARG' FLOT2) | ('DENS FLOT3) </a:t>
            </a:r>
            <a:r>
              <a:rPr lang="fr-FR" b="0" dirty="0" smtClean="0"/>
              <a:t>| (</a:t>
            </a:r>
            <a:r>
              <a:rPr lang="fr-FR" b="0" dirty="0" smtClean="0">
                <a:solidFill>
                  <a:srgbClr val="C00000"/>
                </a:solidFill>
              </a:rPr>
              <a:t>‘</a:t>
            </a:r>
            <a:r>
              <a:rPr lang="fr-FR" b="0" dirty="0">
                <a:solidFill>
                  <a:srgbClr val="C00000"/>
                </a:solidFill>
              </a:rPr>
              <a:t>TEMP</a:t>
            </a:r>
            <a:r>
              <a:rPr lang="fr-FR" b="0" dirty="0" smtClean="0">
                <a:solidFill>
                  <a:srgbClr val="C00000"/>
                </a:solidFill>
              </a:rPr>
              <a:t>’</a:t>
            </a:r>
            <a:r>
              <a:rPr lang="fr-FR" b="0" dirty="0" smtClean="0"/>
              <a:t>  (FLOT4));</a:t>
            </a:r>
            <a:br>
              <a:rPr lang="fr-FR" b="0" dirty="0" smtClean="0"/>
            </a:br>
            <a:r>
              <a:rPr lang="fr-FR" b="0" dirty="0"/>
              <a:t>	</a:t>
            </a:r>
            <a:r>
              <a:rPr lang="fr-FR" b="0" dirty="0" smtClean="0"/>
              <a:t>			    | LRE1  	|	            |          </a:t>
            </a:r>
            <a:r>
              <a:rPr lang="fr-FR" b="0" dirty="0"/>
              <a:t>(N1) </a:t>
            </a:r>
            <a:r>
              <a:rPr lang="fr-FR" b="0" dirty="0" smtClean="0"/>
              <a:t>        | </a:t>
            </a:r>
            <a:endParaRPr lang="fr-FR" b="0" dirty="0"/>
          </a:p>
          <a:p>
            <a:r>
              <a:rPr lang="fr-FR" sz="2000" b="0" dirty="0" smtClean="0"/>
              <a:t>Avec, en entrée </a:t>
            </a:r>
            <a:r>
              <a:rPr lang="fr-FR" sz="2000" b="0" dirty="0"/>
              <a:t>:</a:t>
            </a:r>
          </a:p>
          <a:p>
            <a:pPr lvl="1"/>
            <a:r>
              <a:rPr lang="fr-FR" dirty="0">
                <a:solidFill>
                  <a:srgbClr val="C00000"/>
                </a:solidFill>
              </a:rPr>
              <a:t>FLOT1</a:t>
            </a:r>
            <a:r>
              <a:rPr lang="fr-FR" dirty="0"/>
              <a:t>	: objet FLOTTANT, pas de discrétisation en espace </a:t>
            </a:r>
            <a:r>
              <a:rPr lang="fr-FR" dirty="0" smtClean="0"/>
              <a:t>du </a:t>
            </a:r>
            <a:r>
              <a:rPr lang="fr-FR" dirty="0"/>
              <a:t>dépôt de </a:t>
            </a:r>
            <a:r>
              <a:rPr lang="fr-FR" dirty="0" smtClean="0"/>
              <a:t>matière</a:t>
            </a:r>
            <a:endParaRPr lang="fr-FR" dirty="0"/>
          </a:p>
          <a:p>
            <a:pPr lvl="1"/>
            <a:r>
              <a:rPr lang="fr-FR" dirty="0"/>
              <a:t>FLOT2	: objet FLOTTANT, largeur des passes de </a:t>
            </a:r>
            <a:r>
              <a:rPr lang="fr-FR" dirty="0" smtClean="0"/>
              <a:t>soudage</a:t>
            </a:r>
            <a:br>
              <a:rPr lang="fr-FR" dirty="0" smtClean="0"/>
            </a:br>
            <a:r>
              <a:rPr lang="fr-FR" dirty="0" smtClean="0"/>
              <a:t>		(si TAB1.LARGEUR_DE_PASSE non défini)</a:t>
            </a:r>
            <a:endParaRPr lang="fr-FR" dirty="0"/>
          </a:p>
          <a:p>
            <a:pPr lvl="1"/>
            <a:r>
              <a:rPr lang="fr-FR" dirty="0"/>
              <a:t>FLOT3	: objet FLOTTANT, densité du maillage </a:t>
            </a:r>
          </a:p>
          <a:p>
            <a:pPr lvl="1"/>
            <a:r>
              <a:rPr lang="fr-FR" dirty="0" smtClean="0"/>
              <a:t>N1		: </a:t>
            </a:r>
            <a:r>
              <a:rPr lang="fr-FR" dirty="0"/>
              <a:t>objet ENTIER, nombre de mailles </a:t>
            </a:r>
            <a:r>
              <a:rPr lang="fr-FR" dirty="0" smtClean="0"/>
              <a:t>sur un </a:t>
            </a:r>
            <a:r>
              <a:rPr lang="fr-FR" dirty="0"/>
              <a:t>pas de discrétisation (1 par défaut</a:t>
            </a:r>
            <a:r>
              <a:rPr lang="fr-FR" dirty="0" smtClean="0"/>
              <a:t>)</a:t>
            </a:r>
          </a:p>
          <a:p>
            <a:pPr lvl="1"/>
            <a:r>
              <a:rPr lang="fr-FR" dirty="0"/>
              <a:t>FLOT4	: objet FLOTTANT, pas de temps de calcul lors des passes de soudage</a:t>
            </a:r>
            <a:r>
              <a:rPr lang="fr-FR" dirty="0" smtClean="0"/>
              <a:t>.</a:t>
            </a:r>
            <a:br>
              <a:rPr lang="fr-FR" dirty="0" smtClean="0"/>
            </a:br>
            <a:r>
              <a:rPr lang="fr-FR" dirty="0" smtClean="0"/>
              <a:t>		Par défaut, </a:t>
            </a:r>
            <a:r>
              <a:rPr lang="fr-FR" dirty="0"/>
              <a:t>(1/pi) du temps de parcours du 1er pas de </a:t>
            </a:r>
            <a:r>
              <a:rPr lang="fr-FR" dirty="0" smtClean="0"/>
              <a:t>discrétisation </a:t>
            </a:r>
            <a:r>
              <a:rPr lang="fr-FR" dirty="0"/>
              <a:t>en espace.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3886" t="22604" r="24012" b="9730"/>
          <a:stretch/>
        </p:blipFill>
        <p:spPr>
          <a:xfrm>
            <a:off x="9284326" y="2415752"/>
            <a:ext cx="2907674" cy="198007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731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Maillage d’une séquence de soudage – la procédure WAAM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21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834601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Maillage d’une séquence de soudage – la procédure WAAM</a:t>
            </a:r>
          </a:p>
          <a:p>
            <a:r>
              <a:rPr lang="fr-FR" sz="2000" b="0" dirty="0" smtClean="0"/>
              <a:t>Syntaxe , option ‘MAIL’ :</a:t>
            </a:r>
          </a:p>
          <a:p>
            <a:r>
              <a:rPr lang="fr-FR" b="0" dirty="0"/>
              <a:t>	</a:t>
            </a:r>
            <a:r>
              <a:rPr lang="fr-FR" b="0" dirty="0">
                <a:solidFill>
                  <a:srgbClr val="548235"/>
                </a:solidFill>
              </a:rPr>
              <a:t>TAB2</a:t>
            </a:r>
            <a:r>
              <a:rPr lang="fr-FR" b="0" dirty="0"/>
              <a:t> = WAAM TAB1 </a:t>
            </a:r>
            <a:r>
              <a:rPr lang="fr-FR" dirty="0"/>
              <a:t>'MAIL'</a:t>
            </a:r>
            <a:r>
              <a:rPr lang="fr-FR" b="0" dirty="0"/>
              <a:t> </a:t>
            </a:r>
            <a:r>
              <a:rPr lang="fr-FR" b="0" dirty="0">
                <a:solidFill>
                  <a:srgbClr val="C00000"/>
                </a:solidFill>
              </a:rPr>
              <a:t>'PAS'</a:t>
            </a:r>
            <a:r>
              <a:rPr lang="fr-FR" b="0" dirty="0"/>
              <a:t> | </a:t>
            </a:r>
            <a:r>
              <a:rPr lang="fr-FR" b="0" dirty="0">
                <a:solidFill>
                  <a:srgbClr val="C00000"/>
                </a:solidFill>
              </a:rPr>
              <a:t>FLOT1</a:t>
            </a:r>
            <a:r>
              <a:rPr lang="fr-FR" b="0" dirty="0"/>
              <a:t> | ('LARG' FLOT2) | ('DENS FLOT3) | (</a:t>
            </a:r>
            <a:r>
              <a:rPr lang="fr-FR" b="0" dirty="0">
                <a:solidFill>
                  <a:srgbClr val="C00000"/>
                </a:solidFill>
              </a:rPr>
              <a:t>‘TEMP’</a:t>
            </a:r>
            <a:r>
              <a:rPr lang="fr-FR" b="0" dirty="0"/>
              <a:t>  (FLOT4));</a:t>
            </a:r>
            <a:br>
              <a:rPr lang="fr-FR" b="0" dirty="0"/>
            </a:br>
            <a:r>
              <a:rPr lang="fr-FR" b="0" dirty="0"/>
              <a:t>				    | LRE1  	|	            |          (N1)         | </a:t>
            </a:r>
          </a:p>
          <a:p>
            <a:r>
              <a:rPr lang="fr-FR" sz="2000" b="0" dirty="0" smtClean="0"/>
              <a:t>Et</a:t>
            </a:r>
            <a:r>
              <a:rPr lang="fr-FR" sz="2000" b="0" dirty="0"/>
              <a:t>, en sortie :</a:t>
            </a:r>
          </a:p>
          <a:p>
            <a:pPr lvl="1">
              <a:tabLst>
                <a:tab pos="3227388" algn="l"/>
              </a:tabLst>
            </a:pPr>
            <a:r>
              <a:rPr lang="fr-FR" dirty="0"/>
              <a:t>TAB2 . </a:t>
            </a:r>
            <a:r>
              <a:rPr lang="fr-FR" dirty="0">
                <a:solidFill>
                  <a:srgbClr val="548235"/>
                </a:solidFill>
              </a:rPr>
              <a:t>MAILLAGE</a:t>
            </a:r>
            <a:r>
              <a:rPr lang="fr-FR" dirty="0"/>
              <a:t> 	</a:t>
            </a:r>
            <a:r>
              <a:rPr lang="fr-FR" dirty="0" smtClean="0"/>
              <a:t> : </a:t>
            </a:r>
            <a:r>
              <a:rPr lang="fr-FR" dirty="0"/>
              <a:t>objet maillage, maillage des passes de </a:t>
            </a:r>
            <a:r>
              <a:rPr lang="fr-FR" dirty="0" smtClean="0"/>
              <a:t>soudage</a:t>
            </a:r>
          </a:p>
          <a:p>
            <a:pPr lvl="1"/>
            <a:r>
              <a:rPr lang="fr-FR" dirty="0"/>
              <a:t>TAB2 . </a:t>
            </a:r>
            <a:r>
              <a:rPr lang="fr-FR" dirty="0">
                <a:solidFill>
                  <a:srgbClr val="548235"/>
                </a:solidFill>
              </a:rPr>
              <a:t>EVOLUTION_MAILLAGE</a:t>
            </a:r>
            <a:r>
              <a:rPr lang="fr-FR" dirty="0"/>
              <a:t> : objet TABLE, contenant 2 sous-indices :</a:t>
            </a:r>
          </a:p>
          <a:p>
            <a:pPr marL="478963" lvl="1" indent="0">
              <a:buNone/>
              <a:tabLst>
                <a:tab pos="714375" algn="l"/>
                <a:tab pos="3227388" algn="l"/>
              </a:tabLst>
            </a:pPr>
            <a:r>
              <a:rPr lang="fr-FR" dirty="0"/>
              <a:t>	. </a:t>
            </a:r>
            <a:r>
              <a:rPr lang="fr-FR" dirty="0">
                <a:solidFill>
                  <a:srgbClr val="548235"/>
                </a:solidFill>
              </a:rPr>
              <a:t>TEMPS</a:t>
            </a:r>
            <a:r>
              <a:rPr lang="fr-FR" dirty="0"/>
              <a:t> 	 : objet TABLE, contenant les instants du séquençage indicés de 0 à N</a:t>
            </a:r>
          </a:p>
          <a:p>
            <a:pPr marL="478963" lvl="1" indent="0">
              <a:buNone/>
              <a:tabLst>
                <a:tab pos="714375" algn="l"/>
                <a:tab pos="3227388" algn="l"/>
              </a:tabLst>
            </a:pPr>
            <a:r>
              <a:rPr lang="fr-FR" dirty="0"/>
              <a:t>	. </a:t>
            </a:r>
            <a:r>
              <a:rPr lang="fr-FR" dirty="0">
                <a:solidFill>
                  <a:srgbClr val="548235"/>
                </a:solidFill>
              </a:rPr>
              <a:t>MAILLAGE</a:t>
            </a:r>
            <a:r>
              <a:rPr lang="fr-FR" dirty="0"/>
              <a:t>	 : objet TABLE, contenant les maillages de la séquence de soudage</a:t>
            </a:r>
            <a:br>
              <a:rPr lang="fr-FR" dirty="0"/>
            </a:br>
            <a:r>
              <a:rPr lang="fr-FR" dirty="0"/>
              <a:t>		 indicés de 0 à N correspondants aux instants définis à l’indice TEMPS</a:t>
            </a:r>
          </a:p>
          <a:p>
            <a:pPr lvl="1">
              <a:tabLst>
                <a:tab pos="3227388" algn="l"/>
              </a:tabLst>
            </a:pPr>
            <a:r>
              <a:rPr lang="fr-FR" dirty="0"/>
              <a:t>TAB2 . </a:t>
            </a:r>
            <a:r>
              <a:rPr lang="fr-FR" dirty="0">
                <a:solidFill>
                  <a:srgbClr val="548235"/>
                </a:solidFill>
              </a:rPr>
              <a:t>TEMPS_CALCULES</a:t>
            </a:r>
            <a:r>
              <a:rPr lang="fr-FR" dirty="0"/>
              <a:t>	</a:t>
            </a:r>
            <a:r>
              <a:rPr lang="fr-FR" dirty="0" smtClean="0"/>
              <a:t> : </a:t>
            </a:r>
            <a:r>
              <a:rPr lang="fr-FR" dirty="0"/>
              <a:t>objet LISTREEL, liste des temps de calculs fournie par l'option TEMP</a:t>
            </a:r>
            <a:r>
              <a:rPr lang="fr-FR" dirty="0" smtClean="0"/>
              <a:t>.</a:t>
            </a:r>
          </a:p>
          <a:p>
            <a:pPr marL="478963" lvl="1" indent="0">
              <a:buNone/>
              <a:tabLst>
                <a:tab pos="714375" algn="l"/>
                <a:tab pos="3227388" algn="l"/>
              </a:tabLst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81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/>
          <a:srcRect l="19674" t="36601" r="28234" b="16008"/>
          <a:stretch/>
        </p:blipFill>
        <p:spPr>
          <a:xfrm>
            <a:off x="881100" y="3086787"/>
            <a:ext cx="4320000" cy="2456331"/>
          </a:xfrm>
          <a:prstGeom prst="rect">
            <a:avLst/>
          </a:prstGeom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Maillage d’une séquence de soudage – la procédure WAAM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22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866609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Maillage d’une séquence de soudage – la procédure WAAM</a:t>
            </a:r>
          </a:p>
          <a:p>
            <a:r>
              <a:rPr lang="fr-FR" sz="2000" b="0" dirty="0"/>
              <a:t>Exemple : « mur » en WAAM </a:t>
            </a:r>
            <a:r>
              <a:rPr lang="fr-FR" b="0" dirty="0"/>
              <a:t>	</a:t>
            </a:r>
            <a:endParaRPr lang="fr-FR" b="0" dirty="0">
              <a:solidFill>
                <a:srgbClr val="E7E6E6">
                  <a:lumMod val="50000"/>
                </a:srgbClr>
              </a:solidFill>
              <a:ea typeface="+mn-ea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81100" y="5490903"/>
            <a:ext cx="625395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Maillage de la 1</a:t>
            </a:r>
            <a:r>
              <a:rPr lang="fr-FR" sz="1600" baseline="30000" dirty="0" smtClean="0">
                <a:solidFill>
                  <a:schemeClr val="bg2">
                    <a:lumMod val="50000"/>
                  </a:schemeClr>
                </a:solidFill>
              </a:rPr>
              <a:t>ère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 passe au temps t=5s (éléments massifs)</a:t>
            </a:r>
            <a:b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et trajectoire de l’outil (tab1.trajectoire) (ligne rouge et verte)</a:t>
            </a:r>
          </a:p>
          <a:p>
            <a:pPr algn="l"/>
            <a:r>
              <a:rPr lang="fr-FR" sz="1600" dirty="0" err="1" smtClean="0">
                <a:solidFill>
                  <a:schemeClr val="bg2">
                    <a:lumMod val="50000"/>
                  </a:schemeClr>
                </a:solidFill>
              </a:rPr>
              <a:t>Rq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.: la trajectoire de soudage est positionnée sur la face supérieure et</a:t>
            </a:r>
            <a:b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à </a:t>
            </a:r>
            <a:r>
              <a:rPr lang="fr-FR" sz="1600" dirty="0" err="1" smtClean="0">
                <a:solidFill>
                  <a:schemeClr val="bg2">
                    <a:lumMod val="50000"/>
                  </a:schemeClr>
                </a:solidFill>
              </a:rPr>
              <a:t>mi-largeur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</a:rPr>
              <a:t> du maillage de la passe pour le modèle de source de chaleur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558" t="39513" r="22602" b="42046"/>
          <a:stretch/>
        </p:blipFill>
        <p:spPr>
          <a:xfrm>
            <a:off x="881100" y="1910625"/>
            <a:ext cx="7200004" cy="1080000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6234447" y="2515350"/>
            <a:ext cx="5760000" cy="3908060"/>
            <a:chOff x="6133917" y="701337"/>
            <a:chExt cx="5760000" cy="3908060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500" y="717514"/>
              <a:ext cx="5400000" cy="381556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133917" y="4050663"/>
              <a:ext cx="5760000" cy="558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133917" y="701337"/>
              <a:ext cx="5760000" cy="1029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699840" y="1082768"/>
              <a:ext cx="50126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2000" dirty="0" smtClean="0">
                  <a:solidFill>
                    <a:srgbClr val="C00000"/>
                  </a:solidFill>
                </a:rPr>
                <a:t>Séquençage de l’apport de matière (maillage)</a:t>
              </a:r>
            </a:p>
            <a:p>
              <a:pPr algn="r"/>
              <a:r>
                <a:rPr lang="fr-FR" sz="1600" dirty="0" smtClean="0">
                  <a:solidFill>
                    <a:schemeClr val="bg2">
                      <a:lumMod val="50000"/>
                    </a:schemeClr>
                  </a:solidFill>
                </a:rPr>
                <a:t>Pas d’apport de matière ~ 3 mm</a:t>
              </a:r>
              <a:endParaRPr lang="fr-FR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5" name="Flèche droite 14"/>
          <p:cNvSpPr/>
          <p:nvPr/>
        </p:nvSpPr>
        <p:spPr>
          <a:xfrm>
            <a:off x="691916" y="2481581"/>
            <a:ext cx="545566" cy="9989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0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5860499" cy="404392"/>
          </a:xfrm>
        </p:spPr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23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161457"/>
            <a:ext cx="10565835" cy="4137761"/>
          </a:xfrm>
        </p:spPr>
        <p:txBody>
          <a:bodyPr/>
          <a:lstStyle/>
          <a:p>
            <a:r>
              <a:rPr lang="fr-FR" sz="2000" dirty="0" smtClean="0"/>
              <a:t>Notion de séquence de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Spécification d’une séquence de soudage – la procédure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Maillage d’une séquence de soudage – la procédure WAAM</a:t>
            </a:r>
          </a:p>
          <a:p>
            <a:pPr lvl="1"/>
            <a:endParaRPr lang="fr-FR" sz="2000" dirty="0" smtClean="0"/>
          </a:p>
          <a:p>
            <a:r>
              <a:rPr lang="fr-FR" sz="2000" dirty="0" smtClean="0">
                <a:solidFill>
                  <a:srgbClr val="C00000"/>
                </a:solidFill>
              </a:rPr>
              <a:t>Modélisation </a:t>
            </a:r>
            <a:r>
              <a:rPr lang="fr-FR" sz="2000" dirty="0">
                <a:solidFill>
                  <a:srgbClr val="C00000"/>
                </a:solidFill>
              </a:rPr>
              <a:t>de </a:t>
            </a:r>
            <a:r>
              <a:rPr lang="fr-FR" sz="2000" dirty="0" smtClean="0">
                <a:solidFill>
                  <a:srgbClr val="C00000"/>
                </a:solidFill>
              </a:rPr>
              <a:t>l’apport de matière – les chargements MODE et MATE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d’une source de chaleur mobile – le modèle THERMIQUE SOURCE</a:t>
            </a:r>
          </a:p>
          <a:p>
            <a:pPr lvl="1"/>
            <a:endParaRPr lang="fr-FR" sz="2000" dirty="0" smtClean="0"/>
          </a:p>
          <a:p>
            <a:r>
              <a:rPr lang="fr-FR" sz="2000" dirty="0"/>
              <a:t>Illustrations : waam1.dgibi et waam2.dgibi</a:t>
            </a:r>
          </a:p>
        </p:txBody>
      </p:sp>
    </p:spTree>
    <p:extLst>
      <p:ext uri="{BB962C8B-B14F-4D97-AF65-F5344CB8AC3E}">
        <p14:creationId xmlns:p14="http://schemas.microsoft.com/office/powerpoint/2010/main" val="26064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Modélisation de l’apport de matière – Chargements MODE et MATE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24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775579" cy="5043137"/>
          </a:xfrm>
        </p:spPr>
        <p:txBody>
          <a:bodyPr/>
          <a:lstStyle/>
          <a:p>
            <a:r>
              <a:rPr lang="fr-FR" sz="2000" dirty="0" smtClean="0">
                <a:solidFill>
                  <a:srgbClr val="C00000"/>
                </a:solidFill>
              </a:rPr>
              <a:t>Rappel : le MODELE dans Cast3M</a:t>
            </a:r>
            <a:endParaRPr lang="fr-FR" sz="2000" dirty="0">
              <a:solidFill>
                <a:srgbClr val="C00000"/>
              </a:solidFill>
            </a:endParaRPr>
          </a:p>
          <a:p>
            <a:r>
              <a:rPr lang="fr-FR" sz="1400" b="0" dirty="0" smtClean="0"/>
              <a:t>MOD1 = </a:t>
            </a:r>
            <a:r>
              <a:rPr lang="fr-FR" sz="1400" b="0" dirty="0" smtClean="0">
                <a:solidFill>
                  <a:srgbClr val="0000CC"/>
                </a:solidFill>
              </a:rPr>
              <a:t>MODE</a:t>
            </a:r>
            <a:r>
              <a:rPr lang="fr-FR" sz="1400" b="0" dirty="0" smtClean="0"/>
              <a:t> GEO1 </a:t>
            </a:r>
            <a:r>
              <a:rPr lang="fr-FR" sz="1400" b="0" dirty="0" smtClean="0">
                <a:solidFill>
                  <a:schemeClr val="accent2"/>
                </a:solidFill>
              </a:rPr>
              <a:t>MECANIQUE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chemeClr val="accent2"/>
                </a:solidFill>
              </a:rPr>
              <a:t>ELASTIQUE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chemeClr val="accent2"/>
                </a:solidFill>
              </a:rPr>
              <a:t>PLASTIQUE</a:t>
            </a:r>
            <a:r>
              <a:rPr lang="fr-FR" sz="1400" b="0" dirty="0" smtClean="0"/>
              <a:t> </a:t>
            </a:r>
            <a:r>
              <a:rPr lang="fr-FR" sz="1400" b="0" dirty="0" smtClean="0"/>
              <a:t>; </a:t>
            </a:r>
            <a:r>
              <a:rPr lang="fr-FR" sz="1400" b="0" dirty="0" smtClean="0">
                <a:sym typeface="Wingdings" panose="05000000000000000000" pitchFamily="2" charset="2"/>
              </a:rPr>
              <a:t> définit un modèle mécanique sur le maillage GEO1</a:t>
            </a:r>
            <a:br>
              <a:rPr lang="fr-FR" sz="1400" b="0" dirty="0" smtClean="0">
                <a:sym typeface="Wingdings" panose="05000000000000000000" pitchFamily="2" charset="2"/>
              </a:rPr>
            </a:br>
            <a:r>
              <a:rPr lang="fr-FR" sz="1400" b="0" dirty="0" smtClean="0">
                <a:sym typeface="Wingdings" panose="05000000000000000000" pitchFamily="2" charset="2"/>
              </a:rPr>
              <a:t>MAT1  = </a:t>
            </a: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MATE</a:t>
            </a:r>
            <a:r>
              <a:rPr lang="fr-FR" sz="1400" b="0" dirty="0" smtClean="0">
                <a:sym typeface="Wingdings" panose="05000000000000000000" pitchFamily="2" charset="2"/>
              </a:rPr>
              <a:t> MOD1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YOUN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210.e9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NU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>
                <a:sym typeface="Wingdings" panose="05000000000000000000" pitchFamily="2" charset="2"/>
              </a:rPr>
              <a:t>0.3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SIGY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300.e6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TREF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20</a:t>
            </a:r>
            <a:r>
              <a:rPr lang="fr-FR" sz="1400" b="0" dirty="0" smtClean="0">
                <a:sym typeface="Wingdings" panose="05000000000000000000" pitchFamily="2" charset="2"/>
              </a:rPr>
              <a:t>.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TALPHA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>
                <a:sym typeface="Wingdings" panose="05000000000000000000" pitchFamily="2" charset="2"/>
              </a:rPr>
              <a:t>20. ; </a:t>
            </a:r>
            <a:r>
              <a:rPr lang="fr-FR" sz="1400" b="0" dirty="0" smtClean="0">
                <a:sym typeface="Wingdings" panose="05000000000000000000" pitchFamily="2" charset="2"/>
              </a:rPr>
              <a:t> définit les caractéristiques de MOD1</a:t>
            </a:r>
            <a:endParaRPr lang="fr-FR" sz="1600" b="0" dirty="0" smtClean="0"/>
          </a:p>
          <a:p>
            <a:r>
              <a:rPr lang="fr-FR" dirty="0" smtClean="0">
                <a:solidFill>
                  <a:srgbClr val="C00000"/>
                </a:solidFill>
              </a:rPr>
              <a:t>Modélisation de l’apport de matière</a:t>
            </a:r>
          </a:p>
          <a:p>
            <a:r>
              <a:rPr lang="fr-FR" sz="1600" b="0" dirty="0" smtClean="0">
                <a:sym typeface="Wingdings" panose="05000000000000000000" pitchFamily="2" charset="2"/>
              </a:rPr>
              <a:t>GEO1 évolue au cours du calcul  séquençage du modèle sur celui du maillage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TTPS1	= TAB2.EVOLUTION_MAILLAGE.TEMPS 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TMAI1 	= TAB2.EVOLUTION_MAILLAGE.MAILLAGE </a:t>
            </a:r>
            <a:r>
              <a:rPr lang="fr-FR" sz="1400" b="0" dirty="0"/>
              <a:t>;</a:t>
            </a:r>
            <a:endParaRPr lang="fr-FR" sz="1400" b="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>
                <a:sym typeface="Wingdings" panose="05000000000000000000" pitchFamily="2" charset="2"/>
              </a:rPr>
              <a:t>NB1 </a:t>
            </a:r>
            <a:r>
              <a:rPr lang="fr-FR" sz="1400" b="0" dirty="0">
                <a:sym typeface="Wingdings" panose="05000000000000000000" pitchFamily="2" charset="2"/>
              </a:rPr>
              <a:t>	= </a:t>
            </a: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DIME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>
                <a:sym typeface="Wingdings" panose="05000000000000000000" pitchFamily="2" charset="2"/>
              </a:rPr>
              <a:t>TMAI1 </a:t>
            </a:r>
            <a:r>
              <a:rPr lang="fr-FR" sz="1400" b="0" dirty="0" smtClean="0">
                <a:sym typeface="Wingdings" panose="05000000000000000000" pitchFamily="2" charset="2"/>
              </a:rPr>
              <a:t>;</a:t>
            </a:r>
            <a:br>
              <a:rPr lang="fr-FR" sz="1400" b="0" dirty="0" smtClean="0">
                <a:sym typeface="Wingdings" panose="05000000000000000000" pitchFamily="2" charset="2"/>
              </a:rPr>
            </a:br>
            <a:r>
              <a:rPr lang="fr-FR" sz="1400" b="0" dirty="0" smtClean="0">
                <a:sym typeface="Wingdings" panose="05000000000000000000" pitchFamily="2" charset="2"/>
              </a:rPr>
              <a:t>TMOD1 </a:t>
            </a:r>
            <a:r>
              <a:rPr lang="fr-FR" sz="1400" b="0" dirty="0">
                <a:sym typeface="Wingdings" panose="05000000000000000000" pitchFamily="2" charset="2"/>
              </a:rPr>
              <a:t>	= </a:t>
            </a:r>
            <a:r>
              <a:rPr lang="fr-FR" sz="1400" b="0" dirty="0">
                <a:solidFill>
                  <a:srgbClr val="0000CC"/>
                </a:solidFill>
                <a:sym typeface="Wingdings" panose="05000000000000000000" pitchFamily="2" charset="2"/>
              </a:rPr>
              <a:t>TABLE</a:t>
            </a:r>
            <a:r>
              <a:rPr lang="fr-FR" sz="1400" b="0" dirty="0"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; TMAT1 </a:t>
            </a:r>
            <a:r>
              <a:rPr lang="fr-FR" sz="1400" b="0" dirty="0">
                <a:sym typeface="Wingdings" panose="05000000000000000000" pitchFamily="2" charset="2"/>
              </a:rPr>
              <a:t>	= </a:t>
            </a:r>
            <a:r>
              <a:rPr lang="fr-FR" sz="1400" b="0" dirty="0">
                <a:solidFill>
                  <a:srgbClr val="0000CC"/>
                </a:solidFill>
                <a:sym typeface="Wingdings" panose="05000000000000000000" pitchFamily="2" charset="2"/>
              </a:rPr>
              <a:t>TABLE</a:t>
            </a:r>
            <a:r>
              <a:rPr lang="fr-FR" sz="1400" b="0" dirty="0">
                <a:sym typeface="Wingdings" panose="05000000000000000000" pitchFamily="2" charset="2"/>
              </a:rPr>
              <a:t> 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>
                <a:solidFill>
                  <a:srgbClr val="C00000"/>
                </a:solidFill>
                <a:sym typeface="Wingdings" panose="05000000000000000000" pitchFamily="2" charset="2"/>
              </a:rPr>
              <a:t>I1 	= 0 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>
                <a:solidFill>
                  <a:srgbClr val="0000CC"/>
                </a:solidFill>
                <a:sym typeface="Wingdings" panose="05000000000000000000" pitchFamily="2" charset="2"/>
              </a:rPr>
              <a:t>REPE</a:t>
            </a:r>
            <a:r>
              <a:rPr lang="fr-FR" sz="1400" b="0" dirty="0">
                <a:sym typeface="Wingdings" panose="05000000000000000000" pitchFamily="2" charset="2"/>
              </a:rPr>
              <a:t> B1 NB1 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>
                <a:sym typeface="Wingdings" panose="05000000000000000000" pitchFamily="2" charset="2"/>
              </a:rPr>
              <a:t>	TMOD1 . I1 = </a:t>
            </a:r>
            <a:r>
              <a:rPr lang="fr-FR" sz="1400" b="0" dirty="0">
                <a:solidFill>
                  <a:srgbClr val="0000CC"/>
                </a:solidFill>
                <a:sym typeface="Wingdings" panose="05000000000000000000" pitchFamily="2" charset="2"/>
              </a:rPr>
              <a:t>MODE</a:t>
            </a:r>
            <a:r>
              <a:rPr lang="fr-FR" sz="1400" b="0" dirty="0">
                <a:sym typeface="Wingdings" panose="05000000000000000000" pitchFamily="2" charset="2"/>
              </a:rPr>
              <a:t> (TMAI1 . I1) </a:t>
            </a:r>
            <a:r>
              <a:rPr lang="fr-FR" sz="1400" b="0" dirty="0">
                <a:solidFill>
                  <a:schemeClr val="accent2"/>
                </a:solidFill>
              </a:rPr>
              <a:t>MECANIQUE</a:t>
            </a:r>
            <a:r>
              <a:rPr lang="fr-FR" sz="1400" b="0" dirty="0"/>
              <a:t> </a:t>
            </a:r>
            <a:r>
              <a:rPr lang="fr-FR" sz="1400" b="0" dirty="0">
                <a:solidFill>
                  <a:schemeClr val="accent2"/>
                </a:solidFill>
              </a:rPr>
              <a:t>ELASTIQUE</a:t>
            </a:r>
            <a:r>
              <a:rPr lang="fr-FR" sz="1400" b="0" dirty="0"/>
              <a:t> </a:t>
            </a:r>
            <a:r>
              <a:rPr lang="fr-FR" sz="1400" b="0" dirty="0">
                <a:solidFill>
                  <a:schemeClr val="accent2"/>
                </a:solidFill>
              </a:rPr>
              <a:t>PLASTIQUE</a:t>
            </a:r>
            <a:r>
              <a:rPr lang="fr-FR" sz="1400" b="0" dirty="0"/>
              <a:t> </a:t>
            </a:r>
            <a:r>
              <a:rPr lang="fr-FR" sz="1400" b="0" dirty="0">
                <a:solidFill>
                  <a:srgbClr val="FF0000"/>
                </a:solidFill>
              </a:rPr>
              <a:t>FUSION</a:t>
            </a:r>
            <a:r>
              <a:rPr lang="fr-FR" sz="1400" b="0" dirty="0"/>
              <a:t> </a:t>
            </a:r>
            <a:r>
              <a:rPr lang="fr-FR" sz="1400" b="0" u="sng" dirty="0">
                <a:solidFill>
                  <a:schemeClr val="accent2"/>
                </a:solidFill>
              </a:rPr>
              <a:t>CONS</a:t>
            </a:r>
            <a:r>
              <a:rPr lang="fr-FR" sz="1400" b="0" u="sng" dirty="0"/>
              <a:t> ‘ACIER’</a:t>
            </a:r>
            <a:r>
              <a:rPr lang="fr-FR" sz="1400" b="0" dirty="0"/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;</a:t>
            </a:r>
            <a:endParaRPr lang="fr-FR" sz="1400" b="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>
                <a:sym typeface="Wingdings" panose="05000000000000000000" pitchFamily="2" charset="2"/>
              </a:rPr>
              <a:t>	TMAT1 </a:t>
            </a:r>
            <a:r>
              <a:rPr lang="fr-FR" sz="1400" b="0" dirty="0" smtClean="0">
                <a:sym typeface="Wingdings" panose="05000000000000000000" pitchFamily="2" charset="2"/>
              </a:rPr>
              <a:t> . </a:t>
            </a:r>
            <a:r>
              <a:rPr lang="fr-FR" sz="1400" b="0" dirty="0">
                <a:sym typeface="Wingdings" panose="05000000000000000000" pitchFamily="2" charset="2"/>
              </a:rPr>
              <a:t>I1 </a:t>
            </a:r>
            <a:r>
              <a:rPr lang="fr-FR" sz="1400" b="0" dirty="0" smtClean="0">
                <a:sym typeface="Wingdings" panose="05000000000000000000" pitchFamily="2" charset="2"/>
              </a:rPr>
              <a:t>= </a:t>
            </a:r>
            <a:r>
              <a:rPr lang="fr-FR" sz="1400" b="0" dirty="0">
                <a:solidFill>
                  <a:srgbClr val="0000CC"/>
                </a:solidFill>
                <a:sym typeface="Wingdings" panose="05000000000000000000" pitchFamily="2" charset="2"/>
              </a:rPr>
              <a:t>MATE</a:t>
            </a:r>
            <a:r>
              <a:rPr lang="fr-FR" sz="1400" b="0" dirty="0"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 (</a:t>
            </a:r>
            <a:r>
              <a:rPr lang="fr-FR" sz="1400" b="0" dirty="0">
                <a:sym typeface="Wingdings" panose="05000000000000000000" pitchFamily="2" charset="2"/>
              </a:rPr>
              <a:t>TMOD1 . I1)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YOUN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>
                <a:sym typeface="Wingdings" panose="05000000000000000000" pitchFamily="2" charset="2"/>
              </a:rPr>
              <a:t>210.e9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NU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>
                <a:sym typeface="Wingdings" panose="05000000000000000000" pitchFamily="2" charset="2"/>
              </a:rPr>
              <a:t>0.3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SIGY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300.e6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TREF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>
                <a:sym typeface="Wingdings" panose="05000000000000000000" pitchFamily="2" charset="2"/>
              </a:rPr>
              <a:t>20.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TALPHA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>
                <a:sym typeface="Wingdings" panose="05000000000000000000" pitchFamily="2" charset="2"/>
              </a:rPr>
              <a:t>20. </a:t>
            </a:r>
            <a:r>
              <a:rPr lang="fr-FR" sz="14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TFUS </a:t>
            </a:r>
            <a:r>
              <a:rPr lang="fr-FR" sz="14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1450</a:t>
            </a:r>
            <a:r>
              <a:rPr lang="fr-FR" sz="1400" b="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r>
              <a:rPr lang="fr-FR" sz="1400" b="0" dirty="0">
                <a:sym typeface="Wingdings" panose="05000000000000000000" pitchFamily="2" charset="2"/>
              </a:rPr>
              <a:t> 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>
                <a:sym typeface="Wingdings" panose="05000000000000000000" pitchFamily="2" charset="2"/>
              </a:rPr>
              <a:t>	I1 	= I1 + 1 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>
                <a:solidFill>
                  <a:srgbClr val="0000CC"/>
                </a:solidFill>
                <a:sym typeface="Wingdings" panose="05000000000000000000" pitchFamily="2" charset="2"/>
              </a:rPr>
              <a:t>FIN</a:t>
            </a:r>
            <a:r>
              <a:rPr lang="fr-FR" sz="1400" b="0" dirty="0">
                <a:sym typeface="Wingdings" panose="05000000000000000000" pitchFamily="2" charset="2"/>
              </a:rPr>
              <a:t> B1 ;</a:t>
            </a:r>
          </a:p>
          <a:p>
            <a:pPr lvl="0"/>
            <a:r>
              <a:rPr lang="fr-FR" dirty="0" smtClean="0">
                <a:solidFill>
                  <a:srgbClr val="C00000"/>
                </a:solidFill>
              </a:rPr>
              <a:t>Définition de chargements MODE et MATE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CGMOD1</a:t>
            </a:r>
            <a:r>
              <a:rPr lang="fr-FR" sz="1400" b="0" dirty="0"/>
              <a:t>	= </a:t>
            </a:r>
            <a:r>
              <a:rPr lang="fr-FR" sz="1400" b="0" dirty="0">
                <a:solidFill>
                  <a:srgbClr val="0000CC"/>
                </a:solidFill>
              </a:rPr>
              <a:t>CHAR</a:t>
            </a:r>
            <a:r>
              <a:rPr lang="fr-FR" sz="1400" b="0" dirty="0"/>
              <a:t> </a:t>
            </a:r>
            <a:r>
              <a:rPr lang="fr-FR" sz="1400" b="0" dirty="0">
                <a:solidFill>
                  <a:schemeClr val="accent2"/>
                </a:solidFill>
              </a:rPr>
              <a:t>MODE</a:t>
            </a:r>
            <a:r>
              <a:rPr lang="fr-FR" sz="1400" b="0" dirty="0"/>
              <a:t> </a:t>
            </a:r>
            <a:r>
              <a:rPr lang="fr-FR" sz="1400" b="0" dirty="0">
                <a:sym typeface="Wingdings" panose="05000000000000000000" pitchFamily="2" charset="2"/>
              </a:rPr>
              <a:t>TTPS1 TMOD1 </a:t>
            </a:r>
            <a:r>
              <a:rPr lang="fr-FR" sz="1400" b="0" dirty="0" smtClean="0">
                <a:sym typeface="Wingdings" panose="05000000000000000000" pitchFamily="2" charset="2"/>
              </a:rPr>
              <a:t>;  définit un chargement MODE décrivant l’évolution du modèle au cours du temps</a:t>
            </a:r>
            <a:endParaRPr lang="fr-FR" sz="1400" b="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>
                <a:sym typeface="Wingdings" panose="05000000000000000000" pitchFamily="2" charset="2"/>
              </a:rPr>
              <a:t>CGMAT1 </a:t>
            </a:r>
            <a:r>
              <a:rPr lang="fr-FR" sz="1400" b="0" dirty="0" smtClean="0">
                <a:sym typeface="Wingdings" panose="05000000000000000000" pitchFamily="2" charset="2"/>
              </a:rPr>
              <a:t>	= </a:t>
            </a:r>
            <a:r>
              <a:rPr lang="fr-FR" sz="1400" b="0" dirty="0">
                <a:solidFill>
                  <a:srgbClr val="0000CC"/>
                </a:solidFill>
              </a:rPr>
              <a:t>CHAR</a:t>
            </a:r>
            <a:r>
              <a:rPr lang="fr-FR" sz="1400" b="0" dirty="0"/>
              <a:t> </a:t>
            </a:r>
            <a:r>
              <a:rPr lang="fr-FR" sz="1400" b="0" dirty="0" smtClean="0">
                <a:solidFill>
                  <a:schemeClr val="accent2"/>
                </a:solidFill>
              </a:rPr>
              <a:t>MATE</a:t>
            </a:r>
            <a:r>
              <a:rPr lang="fr-FR" sz="1400" b="0" dirty="0" smtClean="0"/>
              <a:t> </a:t>
            </a:r>
            <a:r>
              <a:rPr lang="fr-FR" sz="1400" b="0" dirty="0">
                <a:sym typeface="Wingdings" panose="05000000000000000000" pitchFamily="2" charset="2"/>
              </a:rPr>
              <a:t>TTPS1 </a:t>
            </a:r>
            <a:r>
              <a:rPr lang="fr-FR" sz="1400" b="0" dirty="0" smtClean="0">
                <a:sym typeface="Wingdings" panose="05000000000000000000" pitchFamily="2" charset="2"/>
              </a:rPr>
              <a:t>TMAT1 ;   idem pour caractéristiques </a:t>
            </a:r>
            <a:endParaRPr lang="fr-FR" sz="1400" b="0" dirty="0"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endParaRPr lang="fr-FR" sz="1400" b="0" dirty="0" smtClean="0"/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MOD(t1) 	= </a:t>
            </a:r>
            <a:r>
              <a:rPr lang="fr-FR" sz="1400" b="0" dirty="0" smtClean="0">
                <a:solidFill>
                  <a:srgbClr val="0000CC"/>
                </a:solidFill>
              </a:rPr>
              <a:t>TIRE</a:t>
            </a:r>
            <a:r>
              <a:rPr lang="fr-FR" sz="1400" b="0" dirty="0" smtClean="0"/>
              <a:t> CGMOD1 </a:t>
            </a:r>
            <a:r>
              <a:rPr lang="fr-FR" sz="1400" b="0" dirty="0" smtClean="0">
                <a:solidFill>
                  <a:schemeClr val="accent2"/>
                </a:solidFill>
              </a:rPr>
              <a:t>MODE</a:t>
            </a:r>
            <a:r>
              <a:rPr lang="fr-FR" sz="1400" b="0" dirty="0" smtClean="0"/>
              <a:t>  t1 ; </a:t>
            </a:r>
            <a:r>
              <a:rPr lang="fr-FR" sz="1400" b="0" dirty="0" smtClean="0">
                <a:sym typeface="Wingdings" panose="05000000000000000000" pitchFamily="2" charset="2"/>
              </a:rPr>
              <a:t> fournit le modèle à utiliser au temps t1 (idem avec CGMAT1</a:t>
            </a:r>
            <a:r>
              <a:rPr lang="fr-FR" sz="1400" b="0" dirty="0" smtClean="0">
                <a:sym typeface="Wingdings" panose="05000000000000000000" pitchFamily="2" charset="2"/>
              </a:rPr>
              <a:t>)</a:t>
            </a:r>
            <a:endParaRPr lang="fr-FR" sz="1400" b="0" dirty="0" smtClean="0">
              <a:sym typeface="Wingdings" panose="05000000000000000000" pitchFamily="2" charset="2"/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335534" y="3539269"/>
            <a:ext cx="545566" cy="9989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58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Modélisation de l’apport de matière – Chargements MODE et MATE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775579" cy="4871808"/>
          </a:xfrm>
        </p:spPr>
        <p:txBody>
          <a:bodyPr/>
          <a:lstStyle/>
          <a:p>
            <a:pPr lvl="0"/>
            <a:r>
              <a:rPr 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Utilisation </a:t>
            </a:r>
            <a:r>
              <a:rPr lang="fr-FR" dirty="0">
                <a:solidFill>
                  <a:srgbClr val="C00000"/>
                </a:solidFill>
                <a:sym typeface="Wingdings" panose="05000000000000000000" pitchFamily="2" charset="2"/>
              </a:rPr>
              <a:t>avec PASAPAS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548235"/>
                </a:solidFill>
                <a:sym typeface="Wingdings" panose="05000000000000000000" pitchFamily="2" charset="2"/>
              </a:rPr>
              <a:t>En </a:t>
            </a:r>
            <a:r>
              <a:rPr lang="fr-FR" sz="1400" b="0" dirty="0">
                <a:solidFill>
                  <a:srgbClr val="548235"/>
                </a:solidFill>
                <a:sym typeface="Wingdings" panose="05000000000000000000" pitchFamily="2" charset="2"/>
              </a:rPr>
              <a:t>entrée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: ajout des </a:t>
            </a:r>
            <a:r>
              <a:rPr lang="fr-FR" sz="1400" b="0" dirty="0">
                <a:solidFill>
                  <a:srgbClr val="548235"/>
                </a:solidFill>
                <a:sym typeface="Wingdings" panose="05000000000000000000" pitchFamily="2" charset="2"/>
              </a:rPr>
              <a:t>chargements MODE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et </a:t>
            </a:r>
            <a:r>
              <a:rPr lang="fr-FR" sz="1400" b="0" dirty="0">
                <a:solidFill>
                  <a:srgbClr val="548235"/>
                </a:solidFill>
                <a:sym typeface="Wingdings" panose="05000000000000000000" pitchFamily="2" charset="2"/>
              </a:rPr>
              <a:t>MATE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à l’indice chargement de la table de 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PASAPAS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  <a:tab pos="2058988" algn="l"/>
              </a:tabLst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TPAS1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</a:rPr>
              <a:t>	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	= </a:t>
            </a:r>
            <a:r>
              <a:rPr lang="fr-FR" sz="1400" b="0" dirty="0" smtClean="0">
                <a:solidFill>
                  <a:srgbClr val="0000CC"/>
                </a:solidFill>
              </a:rPr>
              <a:t>TABLE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 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  <a:tab pos="2058988" algn="l"/>
              </a:tabLst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TPAS1 . CHARGEMENT 	= </a:t>
            </a:r>
            <a:r>
              <a:rPr lang="fr-FR" sz="1400" b="0" dirty="0" smtClean="0"/>
              <a:t>CGMOD1 </a:t>
            </a:r>
            <a:r>
              <a:rPr lang="fr-FR" sz="1400" b="0" dirty="0" smtClean="0">
                <a:solidFill>
                  <a:srgbClr val="0000CC"/>
                </a:solidFill>
              </a:rPr>
              <a:t>ET</a:t>
            </a:r>
            <a:r>
              <a:rPr lang="fr-FR" sz="1400" b="0" dirty="0" smtClean="0"/>
              <a:t> CGMAT1 </a:t>
            </a:r>
            <a:r>
              <a:rPr lang="fr-FR" sz="1400" b="0" dirty="0" smtClean="0">
                <a:solidFill>
                  <a:srgbClr val="0000CC"/>
                </a:solidFill>
              </a:rPr>
              <a:t>ET</a:t>
            </a:r>
            <a:r>
              <a:rPr lang="fr-FR" sz="1400" b="0" dirty="0" smtClean="0"/>
              <a:t> …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  <a:tab pos="2058988" algn="l"/>
                <a:tab pos="2151063" algn="l"/>
              </a:tabLst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TPAS1 . MODELE 	= </a:t>
            </a:r>
            <a:r>
              <a:rPr lang="fr-FR" sz="1400" b="0" dirty="0" smtClean="0">
                <a:solidFill>
                  <a:srgbClr val="0000CC"/>
                </a:solidFill>
              </a:rPr>
              <a:t>TIRE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 </a:t>
            </a:r>
            <a:r>
              <a:rPr lang="fr-FR" sz="1400" b="0" dirty="0" smtClean="0"/>
              <a:t>CGMOD1 </a:t>
            </a:r>
            <a:r>
              <a:rPr lang="fr-FR" sz="1400" b="0" dirty="0" smtClean="0">
                <a:solidFill>
                  <a:schemeClr val="accent2"/>
                </a:solidFill>
              </a:rPr>
              <a:t>MODE</a:t>
            </a:r>
            <a:r>
              <a:rPr lang="fr-FR" sz="1400" b="0" dirty="0" smtClean="0"/>
              <a:t> t0 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  <a:tab pos="2151063" algn="l"/>
                <a:tab pos="2243138" algn="l"/>
              </a:tabLst>
            </a:pPr>
            <a:r>
              <a:rPr lang="fr-FR" sz="1400" b="0" dirty="0">
                <a:solidFill>
                  <a:srgbClr val="E7E6E6">
                    <a:lumMod val="50000"/>
                  </a:srgbClr>
                </a:solidFill>
              </a:rPr>
              <a:t>TPAS1 . 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CARACTERISTIQUES  = </a:t>
            </a:r>
            <a:r>
              <a:rPr lang="fr-FR" sz="1400" b="0" dirty="0">
                <a:solidFill>
                  <a:srgbClr val="0000CC"/>
                </a:solidFill>
              </a:rPr>
              <a:t>TIRE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</a:rPr>
              <a:t> </a:t>
            </a:r>
            <a:r>
              <a:rPr lang="fr-FR" sz="1400" b="0" dirty="0" smtClean="0"/>
              <a:t>CGMAT1 </a:t>
            </a:r>
            <a:r>
              <a:rPr lang="fr-FR" sz="1400" b="0" dirty="0" smtClean="0">
                <a:solidFill>
                  <a:schemeClr val="accent2"/>
                </a:solidFill>
              </a:rPr>
              <a:t>MATE</a:t>
            </a:r>
            <a:r>
              <a:rPr lang="fr-FR" sz="1400" b="0" dirty="0" smtClean="0"/>
              <a:t> </a:t>
            </a:r>
            <a:r>
              <a:rPr lang="fr-FR" sz="1400" b="0" dirty="0"/>
              <a:t>t0 </a:t>
            </a:r>
            <a:r>
              <a:rPr lang="fr-FR" sz="1400" b="0" dirty="0" smtClean="0"/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</a:rPr>
              <a:t>…</a:t>
            </a:r>
            <a:endParaRPr lang="fr-FR" sz="1400" b="0" dirty="0">
              <a:solidFill>
                <a:srgbClr val="E7E6E6">
                  <a:lumMod val="50000"/>
                </a:srgbClr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endParaRPr lang="fr-FR" sz="1200" b="0" dirty="0">
              <a:solidFill>
                <a:srgbClr val="E7E6E6">
                  <a:lumMod val="50000"/>
                </a:srgbClr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548235"/>
                </a:solidFill>
                <a:sym typeface="Wingdings" panose="05000000000000000000" pitchFamily="2" charset="2"/>
              </a:rPr>
              <a:t>En </a:t>
            </a:r>
            <a:r>
              <a:rPr lang="fr-FR" sz="1400" b="0" dirty="0">
                <a:solidFill>
                  <a:srgbClr val="548235"/>
                </a:solidFill>
                <a:sym typeface="Wingdings" panose="05000000000000000000" pitchFamily="2" charset="2"/>
              </a:rPr>
              <a:t>sortie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: nouvel indice TAB1.</a:t>
            </a:r>
            <a:r>
              <a:rPr lang="fr-FR" sz="1400" b="0" dirty="0">
                <a:solidFill>
                  <a:srgbClr val="548235"/>
                </a:solidFill>
                <a:sym typeface="Wingdings" panose="05000000000000000000" pitchFamily="2" charset="2"/>
              </a:rPr>
              <a:t>MODELES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=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modèles utilisés aux différents pas de temps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MODi1     = TPAS1 . MODELES . i1 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SIGi1         = TPAS1 . CONTRAINTES . i1 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TRAC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SIGi1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MODi1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fr-FR" sz="1400" b="0" dirty="0" smtClean="0">
              <a:solidFill>
                <a:srgbClr val="E7E6E6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Pour le </a:t>
            </a:r>
            <a:r>
              <a:rPr lang="fr-FR" sz="1400" b="0" dirty="0" smtClean="0">
                <a:solidFill>
                  <a:srgbClr val="548235"/>
                </a:solidFill>
                <a:sym typeface="Wingdings" panose="05000000000000000000" pitchFamily="2" charset="2"/>
              </a:rPr>
              <a:t>maillage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GEOi1       = </a:t>
            </a: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EXTR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MODi1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MAIL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DEPi1        =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TPAS1 . 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DEPLACEMENTS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. i1 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TRAC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DEPi1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GEOi1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fr-FR" sz="1400" b="0" dirty="0" smtClean="0">
              <a:solidFill>
                <a:srgbClr val="E7E6E6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olidFill>
                  <a:srgbClr val="548235"/>
                </a:solidFill>
                <a:sym typeface="Wingdings" panose="05000000000000000000" pitchFamily="2" charset="2"/>
              </a:rPr>
              <a:t>Remarque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E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n THERMIQUE, modèles conduction + convection + …  GEOi1 ne contient pas que des éléments massifs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GEOi1       = 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(</a:t>
            </a: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EXTR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MODi1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MATE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CONDUCTION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) </a:t>
            </a: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EXTR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MAIL</a:t>
            </a:r>
            <a:r>
              <a:rPr lang="fr-FR" sz="14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fr-FR" sz="14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fr-FR" sz="1400" b="0" dirty="0" smtClean="0">
              <a:solidFill>
                <a:srgbClr val="E7E6E6">
                  <a:lumMod val="50000"/>
                </a:srgbClr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5495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5860499" cy="404392"/>
          </a:xfrm>
        </p:spPr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26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161457"/>
            <a:ext cx="10565835" cy="4137761"/>
          </a:xfrm>
        </p:spPr>
        <p:txBody>
          <a:bodyPr/>
          <a:lstStyle/>
          <a:p>
            <a:r>
              <a:rPr lang="fr-FR" sz="2000" dirty="0" smtClean="0"/>
              <a:t>Notion de séquence de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Spécification d’une séquence de soudage – la procédure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Maillage d’une séquence de soudage – la procédure WAAM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</a:t>
            </a:r>
            <a:r>
              <a:rPr lang="fr-FR" sz="2000" dirty="0"/>
              <a:t>de </a:t>
            </a:r>
            <a:r>
              <a:rPr lang="fr-FR" sz="2000" dirty="0" smtClean="0"/>
              <a:t>l’apport de matière – les chargements MODE et MATE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>
                <a:solidFill>
                  <a:srgbClr val="C00000"/>
                </a:solidFill>
              </a:rPr>
              <a:t>Modélisation d’une source de chaleur mobile – le modèle THERMIQUE SOURCE</a:t>
            </a:r>
          </a:p>
          <a:p>
            <a:pPr lvl="1"/>
            <a:endParaRPr lang="fr-FR" sz="2000" dirty="0" smtClean="0"/>
          </a:p>
          <a:p>
            <a:r>
              <a:rPr lang="fr-FR" sz="2000" dirty="0"/>
              <a:t>Illustrations : waam1.dgibi et waam2.dgibi</a:t>
            </a:r>
          </a:p>
        </p:txBody>
      </p:sp>
    </p:spTree>
    <p:extLst>
      <p:ext uri="{BB962C8B-B14F-4D97-AF65-F5344CB8AC3E}">
        <p14:creationId xmlns:p14="http://schemas.microsoft.com/office/powerpoint/2010/main" val="135128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Modélisation d’une source de chaleur mobile – le modèle THERMIQUE SOURCE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27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775579" cy="5488387"/>
          </a:xfrm>
        </p:spPr>
        <p:txBody>
          <a:bodyPr/>
          <a:lstStyle/>
          <a:p>
            <a:r>
              <a:rPr lang="fr-FR" sz="2000" dirty="0" smtClean="0">
                <a:solidFill>
                  <a:srgbClr val="C00000"/>
                </a:solidFill>
              </a:rPr>
              <a:t>Définition d’un modèle de source de chaleur Gaussienne</a:t>
            </a:r>
            <a:endParaRPr lang="fr-FR" sz="2000" dirty="0">
              <a:solidFill>
                <a:srgbClr val="C00000"/>
              </a:solidFill>
            </a:endParaRPr>
          </a:p>
          <a:p>
            <a:r>
              <a:rPr lang="fr-FR" sz="1400" b="0" dirty="0" smtClean="0"/>
              <a:t>MOD1 = </a:t>
            </a:r>
            <a:r>
              <a:rPr lang="fr-FR" sz="1400" b="0" dirty="0" smtClean="0">
                <a:solidFill>
                  <a:srgbClr val="0000CC"/>
                </a:solidFill>
              </a:rPr>
              <a:t>MODE</a:t>
            </a:r>
            <a:r>
              <a:rPr lang="fr-FR" sz="1400" b="0" dirty="0" smtClean="0"/>
              <a:t> GEO1 </a:t>
            </a:r>
            <a:r>
              <a:rPr lang="fr-FR" sz="1400" b="0" dirty="0" smtClean="0">
                <a:solidFill>
                  <a:schemeClr val="accent2"/>
                </a:solidFill>
              </a:rPr>
              <a:t>THERMIQUE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chemeClr val="accent2"/>
                </a:solidFill>
              </a:rPr>
              <a:t>SOURCE GAUSSIENNE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chemeClr val="accent2"/>
                </a:solidFill>
              </a:rPr>
              <a:t>ISOTROPE</a:t>
            </a:r>
            <a:r>
              <a:rPr lang="fr-FR" sz="1400" b="0" dirty="0" smtClean="0"/>
              <a:t> ; </a:t>
            </a:r>
            <a:r>
              <a:rPr lang="fr-FR" sz="1400" b="0" dirty="0" smtClean="0">
                <a:sym typeface="Wingdings" panose="05000000000000000000" pitchFamily="2" charset="2"/>
              </a:rPr>
              <a:t/>
            </a:r>
            <a:br>
              <a:rPr lang="fr-FR" sz="1400" b="0" dirty="0" smtClean="0">
                <a:sym typeface="Wingdings" panose="05000000000000000000" pitchFamily="2" charset="2"/>
              </a:rPr>
            </a:br>
            <a:r>
              <a:rPr lang="fr-FR" sz="1400" b="0" dirty="0" smtClean="0">
                <a:sym typeface="Wingdings" panose="05000000000000000000" pitchFamily="2" charset="2"/>
              </a:rPr>
              <a:t>MAT1  = </a:t>
            </a:r>
            <a:r>
              <a:rPr lang="fr-FR" sz="14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MATE</a:t>
            </a:r>
            <a:r>
              <a:rPr lang="fr-FR" sz="1400" b="0" dirty="0" smtClean="0">
                <a:sym typeface="Wingdings" panose="05000000000000000000" pitchFamily="2" charset="2"/>
              </a:rPr>
              <a:t> MOD1 ‘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QTOT</a:t>
            </a:r>
            <a:r>
              <a:rPr lang="fr-FR" sz="1400" b="0" dirty="0" smtClean="0">
                <a:sym typeface="Wingdings" panose="05000000000000000000" pitchFamily="2" charset="2"/>
              </a:rPr>
              <a:t>’ PTH1 ‘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ORIG</a:t>
            </a:r>
            <a:r>
              <a:rPr lang="fr-FR" sz="1400" b="0" dirty="0" smtClean="0">
                <a:sym typeface="Wingdings" panose="05000000000000000000" pitchFamily="2" charset="2"/>
              </a:rPr>
              <a:t>’ P1 ‘</a:t>
            </a:r>
            <a:r>
              <a:rPr lang="fr-FR" sz="1400" b="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RGAU</a:t>
            </a:r>
            <a:r>
              <a:rPr lang="fr-FR" sz="1400" b="0" dirty="0" smtClean="0">
                <a:sym typeface="Wingdings" panose="05000000000000000000" pitchFamily="2" charset="2"/>
              </a:rPr>
              <a:t>’ RG1 ; </a:t>
            </a:r>
            <a:endParaRPr lang="fr-FR" sz="1600" b="0" dirty="0" smtClean="0"/>
          </a:p>
          <a:p>
            <a:r>
              <a:rPr lang="fr-FR" dirty="0" smtClean="0">
                <a:solidFill>
                  <a:srgbClr val="C00000"/>
                </a:solidFill>
              </a:rPr>
              <a:t>Déplacement de la source de chaleur</a:t>
            </a:r>
          </a:p>
          <a:p>
            <a:r>
              <a:rPr lang="fr-FR" sz="1600" b="0" dirty="0" smtClean="0">
                <a:sym typeface="Wingdings" panose="05000000000000000000" pitchFamily="2" charset="2"/>
              </a:rPr>
              <a:t>P1 évolue au cours du calcul  définition de l’évolution de son abscisse curviligne le long de sa trajectoire</a:t>
            </a:r>
            <a:br>
              <a:rPr lang="fr-FR" sz="1600" b="0" dirty="0" smtClean="0">
                <a:sym typeface="Wingdings" panose="05000000000000000000" pitchFamily="2" charset="2"/>
              </a:rPr>
            </a:br>
            <a:r>
              <a:rPr lang="fr-FR" sz="1600" b="0" dirty="0" smtClean="0">
                <a:sym typeface="Wingdings" panose="05000000000000000000" pitchFamily="2" charset="2"/>
              </a:rPr>
              <a:t>PTH1 évolue également (arrêt/ reprise de soudage)  évolution temporelle de la puissance thermique de soudage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endParaRPr lang="fr-FR" sz="1400" b="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EVQT1   </a:t>
            </a:r>
            <a:r>
              <a:rPr lang="fr-FR" sz="1400" b="0" dirty="0" smtClean="0">
                <a:solidFill>
                  <a:srgbClr val="000000"/>
                </a:solidFill>
              </a:rPr>
              <a:t>=</a:t>
            </a:r>
            <a:r>
              <a:rPr lang="fr-FR" sz="1400" b="0" dirty="0" smtClean="0"/>
              <a:t> tab1.</a:t>
            </a:r>
            <a:r>
              <a:rPr lang="fr-FR" sz="1400" b="0" dirty="0" smtClean="0">
                <a:solidFill>
                  <a:srgbClr val="004000"/>
                </a:solidFill>
              </a:rPr>
              <a:t>evolution_puissance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0000"/>
                </a:solidFill>
              </a:rPr>
              <a:t>;</a:t>
            </a:r>
            <a:endParaRPr lang="fr-FR" sz="1400" b="0" dirty="0" smtClean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EVXS1    </a:t>
            </a:r>
            <a:r>
              <a:rPr lang="fr-FR" sz="1400" b="0" dirty="0" smtClean="0">
                <a:solidFill>
                  <a:srgbClr val="000000"/>
                </a:solidFill>
              </a:rPr>
              <a:t>=</a:t>
            </a:r>
            <a:r>
              <a:rPr lang="fr-FR" sz="1400" b="0" dirty="0" smtClean="0"/>
              <a:t> tab1.</a:t>
            </a:r>
            <a:r>
              <a:rPr lang="fr-FR" sz="1400" b="0" dirty="0" smtClean="0">
                <a:solidFill>
                  <a:srgbClr val="004000"/>
                </a:solidFill>
              </a:rPr>
              <a:t>evolution_deplacement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0000"/>
                </a:solidFill>
              </a:rPr>
              <a:t>;</a:t>
            </a:r>
            <a:endParaRPr lang="fr-FR" sz="1400" b="0" dirty="0" smtClean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CHXS1   </a:t>
            </a:r>
            <a:r>
              <a:rPr lang="fr-FR" sz="1400" b="0" dirty="0" smtClean="0">
                <a:solidFill>
                  <a:srgbClr val="000000"/>
                </a:solidFill>
              </a:rPr>
              <a:t>=</a:t>
            </a:r>
            <a:r>
              <a:rPr lang="fr-FR" sz="1400" b="0" dirty="0" smtClean="0"/>
              <a:t> (tab1.</a:t>
            </a:r>
            <a:r>
              <a:rPr lang="fr-FR" sz="1400" b="0" dirty="0" smtClean="0">
                <a:solidFill>
                  <a:srgbClr val="004000"/>
                </a:solidFill>
              </a:rPr>
              <a:t>trajectoire)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33FF"/>
                </a:solidFill>
              </a:rPr>
              <a:t>COOR</a:t>
            </a:r>
            <a:r>
              <a:rPr lang="fr-FR" sz="1400" b="0" dirty="0" smtClean="0"/>
              <a:t> CURV </a:t>
            </a:r>
            <a:r>
              <a:rPr lang="fr-FR" sz="1400" b="0" dirty="0" smtClean="0">
                <a:solidFill>
                  <a:srgbClr val="000000"/>
                </a:solidFill>
              </a:rPr>
              <a:t>;</a:t>
            </a:r>
            <a:endParaRPr lang="fr-FR" sz="1400" b="0" dirty="0" smtClean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CGXS1   </a:t>
            </a:r>
            <a:r>
              <a:rPr lang="fr-FR" sz="1400" b="0" dirty="0" smtClean="0">
                <a:solidFill>
                  <a:srgbClr val="000000"/>
                </a:solidFill>
              </a:rPr>
              <a:t>=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33FF"/>
                </a:solidFill>
              </a:rPr>
              <a:t>CHAR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33FF"/>
                </a:solidFill>
              </a:rPr>
              <a:t>TRAJ</a:t>
            </a:r>
            <a:r>
              <a:rPr lang="fr-FR" sz="1400" b="0" dirty="0" smtClean="0"/>
              <a:t> </a:t>
            </a:r>
            <a:r>
              <a:rPr lang="fr-FR" sz="1400" b="0" dirty="0"/>
              <a:t>CHXS1</a:t>
            </a:r>
            <a:r>
              <a:rPr lang="fr-FR" sz="1400" b="0" dirty="0" smtClean="0"/>
              <a:t> </a:t>
            </a:r>
            <a:r>
              <a:rPr lang="fr-FR" sz="1400" b="0" dirty="0"/>
              <a:t>EVXS1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0000"/>
                </a:solidFill>
              </a:rPr>
              <a:t>; </a:t>
            </a:r>
            <a:r>
              <a:rPr lang="fr-FR" sz="1400" b="0" dirty="0">
                <a:sym typeface="Wingdings" panose="05000000000000000000" pitchFamily="2" charset="2"/>
              </a:rPr>
              <a:t> définit un chargement </a:t>
            </a:r>
            <a:r>
              <a:rPr lang="fr-FR" sz="1400" b="0" dirty="0" smtClean="0">
                <a:sym typeface="Wingdings" panose="05000000000000000000" pitchFamily="2" charset="2"/>
              </a:rPr>
              <a:t>TRAJECTOIRE donnant la position de la source à chaque instant</a:t>
            </a:r>
            <a:endParaRPr lang="fr-FR" sz="1400" b="0" dirty="0" smtClean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MOD1   </a:t>
            </a:r>
            <a:r>
              <a:rPr lang="fr-FR" sz="1400" b="0" dirty="0" smtClean="0">
                <a:solidFill>
                  <a:srgbClr val="000000"/>
                </a:solidFill>
              </a:rPr>
              <a:t>=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33FF"/>
                </a:solidFill>
              </a:rPr>
              <a:t>MODE</a:t>
            </a:r>
            <a:r>
              <a:rPr lang="fr-FR" sz="1400" b="0" dirty="0" smtClean="0"/>
              <a:t> GEO1 </a:t>
            </a:r>
            <a:r>
              <a:rPr lang="fr-FR" sz="1400" b="0" dirty="0">
                <a:solidFill>
                  <a:schemeClr val="accent2"/>
                </a:solidFill>
              </a:rPr>
              <a:t>THERMIQUE</a:t>
            </a:r>
            <a:r>
              <a:rPr lang="fr-FR" sz="1400" b="0" dirty="0"/>
              <a:t> </a:t>
            </a:r>
            <a:r>
              <a:rPr lang="fr-FR" sz="1400" b="0" dirty="0">
                <a:solidFill>
                  <a:schemeClr val="accent2"/>
                </a:solidFill>
              </a:rPr>
              <a:t>SOURCE GAUSSIENNE</a:t>
            </a:r>
            <a:r>
              <a:rPr lang="fr-FR" sz="1400" b="0" dirty="0"/>
              <a:t> </a:t>
            </a:r>
            <a:r>
              <a:rPr lang="fr-FR" sz="1400" b="0" dirty="0">
                <a:solidFill>
                  <a:schemeClr val="accent2"/>
                </a:solidFill>
              </a:rPr>
              <a:t>ISOTROPE</a:t>
            </a:r>
            <a:r>
              <a:rPr lang="fr-FR" sz="1400" b="0" dirty="0"/>
              <a:t> </a:t>
            </a:r>
            <a:r>
              <a:rPr lang="fr-FR" sz="1400" b="0" dirty="0" smtClean="0">
                <a:solidFill>
                  <a:srgbClr val="000000"/>
                </a:solidFill>
              </a:rPr>
              <a:t>;</a:t>
            </a:r>
            <a:endParaRPr lang="fr-FR" sz="1400" b="0" dirty="0" smtClean="0"/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/>
              <a:t>MAT1    </a:t>
            </a:r>
            <a:r>
              <a:rPr lang="fr-FR" sz="1400" b="0" dirty="0" smtClean="0">
                <a:solidFill>
                  <a:srgbClr val="000000"/>
                </a:solidFill>
              </a:rPr>
              <a:t>=</a:t>
            </a:r>
            <a:r>
              <a:rPr lang="fr-FR" sz="1400" b="0" dirty="0" smtClean="0"/>
              <a:t> </a:t>
            </a:r>
            <a:r>
              <a:rPr lang="fr-FR" sz="1400" b="0" dirty="0" smtClean="0">
                <a:solidFill>
                  <a:srgbClr val="0033FF"/>
                </a:solidFill>
              </a:rPr>
              <a:t>MATE</a:t>
            </a:r>
            <a:r>
              <a:rPr lang="fr-FR" sz="1400" b="0" dirty="0" smtClean="0"/>
              <a:t> MOD1 ‘</a:t>
            </a:r>
            <a:r>
              <a:rPr lang="fr-FR" sz="1400" b="0" dirty="0" smtClean="0">
                <a:solidFill>
                  <a:schemeClr val="accent2"/>
                </a:solidFill>
              </a:rPr>
              <a:t>QTOT</a:t>
            </a:r>
            <a:r>
              <a:rPr lang="fr-FR" sz="1400" b="0" dirty="0" smtClean="0"/>
              <a:t>’ EVQT1 ‘</a:t>
            </a:r>
            <a:r>
              <a:rPr lang="fr-FR" sz="1400" b="0" dirty="0" smtClean="0">
                <a:solidFill>
                  <a:schemeClr val="accent2"/>
                </a:solidFill>
              </a:rPr>
              <a:t>ORIG</a:t>
            </a:r>
            <a:r>
              <a:rPr lang="fr-FR" sz="1400" b="0" dirty="0" smtClean="0"/>
              <a:t>’ CGXS1 ‘</a:t>
            </a:r>
            <a:r>
              <a:rPr lang="fr-FR" sz="1400" b="0" dirty="0" smtClean="0">
                <a:solidFill>
                  <a:schemeClr val="accent2"/>
                </a:solidFill>
              </a:rPr>
              <a:t>RGAU</a:t>
            </a:r>
            <a:r>
              <a:rPr lang="fr-FR" sz="1400" b="0" dirty="0" smtClean="0"/>
              <a:t>’ RG1 </a:t>
            </a:r>
            <a:r>
              <a:rPr lang="fr-FR" sz="1400" b="0" dirty="0">
                <a:solidFill>
                  <a:srgbClr val="000000"/>
                </a:solidFill>
              </a:rPr>
              <a:t>;</a:t>
            </a:r>
            <a:r>
              <a:rPr lang="fr-FR" sz="1400" b="0" dirty="0"/>
              <a:t> </a:t>
            </a:r>
            <a:endParaRPr lang="fr-FR" sz="1400" b="0" dirty="0" smtClean="0">
              <a:sym typeface="Wingdings" panose="05000000000000000000" pitchFamily="2" charset="2"/>
            </a:endParaRPr>
          </a:p>
          <a:p>
            <a:pPr lvl="0"/>
            <a:r>
              <a:rPr lang="fr-FR" dirty="0" smtClean="0">
                <a:solidFill>
                  <a:srgbClr val="C00000"/>
                </a:solidFill>
              </a:rPr>
              <a:t>Si apport de matière, séquençage </a:t>
            </a:r>
            <a:r>
              <a:rPr lang="fr-FR" dirty="0" smtClean="0">
                <a:solidFill>
                  <a:srgbClr val="C00000"/>
                </a:solidFill>
              </a:rPr>
              <a:t>du modèle de source de chaleur</a:t>
            </a:r>
            <a:endParaRPr lang="fr-FR" sz="1400" b="0" dirty="0" smtClean="0">
              <a:solidFill>
                <a:srgbClr val="E7E6E6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200" b="0" dirty="0" smtClean="0">
                <a:solidFill>
                  <a:srgbClr val="0000CC"/>
                </a:solidFill>
                <a:sym typeface="Wingdings" panose="05000000000000000000" pitchFamily="2" charset="2"/>
              </a:rPr>
              <a:t>REPE</a:t>
            </a:r>
            <a:r>
              <a:rPr lang="fr-FR" sz="12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B1 NB1 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	TMOD1 . I1 = </a:t>
            </a:r>
            <a:r>
              <a:rPr lang="fr-FR" sz="1200" b="0" dirty="0">
                <a:solidFill>
                  <a:srgbClr val="0000CC"/>
                </a:solidFill>
                <a:sym typeface="Wingdings" panose="05000000000000000000" pitchFamily="2" charset="2"/>
              </a:rPr>
              <a:t>MODE</a:t>
            </a: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(TMAI1 . I1) </a:t>
            </a:r>
            <a:r>
              <a:rPr lang="fr-FR" sz="1200" b="0" dirty="0">
                <a:solidFill>
                  <a:schemeClr val="accent2"/>
                </a:solidFill>
              </a:rPr>
              <a:t>THERMIQUE</a:t>
            </a:r>
            <a:r>
              <a:rPr lang="fr-FR" sz="1200" b="0" dirty="0"/>
              <a:t> </a:t>
            </a:r>
            <a:r>
              <a:rPr lang="fr-FR" sz="1200" b="0" dirty="0">
                <a:solidFill>
                  <a:schemeClr val="accent2"/>
                </a:solidFill>
              </a:rPr>
              <a:t>SOURCE GAUSSIENNE</a:t>
            </a:r>
            <a:r>
              <a:rPr lang="fr-FR" sz="1200" b="0" dirty="0"/>
              <a:t> </a:t>
            </a:r>
            <a:r>
              <a:rPr lang="fr-FR" sz="1200" b="0" dirty="0">
                <a:solidFill>
                  <a:schemeClr val="accent2"/>
                </a:solidFill>
              </a:rPr>
              <a:t>ISOTROPE</a:t>
            </a:r>
            <a:r>
              <a:rPr lang="fr-FR" sz="1200" b="0" dirty="0"/>
              <a:t> </a:t>
            </a:r>
            <a:r>
              <a:rPr lang="fr-FR" sz="12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;</a:t>
            </a:r>
            <a:endParaRPr lang="fr-FR" sz="1200" b="0" dirty="0">
              <a:solidFill>
                <a:srgbClr val="E7E6E6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	TMAT1  . I1 = </a:t>
            </a:r>
            <a:r>
              <a:rPr lang="fr-FR" sz="1200" b="0" dirty="0">
                <a:solidFill>
                  <a:srgbClr val="0000CC"/>
                </a:solidFill>
                <a:sym typeface="Wingdings" panose="05000000000000000000" pitchFamily="2" charset="2"/>
              </a:rPr>
              <a:t>MATE</a:t>
            </a: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 (TMOD1 . I1) </a:t>
            </a:r>
            <a:r>
              <a:rPr lang="fr-FR" sz="1200" b="0" dirty="0"/>
              <a:t>‘</a:t>
            </a:r>
            <a:r>
              <a:rPr lang="fr-FR" sz="1200" b="0" dirty="0">
                <a:solidFill>
                  <a:schemeClr val="accent2"/>
                </a:solidFill>
              </a:rPr>
              <a:t>QTOT</a:t>
            </a:r>
            <a:r>
              <a:rPr lang="fr-FR" sz="1200" b="0" dirty="0"/>
              <a:t>’ EVQT1 ‘</a:t>
            </a:r>
            <a:r>
              <a:rPr lang="fr-FR" sz="1200" b="0" dirty="0">
                <a:solidFill>
                  <a:schemeClr val="accent2"/>
                </a:solidFill>
              </a:rPr>
              <a:t>ORIG</a:t>
            </a:r>
            <a:r>
              <a:rPr lang="fr-FR" sz="1200" b="0" dirty="0"/>
              <a:t>’ CGXS1 ‘</a:t>
            </a:r>
            <a:r>
              <a:rPr lang="fr-FR" sz="1200" b="0" dirty="0">
                <a:solidFill>
                  <a:schemeClr val="accent2"/>
                </a:solidFill>
              </a:rPr>
              <a:t>RGAU</a:t>
            </a:r>
            <a:r>
              <a:rPr lang="fr-FR" sz="1200" b="0" dirty="0"/>
              <a:t>’ </a:t>
            </a:r>
            <a:r>
              <a:rPr lang="fr-FR" sz="1200" b="0" dirty="0" smtClean="0"/>
              <a:t>RG1</a:t>
            </a:r>
            <a:r>
              <a:rPr lang="fr-FR" sz="1200" b="0" dirty="0" smtClean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</a:t>
            </a: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	I1 	= I1 + 1 ;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200" b="0" dirty="0">
                <a:solidFill>
                  <a:srgbClr val="0000CC"/>
                </a:solidFill>
                <a:sym typeface="Wingdings" panose="05000000000000000000" pitchFamily="2" charset="2"/>
              </a:rPr>
              <a:t>FIN</a:t>
            </a:r>
            <a:r>
              <a:rPr lang="fr-FR" sz="1200" b="0" dirty="0">
                <a:solidFill>
                  <a:srgbClr val="E7E6E6">
                    <a:lumMod val="50000"/>
                  </a:srgbClr>
                </a:solidFill>
                <a:sym typeface="Wingdings" panose="05000000000000000000" pitchFamily="2" charset="2"/>
              </a:rPr>
              <a:t> B1 ;</a:t>
            </a:r>
          </a:p>
          <a:p>
            <a:pPr lvl="0"/>
            <a:r>
              <a:rPr 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Utilisation </a:t>
            </a:r>
            <a:r>
              <a:rPr lang="fr-FR" dirty="0">
                <a:solidFill>
                  <a:srgbClr val="C00000"/>
                </a:solidFill>
                <a:sym typeface="Wingdings" panose="05000000000000000000" pitchFamily="2" charset="2"/>
              </a:rPr>
              <a:t>avec </a:t>
            </a:r>
            <a:r>
              <a:rPr lang="fr-FR" dirty="0" smtClean="0">
                <a:solidFill>
                  <a:srgbClr val="C00000"/>
                </a:solidFill>
                <a:sym typeface="Wingdings" panose="05000000000000000000" pitchFamily="2" charset="2"/>
              </a:rPr>
              <a:t>PASAPAS</a:t>
            </a:r>
            <a:endParaRPr lang="fr-FR" sz="1400" b="0" dirty="0">
              <a:solidFill>
                <a:srgbClr val="E7E6E6">
                  <a:lumMod val="50000"/>
                </a:srgbClr>
              </a:solidFill>
              <a:sym typeface="Wingdings" panose="05000000000000000000" pitchFamily="2" charset="2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fr-FR" sz="1400" b="0" dirty="0" smtClean="0">
                <a:sym typeface="Wingdings" panose="05000000000000000000" pitchFamily="2" charset="2"/>
              </a:rPr>
              <a:t>Ajout de </a:t>
            </a:r>
            <a:r>
              <a:rPr lang="fr-FR" sz="1400" b="0" dirty="0" smtClean="0">
                <a:sym typeface="Wingdings" panose="05000000000000000000" pitchFamily="2" charset="2"/>
              </a:rPr>
              <a:t>MOD1 à l’indice MODELE de la table PASAPAS et de MAT1 à l’indice CARACTERISTIQUES </a:t>
            </a:r>
            <a:endParaRPr lang="fr-FR" sz="1400" b="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1400" b="0" dirty="0" smtClean="0">
                <a:sym typeface="Wingdings" panose="05000000000000000000" pitchFamily="2" charset="2"/>
              </a:rPr>
              <a:t>Si séquençage, ajout</a:t>
            </a:r>
            <a:r>
              <a:rPr lang="fr-FR" sz="1400" b="0" dirty="0" smtClean="0">
                <a:sym typeface="Wingdings" panose="05000000000000000000" pitchFamily="2" charset="2"/>
              </a:rPr>
              <a:t> </a:t>
            </a:r>
            <a:r>
              <a:rPr lang="fr-FR" sz="1400" b="0" dirty="0" smtClean="0">
                <a:sym typeface="Wingdings" panose="05000000000000000000" pitchFamily="2" charset="2"/>
              </a:rPr>
              <a:t>des </a:t>
            </a:r>
            <a:r>
              <a:rPr lang="fr-FR" sz="1400" b="0" dirty="0" smtClean="0">
                <a:sym typeface="Wingdings" panose="05000000000000000000" pitchFamily="2" charset="2"/>
              </a:rPr>
              <a:t>chargements MODE et MATE du modèle de </a:t>
            </a:r>
            <a:r>
              <a:rPr lang="fr-FR" sz="1400" b="0" dirty="0">
                <a:sym typeface="Wingdings" panose="05000000000000000000" pitchFamily="2" charset="2"/>
              </a:rPr>
              <a:t>source </a:t>
            </a:r>
            <a:r>
              <a:rPr lang="fr-FR" sz="1400" b="0" dirty="0" smtClean="0">
                <a:sym typeface="Wingdings" panose="05000000000000000000" pitchFamily="2" charset="2"/>
              </a:rPr>
              <a:t>de chaleur à </a:t>
            </a:r>
            <a:r>
              <a:rPr lang="fr-FR" sz="1400" b="0" dirty="0">
                <a:sym typeface="Wingdings" panose="05000000000000000000" pitchFamily="2" charset="2"/>
              </a:rPr>
              <a:t>l’indice </a:t>
            </a:r>
            <a:r>
              <a:rPr lang="fr-FR" sz="1400" b="0" dirty="0" smtClean="0">
                <a:sym typeface="Wingdings" panose="05000000000000000000" pitchFamily="2" charset="2"/>
              </a:rPr>
              <a:t>CHARGEMENT </a:t>
            </a:r>
            <a:endParaRPr lang="fr-FR" sz="1400" b="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6830982" y="1286863"/>
                <a:ext cx="5163465" cy="89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fr-FR" sz="16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d>
                          <m:d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f>
                              <m:f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r>
                                          <a:rPr lang="fr-FR" sz="16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fr-FR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𝑅𝐺</m:t>
                                    </m:r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sup>
                    </m:sSup>
                  </m:oMath>
                </a14:m>
                <a:r>
                  <a:rPr lang="fr-FR" sz="1600" dirty="0" smtClean="0"/>
                  <a:t> avec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5/2</m:t>
                            </m:r>
                          </m:sup>
                        </m:sSup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𝑃𝑇𝐻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3/2</m:t>
                            </m:r>
                          </m:sup>
                        </m:sSup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𝑅𝐺</m:t>
                            </m:r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600" b="0" dirty="0" smtClean="0"/>
              </a:p>
              <a:p>
                <a:r>
                  <a:rPr lang="fr-FR" sz="1600" b="0" dirty="0" smtClean="0"/>
                  <a:t>On vérifie que 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𝑃𝑇𝐻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1=</m:t>
                    </m:r>
                    <m:nary>
                      <m:naryPr>
                        <m:chr m:val="∭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FR" sz="1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  <m:sup/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</m:d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</m:e>
                    </m:nary>
                  </m:oMath>
                </a14:m>
                <a:endParaRPr lang="fr-FR" sz="1600" b="0" dirty="0" smtClean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0982" y="1286863"/>
                <a:ext cx="5163465" cy="895438"/>
              </a:xfrm>
              <a:prstGeom prst="rect">
                <a:avLst/>
              </a:prstGeom>
              <a:blipFill>
                <a:blip r:embed="rId2"/>
                <a:stretch>
                  <a:fillRect l="-708" b="-734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85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5860499" cy="404392"/>
          </a:xfrm>
        </p:spPr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28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161457"/>
            <a:ext cx="10565835" cy="4137761"/>
          </a:xfrm>
        </p:spPr>
        <p:txBody>
          <a:bodyPr/>
          <a:lstStyle/>
          <a:p>
            <a:r>
              <a:rPr lang="fr-FR" sz="2000" dirty="0" smtClean="0"/>
              <a:t>Notion de séquence de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Spécification d’une séquence de soudage – la procédure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Maillage d’une séquence de soudage – la procédure WAAM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</a:t>
            </a:r>
            <a:r>
              <a:rPr lang="fr-FR" sz="2000" dirty="0"/>
              <a:t>de </a:t>
            </a:r>
            <a:r>
              <a:rPr lang="fr-FR" sz="2000" dirty="0" smtClean="0"/>
              <a:t>l’apport de matière – les chargements MODE et MATE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d’une source de chaleur mobile – le modèle THERMIQUE SOURCE</a:t>
            </a:r>
          </a:p>
          <a:p>
            <a:pPr lvl="1"/>
            <a:endParaRPr lang="fr-FR" sz="2000" dirty="0" smtClean="0"/>
          </a:p>
          <a:p>
            <a:r>
              <a:rPr lang="fr-FR" sz="2000" dirty="0">
                <a:solidFill>
                  <a:srgbClr val="C00000"/>
                </a:solidFill>
              </a:rPr>
              <a:t>Illustrations : waam1.dgibi et waam2.dgibi</a:t>
            </a:r>
          </a:p>
        </p:txBody>
      </p:sp>
    </p:spTree>
    <p:extLst>
      <p:ext uri="{BB962C8B-B14F-4D97-AF65-F5344CB8AC3E}">
        <p14:creationId xmlns:p14="http://schemas.microsoft.com/office/powerpoint/2010/main" val="1505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Exemples d’application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29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775579" cy="461370"/>
          </a:xfrm>
        </p:spPr>
        <p:txBody>
          <a:bodyPr/>
          <a:lstStyle/>
          <a:p>
            <a:r>
              <a:rPr lang="fr-FR" sz="2400" dirty="0" smtClean="0">
                <a:solidFill>
                  <a:srgbClr val="C00000"/>
                </a:solidFill>
              </a:rPr>
              <a:t>Analyse thermique – waam1.dgibi</a:t>
            </a:r>
            <a:endParaRPr lang="fr-FR" sz="2400" dirty="0">
              <a:solidFill>
                <a:srgbClr val="C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89" y="1780422"/>
            <a:ext cx="6480000" cy="457868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467139" y="6020550"/>
            <a:ext cx="1603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Température (°C)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52996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5860499" cy="404392"/>
          </a:xfrm>
        </p:spPr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161457"/>
            <a:ext cx="10565835" cy="4137761"/>
          </a:xfrm>
        </p:spPr>
        <p:txBody>
          <a:bodyPr/>
          <a:lstStyle/>
          <a:p>
            <a:r>
              <a:rPr lang="fr-FR" sz="2000" dirty="0" smtClean="0">
                <a:solidFill>
                  <a:srgbClr val="C00000"/>
                </a:solidFill>
              </a:rPr>
              <a:t>Notion de séquence de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Spécification d’une séquence de soudage – la procédure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Maillage d’une séquence de soudage – la procédure WAAM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</a:t>
            </a:r>
            <a:r>
              <a:rPr lang="fr-FR" sz="2000" dirty="0"/>
              <a:t>de </a:t>
            </a:r>
            <a:r>
              <a:rPr lang="fr-FR" sz="2000" dirty="0" smtClean="0"/>
              <a:t>l’apport de matière – les chargements MODE et MATE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d’une source de chaleur mobile – le modèle THERMIQUE SOURCE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Illustrations : waam1.dgibi et waam2.dgibi</a:t>
            </a:r>
          </a:p>
        </p:txBody>
      </p:sp>
    </p:spTree>
    <p:extLst>
      <p:ext uri="{BB962C8B-B14F-4D97-AF65-F5344CB8AC3E}">
        <p14:creationId xmlns:p14="http://schemas.microsoft.com/office/powerpoint/2010/main" val="40718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89" y="1780422"/>
            <a:ext cx="6480000" cy="457868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Exemples d’application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30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775579" cy="461370"/>
          </a:xfrm>
        </p:spPr>
        <p:txBody>
          <a:bodyPr/>
          <a:lstStyle/>
          <a:p>
            <a:r>
              <a:rPr lang="fr-FR" sz="2400" dirty="0" smtClean="0">
                <a:solidFill>
                  <a:srgbClr val="C00000"/>
                </a:solidFill>
              </a:rPr>
              <a:t>Analyse thermomécanique – waam2.dgibi</a:t>
            </a:r>
            <a:endParaRPr lang="fr-FR" sz="2400" dirty="0">
              <a:solidFill>
                <a:srgbClr val="C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93645" y="6020550"/>
            <a:ext cx="2750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 smtClean="0"/>
              <a:t>Contrainte de </a:t>
            </a:r>
            <a:r>
              <a:rPr lang="fr-FR" sz="1600" dirty="0" err="1" smtClean="0"/>
              <a:t>von</a:t>
            </a:r>
            <a:r>
              <a:rPr lang="fr-FR" sz="1600" dirty="0" smtClean="0"/>
              <a:t> Mises (</a:t>
            </a:r>
            <a:r>
              <a:rPr lang="fr-FR" sz="1600" dirty="0" err="1" smtClean="0"/>
              <a:t>MPa</a:t>
            </a:r>
            <a:r>
              <a:rPr lang="fr-FR" sz="1600" dirty="0" smtClean="0"/>
              <a:t>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27064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7251" y="836072"/>
            <a:ext cx="6354635" cy="624772"/>
          </a:xfrm>
        </p:spPr>
        <p:txBody>
          <a:bodyPr/>
          <a:lstStyle/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3557251" y="1386726"/>
            <a:ext cx="3922680" cy="378270"/>
          </a:xfrm>
        </p:spPr>
        <p:txBody>
          <a:bodyPr/>
          <a:lstStyle/>
          <a:p>
            <a:r>
              <a:rPr lang="fr-FR" dirty="0" smtClean="0"/>
              <a:t>S. Pascal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97" y="1856436"/>
            <a:ext cx="5760000" cy="406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1" r="22522"/>
          <a:stretch/>
        </p:blipFill>
        <p:spPr bwMode="auto">
          <a:xfrm>
            <a:off x="3806651" y="1758188"/>
            <a:ext cx="4320000" cy="42827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Notion de séquence </a:t>
            </a:r>
            <a:r>
              <a:rPr lang="fr-FR" sz="2400" dirty="0"/>
              <a:t>de </a:t>
            </a:r>
            <a:r>
              <a:rPr lang="fr-FR" sz="2400" dirty="0" smtClean="0"/>
              <a:t>soudage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 txBox="1">
            <a:spLocks/>
          </p:cNvSpPr>
          <p:nvPr/>
        </p:nvSpPr>
        <p:spPr>
          <a:xfrm>
            <a:off x="881100" y="1067647"/>
            <a:ext cx="10565835" cy="461370"/>
          </a:xfrm>
          <a:prstGeom prst="rect">
            <a:avLst/>
          </a:prstGeom>
        </p:spPr>
        <p:txBody>
          <a:bodyPr vert="horz" wrap="square" lIns="127723" tIns="63862" rIns="127723" bIns="63862" rtlCol="0">
            <a:spAutoFit/>
          </a:bodyPr>
          <a:lstStyle>
            <a:lvl1pPr marL="0" indent="0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Tx/>
              <a:buNone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rgbClr val="C00000"/>
                </a:solidFill>
              </a:rPr>
              <a:t>Séquence de soudage – Illustration</a:t>
            </a:r>
            <a:endParaRPr lang="fr-FR" sz="2000" dirty="0" smtClean="0"/>
          </a:p>
        </p:txBody>
      </p:sp>
      <p:sp>
        <p:nvSpPr>
          <p:cNvPr id="18" name="Ellipse 17"/>
          <p:cNvSpPr/>
          <p:nvPr/>
        </p:nvSpPr>
        <p:spPr>
          <a:xfrm>
            <a:off x="5569895" y="499691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217790" y="4357124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5641894" y="315198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5526881" y="3032656"/>
            <a:ext cx="847720" cy="1405984"/>
            <a:chOff x="5526881" y="3032656"/>
            <a:chExt cx="847720" cy="1405984"/>
          </a:xfrm>
        </p:grpSpPr>
        <p:cxnSp>
          <p:nvCxnSpPr>
            <p:cNvPr id="16" name="Connecteur droit 15"/>
            <p:cNvCxnSpPr>
              <a:stCxn id="14" idx="0"/>
            </p:cNvCxnSpPr>
            <p:nvPr/>
          </p:nvCxnSpPr>
          <p:spPr>
            <a:xfrm flipH="1" flipV="1">
              <a:off x="5526881" y="3032656"/>
              <a:ext cx="724340" cy="7257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20"/>
            <p:cNvSpPr/>
            <p:nvPr/>
          </p:nvSpPr>
          <p:spPr>
            <a:xfrm>
              <a:off x="5900734" y="3724268"/>
              <a:ext cx="473867" cy="714372"/>
            </a:xfrm>
            <a:prstGeom prst="arc">
              <a:avLst>
                <a:gd name="adj1" fmla="val 17394627"/>
                <a:gd name="adj2" fmla="val 3922443"/>
              </a:avLst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334000" y="3714752"/>
            <a:ext cx="1040606" cy="1590673"/>
            <a:chOff x="5334000" y="3714752"/>
            <a:chExt cx="1040606" cy="1590673"/>
          </a:xfrm>
        </p:grpSpPr>
        <p:cxnSp>
          <p:nvCxnSpPr>
            <p:cNvPr id="12" name="Connecteur droit 11"/>
            <p:cNvCxnSpPr/>
            <p:nvPr/>
          </p:nvCxnSpPr>
          <p:spPr>
            <a:xfrm flipV="1">
              <a:off x="5334000" y="4368275"/>
              <a:ext cx="942975" cy="937150"/>
            </a:xfrm>
            <a:prstGeom prst="line">
              <a:avLst/>
            </a:prstGeom>
            <a:ln w="1905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5900739" y="3714752"/>
              <a:ext cx="473867" cy="714372"/>
            </a:xfrm>
            <a:prstGeom prst="arc">
              <a:avLst>
                <a:gd name="adj1" fmla="val 17394627"/>
                <a:gd name="adj2" fmla="val 3922443"/>
              </a:avLst>
            </a:prstGeom>
            <a:ln w="19050">
              <a:solidFill>
                <a:srgbClr val="0000CC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3806651" y="6104985"/>
            <a:ext cx="2148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100" dirty="0" smtClean="0"/>
              <a:t>Crédit photo : L. Forest, SEMT/LTA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30716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 smtClean="0"/>
              <a:t>Notion de séquence </a:t>
            </a:r>
            <a:r>
              <a:rPr lang="fr-FR" sz="2400" dirty="0"/>
              <a:t>de </a:t>
            </a:r>
            <a:r>
              <a:rPr lang="fr-FR" sz="2400" dirty="0" smtClean="0"/>
              <a:t>soudage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761761"/>
          </a:xfrm>
        </p:spPr>
        <p:txBody>
          <a:bodyPr/>
          <a:lstStyle/>
          <a:p>
            <a:r>
              <a:rPr lang="fr-FR" sz="2400" dirty="0" smtClean="0">
                <a:solidFill>
                  <a:srgbClr val="C00000"/>
                </a:solidFill>
              </a:rPr>
              <a:t>Définition d’une séquence de soudage</a:t>
            </a:r>
          </a:p>
          <a:p>
            <a:pPr lvl="1">
              <a:buFontTx/>
              <a:buChar char="-"/>
            </a:pPr>
            <a:endParaRPr lang="fr-FR" sz="2200" dirty="0" smtClean="0"/>
          </a:p>
          <a:p>
            <a:pPr lvl="1">
              <a:buFontTx/>
              <a:buChar char="-"/>
            </a:pPr>
            <a:r>
              <a:rPr lang="fr-FR" sz="2000" dirty="0" smtClean="0"/>
              <a:t>Cinématique de l’outil (déplacements et </a:t>
            </a:r>
            <a:r>
              <a:rPr lang="fr-FR" sz="2000" dirty="0"/>
              <a:t>temps d’arrêt </a:t>
            </a:r>
            <a:r>
              <a:rPr lang="fr-FR" sz="2000" dirty="0" smtClean="0"/>
              <a:t>le long de sa	 trajectoire</a:t>
            </a:r>
            <a:r>
              <a:rPr lang="fr-FR" sz="2000" dirty="0"/>
              <a:t>)</a:t>
            </a:r>
            <a:endParaRPr lang="fr-FR" sz="2000" dirty="0" smtClean="0"/>
          </a:p>
          <a:p>
            <a:pPr lvl="1">
              <a:buFontTx/>
              <a:buChar char="-"/>
            </a:pPr>
            <a:r>
              <a:rPr lang="fr-FR" sz="2000" dirty="0" smtClean="0"/>
              <a:t>Actions </a:t>
            </a:r>
            <a:r>
              <a:rPr lang="fr-FR" sz="2000" dirty="0"/>
              <a:t>de soudage </a:t>
            </a:r>
            <a:r>
              <a:rPr lang="fr-FR" sz="2000" dirty="0" smtClean="0"/>
              <a:t>(réalisation de points et de cordons de soudure)</a:t>
            </a:r>
          </a:p>
          <a:p>
            <a:pPr lvl="1">
              <a:buFontTx/>
              <a:buChar char="-"/>
            </a:pPr>
            <a:r>
              <a:rPr lang="fr-FR" sz="2000" dirty="0" smtClean="0"/>
              <a:t>Paramètres du procédé :</a:t>
            </a:r>
          </a:p>
          <a:p>
            <a:pPr lvl="2">
              <a:buFontTx/>
              <a:buChar char="-"/>
            </a:pPr>
            <a:r>
              <a:rPr lang="fr-FR" sz="1800" dirty="0" smtClean="0"/>
              <a:t>Vitesse de soudage</a:t>
            </a:r>
          </a:p>
          <a:p>
            <a:pPr lvl="2">
              <a:buFontTx/>
              <a:buChar char="-"/>
            </a:pPr>
            <a:r>
              <a:rPr lang="fr-FR" sz="1800" dirty="0" smtClean="0"/>
              <a:t>Débit de fil / de matière</a:t>
            </a:r>
          </a:p>
          <a:p>
            <a:pPr lvl="2">
              <a:buFontTx/>
              <a:buChar char="-"/>
            </a:pPr>
            <a:r>
              <a:rPr lang="fr-FR" sz="1800" dirty="0" smtClean="0"/>
              <a:t>Energie de soudage</a:t>
            </a:r>
          </a:p>
          <a:p>
            <a:pPr lvl="2">
              <a:buFontTx/>
              <a:buChar char="-"/>
            </a:pPr>
            <a:r>
              <a:rPr lang="fr-FR" sz="1800" dirty="0" smtClean="0"/>
              <a:t>Technologie employée (TIG, électrode enrobée, laser-fil…)</a:t>
            </a:r>
          </a:p>
          <a:p>
            <a:pPr lvl="2">
              <a:buFontTx/>
              <a:buChar char="-"/>
            </a:pPr>
            <a:r>
              <a:rPr lang="fr-FR" sz="1800" dirty="0" err="1" smtClean="0"/>
              <a:t>Inertage</a:t>
            </a:r>
            <a:endParaRPr lang="fr-FR" sz="1800" dirty="0"/>
          </a:p>
          <a:p>
            <a:pPr lvl="2">
              <a:buFontTx/>
              <a:buChar char="-"/>
            </a:pPr>
            <a:r>
              <a:rPr lang="fr-FR" sz="2000" dirty="0" smtClean="0"/>
              <a:t>Etc.</a:t>
            </a:r>
            <a:endParaRPr lang="fr-FR" sz="1800" dirty="0" smtClean="0"/>
          </a:p>
        </p:txBody>
      </p:sp>
    </p:spTree>
    <p:extLst>
      <p:ext uri="{BB962C8B-B14F-4D97-AF65-F5344CB8AC3E}">
        <p14:creationId xmlns:p14="http://schemas.microsoft.com/office/powerpoint/2010/main" val="30618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5860499" cy="404392"/>
          </a:xfrm>
        </p:spPr>
        <p:txBody>
          <a:bodyPr/>
          <a:lstStyle/>
          <a:p>
            <a:r>
              <a:rPr lang="fr-FR" sz="2400" dirty="0" smtClean="0"/>
              <a:t>Plan</a:t>
            </a: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161457"/>
            <a:ext cx="10565835" cy="4137761"/>
          </a:xfrm>
        </p:spPr>
        <p:txBody>
          <a:bodyPr/>
          <a:lstStyle/>
          <a:p>
            <a:r>
              <a:rPr lang="fr-FR" sz="2000" dirty="0" smtClean="0"/>
              <a:t>Notion de séquence de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>
                <a:solidFill>
                  <a:srgbClr val="C00000"/>
                </a:solidFill>
              </a:rPr>
              <a:t>Spécification d’une séquence de soudage – la procédure SOUDAGE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Maillage d’une séquence de soudage – la procédure WAAM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</a:t>
            </a:r>
            <a:r>
              <a:rPr lang="fr-FR" sz="2000" dirty="0"/>
              <a:t>de </a:t>
            </a:r>
            <a:r>
              <a:rPr lang="fr-FR" sz="2000" dirty="0" smtClean="0"/>
              <a:t>l’apport de matière – les chargements MODE et MATE</a:t>
            </a:r>
          </a:p>
          <a:p>
            <a:pPr lvl="1"/>
            <a:endParaRPr lang="fr-FR" sz="2000" dirty="0" smtClean="0"/>
          </a:p>
          <a:p>
            <a:r>
              <a:rPr lang="fr-FR" sz="2000" dirty="0" smtClean="0"/>
              <a:t>Modélisation d’une source de chaleur mobile – le modèle THERMIQUE SOURCE</a:t>
            </a:r>
          </a:p>
          <a:p>
            <a:pPr lvl="1"/>
            <a:endParaRPr lang="fr-FR" sz="2000" dirty="0" smtClean="0"/>
          </a:p>
          <a:p>
            <a:r>
              <a:rPr lang="fr-FR" sz="2000" dirty="0"/>
              <a:t>Illustrations : waam1.dgibi et waam2.dgibi</a:t>
            </a:r>
          </a:p>
        </p:txBody>
      </p:sp>
    </p:spTree>
    <p:extLst>
      <p:ext uri="{BB962C8B-B14F-4D97-AF65-F5344CB8AC3E}">
        <p14:creationId xmlns:p14="http://schemas.microsoft.com/office/powerpoint/2010/main" val="1581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5490439"/>
          </a:xfrm>
        </p:spPr>
        <p:txBody>
          <a:bodyPr/>
          <a:lstStyle/>
          <a:p>
            <a:r>
              <a:rPr lang="fr-FR" sz="2400" dirty="0" smtClean="0">
                <a:solidFill>
                  <a:srgbClr val="C00000"/>
                </a:solidFill>
              </a:rPr>
              <a:t>La </a:t>
            </a:r>
            <a:r>
              <a:rPr lang="fr-FR" sz="2400" dirty="0">
                <a:solidFill>
                  <a:srgbClr val="C00000"/>
                </a:solidFill>
              </a:rPr>
              <a:t>procédure </a:t>
            </a:r>
            <a:r>
              <a:rPr lang="fr-FR" sz="2400" dirty="0" smtClean="0">
                <a:solidFill>
                  <a:srgbClr val="C00000"/>
                </a:solidFill>
              </a:rPr>
              <a:t>SOUDAGE – Présentation</a:t>
            </a:r>
          </a:p>
          <a:p>
            <a:r>
              <a:rPr lang="fr-FR" sz="2000" b="0" dirty="0" smtClean="0"/>
              <a:t>Syntaxe générale :</a:t>
            </a:r>
          </a:p>
          <a:p>
            <a:r>
              <a:rPr lang="fr-FR" sz="2000" b="0" dirty="0" smtClean="0"/>
              <a:t>	</a:t>
            </a:r>
            <a:r>
              <a:rPr lang="fr-FR" b="0" dirty="0" smtClean="0"/>
              <a:t>SOUDAGE TAB1 </a:t>
            </a:r>
            <a:r>
              <a:rPr lang="fr-FR" b="0" i="1" dirty="0" smtClean="0">
                <a:solidFill>
                  <a:srgbClr val="548235"/>
                </a:solidFill>
              </a:rPr>
              <a:t>options</a:t>
            </a:r>
            <a:r>
              <a:rPr lang="fr-FR" b="0" i="1" dirty="0" smtClean="0"/>
              <a:t>… ;</a:t>
            </a:r>
          </a:p>
          <a:p>
            <a:r>
              <a:rPr lang="fr-FR" sz="2000" b="0" dirty="0" smtClean="0"/>
              <a:t>Avec, en entrée :</a:t>
            </a:r>
          </a:p>
          <a:p>
            <a:r>
              <a:rPr lang="fr-FR" sz="1600" b="0" dirty="0" smtClean="0"/>
              <a:t>TAB1 . </a:t>
            </a:r>
            <a:r>
              <a:rPr lang="fr-FR" sz="1600" b="0" dirty="0" smtClean="0">
                <a:solidFill>
                  <a:srgbClr val="C00000"/>
                </a:solidFill>
              </a:rPr>
              <a:t>VITESSE_DE_SOUDAGE</a:t>
            </a:r>
            <a:r>
              <a:rPr lang="fr-FR" sz="1600" b="0" dirty="0" smtClean="0"/>
              <a:t> 	: </a:t>
            </a:r>
            <a:r>
              <a:rPr lang="fr-FR" sz="1600" b="0" dirty="0"/>
              <a:t>objet FLOTTANT, vitesse de </a:t>
            </a:r>
            <a:r>
              <a:rPr lang="fr-FR" sz="1600" b="0" dirty="0" smtClean="0"/>
              <a:t>soudage</a:t>
            </a:r>
          </a:p>
          <a:p>
            <a:r>
              <a:rPr lang="fr-FR" sz="1600" b="0" dirty="0" smtClean="0"/>
              <a:t>TAB1 . </a:t>
            </a:r>
            <a:r>
              <a:rPr lang="fr-FR" sz="1600" b="0" dirty="0" smtClean="0">
                <a:solidFill>
                  <a:srgbClr val="C00000"/>
                </a:solidFill>
              </a:rPr>
              <a:t>PUISSANCE_DE_SOUDAGE</a:t>
            </a:r>
            <a:r>
              <a:rPr lang="fr-FR" sz="1600" b="0" dirty="0" smtClean="0"/>
              <a:t> 	: objet FLOTTANT, puissance thermique de </a:t>
            </a:r>
            <a:r>
              <a:rPr lang="fr-FR" sz="1600" b="0" dirty="0"/>
              <a:t>soudage</a:t>
            </a:r>
          </a:p>
          <a:p>
            <a:r>
              <a:rPr lang="fr-FR" sz="1600" b="0" dirty="0" smtClean="0"/>
              <a:t>TAB1 . </a:t>
            </a:r>
            <a:r>
              <a:rPr lang="fr-FR" sz="1600" b="0" dirty="0" smtClean="0">
                <a:solidFill>
                  <a:srgbClr val="C00000"/>
                </a:solidFill>
              </a:rPr>
              <a:t>DIAMETRE_DE_FIL</a:t>
            </a:r>
            <a:r>
              <a:rPr lang="fr-FR" sz="1600" b="0" dirty="0" smtClean="0"/>
              <a:t>	: objet FLOTTANT, diamètre du fil de métal d'apport</a:t>
            </a:r>
          </a:p>
          <a:p>
            <a:r>
              <a:rPr lang="fr-FR" sz="1600" b="0" dirty="0" smtClean="0"/>
              <a:t>TAB1 </a:t>
            </a:r>
            <a:r>
              <a:rPr lang="fr-FR" sz="1600" b="0" dirty="0"/>
              <a:t>. </a:t>
            </a:r>
            <a:r>
              <a:rPr lang="fr-FR" sz="1600" b="0" dirty="0">
                <a:solidFill>
                  <a:srgbClr val="C00000"/>
                </a:solidFill>
              </a:rPr>
              <a:t>VITESSE_DE_FIL</a:t>
            </a:r>
            <a:r>
              <a:rPr lang="fr-FR" sz="1600" b="0" dirty="0"/>
              <a:t>         	: objet FLOTTANT, vitesse de dévidement du fil de métal d'apport</a:t>
            </a:r>
          </a:p>
          <a:p>
            <a:r>
              <a:rPr lang="fr-FR" sz="1600" b="0" dirty="0"/>
              <a:t>TAB1 . </a:t>
            </a:r>
            <a:r>
              <a:rPr lang="fr-FR" sz="1600" b="0" dirty="0">
                <a:solidFill>
                  <a:srgbClr val="C00000"/>
                </a:solidFill>
              </a:rPr>
              <a:t>DEBIT_DE_FIL</a:t>
            </a:r>
            <a:r>
              <a:rPr lang="fr-FR" sz="1600" b="0" dirty="0"/>
              <a:t>          	 : objet FLOTTANT, débit volumique de fil de métal d'apport</a:t>
            </a:r>
            <a:br>
              <a:rPr lang="fr-FR" sz="1600" b="0" dirty="0"/>
            </a:br>
            <a:r>
              <a:rPr lang="fr-FR" sz="1600" b="0" dirty="0"/>
              <a:t>			(surchargé si les indices VITESSE_DE_FIL et DIAMETRE_DE_FIL sont renseignés)</a:t>
            </a:r>
          </a:p>
          <a:p>
            <a:r>
              <a:rPr lang="fr-FR" sz="1600" b="0" dirty="0" smtClean="0"/>
              <a:t>TAB1 </a:t>
            </a:r>
            <a:r>
              <a:rPr lang="fr-FR" sz="1600" b="0" dirty="0"/>
              <a:t>. </a:t>
            </a:r>
            <a:r>
              <a:rPr lang="fr-FR" sz="1600" b="0" dirty="0">
                <a:solidFill>
                  <a:srgbClr val="C00000"/>
                </a:solidFill>
              </a:rPr>
              <a:t>POINT_DE_DEPART</a:t>
            </a:r>
            <a:r>
              <a:rPr lang="fr-FR" sz="1600" b="0" dirty="0"/>
              <a:t> </a:t>
            </a:r>
            <a:r>
              <a:rPr lang="fr-FR" sz="1600" b="0" dirty="0" smtClean="0"/>
              <a:t>	: </a:t>
            </a:r>
            <a:r>
              <a:rPr lang="fr-FR" sz="1600" b="0" dirty="0"/>
              <a:t>objet POINT, origine de la </a:t>
            </a:r>
            <a:r>
              <a:rPr lang="fr-FR" sz="1600" b="0" dirty="0" smtClean="0"/>
              <a:t>séquence de </a:t>
            </a:r>
            <a:r>
              <a:rPr lang="fr-FR" sz="1600" b="0" dirty="0"/>
              <a:t>soudage ((0 0 0) par </a:t>
            </a:r>
            <a:r>
              <a:rPr lang="fr-FR" sz="1600" b="0" dirty="0" smtClean="0"/>
              <a:t>défaut)</a:t>
            </a:r>
            <a:endParaRPr lang="fr-FR" sz="1600" b="0" dirty="0"/>
          </a:p>
          <a:p>
            <a:r>
              <a:rPr lang="fr-FR" sz="1600" b="0" dirty="0" smtClean="0"/>
              <a:t>TAB1 </a:t>
            </a:r>
            <a:r>
              <a:rPr lang="fr-FR" sz="1600" b="0" dirty="0"/>
              <a:t>. </a:t>
            </a:r>
            <a:r>
              <a:rPr lang="fr-FR" sz="1600" b="0" dirty="0" smtClean="0">
                <a:solidFill>
                  <a:srgbClr val="C00000"/>
                </a:solidFill>
              </a:rPr>
              <a:t>VITESSE_DE_DEPLACEMENT</a:t>
            </a:r>
            <a:r>
              <a:rPr lang="fr-FR" sz="1600" b="0" dirty="0" smtClean="0"/>
              <a:t> : </a:t>
            </a:r>
            <a:r>
              <a:rPr lang="fr-FR" sz="1600" b="0" dirty="0"/>
              <a:t>objet FLOTTANT, vitesse de </a:t>
            </a:r>
            <a:r>
              <a:rPr lang="fr-FR" sz="1600" b="0" dirty="0" smtClean="0"/>
              <a:t>déplacement de </a:t>
            </a:r>
            <a:r>
              <a:rPr lang="fr-FR" sz="1600" b="0" dirty="0"/>
              <a:t>la torche sans </a:t>
            </a:r>
            <a:r>
              <a:rPr lang="fr-FR" sz="1600" b="0" dirty="0" smtClean="0"/>
              <a:t>soudage</a:t>
            </a:r>
            <a:br>
              <a:rPr lang="fr-FR" sz="1600" b="0" dirty="0" smtClean="0"/>
            </a:br>
            <a:r>
              <a:rPr lang="fr-FR" sz="1600" b="0" dirty="0" smtClean="0"/>
              <a:t>			(égale VITESSE_DE_SOUDAGE </a:t>
            </a:r>
            <a:r>
              <a:rPr lang="fr-FR" sz="1600" b="0" dirty="0"/>
              <a:t>par </a:t>
            </a:r>
            <a:r>
              <a:rPr lang="fr-FR" sz="1600" b="0" dirty="0" smtClean="0"/>
              <a:t>défaut)</a:t>
            </a:r>
            <a:endParaRPr lang="fr-FR" sz="1600" b="0" dirty="0"/>
          </a:p>
          <a:p>
            <a:r>
              <a:rPr lang="fr-FR" sz="1600" b="0" dirty="0" smtClean="0"/>
              <a:t>TAB1 </a:t>
            </a:r>
            <a:r>
              <a:rPr lang="fr-FR" sz="1600" b="0" dirty="0"/>
              <a:t>. </a:t>
            </a:r>
            <a:r>
              <a:rPr lang="fr-FR" sz="1600" b="0" dirty="0">
                <a:solidFill>
                  <a:srgbClr val="C00000"/>
                </a:solidFill>
              </a:rPr>
              <a:t>LARGEUR_DE_PASSE</a:t>
            </a:r>
            <a:r>
              <a:rPr lang="fr-FR" sz="1600" b="0" dirty="0"/>
              <a:t>        </a:t>
            </a:r>
            <a:r>
              <a:rPr lang="fr-FR" sz="1600" b="0" dirty="0" smtClean="0"/>
              <a:t>	: </a:t>
            </a:r>
            <a:r>
              <a:rPr lang="fr-FR" sz="1600" b="0" dirty="0"/>
              <a:t>objet FLOTTANT, largeur d'une </a:t>
            </a:r>
            <a:r>
              <a:rPr lang="fr-FR" sz="1600" b="0" dirty="0" smtClean="0"/>
              <a:t>passe (</a:t>
            </a:r>
            <a:r>
              <a:rPr lang="fr-FR" sz="1600" b="0" dirty="0"/>
              <a:t>requis pour appel option DEPLA COUCHE</a:t>
            </a:r>
            <a:r>
              <a:rPr lang="fr-FR" sz="1600" b="0" dirty="0" smtClean="0"/>
              <a:t>)</a:t>
            </a:r>
          </a:p>
          <a:p>
            <a:r>
              <a:rPr lang="fr-FR" sz="1600" b="0" dirty="0"/>
              <a:t>TAB1 . </a:t>
            </a:r>
            <a:r>
              <a:rPr lang="fr-FR" sz="1600" b="0" dirty="0">
                <a:solidFill>
                  <a:srgbClr val="C00000"/>
                </a:solidFill>
              </a:rPr>
              <a:t>TEMPS_DE_COUPURE</a:t>
            </a:r>
            <a:r>
              <a:rPr lang="fr-FR" sz="1600" b="0" dirty="0"/>
              <a:t>	: objet FLOTTANT, temps de mise à zéro ou à valeur nominale de la puissance de soudage 			(0,1 par défaut</a:t>
            </a:r>
            <a:r>
              <a:rPr lang="fr-FR" sz="1600" b="0" dirty="0" smtClean="0"/>
              <a:t>)</a:t>
            </a:r>
            <a:endParaRPr lang="fr-FR" sz="1600" b="0" dirty="0"/>
          </a:p>
        </p:txBody>
      </p:sp>
    </p:spTree>
    <p:extLst>
      <p:ext uri="{BB962C8B-B14F-4D97-AF65-F5344CB8AC3E}">
        <p14:creationId xmlns:p14="http://schemas.microsoft.com/office/powerpoint/2010/main" val="22089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824342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Présentation</a:t>
            </a:r>
          </a:p>
          <a:p>
            <a:r>
              <a:rPr lang="fr-FR" sz="2000" b="0" dirty="0" smtClean="0"/>
              <a:t>Syntaxe générale :</a:t>
            </a:r>
          </a:p>
          <a:p>
            <a:r>
              <a:rPr lang="fr-FR" sz="2000" b="0" dirty="0" smtClean="0"/>
              <a:t>	</a:t>
            </a:r>
            <a:r>
              <a:rPr lang="fr-FR" b="0" dirty="0" smtClean="0"/>
              <a:t>SOUDAGE TAB1 </a:t>
            </a:r>
            <a:r>
              <a:rPr lang="fr-FR" b="0" i="1" dirty="0" smtClean="0">
                <a:solidFill>
                  <a:srgbClr val="548235"/>
                </a:solidFill>
              </a:rPr>
              <a:t>options</a:t>
            </a:r>
            <a:r>
              <a:rPr lang="fr-FR" b="0" i="1" dirty="0" smtClean="0"/>
              <a:t>… ;</a:t>
            </a:r>
          </a:p>
          <a:p>
            <a:r>
              <a:rPr lang="fr-FR" sz="2000" b="0" dirty="0" smtClean="0"/>
              <a:t>Avec, en sortie :</a:t>
            </a:r>
          </a:p>
          <a:p>
            <a:pPr>
              <a:tabLst>
                <a:tab pos="2873375" algn="l"/>
              </a:tabLst>
            </a:pPr>
            <a:r>
              <a:rPr lang="fr-FR" sz="1600" b="0" dirty="0" smtClean="0"/>
              <a:t>TAB1 </a:t>
            </a:r>
            <a:r>
              <a:rPr lang="fr-FR" sz="1600" b="0" dirty="0"/>
              <a:t>. </a:t>
            </a:r>
            <a:r>
              <a:rPr lang="fr-FR" sz="1600" b="0" dirty="0">
                <a:solidFill>
                  <a:srgbClr val="C00000"/>
                </a:solidFill>
              </a:rPr>
              <a:t>TRAJECTOIRE</a:t>
            </a:r>
            <a:r>
              <a:rPr lang="fr-FR" sz="1600" b="0" dirty="0"/>
              <a:t>             </a:t>
            </a:r>
            <a:r>
              <a:rPr lang="fr-FR" sz="1600" b="0" dirty="0" smtClean="0"/>
              <a:t>	: </a:t>
            </a:r>
            <a:r>
              <a:rPr lang="fr-FR" sz="1600" b="0" dirty="0"/>
              <a:t>objet MAILLAGE, </a:t>
            </a:r>
            <a:r>
              <a:rPr lang="fr-FR" sz="1600" dirty="0" smtClean="0"/>
              <a:t>ligne orientée </a:t>
            </a:r>
            <a:r>
              <a:rPr lang="fr-FR" sz="1600" b="0" dirty="0" smtClean="0"/>
              <a:t>définissant trajectoire </a:t>
            </a:r>
            <a:r>
              <a:rPr lang="fr-FR" sz="1600" b="0" dirty="0"/>
              <a:t>de </a:t>
            </a:r>
            <a:r>
              <a:rPr lang="fr-FR" sz="1600" b="0" dirty="0" smtClean="0"/>
              <a:t>la torche </a:t>
            </a:r>
            <a:r>
              <a:rPr lang="fr-FR" sz="1600" b="0" dirty="0"/>
              <a:t>de soudage</a:t>
            </a:r>
            <a:r>
              <a:rPr lang="fr-FR" sz="1600" b="0" dirty="0" smtClean="0"/>
              <a:t>.</a:t>
            </a:r>
            <a:br>
              <a:rPr lang="fr-FR" sz="1600" b="0" dirty="0" smtClean="0"/>
            </a:br>
            <a:r>
              <a:rPr lang="fr-FR" sz="1600" b="0" dirty="0" smtClean="0"/>
              <a:t>	Les </a:t>
            </a:r>
            <a:r>
              <a:rPr lang="fr-FR" sz="1600" b="0" dirty="0" smtClean="0">
                <a:solidFill>
                  <a:srgbClr val="C00000"/>
                </a:solidFill>
              </a:rPr>
              <a:t>segments de couleur </a:t>
            </a:r>
            <a:r>
              <a:rPr lang="fr-FR" sz="1600" b="0" dirty="0">
                <a:solidFill>
                  <a:srgbClr val="C00000"/>
                </a:solidFill>
              </a:rPr>
              <a:t>rouge </a:t>
            </a:r>
            <a:r>
              <a:rPr lang="fr-FR" sz="1600" b="0" dirty="0" smtClean="0"/>
              <a:t>représentent </a:t>
            </a:r>
            <a:r>
              <a:rPr lang="fr-FR" sz="1600" b="0" dirty="0"/>
              <a:t>les </a:t>
            </a:r>
            <a:r>
              <a:rPr lang="fr-FR" sz="1600" b="0" dirty="0" smtClean="0">
                <a:solidFill>
                  <a:srgbClr val="C00000"/>
                </a:solidFill>
              </a:rPr>
              <a:t>passes de </a:t>
            </a:r>
            <a:r>
              <a:rPr lang="fr-FR" sz="1600" b="0" dirty="0">
                <a:solidFill>
                  <a:srgbClr val="C00000"/>
                </a:solidFill>
              </a:rPr>
              <a:t>soudage</a:t>
            </a:r>
            <a:r>
              <a:rPr lang="fr-FR" sz="1600" b="0" dirty="0" smtClean="0"/>
              <a:t>,</a:t>
            </a:r>
            <a:br>
              <a:rPr lang="fr-FR" sz="1600" b="0" dirty="0" smtClean="0"/>
            </a:br>
            <a:r>
              <a:rPr lang="fr-FR" sz="1600" b="0" dirty="0" smtClean="0"/>
              <a:t>	les </a:t>
            </a:r>
            <a:r>
              <a:rPr lang="fr-FR" sz="1600" b="0" dirty="0">
                <a:solidFill>
                  <a:srgbClr val="548235"/>
                </a:solidFill>
              </a:rPr>
              <a:t>segments </a:t>
            </a:r>
            <a:r>
              <a:rPr lang="fr-FR" sz="1600" b="0" dirty="0" smtClean="0">
                <a:solidFill>
                  <a:srgbClr val="548235"/>
                </a:solidFill>
              </a:rPr>
              <a:t>de couleur verte</a:t>
            </a:r>
            <a:r>
              <a:rPr lang="fr-FR" sz="1600" b="0" dirty="0"/>
              <a:t>, les </a:t>
            </a:r>
            <a:r>
              <a:rPr lang="fr-FR" sz="1600" b="0" dirty="0" smtClean="0">
                <a:solidFill>
                  <a:srgbClr val="548235"/>
                </a:solidFill>
              </a:rPr>
              <a:t>déplacements</a:t>
            </a:r>
            <a:r>
              <a:rPr lang="fr-FR" sz="1600" b="0" dirty="0" smtClean="0"/>
              <a:t>.</a:t>
            </a:r>
            <a:endParaRPr lang="fr-FR" sz="1600" b="0" dirty="0"/>
          </a:p>
          <a:p>
            <a:r>
              <a:rPr lang="fr-FR" sz="1600" b="0" dirty="0" smtClean="0"/>
              <a:t>TAB1 . </a:t>
            </a:r>
            <a:r>
              <a:rPr lang="fr-FR" sz="1600" b="0" dirty="0" smtClean="0">
                <a:solidFill>
                  <a:srgbClr val="C00000"/>
                </a:solidFill>
              </a:rPr>
              <a:t>EVOLUTION_DEPLACEMENT</a:t>
            </a:r>
            <a:r>
              <a:rPr lang="fr-FR" sz="1600" b="0" dirty="0" smtClean="0"/>
              <a:t> : objet EVOLUTION, évolution temporelle de </a:t>
            </a:r>
            <a:r>
              <a:rPr lang="fr-FR" sz="1600" b="0" dirty="0"/>
              <a:t>la position de la torche de </a:t>
            </a:r>
            <a:r>
              <a:rPr lang="fr-FR" sz="1600" b="0" dirty="0" smtClean="0"/>
              <a:t>soudage sur </a:t>
            </a:r>
            <a:r>
              <a:rPr lang="fr-FR" sz="1600" b="0" dirty="0"/>
              <a:t>sa </a:t>
            </a:r>
            <a:r>
              <a:rPr lang="fr-FR" sz="1600" b="0" dirty="0" smtClean="0"/>
              <a:t>			trajectoire</a:t>
            </a:r>
            <a:r>
              <a:rPr lang="fr-FR" sz="1600" b="0" dirty="0"/>
              <a:t>.</a:t>
            </a:r>
          </a:p>
          <a:p>
            <a:r>
              <a:rPr lang="fr-FR" sz="1600" b="0" dirty="0" smtClean="0"/>
              <a:t>TAB1 . </a:t>
            </a:r>
            <a:r>
              <a:rPr lang="fr-FR" sz="1600" b="0" dirty="0" smtClean="0">
                <a:solidFill>
                  <a:srgbClr val="C00000"/>
                </a:solidFill>
              </a:rPr>
              <a:t>EVOLUTION_PUISSANCE</a:t>
            </a:r>
            <a:r>
              <a:rPr lang="fr-FR" sz="1600" b="0" dirty="0" smtClean="0"/>
              <a:t>	: </a:t>
            </a:r>
            <a:r>
              <a:rPr lang="fr-FR" sz="1600" b="0" dirty="0"/>
              <a:t>objet EVOLUTION, </a:t>
            </a:r>
            <a:r>
              <a:rPr lang="fr-FR" sz="1600" b="0" dirty="0" smtClean="0"/>
              <a:t>évolution temporelle de </a:t>
            </a:r>
            <a:r>
              <a:rPr lang="fr-FR" sz="1600" b="0" dirty="0"/>
              <a:t>la puissance thermique </a:t>
            </a:r>
            <a:r>
              <a:rPr lang="fr-FR" sz="1600" b="0" dirty="0" smtClean="0"/>
              <a:t>délivrée.</a:t>
            </a:r>
            <a:endParaRPr lang="fr-FR" sz="1600" b="0" dirty="0"/>
          </a:p>
          <a:p>
            <a:r>
              <a:rPr lang="fr-FR" sz="1600" b="0" dirty="0" smtClean="0"/>
              <a:t>TAB1 . </a:t>
            </a:r>
            <a:r>
              <a:rPr lang="fr-FR" sz="1600" b="0" dirty="0" smtClean="0">
                <a:solidFill>
                  <a:srgbClr val="C00000"/>
                </a:solidFill>
              </a:rPr>
              <a:t>EVOLUTION_DEBIT</a:t>
            </a:r>
            <a:r>
              <a:rPr lang="fr-FR" sz="1600" b="0" dirty="0" smtClean="0"/>
              <a:t>	: </a:t>
            </a:r>
            <a:r>
              <a:rPr lang="fr-FR" sz="1600" b="0" dirty="0"/>
              <a:t>objet EVOLUTION, </a:t>
            </a:r>
            <a:r>
              <a:rPr lang="fr-FR" sz="1600" b="0" dirty="0" smtClean="0"/>
              <a:t>évolution temporelle du débit </a:t>
            </a:r>
            <a:r>
              <a:rPr lang="fr-FR" sz="1600" b="0" dirty="0"/>
              <a:t>de fil de </a:t>
            </a:r>
            <a:r>
              <a:rPr lang="fr-FR" sz="1600" b="0" dirty="0" smtClean="0"/>
              <a:t>métal </a:t>
            </a:r>
            <a:r>
              <a:rPr lang="fr-FR" sz="1600" b="0" dirty="0"/>
              <a:t>d'apport.</a:t>
            </a:r>
          </a:p>
        </p:txBody>
      </p:sp>
    </p:spTree>
    <p:extLst>
      <p:ext uri="{BB962C8B-B14F-4D97-AF65-F5344CB8AC3E}">
        <p14:creationId xmlns:p14="http://schemas.microsoft.com/office/powerpoint/2010/main" val="5539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2697A5-F0F8-4A0E-8802-0A9BD2BD5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88" y="183579"/>
            <a:ext cx="10517859" cy="404392"/>
          </a:xfrm>
        </p:spPr>
        <p:txBody>
          <a:bodyPr/>
          <a:lstStyle/>
          <a:p>
            <a:r>
              <a:rPr lang="fr-FR" sz="2400" dirty="0"/>
              <a:t>Spécification d’une séquence de soudage – la procédure SOUDAGE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B3C8B2E-30BE-4BE3-964B-5AE8D1CCB1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9</a:t>
            </a:fld>
            <a:endParaRPr lang="fr-FR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F52470E-E059-46CE-B245-3E20FF5303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1100" y="1067647"/>
            <a:ext cx="10565835" cy="3742781"/>
          </a:xfrm>
        </p:spPr>
        <p:txBody>
          <a:bodyPr/>
          <a:lstStyle/>
          <a:p>
            <a:r>
              <a:rPr lang="fr-FR" sz="2400" dirty="0">
                <a:solidFill>
                  <a:srgbClr val="C00000"/>
                </a:solidFill>
              </a:rPr>
              <a:t>La procédure SOUDAGE – Présentation</a:t>
            </a:r>
          </a:p>
          <a:p>
            <a:r>
              <a:rPr lang="fr-FR" sz="2000" b="0" dirty="0" smtClean="0"/>
              <a:t>Option </a:t>
            </a:r>
            <a:r>
              <a:rPr lang="fr-FR" sz="2000" b="0" dirty="0" smtClean="0">
                <a:solidFill>
                  <a:srgbClr val="548235"/>
                </a:solidFill>
              </a:rPr>
              <a:t>POINT</a:t>
            </a:r>
            <a:r>
              <a:rPr lang="fr-FR" sz="2000" b="0" dirty="0" smtClean="0"/>
              <a:t> : spécifier un point de soudure</a:t>
            </a:r>
          </a:p>
          <a:p>
            <a:r>
              <a:rPr lang="fr-FR" sz="2000" b="0" dirty="0" smtClean="0"/>
              <a:t>	</a:t>
            </a:r>
            <a:r>
              <a:rPr lang="fr-FR" b="0" dirty="0" smtClean="0"/>
              <a:t>SOUDAGE TAB1 </a:t>
            </a:r>
            <a:r>
              <a:rPr lang="fr-FR" b="0" dirty="0">
                <a:solidFill>
                  <a:srgbClr val="548235"/>
                </a:solidFill>
              </a:rPr>
              <a:t>POINT</a:t>
            </a:r>
            <a:r>
              <a:rPr lang="fr-FR" b="0" dirty="0"/>
              <a:t> </a:t>
            </a:r>
            <a:r>
              <a:rPr lang="fr-FR" b="0" dirty="0">
                <a:solidFill>
                  <a:srgbClr val="C00000"/>
                </a:solidFill>
              </a:rPr>
              <a:t>FLOT1</a:t>
            </a:r>
            <a:r>
              <a:rPr lang="fr-FR" b="0" dirty="0"/>
              <a:t> ('PUIS' FLOT2) ('DEBI' FLOT3) </a:t>
            </a:r>
            <a:r>
              <a:rPr lang="fr-FR" b="0" dirty="0" smtClean="0"/>
              <a:t>;</a:t>
            </a:r>
          </a:p>
          <a:p>
            <a:r>
              <a:rPr lang="fr-FR" sz="2000" b="0" dirty="0" smtClean="0"/>
              <a:t>Avec :</a:t>
            </a:r>
          </a:p>
          <a:p>
            <a:pPr lvl="1"/>
            <a:r>
              <a:rPr lang="fr-FR" sz="1800" b="0" dirty="0">
                <a:solidFill>
                  <a:srgbClr val="C00000"/>
                </a:solidFill>
              </a:rPr>
              <a:t>FLOT1</a:t>
            </a:r>
            <a:r>
              <a:rPr lang="fr-FR" sz="1800" b="0" dirty="0"/>
              <a:t>   : objet FLOTTANT, </a:t>
            </a:r>
            <a:r>
              <a:rPr lang="fr-FR" sz="1800" b="0" dirty="0" smtClean="0">
                <a:solidFill>
                  <a:srgbClr val="C00000"/>
                </a:solidFill>
              </a:rPr>
              <a:t>durée </a:t>
            </a:r>
            <a:r>
              <a:rPr lang="fr-FR" sz="1800" b="0" dirty="0"/>
              <a:t>de </a:t>
            </a:r>
            <a:r>
              <a:rPr lang="fr-FR" sz="1800" b="0" dirty="0" smtClean="0"/>
              <a:t>réalisation </a:t>
            </a:r>
            <a:r>
              <a:rPr lang="fr-FR" sz="1800" b="0" dirty="0"/>
              <a:t>du point de </a:t>
            </a:r>
            <a:r>
              <a:rPr lang="fr-FR" sz="1800" b="0" dirty="0" smtClean="0"/>
              <a:t>soudure</a:t>
            </a:r>
          </a:p>
          <a:p>
            <a:pPr lvl="1"/>
            <a:endParaRPr lang="fr-FR" sz="1800" b="0" dirty="0"/>
          </a:p>
          <a:p>
            <a:pPr lvl="1"/>
            <a:r>
              <a:rPr lang="fr-FR" sz="1800" b="0" dirty="0" smtClean="0"/>
              <a:t>FLOT2   </a:t>
            </a:r>
            <a:r>
              <a:rPr lang="fr-FR" sz="1800" b="0" dirty="0"/>
              <a:t>: objet FLOTTANT, puissance thermique </a:t>
            </a:r>
            <a:r>
              <a:rPr lang="fr-FR" sz="1800" b="0" dirty="0" smtClean="0"/>
              <a:t>utilisée </a:t>
            </a:r>
            <a:r>
              <a:rPr lang="fr-FR" sz="1800" b="0" dirty="0"/>
              <a:t>pour </a:t>
            </a:r>
            <a:r>
              <a:rPr lang="fr-FR" sz="1800" b="0" dirty="0" smtClean="0"/>
              <a:t>la réalisation </a:t>
            </a:r>
            <a:r>
              <a:rPr lang="fr-FR" sz="1800" b="0" dirty="0"/>
              <a:t>de ce point de </a:t>
            </a:r>
            <a:r>
              <a:rPr lang="fr-FR" sz="1800" b="0" dirty="0" smtClean="0"/>
              <a:t>soudure</a:t>
            </a:r>
            <a:r>
              <a:rPr lang="fr-FR" sz="1800" b="0" dirty="0"/>
              <a:t>. Ne modifie pas </a:t>
            </a:r>
            <a:r>
              <a:rPr lang="fr-FR" sz="1800" b="0" dirty="0" smtClean="0"/>
              <a:t>la valeur </a:t>
            </a:r>
            <a:r>
              <a:rPr lang="fr-FR" sz="1800" b="0" dirty="0"/>
              <a:t>fournie dans TAB1.</a:t>
            </a:r>
            <a:r>
              <a:rPr lang="fr-FR" sz="1800" b="0" dirty="0" smtClean="0"/>
              <a:t>'PUISSANCE_DE_SOUDAGE‘.</a:t>
            </a:r>
          </a:p>
          <a:p>
            <a:pPr lvl="1"/>
            <a:endParaRPr lang="fr-FR" sz="1800" b="0" dirty="0"/>
          </a:p>
          <a:p>
            <a:pPr lvl="1"/>
            <a:r>
              <a:rPr lang="fr-FR" sz="1800" b="0" dirty="0" smtClean="0"/>
              <a:t>FLOT3   </a:t>
            </a:r>
            <a:r>
              <a:rPr lang="fr-FR" sz="1800" b="0" dirty="0"/>
              <a:t>: objet FLOTTANT, </a:t>
            </a:r>
            <a:r>
              <a:rPr lang="fr-FR" sz="1800" b="0" dirty="0" smtClean="0"/>
              <a:t>débit </a:t>
            </a:r>
            <a:r>
              <a:rPr lang="fr-FR" sz="1800" b="0" dirty="0"/>
              <a:t>de fil utilise pour la </a:t>
            </a:r>
            <a:r>
              <a:rPr lang="fr-FR" sz="1800" b="0" dirty="0" smtClean="0"/>
              <a:t>réalisation de </a:t>
            </a:r>
            <a:r>
              <a:rPr lang="fr-FR" sz="1800" b="0" dirty="0"/>
              <a:t>ce point de soudure. Ne </a:t>
            </a:r>
            <a:r>
              <a:rPr lang="fr-FR" sz="1800" b="0" dirty="0" smtClean="0"/>
              <a:t>modifie </a:t>
            </a:r>
            <a:r>
              <a:rPr lang="fr-FR" sz="1800" b="0" dirty="0"/>
              <a:t>pas la valeur </a:t>
            </a:r>
            <a:r>
              <a:rPr lang="fr-FR" sz="1800" b="0" dirty="0" smtClean="0"/>
              <a:t>fournie dans </a:t>
            </a:r>
            <a:r>
              <a:rPr lang="fr-FR" sz="1800" b="0" dirty="0"/>
              <a:t>TAB1.</a:t>
            </a:r>
            <a:r>
              <a:rPr lang="fr-FR" sz="1800" b="0" dirty="0" smtClean="0"/>
              <a:t>'DEBIT_DE_FIL‘.</a:t>
            </a:r>
            <a:endParaRPr lang="fr-FR" sz="1800" b="0" dirty="0"/>
          </a:p>
        </p:txBody>
      </p:sp>
    </p:spTree>
    <p:extLst>
      <p:ext uri="{BB962C8B-B14F-4D97-AF65-F5344CB8AC3E}">
        <p14:creationId xmlns:p14="http://schemas.microsoft.com/office/powerpoint/2010/main" val="2601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CEA 2019 Défaut">
  <a:themeElements>
    <a:clrScheme name="CEA Défaut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08BBC"/>
      </a:accent2>
      <a:accent3>
        <a:srgbClr val="D81142"/>
      </a:accent3>
      <a:accent4>
        <a:srgbClr val="FFC000"/>
      </a:accent4>
      <a:accent5>
        <a:srgbClr val="218380"/>
      </a:accent5>
      <a:accent6>
        <a:srgbClr val="8F2D56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709D2C56-0C01-4A68-A325-4FFD430A3600}"/>
    </a:ext>
  </a:extLst>
</a:theme>
</file>

<file path=ppt/theme/theme2.xml><?xml version="1.0" encoding="utf-8"?>
<a:theme xmlns:a="http://schemas.openxmlformats.org/drawingml/2006/main" name="Template CEA 2019 Clair">
  <a:themeElements>
    <a:clrScheme name="CEA Défaut 2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FFBC42"/>
      </a:accent1>
      <a:accent2>
        <a:srgbClr val="D81159"/>
      </a:accent2>
      <a:accent3>
        <a:srgbClr val="8F2D56"/>
      </a:accent3>
      <a:accent4>
        <a:srgbClr val="689B42"/>
      </a:accent4>
      <a:accent5>
        <a:srgbClr val="218380"/>
      </a:accent5>
      <a:accent6>
        <a:srgbClr val="FFD29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5846DFC2-8D7E-4335-8C09-415EDC6C5089}"/>
    </a:ext>
  </a:extLst>
</a:theme>
</file>

<file path=ppt/theme/theme3.xml><?xml version="1.0" encoding="utf-8"?>
<a:theme xmlns:a="http://schemas.openxmlformats.org/drawingml/2006/main" name="Template CEA 2019 Marron">
  <a:themeElements>
    <a:clrScheme name="CEA Bleu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9728C"/>
      </a:accent1>
      <a:accent2>
        <a:srgbClr val="689BA6"/>
      </a:accent2>
      <a:accent3>
        <a:srgbClr val="C2F2F2"/>
      </a:accent3>
      <a:accent4>
        <a:srgbClr val="273D40"/>
      </a:accent4>
      <a:accent5>
        <a:srgbClr val="0084B4"/>
      </a:accent5>
      <a:accent6>
        <a:srgbClr val="93E2FF"/>
      </a:accent6>
      <a:hlink>
        <a:srgbClr val="2E75B5"/>
      </a:hlink>
      <a:folHlink>
        <a:srgbClr val="954F72"/>
      </a:folHlink>
    </a:clrScheme>
    <a:fontScheme name="CE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 PP CEA 16-9.pptx" id="{78E284C9-E62E-4FC8-9A5E-19EE6A13D71E}" vid="{48DB1935-4DB2-49BA-AEDC-D8FE50F2938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 CEA 16-9</Template>
  <TotalTime>7312</TotalTime>
  <Words>2897</Words>
  <Application>Microsoft Office PowerPoint</Application>
  <PresentationFormat>Grand écran</PresentationFormat>
  <Paragraphs>323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Cambria Math</vt:lpstr>
      <vt:lpstr>Wingdings</vt:lpstr>
      <vt:lpstr>Wingdings 3</vt:lpstr>
      <vt:lpstr>Template CEA 2019 Défaut</vt:lpstr>
      <vt:lpstr>Template CEA 2019 Clair</vt:lpstr>
      <vt:lpstr>Template CEA 2019 Marron</vt:lpstr>
      <vt:lpstr>Présentation PowerPoint</vt:lpstr>
      <vt:lpstr>Plan</vt:lpstr>
      <vt:lpstr>Plan</vt:lpstr>
      <vt:lpstr>Notion de séquence de soudage</vt:lpstr>
      <vt:lpstr>Notion de séquence de soudage</vt:lpstr>
      <vt:lpstr>Plan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Spécification d’une séquence de soudage – la procédure SOUDAGE</vt:lpstr>
      <vt:lpstr>Plan</vt:lpstr>
      <vt:lpstr>Maillage d’une séquence de soudage – la procédure WAAM</vt:lpstr>
      <vt:lpstr>Maillage d’une séquence de soudage – la procédure WAAM</vt:lpstr>
      <vt:lpstr>Maillage d’une séquence de soudage – la procédure WAAM</vt:lpstr>
      <vt:lpstr>Plan</vt:lpstr>
      <vt:lpstr>Modélisation de l’apport de matière – Chargements MODE et MATE</vt:lpstr>
      <vt:lpstr>Modélisation de l’apport de matière – Chargements MODE et MATE</vt:lpstr>
      <vt:lpstr>Plan</vt:lpstr>
      <vt:lpstr>Modélisation d’une source de chaleur mobile – le modèle THERMIQUE SOURCE</vt:lpstr>
      <vt:lpstr>Plan</vt:lpstr>
      <vt:lpstr>Exemples d’application</vt:lpstr>
      <vt:lpstr>Exemples d’application</vt:lpstr>
      <vt:lpstr>Merci de votre attention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Serge</dc:creator>
  <cp:lastModifiedBy>PASCAL Serge</cp:lastModifiedBy>
  <cp:revision>552</cp:revision>
  <cp:lastPrinted>2018-12-05T09:44:31Z</cp:lastPrinted>
  <dcterms:created xsi:type="dcterms:W3CDTF">2019-10-15T12:35:50Z</dcterms:created>
  <dcterms:modified xsi:type="dcterms:W3CDTF">2020-11-26T09:22:03Z</dcterms:modified>
</cp:coreProperties>
</file>