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handoutMasterIdLst>
    <p:handoutMasterId r:id="rId26"/>
  </p:handoutMasterIdLst>
  <p:sldIdLst>
    <p:sldId id="256" r:id="rId2"/>
    <p:sldId id="311" r:id="rId3"/>
    <p:sldId id="314" r:id="rId4"/>
    <p:sldId id="309" r:id="rId5"/>
    <p:sldId id="315" r:id="rId6"/>
    <p:sldId id="318" r:id="rId7"/>
    <p:sldId id="310" r:id="rId8"/>
    <p:sldId id="312" r:id="rId9"/>
    <p:sldId id="320" r:id="rId10"/>
    <p:sldId id="322" r:id="rId11"/>
    <p:sldId id="321" r:id="rId12"/>
    <p:sldId id="323" r:id="rId13"/>
    <p:sldId id="342" r:id="rId14"/>
    <p:sldId id="331" r:id="rId15"/>
    <p:sldId id="337" r:id="rId16"/>
    <p:sldId id="338" r:id="rId17"/>
    <p:sldId id="339" r:id="rId18"/>
    <p:sldId id="340" r:id="rId19"/>
    <p:sldId id="344" r:id="rId20"/>
    <p:sldId id="332" r:id="rId21"/>
    <p:sldId id="328" r:id="rId22"/>
    <p:sldId id="329" r:id="rId23"/>
    <p:sldId id="306" r:id="rId24"/>
  </p:sldIdLst>
  <p:sldSz cx="9144000" cy="6858000" type="screen4x3"/>
  <p:notesSz cx="6858000" cy="9144000"/>
  <p:embeddedFontLst>
    <p:embeddedFont>
      <p:font typeface="Tahoma" panose="020B0604030504040204" pitchFamily="34" charset="0"/>
      <p:regular r:id="rId27"/>
      <p:bold r:id="rId28"/>
    </p:embeddedFont>
    <p:embeddedFont>
      <p:font typeface="Calibri" panose="020F0502020204030204" pitchFamily="34" charset="0"/>
      <p:regular r:id="rId29"/>
      <p:bold r:id="rId30"/>
      <p:italic r:id="rId31"/>
      <p:boldItalic r:id="rId32"/>
    </p:embeddedFont>
    <p:embeddedFont>
      <p:font typeface="Montserrat" panose="00000500000000000000" pitchFamily="50" charset="0"/>
      <p:bold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54B"/>
    <a:srgbClr val="0000FF"/>
    <a:srgbClr val="C2C2C2"/>
    <a:srgbClr val="EFBD0C"/>
    <a:srgbClr val="D0D8E8"/>
    <a:srgbClr val="9BC8F9"/>
    <a:srgbClr val="CD74FC"/>
    <a:srgbClr val="D28BB2"/>
    <a:srgbClr val="F5DEB3"/>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884" autoAdjust="0"/>
  </p:normalViewPr>
  <p:slideViewPr>
    <p:cSldViewPr snapToGrid="0">
      <p:cViewPr varScale="1">
        <p:scale>
          <a:sx n="115" d="100"/>
          <a:sy n="115" d="100"/>
        </p:scale>
        <p:origin x="136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FDEDB4-E42C-44E5-85D0-A6F8788FED3E}" type="datetimeFigureOut">
              <a:rPr lang="fr-FR" smtClean="0"/>
              <a:t>26/11/2020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77B631-01FB-4E87-B5FE-A8399B02C1EF}" type="slidenum">
              <a:rPr lang="fr-FR" smtClean="0"/>
              <a:t>‹N°›</a:t>
            </a:fld>
            <a:endParaRPr lang="fr-FR"/>
          </a:p>
        </p:txBody>
      </p:sp>
    </p:spTree>
    <p:extLst>
      <p:ext uri="{BB962C8B-B14F-4D97-AF65-F5344CB8AC3E}">
        <p14:creationId xmlns:p14="http://schemas.microsoft.com/office/powerpoint/2010/main" val="3286833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192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25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87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651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064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97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654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214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634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45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813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76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0492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116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21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53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60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57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130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30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863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c4f6b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An element's Jacobian Matrix relates the quantities wrote in the natural coordinate space and the real space. </a:t>
            </a:r>
            <a:r>
              <a:rPr lang="en-US" dirty="0" smtClean="0">
                <a:latin typeface="Tahoma" panose="020B0604030504040204" pitchFamily="34" charset="0"/>
              </a:rPr>
              <a:t>The bigger the element is distorted in comparison with a ideal shape element, the worse will be the transformation of the quantities from the natural space to the real space. In fact, it means that the distortion on the element shape will introduce error in the mathematical transformation from natural space to the real space.</a:t>
            </a:r>
            <a:endParaRPr lang="fr-FR" dirty="0" smtClean="0"/>
          </a:p>
          <a:p>
            <a:pPr marL="0" lvl="0" indent="0" algn="l" rtl="0">
              <a:spcBef>
                <a:spcPts val="0"/>
              </a:spcBef>
              <a:spcAft>
                <a:spcPts val="0"/>
              </a:spcAft>
              <a:buNone/>
            </a:pPr>
            <a:endParaRPr dirty="0"/>
          </a:p>
        </p:txBody>
      </p:sp>
      <p:sp>
        <p:nvSpPr>
          <p:cNvPr id="86" name="Google Shape;86;g46c4f6bb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59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457200" y="6356349"/>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bg1"/>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jp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5" name="Google Shape;95;p13"/>
          <p:cNvSpPr txBox="1"/>
          <p:nvPr/>
        </p:nvSpPr>
        <p:spPr>
          <a:xfrm>
            <a:off x="1078475" y="1984375"/>
            <a:ext cx="7409100" cy="919224"/>
          </a:xfrm>
          <a:prstGeom prst="rect">
            <a:avLst/>
          </a:prstGeom>
          <a:no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endParaRPr sz="2100" b="1" dirty="0">
              <a:solidFill>
                <a:schemeClr val="dk1"/>
              </a:solidFill>
              <a:latin typeface="Montserrat"/>
              <a:ea typeface="Montserrat"/>
              <a:cs typeface="Montserrat"/>
              <a:sym typeface="Montserrat"/>
            </a:endParaRPr>
          </a:p>
          <a:p>
            <a:pPr algn="ctr"/>
            <a:r>
              <a:rPr lang="fr-FR" sz="2100" b="1" dirty="0" smtClean="0">
                <a:solidFill>
                  <a:schemeClr val="dk1"/>
                </a:solidFill>
                <a:latin typeface="Montserrat"/>
                <a:ea typeface="Montserrat"/>
                <a:cs typeface="Montserrat"/>
              </a:rPr>
              <a:t>Description </a:t>
            </a:r>
            <a:r>
              <a:rPr lang="fr-FR" sz="2100" b="1" dirty="0">
                <a:solidFill>
                  <a:schemeClr val="dk1"/>
                </a:solidFill>
                <a:latin typeface="Montserrat"/>
                <a:ea typeface="Montserrat"/>
                <a:cs typeface="Montserrat"/>
              </a:rPr>
              <a:t>du modèle géométrique d’une rue pour son étude thermique par éléments finis</a:t>
            </a:r>
          </a:p>
          <a:p>
            <a:pPr marL="0" marR="0" lvl="0" indent="0" algn="l" rtl="0">
              <a:spcBef>
                <a:spcPts val="0"/>
              </a:spcBef>
              <a:spcAft>
                <a:spcPts val="0"/>
              </a:spcAft>
              <a:buNone/>
            </a:pPr>
            <a:endParaRPr sz="2100" b="1" dirty="0">
              <a:solidFill>
                <a:schemeClr val="dk1"/>
              </a:solidFill>
              <a:latin typeface="Montserrat"/>
              <a:ea typeface="Montserrat"/>
              <a:cs typeface="Montserrat"/>
              <a:sym typeface="Montserrat"/>
            </a:endParaRPr>
          </a:p>
        </p:txBody>
      </p:sp>
      <p:sp>
        <p:nvSpPr>
          <p:cNvPr id="96" name="Google Shape;96;p13"/>
          <p:cNvSpPr txBox="1">
            <a:spLocks noGrp="1"/>
          </p:cNvSpPr>
          <p:nvPr>
            <p:ph type="subTitle" idx="1"/>
          </p:nvPr>
        </p:nvSpPr>
        <p:spPr>
          <a:xfrm>
            <a:off x="1078487" y="3328906"/>
            <a:ext cx="7088400" cy="258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1700"/>
              <a:buFont typeface="Arial"/>
              <a:buNone/>
            </a:pPr>
            <a:r>
              <a:rPr lang="fr-FR" sz="1700" b="1" i="0" u="none" strike="noStrike" cap="none" baseline="30000" dirty="0">
                <a:solidFill>
                  <a:srgbClr val="888888"/>
                </a:solidFill>
                <a:latin typeface="Arial"/>
                <a:ea typeface="Arial"/>
                <a:cs typeface="Arial"/>
                <a:sym typeface="Arial"/>
              </a:rPr>
              <a:t> </a:t>
            </a:r>
            <a:r>
              <a:rPr lang="fr-FR" sz="1700" b="1" i="0" u="none" strike="noStrike" cap="none" dirty="0">
                <a:solidFill>
                  <a:srgbClr val="888888"/>
                </a:solidFill>
                <a:latin typeface="Arial"/>
                <a:ea typeface="Arial"/>
                <a:cs typeface="Arial"/>
                <a:sym typeface="Arial"/>
              </a:rPr>
              <a:t>N</a:t>
            </a:r>
            <a:r>
              <a:rPr lang="fr-FR" sz="1700" b="1" dirty="0">
                <a:latin typeface="Arial"/>
                <a:ea typeface="Arial"/>
                <a:cs typeface="Arial"/>
                <a:sym typeface="Arial"/>
              </a:rPr>
              <a:t>icolas</a:t>
            </a:r>
            <a:r>
              <a:rPr lang="fr-FR" sz="1700" b="1" i="0" u="none" strike="noStrike" cap="none" dirty="0">
                <a:solidFill>
                  <a:srgbClr val="888888"/>
                </a:solidFill>
                <a:latin typeface="Arial"/>
                <a:ea typeface="Arial"/>
                <a:cs typeface="Arial"/>
                <a:sym typeface="Arial"/>
              </a:rPr>
              <a:t> Duport</a:t>
            </a:r>
            <a:endParaRPr sz="1700" b="1" i="0" u="none" strike="noStrike" cap="none" baseline="30000" dirty="0">
              <a:solidFill>
                <a:srgbClr val="888888"/>
              </a:solidFill>
              <a:latin typeface="Calibri"/>
              <a:ea typeface="Calibri"/>
              <a:cs typeface="Calibri"/>
              <a:sym typeface="Calibri"/>
            </a:endParaRPr>
          </a:p>
          <a:p>
            <a:pPr marL="0" marR="0" lvl="0" indent="0" algn="ctr" rtl="0">
              <a:spcBef>
                <a:spcPts val="300"/>
              </a:spcBef>
              <a:spcAft>
                <a:spcPts val="0"/>
              </a:spcAft>
              <a:buClr>
                <a:srgbClr val="888888"/>
              </a:buClr>
              <a:buSzPts val="1500"/>
              <a:buFont typeface="Arial"/>
              <a:buNone/>
            </a:pPr>
            <a:endParaRPr sz="1500" b="1" i="0" u="none" strike="noStrike" cap="none" dirty="0">
              <a:solidFill>
                <a:srgbClr val="888888"/>
              </a:solidFill>
              <a:latin typeface="Calibri"/>
              <a:ea typeface="Calibri"/>
              <a:cs typeface="Calibri"/>
              <a:sym typeface="Calibri"/>
            </a:endParaRPr>
          </a:p>
          <a:p>
            <a:pPr marL="0" marR="0" lvl="0" indent="0" algn="ctr" rtl="0">
              <a:spcBef>
                <a:spcPts val="240"/>
              </a:spcBef>
              <a:spcAft>
                <a:spcPts val="0"/>
              </a:spcAft>
              <a:buClr>
                <a:srgbClr val="888888"/>
              </a:buClr>
              <a:buSzPts val="1200"/>
              <a:buFont typeface="Arial"/>
              <a:buNone/>
            </a:pPr>
            <a:endParaRPr sz="1200" b="0" i="0" u="none" strike="noStrike" cap="none" dirty="0">
              <a:solidFill>
                <a:srgbClr val="888888"/>
              </a:solidFill>
              <a:latin typeface="Calibri"/>
              <a:ea typeface="Calibri"/>
              <a:cs typeface="Calibri"/>
              <a:sym typeface="Calibri"/>
            </a:endParaRPr>
          </a:p>
          <a:p>
            <a:pPr marL="0" marR="0" lvl="0" indent="0" algn="ctr" rtl="0">
              <a:spcBef>
                <a:spcPts val="240"/>
              </a:spcBef>
              <a:spcAft>
                <a:spcPts val="0"/>
              </a:spcAft>
              <a:buClr>
                <a:srgbClr val="888888"/>
              </a:buClr>
              <a:buSzPts val="1200"/>
              <a:buFont typeface="Arial"/>
              <a:buNone/>
            </a:pPr>
            <a:endParaRPr sz="1200" b="0" i="0" u="none" strike="noStrike" cap="none" dirty="0">
              <a:solidFill>
                <a:srgbClr val="888888"/>
              </a:solidFill>
              <a:latin typeface="Calibri"/>
              <a:ea typeface="Calibri"/>
              <a:cs typeface="Calibri"/>
              <a:sym typeface="Calibri"/>
            </a:endParaRPr>
          </a:p>
          <a:p>
            <a:pPr marL="0" marR="0" lvl="0" indent="0" algn="ctr" rtl="0">
              <a:lnSpc>
                <a:spcPct val="150000"/>
              </a:lnSpc>
              <a:spcBef>
                <a:spcPts val="240"/>
              </a:spcBef>
              <a:spcAft>
                <a:spcPts val="0"/>
              </a:spcAft>
              <a:buClr>
                <a:srgbClr val="888888"/>
              </a:buClr>
              <a:buSzPts val="1200"/>
              <a:buFont typeface="Arial"/>
              <a:buNone/>
            </a:pPr>
            <a:r>
              <a:rPr lang="fr-FR" sz="1200" b="1" dirty="0">
                <a:latin typeface="Arial"/>
                <a:ea typeface="Arial"/>
                <a:cs typeface="Arial"/>
                <a:sym typeface="Arial"/>
              </a:rPr>
              <a:t>Chaire Architecture et Physique </a:t>
            </a:r>
            <a:r>
              <a:rPr lang="fr-FR" sz="1200" b="1" dirty="0" smtClean="0">
                <a:latin typeface="Arial"/>
                <a:ea typeface="Arial"/>
                <a:cs typeface="Arial"/>
                <a:sym typeface="Arial"/>
              </a:rPr>
              <a:t>Urbaine</a:t>
            </a:r>
          </a:p>
          <a:p>
            <a:pPr marL="0" marR="0" lvl="0" indent="0" algn="ctr" rtl="0">
              <a:lnSpc>
                <a:spcPct val="150000"/>
              </a:lnSpc>
              <a:spcBef>
                <a:spcPts val="240"/>
              </a:spcBef>
              <a:spcAft>
                <a:spcPts val="0"/>
              </a:spcAft>
              <a:buClr>
                <a:srgbClr val="888888"/>
              </a:buClr>
              <a:buSzPts val="1200"/>
              <a:buFont typeface="Arial"/>
              <a:buNone/>
            </a:pPr>
            <a:r>
              <a:rPr lang="fr-FR" sz="1200" b="1" i="0" u="none" strike="noStrike" cap="none" dirty="0" smtClean="0">
                <a:solidFill>
                  <a:srgbClr val="888888"/>
                </a:solidFill>
                <a:latin typeface="Arial"/>
                <a:cs typeface="Arial"/>
                <a:sym typeface="Arial"/>
              </a:rPr>
              <a:t>Benoit BECKERS</a:t>
            </a:r>
            <a:endParaRPr sz="1200" b="1" i="0" u="none" strike="noStrike" cap="none" dirty="0">
              <a:solidFill>
                <a:srgbClr val="888888"/>
              </a:solidFill>
              <a:latin typeface="Calibri"/>
              <a:ea typeface="Calibri"/>
              <a:cs typeface="Calibri"/>
              <a:sym typeface="Calibri"/>
            </a:endParaRPr>
          </a:p>
          <a:p>
            <a:pPr marL="0" marR="0" lvl="0" indent="0" algn="ctr" rtl="0">
              <a:lnSpc>
                <a:spcPct val="150000"/>
              </a:lnSpc>
              <a:spcBef>
                <a:spcPts val="0"/>
              </a:spcBef>
              <a:spcAft>
                <a:spcPts val="0"/>
              </a:spcAft>
              <a:buClr>
                <a:srgbClr val="888888"/>
              </a:buClr>
              <a:buSzPts val="1200"/>
              <a:buFont typeface="Arial"/>
              <a:buNone/>
            </a:pPr>
            <a:r>
              <a:rPr lang="fr-FR" sz="1200" b="0" i="0" u="none" strike="noStrike" cap="none" dirty="0">
                <a:solidFill>
                  <a:srgbClr val="888888"/>
                </a:solidFill>
                <a:latin typeface="Arial"/>
                <a:ea typeface="Arial"/>
                <a:cs typeface="Arial"/>
                <a:sym typeface="Arial"/>
              </a:rPr>
              <a:t>UPPA Université de Pau et des Pays de l’Adour – ISA BTP, Anglet, </a:t>
            </a:r>
            <a:r>
              <a:rPr lang="fr-FR" sz="1200" b="0" i="0" u="none" strike="noStrike" cap="none" dirty="0" smtClean="0">
                <a:solidFill>
                  <a:srgbClr val="888888"/>
                </a:solidFill>
                <a:latin typeface="Arial"/>
                <a:ea typeface="Arial"/>
                <a:cs typeface="Arial"/>
                <a:sym typeface="Arial"/>
              </a:rPr>
              <a:t>France</a:t>
            </a:r>
          </a:p>
          <a:p>
            <a:pPr marL="0" marR="0" lvl="0" indent="0" algn="ctr" rtl="0">
              <a:lnSpc>
                <a:spcPct val="150000"/>
              </a:lnSpc>
              <a:spcBef>
                <a:spcPts val="0"/>
              </a:spcBef>
              <a:spcAft>
                <a:spcPts val="0"/>
              </a:spcAft>
              <a:buClr>
                <a:srgbClr val="888888"/>
              </a:buClr>
              <a:buSzPts val="1200"/>
              <a:buFont typeface="Arial"/>
              <a:buNone/>
            </a:pPr>
            <a:r>
              <a:rPr lang="fr-FR" sz="1200" b="0" i="0" u="none" strike="noStrike" cap="none" dirty="0" smtClean="0">
                <a:solidFill>
                  <a:srgbClr val="888888"/>
                </a:solidFill>
                <a:latin typeface="Arial"/>
                <a:ea typeface="Arial"/>
                <a:cs typeface="Arial"/>
                <a:sym typeface="Arial"/>
              </a:rPr>
              <a:t> </a:t>
            </a:r>
          </a:p>
          <a:p>
            <a:pPr marL="0" marR="0" lvl="0" indent="0" algn="ctr" rtl="0">
              <a:lnSpc>
                <a:spcPct val="150000"/>
              </a:lnSpc>
              <a:spcBef>
                <a:spcPts val="0"/>
              </a:spcBef>
              <a:spcAft>
                <a:spcPts val="0"/>
              </a:spcAft>
              <a:buClr>
                <a:srgbClr val="888888"/>
              </a:buClr>
              <a:buSzPts val="1200"/>
              <a:buFont typeface="Arial"/>
              <a:buNone/>
            </a:pPr>
            <a:r>
              <a:rPr lang="fr-FR" sz="1700" b="1" dirty="0" smtClean="0">
                <a:latin typeface="Arial"/>
                <a:ea typeface="Arial"/>
                <a:cs typeface="Arial"/>
                <a:sym typeface="Arial"/>
              </a:rPr>
              <a:t>Club Cast3M 2020</a:t>
            </a:r>
            <a:endParaRPr sz="1700" b="1" dirty="0">
              <a:latin typeface="Arial"/>
              <a:ea typeface="Arial"/>
              <a:cs typeface="Arial"/>
              <a:sym typeface="Arial"/>
            </a:endParaRPr>
          </a:p>
          <a:p>
            <a:pPr marL="0" marR="0" lvl="0" indent="0" algn="ctr" rtl="0">
              <a:lnSpc>
                <a:spcPct val="150000"/>
              </a:lnSpc>
              <a:spcBef>
                <a:spcPts val="0"/>
              </a:spcBef>
              <a:spcAft>
                <a:spcPts val="0"/>
              </a:spcAft>
              <a:buClr>
                <a:srgbClr val="888888"/>
              </a:buClr>
              <a:buSzPts val="1200"/>
              <a:buFont typeface="Arial"/>
              <a:buNone/>
            </a:pPr>
            <a:endParaRPr sz="1200" dirty="0">
              <a:latin typeface="Arial"/>
              <a:ea typeface="Arial"/>
              <a:cs typeface="Arial"/>
              <a:sym typeface="Arial"/>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b="1" dirty="0" smtClean="0">
                <a:solidFill>
                  <a:schemeClr val="tx1"/>
                </a:solidFill>
              </a:rPr>
              <a:t>Enveloppe</a:t>
            </a:r>
            <a:endParaRPr lang="fr-FR" b="1" dirty="0">
              <a:solidFill>
                <a:schemeClr val="tx1"/>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10</a:t>
            </a:fld>
            <a:endParaRPr lang="fr-FR"/>
          </a:p>
        </p:txBody>
      </p:sp>
      <p:sp>
        <p:nvSpPr>
          <p:cNvPr id="51" name="ZoneTexte 50"/>
          <p:cNvSpPr txBox="1"/>
          <p:nvPr/>
        </p:nvSpPr>
        <p:spPr>
          <a:xfrm>
            <a:off x="119955" y="1460788"/>
            <a:ext cx="4335667" cy="369332"/>
          </a:xfrm>
          <a:prstGeom prst="rect">
            <a:avLst/>
          </a:prstGeom>
          <a:noFill/>
          <a:ln w="28575">
            <a:noFill/>
          </a:ln>
        </p:spPr>
        <p:txBody>
          <a:bodyPr wrap="square" rtlCol="0">
            <a:spAutoFit/>
          </a:bodyPr>
          <a:lstStyle/>
          <a:p>
            <a:pPr algn="ctr"/>
            <a:r>
              <a:rPr lang="fr-FR" sz="1800" b="1" dirty="0" smtClean="0">
                <a:solidFill>
                  <a:schemeClr val="tx1"/>
                </a:solidFill>
              </a:rPr>
              <a:t>Peaux intérieures et extérieures</a:t>
            </a:r>
            <a:endParaRPr lang="fr-FR" sz="1800" b="1" dirty="0">
              <a:solidFill>
                <a:schemeClr val="bg2">
                  <a:lumMod val="40000"/>
                  <a:lumOff val="60000"/>
                </a:schemeClr>
              </a:solidFill>
            </a:endParaRPr>
          </a:p>
        </p:txBody>
      </p:sp>
      <p:pic>
        <p:nvPicPr>
          <p:cNvPr id="2" name="Image 1"/>
          <p:cNvPicPr>
            <a:picLocks noChangeAspect="1"/>
          </p:cNvPicPr>
          <p:nvPr/>
        </p:nvPicPr>
        <p:blipFill>
          <a:blip r:embed="rId5"/>
          <a:stretch>
            <a:fillRect/>
          </a:stretch>
        </p:blipFill>
        <p:spPr>
          <a:xfrm>
            <a:off x="2582631" y="2168903"/>
            <a:ext cx="2566162" cy="3731649"/>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3" name="Image 2"/>
          <p:cNvPicPr>
            <a:picLocks noChangeAspect="1"/>
          </p:cNvPicPr>
          <p:nvPr/>
        </p:nvPicPr>
        <p:blipFill>
          <a:blip r:embed="rId6"/>
          <a:stretch>
            <a:fillRect/>
          </a:stretch>
        </p:blipFill>
        <p:spPr>
          <a:xfrm>
            <a:off x="6127939" y="2168902"/>
            <a:ext cx="2252410" cy="3776559"/>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sp>
        <p:nvSpPr>
          <p:cNvPr id="25" name="ZoneTexte 24"/>
          <p:cNvSpPr txBox="1"/>
          <p:nvPr/>
        </p:nvSpPr>
        <p:spPr>
          <a:xfrm>
            <a:off x="0" y="3434562"/>
            <a:ext cx="2520722" cy="1200329"/>
          </a:xfrm>
          <a:prstGeom prst="rect">
            <a:avLst/>
          </a:prstGeom>
          <a:noFill/>
          <a:ln w="28575">
            <a:noFill/>
          </a:ln>
        </p:spPr>
        <p:txBody>
          <a:bodyPr wrap="square" rtlCol="0">
            <a:spAutoFit/>
          </a:bodyPr>
          <a:lstStyle/>
          <a:p>
            <a:pPr algn="ctr"/>
            <a:r>
              <a:rPr lang="fr-FR" sz="1800" dirty="0" smtClean="0">
                <a:solidFill>
                  <a:schemeClr val="tx1"/>
                </a:solidFill>
              </a:rPr>
              <a:t>Coefficients de convection </a:t>
            </a:r>
          </a:p>
          <a:p>
            <a:pPr algn="ctr"/>
            <a:endParaRPr lang="fr-FR" sz="1800" dirty="0" smtClean="0">
              <a:solidFill>
                <a:schemeClr val="tx1"/>
              </a:solidFill>
            </a:endParaRPr>
          </a:p>
          <a:p>
            <a:pPr algn="ctr"/>
            <a:r>
              <a:rPr lang="fr-FR" sz="1800" dirty="0" smtClean="0">
                <a:solidFill>
                  <a:schemeClr val="tx1"/>
                </a:solidFill>
              </a:rPr>
              <a:t>Modèles radiatifs</a:t>
            </a:r>
            <a:endParaRPr lang="fr-FR" sz="1800" dirty="0">
              <a:solidFill>
                <a:schemeClr val="bg2">
                  <a:lumMod val="40000"/>
                  <a:lumOff val="60000"/>
                </a:schemeClr>
              </a:solidFill>
            </a:endParaRPr>
          </a:p>
        </p:txBody>
      </p:sp>
      <p:sp>
        <p:nvSpPr>
          <p:cNvPr id="26" name="ZoneTexte 25"/>
          <p:cNvSpPr txBox="1"/>
          <p:nvPr/>
        </p:nvSpPr>
        <p:spPr>
          <a:xfrm>
            <a:off x="7317635" y="575668"/>
            <a:ext cx="1409700" cy="523220"/>
          </a:xfrm>
          <a:prstGeom prst="rect">
            <a:avLst/>
          </a:prstGeom>
          <a:noFill/>
          <a:ln w="28575">
            <a:noFill/>
          </a:ln>
        </p:spPr>
        <p:txBody>
          <a:bodyPr wrap="square" rtlCol="0">
            <a:spAutoFit/>
          </a:bodyPr>
          <a:lstStyle/>
          <a:p>
            <a:pPr algn="ctr"/>
            <a:r>
              <a:rPr lang="fr-FR" dirty="0" smtClean="0">
                <a:solidFill>
                  <a:srgbClr val="C2C2C2"/>
                </a:solidFill>
              </a:rPr>
              <a:t>Etude thermique</a:t>
            </a:r>
            <a:endParaRPr lang="fr-FR" dirty="0">
              <a:solidFill>
                <a:srgbClr val="C2C2C2"/>
              </a:solidFill>
            </a:endParaRPr>
          </a:p>
        </p:txBody>
      </p:sp>
      <p:sp>
        <p:nvSpPr>
          <p:cNvPr id="27" name="ZoneTexte 26"/>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149224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b="1" dirty="0" smtClean="0">
                <a:solidFill>
                  <a:schemeClr val="tx1"/>
                </a:solidFill>
              </a:rPr>
              <a:t>Enveloppe</a:t>
            </a:r>
            <a:endParaRPr lang="fr-FR" b="1" dirty="0">
              <a:solidFill>
                <a:schemeClr val="tx1"/>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8" name="ZoneTexte 67"/>
          <p:cNvSpPr txBox="1"/>
          <p:nvPr/>
        </p:nvSpPr>
        <p:spPr>
          <a:xfrm>
            <a:off x="7317635" y="575668"/>
            <a:ext cx="1409700" cy="523220"/>
          </a:xfrm>
          <a:prstGeom prst="rect">
            <a:avLst/>
          </a:prstGeom>
          <a:noFill/>
          <a:ln w="28575">
            <a:noFill/>
          </a:ln>
        </p:spPr>
        <p:txBody>
          <a:bodyPr wrap="square" rtlCol="0">
            <a:spAutoFit/>
          </a:bodyPr>
          <a:lstStyle/>
          <a:p>
            <a:pPr algn="ctr"/>
            <a:r>
              <a:rPr lang="fr-FR" dirty="0" smtClean="0">
                <a:solidFill>
                  <a:srgbClr val="C2C2C2"/>
                </a:solidFill>
              </a:rPr>
              <a:t>Etude thermique</a:t>
            </a: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11</a:t>
            </a:fld>
            <a:endParaRPr lang="fr-FR"/>
          </a:p>
        </p:txBody>
      </p:sp>
      <p:sp>
        <p:nvSpPr>
          <p:cNvPr id="51" name="ZoneTexte 50"/>
          <p:cNvSpPr txBox="1"/>
          <p:nvPr/>
        </p:nvSpPr>
        <p:spPr>
          <a:xfrm>
            <a:off x="119955" y="1460788"/>
            <a:ext cx="4335667" cy="369332"/>
          </a:xfrm>
          <a:prstGeom prst="rect">
            <a:avLst/>
          </a:prstGeom>
          <a:noFill/>
          <a:ln w="28575">
            <a:noFill/>
          </a:ln>
        </p:spPr>
        <p:txBody>
          <a:bodyPr wrap="square" rtlCol="0">
            <a:spAutoFit/>
          </a:bodyPr>
          <a:lstStyle/>
          <a:p>
            <a:pPr algn="ctr"/>
            <a:r>
              <a:rPr lang="fr-FR" sz="1800" b="1" dirty="0" smtClean="0">
                <a:solidFill>
                  <a:schemeClr val="tx1"/>
                </a:solidFill>
              </a:rPr>
              <a:t>Assemblage des peaux extérieures</a:t>
            </a:r>
            <a:endParaRPr lang="fr-FR" sz="1800" b="1" dirty="0">
              <a:solidFill>
                <a:schemeClr val="bg2">
                  <a:lumMod val="40000"/>
                  <a:lumOff val="60000"/>
                </a:schemeClr>
              </a:solidFill>
            </a:endParaRPr>
          </a:p>
        </p:txBody>
      </p:sp>
      <p:pic>
        <p:nvPicPr>
          <p:cNvPr id="2" name="Image 1"/>
          <p:cNvPicPr>
            <a:picLocks noChangeAspect="1"/>
          </p:cNvPicPr>
          <p:nvPr/>
        </p:nvPicPr>
        <p:blipFill>
          <a:blip r:embed="rId5"/>
          <a:stretch>
            <a:fillRect/>
          </a:stretch>
        </p:blipFill>
        <p:spPr>
          <a:xfrm>
            <a:off x="231460" y="2426856"/>
            <a:ext cx="2836303" cy="28800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8" name="Image 7"/>
          <p:cNvPicPr>
            <a:picLocks noChangeAspect="1"/>
          </p:cNvPicPr>
          <p:nvPr/>
        </p:nvPicPr>
        <p:blipFill>
          <a:blip r:embed="rId6"/>
          <a:stretch>
            <a:fillRect/>
          </a:stretch>
        </p:blipFill>
        <p:spPr>
          <a:xfrm>
            <a:off x="3503132" y="2426856"/>
            <a:ext cx="2152174" cy="28800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9" name="Image 8"/>
          <p:cNvPicPr>
            <a:picLocks noChangeAspect="1"/>
          </p:cNvPicPr>
          <p:nvPr/>
        </p:nvPicPr>
        <p:blipFill>
          <a:blip r:embed="rId7"/>
          <a:stretch>
            <a:fillRect/>
          </a:stretch>
        </p:blipFill>
        <p:spPr>
          <a:xfrm>
            <a:off x="6090676" y="2426856"/>
            <a:ext cx="2804421" cy="28800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sp>
        <p:nvSpPr>
          <p:cNvPr id="25" name="ZoneTexte 24"/>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39674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b="1" dirty="0" smtClean="0">
                <a:solidFill>
                  <a:schemeClr val="tx1"/>
                </a:solidFill>
              </a:rPr>
              <a:t>Enveloppe</a:t>
            </a:r>
            <a:endParaRPr lang="fr-FR" b="1" dirty="0">
              <a:solidFill>
                <a:schemeClr val="tx1"/>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12</a:t>
            </a:fld>
            <a:endParaRPr lang="fr-FR"/>
          </a:p>
        </p:txBody>
      </p:sp>
      <p:pic>
        <p:nvPicPr>
          <p:cNvPr id="25" name="Image 24"/>
          <p:cNvPicPr>
            <a:picLocks noChangeAspect="1"/>
          </p:cNvPicPr>
          <p:nvPr/>
        </p:nvPicPr>
        <p:blipFill>
          <a:blip r:embed="rId5"/>
          <a:stretch>
            <a:fillRect/>
          </a:stretch>
        </p:blipFill>
        <p:spPr>
          <a:xfrm>
            <a:off x="276156" y="2053245"/>
            <a:ext cx="3537886" cy="3200553"/>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graphicFrame>
        <p:nvGraphicFramePr>
          <p:cNvPr id="26" name="Tableau 25"/>
          <p:cNvGraphicFramePr>
            <a:graphicFrameLocks noGrp="1"/>
          </p:cNvGraphicFramePr>
          <p:nvPr>
            <p:extLst>
              <p:ext uri="{D42A27DB-BD31-4B8C-83A1-F6EECF244321}">
                <p14:modId xmlns:p14="http://schemas.microsoft.com/office/powerpoint/2010/main" val="4225350087"/>
              </p:ext>
            </p:extLst>
          </p:nvPr>
        </p:nvGraphicFramePr>
        <p:xfrm>
          <a:off x="4042051" y="1954261"/>
          <a:ext cx="4968780" cy="3398520"/>
        </p:xfrm>
        <a:graphic>
          <a:graphicData uri="http://schemas.openxmlformats.org/drawingml/2006/table">
            <a:tbl>
              <a:tblPr firstRow="1" bandRow="1">
                <a:tableStyleId>{EB344D84-9AFB-497E-A393-DC336BA19D2E}</a:tableStyleId>
              </a:tblPr>
              <a:tblGrid>
                <a:gridCol w="1059551">
                  <a:extLst>
                    <a:ext uri="{9D8B030D-6E8A-4147-A177-3AD203B41FA5}">
                      <a16:colId xmlns:a16="http://schemas.microsoft.com/office/drawing/2014/main" val="1844208490"/>
                    </a:ext>
                  </a:extLst>
                </a:gridCol>
                <a:gridCol w="1081639">
                  <a:extLst>
                    <a:ext uri="{9D8B030D-6E8A-4147-A177-3AD203B41FA5}">
                      <a16:colId xmlns:a16="http://schemas.microsoft.com/office/drawing/2014/main" val="2435306239"/>
                    </a:ext>
                  </a:extLst>
                </a:gridCol>
                <a:gridCol w="996470">
                  <a:extLst>
                    <a:ext uri="{9D8B030D-6E8A-4147-A177-3AD203B41FA5}">
                      <a16:colId xmlns:a16="http://schemas.microsoft.com/office/drawing/2014/main" val="3017170125"/>
                    </a:ext>
                  </a:extLst>
                </a:gridCol>
                <a:gridCol w="1022020">
                  <a:extLst>
                    <a:ext uri="{9D8B030D-6E8A-4147-A177-3AD203B41FA5}">
                      <a16:colId xmlns:a16="http://schemas.microsoft.com/office/drawing/2014/main" val="4039273353"/>
                    </a:ext>
                  </a:extLst>
                </a:gridCol>
                <a:gridCol w="809100">
                  <a:extLst>
                    <a:ext uri="{9D8B030D-6E8A-4147-A177-3AD203B41FA5}">
                      <a16:colId xmlns:a16="http://schemas.microsoft.com/office/drawing/2014/main" val="1489963111"/>
                    </a:ext>
                  </a:extLst>
                </a:gridCol>
              </a:tblGrid>
              <a:tr h="238089">
                <a:tc gridSpan="5">
                  <a:txBody>
                    <a:bodyPr/>
                    <a:lstStyle/>
                    <a:p>
                      <a:pPr algn="ctr"/>
                      <a:r>
                        <a:rPr lang="fr-FR" sz="1100" dirty="0" smtClean="0">
                          <a:solidFill>
                            <a:schemeClr val="tx1"/>
                          </a:solidFill>
                        </a:rPr>
                        <a:t>Description</a:t>
                      </a:r>
                      <a:r>
                        <a:rPr lang="fr-FR" sz="1100" baseline="0" dirty="0" smtClean="0">
                          <a:solidFill>
                            <a:schemeClr val="tx1"/>
                          </a:solidFill>
                        </a:rPr>
                        <a:t> géométrique de la peau du modèle de la rue</a:t>
                      </a:r>
                      <a:endParaRPr lang="fr-FR" sz="1100" dirty="0">
                        <a:solidFill>
                          <a:schemeClr val="tx1"/>
                        </a:solidFill>
                      </a:endParaRPr>
                    </a:p>
                  </a:txBody>
                  <a:tcPr>
                    <a:solidFill>
                      <a:schemeClr val="bg1">
                        <a:lumMod val="85000"/>
                      </a:schemeClr>
                    </a:solidFill>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pPr algn="ctr"/>
                      <a:endParaRPr lang="fr-FR" dirty="0"/>
                    </a:p>
                  </a:txBody>
                  <a:tcPr/>
                </a:tc>
                <a:extLst>
                  <a:ext uri="{0D108BD9-81ED-4DB2-BD59-A6C34878D82A}">
                    <a16:rowId xmlns:a16="http://schemas.microsoft.com/office/drawing/2014/main" val="3704427009"/>
                  </a:ext>
                </a:extLst>
              </a:tr>
              <a:tr h="2093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dirty="0" smtClean="0"/>
                    </a:p>
                  </a:txBody>
                  <a:tcPr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dirty="0" smtClean="0"/>
                    </a:p>
                  </a:txBody>
                  <a:tcPr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1" dirty="0" smtClean="0"/>
                        <a:t>Surface (m</a:t>
                      </a:r>
                      <a:r>
                        <a:rPr lang="fr-FR" sz="1100" b="1" baseline="30000" dirty="0" smtClean="0"/>
                        <a:t>2</a:t>
                      </a:r>
                      <a:r>
                        <a:rPr lang="fr-FR" sz="1100" b="1" baseline="0" dirty="0" smtClean="0"/>
                        <a:t>)</a:t>
                      </a:r>
                      <a:endParaRPr lang="fr-FR" sz="1100" b="1" dirty="0" smtClean="0"/>
                    </a:p>
                  </a:txBody>
                  <a:tcPr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100" b="1" dirty="0" smtClean="0"/>
                        <a:t>Nombre</a:t>
                      </a:r>
                      <a:endParaRPr lang="fr-FR" sz="1100" b="1" dirty="0"/>
                    </a:p>
                  </a:txBody>
                  <a:tcPr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100" b="1" dirty="0" smtClean="0"/>
                        <a:t>Densité</a:t>
                      </a:r>
                      <a:endParaRPr lang="fr-FR" sz="1100" b="1" dirty="0"/>
                    </a:p>
                  </a:txBody>
                  <a:tcPr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259003"/>
                  </a:ext>
                </a:extLst>
              </a:tr>
              <a:tr h="273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smtClean="0"/>
                        <a:t>Peau</a:t>
                      </a:r>
                      <a:r>
                        <a:rPr lang="fr-FR" sz="1100" b="1" baseline="0" dirty="0" smtClean="0"/>
                        <a:t> intérieure</a:t>
                      </a:r>
                      <a:endParaRPr lang="fr-FR" sz="1100"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b="0" dirty="0" smtClean="0">
                          <a:solidFill>
                            <a:schemeClr val="tx1"/>
                          </a:solidFill>
                        </a:rPr>
                        <a:t>33</a:t>
                      </a:r>
                      <a:r>
                        <a:rPr lang="fr-FR" sz="1100" b="0" baseline="0" dirty="0" smtClean="0">
                          <a:solidFill>
                            <a:schemeClr val="tx1"/>
                          </a:solidFill>
                        </a:rPr>
                        <a:t> 823</a:t>
                      </a:r>
                      <a:endParaRPr lang="fr-FR" sz="1100" b="0" dirty="0" smtClean="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132 241</a:t>
                      </a:r>
                      <a:endParaRPr lang="fr-FR"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3.9</a:t>
                      </a:r>
                      <a:endParaRPr lang="fr-FR"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509524"/>
                  </a:ext>
                </a:extLst>
              </a:tr>
              <a:tr h="166336">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smtClean="0"/>
                        <a:t>Peau extérieure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100" b="1" dirty="0" smtClean="0">
                          <a:solidFill>
                            <a:schemeClr val="tx1"/>
                          </a:solidFill>
                        </a:rPr>
                        <a:t>Toit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3 000</a:t>
                      </a:r>
                      <a:endParaRPr lang="fr-FR"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15 724</a:t>
                      </a:r>
                      <a:endParaRPr lang="fr-FR"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5.25</a:t>
                      </a:r>
                      <a:endParaRPr lang="fr-FR"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0674374"/>
                  </a:ext>
                </a:extLst>
              </a:tr>
              <a:tr h="16633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b="1" dirty="0" smtClean="0">
                          <a:solidFill>
                            <a:schemeClr val="tx1"/>
                          </a:solidFill>
                        </a:rPr>
                        <a:t>Mur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dirty="0" smtClean="0"/>
                        <a:t>9412</a:t>
                      </a:r>
                      <a:endParaRPr lang="fr-FR"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dirty="0" smtClean="0"/>
                        <a:t>45 338 </a:t>
                      </a:r>
                      <a:endParaRPr lang="fr-FR"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dirty="0" smtClean="0"/>
                        <a:t>4.8</a:t>
                      </a:r>
                      <a:endParaRPr lang="fr-FR"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167573"/>
                  </a:ext>
                </a:extLst>
              </a:tr>
              <a:tr h="16633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smtClean="0"/>
                    </a:p>
                  </a:txBody>
                  <a:tcPr anchor="ctr">
                    <a:lnT w="12700" cap="flat" cmpd="sng" algn="ctr">
                      <a:solidFill>
                        <a:schemeClr val="tx1"/>
                      </a:solidFill>
                      <a:prstDash val="solid"/>
                      <a:round/>
                      <a:headEnd type="none" w="med" len="med"/>
                      <a:tailEnd type="none" w="med" len="med"/>
                    </a:lnT>
                  </a:tcPr>
                </a:tc>
                <a:tc>
                  <a:txBody>
                    <a:bodyPr/>
                    <a:lstStyle/>
                    <a:p>
                      <a:pPr algn="ctr"/>
                      <a:r>
                        <a:rPr lang="fr-FR" sz="1100" b="1" i="0" dirty="0" smtClean="0">
                          <a:solidFill>
                            <a:schemeClr val="tx1"/>
                          </a:solidFill>
                        </a:rPr>
                        <a:t>Sol rue</a:t>
                      </a:r>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r-FR" sz="1100" i="0" dirty="0" smtClean="0"/>
                        <a:t>851</a:t>
                      </a:r>
                      <a:endParaRPr lang="fr-FR" sz="1100" i="0" dirty="0"/>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r-FR" sz="1100" i="0" baseline="0" dirty="0" smtClean="0"/>
                        <a:t> 7 688</a:t>
                      </a:r>
                      <a:endParaRPr lang="fr-FR" sz="1100" i="0" dirty="0"/>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r-FR" sz="1100" i="0" dirty="0" smtClean="0"/>
                        <a:t>9.1</a:t>
                      </a:r>
                      <a:endParaRPr lang="fr-FR" sz="1100" i="0" dirty="0"/>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165242"/>
                  </a:ext>
                </a:extLst>
              </a:tr>
              <a:tr h="16633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100" b="1" dirty="0" smtClean="0">
                          <a:solidFill>
                            <a:schemeClr val="tx1"/>
                          </a:solidFill>
                        </a:rPr>
                        <a:t>Quadrilatères</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13 040</a:t>
                      </a:r>
                      <a:endParaRPr lang="fr-FR" sz="1100" dirty="0"/>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66 970</a:t>
                      </a:r>
                      <a:endParaRPr lang="fr-FR" sz="1100" dirty="0"/>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5.13</a:t>
                      </a:r>
                      <a:endParaRPr lang="fr-FR" sz="1100" dirty="0"/>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729261"/>
                  </a:ext>
                </a:extLst>
              </a:tr>
              <a:tr h="16633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b="1" dirty="0" smtClean="0">
                          <a:solidFill>
                            <a:schemeClr val="tx1"/>
                          </a:solidFill>
                        </a:rPr>
                        <a:t>Triangles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224</a:t>
                      </a:r>
                      <a:endParaRPr lang="fr-FR"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1780</a:t>
                      </a:r>
                      <a:endParaRPr lang="fr-FR"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7.9</a:t>
                      </a:r>
                      <a:endParaRPr lang="fr-FR"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3678442"/>
                  </a:ext>
                </a:extLst>
              </a:tr>
              <a:tr h="16633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smtClean="0"/>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r-FR" sz="1100" b="1" i="1" dirty="0" smtClean="0">
                          <a:solidFill>
                            <a:schemeClr val="tx1"/>
                          </a:solidFill>
                        </a:rPr>
                        <a:t>Total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i="0" dirty="0" smtClean="0"/>
                        <a:t>13 264</a:t>
                      </a:r>
                      <a:endParaRPr lang="fr-FR" sz="1100" i="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i="0" dirty="0" smtClean="0"/>
                        <a:t>68</a:t>
                      </a:r>
                      <a:r>
                        <a:rPr lang="fr-FR" sz="1100" i="0" baseline="0" dirty="0" smtClean="0"/>
                        <a:t> 750</a:t>
                      </a:r>
                      <a:endParaRPr lang="fr-FR" sz="1100" i="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i="0" dirty="0" smtClean="0"/>
                        <a:t>-</a:t>
                      </a:r>
                      <a:endParaRPr lang="fr-FR" sz="1100" i="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3354710"/>
                  </a:ext>
                </a:extLst>
              </a:tr>
              <a:tr h="1663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t>Peau </a:t>
                      </a:r>
                      <a:r>
                        <a:rPr lang="fr-FR" sz="1400" b="1" dirty="0" err="1" smtClean="0"/>
                        <a:t>int</a:t>
                      </a:r>
                      <a:r>
                        <a:rPr lang="fr-FR" sz="1400" b="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t>Peau </a:t>
                      </a:r>
                      <a:r>
                        <a:rPr lang="fr-FR" sz="1400" b="1" dirty="0" err="1" smtClean="0"/>
                        <a:t>ext</a:t>
                      </a:r>
                      <a:endParaRPr lang="fr-FR" sz="1400"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1100" b="1" i="1" dirty="0" smtClean="0">
                        <a:solidFill>
                          <a:schemeClr val="tx1"/>
                        </a:solidFill>
                      </a:endParaRPr>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fr-FR" sz="1100" i="0" dirty="0"/>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fr-FR" sz="1400" b="1" i="0" dirty="0" smtClean="0"/>
                        <a:t>200 991</a:t>
                      </a:r>
                      <a:endParaRPr lang="fr-FR" sz="1400" b="1" i="0" dirty="0"/>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fr-FR" sz="1100" i="0" dirty="0"/>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7250815"/>
                  </a:ext>
                </a:extLst>
              </a:tr>
            </a:tbl>
          </a:graphicData>
        </a:graphic>
      </p:graphicFrame>
      <p:pic>
        <p:nvPicPr>
          <p:cNvPr id="27" name="Image 26"/>
          <p:cNvPicPr>
            <a:picLocks noChangeAspect="1"/>
          </p:cNvPicPr>
          <p:nvPr/>
        </p:nvPicPr>
        <p:blipFill>
          <a:blip r:embed="rId6"/>
          <a:stretch>
            <a:fillRect/>
          </a:stretch>
        </p:blipFill>
        <p:spPr>
          <a:xfrm rot="19505003">
            <a:off x="580009" y="2136680"/>
            <a:ext cx="642142" cy="941393"/>
          </a:xfrm>
          <a:prstGeom prst="rect">
            <a:avLst/>
          </a:prstGeom>
        </p:spPr>
      </p:pic>
      <p:sp>
        <p:nvSpPr>
          <p:cNvPr id="28" name="ZoneTexte 27"/>
          <p:cNvSpPr txBox="1"/>
          <p:nvPr/>
        </p:nvSpPr>
        <p:spPr>
          <a:xfrm>
            <a:off x="7317635" y="575668"/>
            <a:ext cx="1409700" cy="523220"/>
          </a:xfrm>
          <a:prstGeom prst="rect">
            <a:avLst/>
          </a:prstGeom>
          <a:noFill/>
          <a:ln w="28575">
            <a:noFill/>
          </a:ln>
        </p:spPr>
        <p:txBody>
          <a:bodyPr wrap="square" rtlCol="0">
            <a:spAutoFit/>
          </a:bodyPr>
          <a:lstStyle/>
          <a:p>
            <a:pPr algn="ctr"/>
            <a:r>
              <a:rPr lang="fr-FR" dirty="0" smtClean="0">
                <a:solidFill>
                  <a:srgbClr val="C2C2C2"/>
                </a:solidFill>
              </a:rPr>
              <a:t>Etude thermique</a:t>
            </a:r>
            <a:endParaRPr lang="fr-FR" dirty="0">
              <a:solidFill>
                <a:srgbClr val="C2C2C2"/>
              </a:solidFill>
            </a:endParaRPr>
          </a:p>
        </p:txBody>
      </p:sp>
      <p:sp>
        <p:nvSpPr>
          <p:cNvPr id="24" name="ZoneTexte 23"/>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2487108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5" name="Image 24"/>
          <p:cNvPicPr>
            <a:picLocks noChangeAspect="1"/>
          </p:cNvPicPr>
          <p:nvPr/>
        </p:nvPicPr>
        <p:blipFill>
          <a:blip r:embed="rId3"/>
          <a:stretch>
            <a:fillRect/>
          </a:stretch>
        </p:blipFill>
        <p:spPr>
          <a:xfrm>
            <a:off x="6359859" y="1149431"/>
            <a:ext cx="2234891" cy="4457536"/>
          </a:xfrm>
          <a:prstGeom prst="rect">
            <a:avLst/>
          </a:prstGeom>
        </p:spPr>
      </p:pic>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4">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5">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chemeClr val="bg1">
                    <a:lumMod val="85000"/>
                  </a:schemeClr>
                </a:solidFill>
              </a:rPr>
              <a:t>Enveloppe</a:t>
            </a:r>
            <a:endParaRPr lang="fr-FR" dirty="0">
              <a:solidFill>
                <a:schemeClr val="bg1">
                  <a:lumMod val="85000"/>
                </a:schemeClr>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13</a:t>
            </a:fld>
            <a:endParaRPr lang="fr-FR"/>
          </a:p>
        </p:txBody>
      </p:sp>
      <p:pic>
        <p:nvPicPr>
          <p:cNvPr id="3" name="Image 2"/>
          <p:cNvPicPr>
            <a:picLocks noChangeAspect="1"/>
          </p:cNvPicPr>
          <p:nvPr/>
        </p:nvPicPr>
        <p:blipFill rotWithShape="1">
          <a:blip r:embed="rId6"/>
          <a:srcRect l="5853"/>
          <a:stretch/>
        </p:blipFill>
        <p:spPr>
          <a:xfrm>
            <a:off x="328415" y="1230959"/>
            <a:ext cx="5482194" cy="4814876"/>
          </a:xfrm>
          <a:prstGeom prst="rect">
            <a:avLst/>
          </a:prstGeom>
        </p:spPr>
      </p:pic>
      <p:sp>
        <p:nvSpPr>
          <p:cNvPr id="7" name="ZoneTexte 6"/>
          <p:cNvSpPr txBox="1"/>
          <p:nvPr/>
        </p:nvSpPr>
        <p:spPr>
          <a:xfrm>
            <a:off x="765264" y="6342047"/>
            <a:ext cx="5772446" cy="461665"/>
          </a:xfrm>
          <a:prstGeom prst="rect">
            <a:avLst/>
          </a:prstGeom>
          <a:noFill/>
        </p:spPr>
        <p:txBody>
          <a:bodyPr wrap="square" rtlCol="0">
            <a:spAutoFit/>
          </a:bodyPr>
          <a:lstStyle/>
          <a:p>
            <a:r>
              <a:rPr lang="fr-FR" sz="1200" i="1" dirty="0" smtClean="0"/>
              <a:t>Application des méthodes d’imagerie au rayonnement dans les scènes urbaines. </a:t>
            </a:r>
            <a:r>
              <a:rPr lang="fr-FR" sz="1200" dirty="0" err="1" smtClean="0"/>
              <a:t>Jairo</a:t>
            </a:r>
            <a:r>
              <a:rPr lang="fr-FR" sz="1200" dirty="0" smtClean="0"/>
              <a:t> </a:t>
            </a:r>
            <a:r>
              <a:rPr lang="fr-FR" sz="1200" dirty="0" err="1" smtClean="0"/>
              <a:t>Acuña</a:t>
            </a:r>
            <a:r>
              <a:rPr lang="fr-FR" sz="1200" dirty="0" smtClean="0"/>
              <a:t> Paz y Miño</a:t>
            </a:r>
            <a:endParaRPr lang="fr-FR" sz="1200" dirty="0"/>
          </a:p>
        </p:txBody>
      </p:sp>
      <p:sp>
        <p:nvSpPr>
          <p:cNvPr id="23" name="ZoneTexte 22"/>
          <p:cNvSpPr txBox="1"/>
          <p:nvPr/>
        </p:nvSpPr>
        <p:spPr>
          <a:xfrm>
            <a:off x="7317635" y="1035105"/>
            <a:ext cx="1409700" cy="307777"/>
          </a:xfrm>
          <a:prstGeom prst="rect">
            <a:avLst/>
          </a:prstGeom>
          <a:noFill/>
          <a:ln w="28575">
            <a:noFill/>
          </a:ln>
        </p:spPr>
        <p:txBody>
          <a:bodyPr wrap="square" rtlCol="0">
            <a:spAutoFit/>
          </a:bodyPr>
          <a:lstStyle/>
          <a:p>
            <a:pPr algn="ctr"/>
            <a:r>
              <a:rPr lang="fr-FR" b="1" dirty="0" smtClean="0">
                <a:solidFill>
                  <a:srgbClr val="FBC54B"/>
                </a:solidFill>
              </a:rPr>
              <a:t>Mesures</a:t>
            </a:r>
            <a:endParaRPr lang="fr-FR" b="1" dirty="0">
              <a:solidFill>
                <a:srgbClr val="FBC54B"/>
              </a:solidFill>
            </a:endParaRPr>
          </a:p>
        </p:txBody>
      </p:sp>
      <p:sp>
        <p:nvSpPr>
          <p:cNvPr id="24" name="ZoneTexte 23"/>
          <p:cNvSpPr txBox="1"/>
          <p:nvPr/>
        </p:nvSpPr>
        <p:spPr>
          <a:xfrm>
            <a:off x="7317635" y="575668"/>
            <a:ext cx="1409700" cy="523220"/>
          </a:xfrm>
          <a:prstGeom prst="rect">
            <a:avLst/>
          </a:prstGeom>
          <a:noFill/>
          <a:ln w="28575">
            <a:noFill/>
          </a:ln>
        </p:spPr>
        <p:txBody>
          <a:bodyPr wrap="square" rtlCol="0">
            <a:spAutoFit/>
          </a:bodyPr>
          <a:lstStyle/>
          <a:p>
            <a:pPr algn="ctr"/>
            <a:r>
              <a:rPr lang="fr-FR" b="1" dirty="0" smtClean="0">
                <a:solidFill>
                  <a:schemeClr val="tx1"/>
                </a:solidFill>
              </a:rPr>
              <a:t>Etude thermique</a:t>
            </a:r>
            <a:endParaRPr lang="fr-FR" b="1" dirty="0">
              <a:solidFill>
                <a:schemeClr val="tx1"/>
              </a:solidFill>
            </a:endParaRPr>
          </a:p>
        </p:txBody>
      </p:sp>
      <p:pic>
        <p:nvPicPr>
          <p:cNvPr id="26" name="Image 25"/>
          <p:cNvPicPr>
            <a:picLocks noChangeAspect="1"/>
          </p:cNvPicPr>
          <p:nvPr/>
        </p:nvPicPr>
        <p:blipFill rotWithShape="1">
          <a:blip r:embed="rId7"/>
          <a:srcRect r="4493"/>
          <a:stretch/>
        </p:blipFill>
        <p:spPr>
          <a:xfrm>
            <a:off x="4742014" y="5576377"/>
            <a:ext cx="4371801" cy="554256"/>
          </a:xfrm>
          <a:prstGeom prst="rect">
            <a:avLst/>
          </a:prstGeom>
        </p:spPr>
      </p:pic>
      <p:sp>
        <p:nvSpPr>
          <p:cNvPr id="27" name="ZoneTexte 26"/>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390071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chemeClr val="bg1">
                    <a:lumMod val="85000"/>
                  </a:schemeClr>
                </a:solidFill>
              </a:rPr>
              <a:t>Enveloppe</a:t>
            </a:r>
            <a:endParaRPr lang="fr-FR" dirty="0">
              <a:solidFill>
                <a:schemeClr val="bg1">
                  <a:lumMod val="85000"/>
                </a:schemeClr>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14</a:t>
            </a:fld>
            <a:endParaRPr lang="fr-FR"/>
          </a:p>
        </p:txBody>
      </p:sp>
      <p:pic>
        <p:nvPicPr>
          <p:cNvPr id="29" name="Image 28"/>
          <p:cNvPicPr>
            <a:picLocks noChangeAspect="1"/>
          </p:cNvPicPr>
          <p:nvPr/>
        </p:nvPicPr>
        <p:blipFill>
          <a:blip r:embed="rId5"/>
          <a:stretch>
            <a:fillRect/>
          </a:stretch>
        </p:blipFill>
        <p:spPr>
          <a:xfrm>
            <a:off x="668536" y="1705769"/>
            <a:ext cx="3455465" cy="3799263"/>
          </a:xfrm>
          <a:prstGeom prst="rect">
            <a:avLst/>
          </a:prstGeom>
        </p:spPr>
      </p:pic>
      <p:pic>
        <p:nvPicPr>
          <p:cNvPr id="30" name="Image 29"/>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rot="16200000">
            <a:off x="4663929" y="2216329"/>
            <a:ext cx="3118272" cy="2338704"/>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sp>
        <p:nvSpPr>
          <p:cNvPr id="31" name="ZoneTexte 30"/>
          <p:cNvSpPr txBox="1"/>
          <p:nvPr/>
        </p:nvSpPr>
        <p:spPr>
          <a:xfrm>
            <a:off x="7317635" y="575668"/>
            <a:ext cx="1409700" cy="523220"/>
          </a:xfrm>
          <a:prstGeom prst="rect">
            <a:avLst/>
          </a:prstGeom>
          <a:noFill/>
          <a:ln w="28575">
            <a:noFill/>
          </a:ln>
        </p:spPr>
        <p:txBody>
          <a:bodyPr wrap="square" rtlCol="0">
            <a:spAutoFit/>
          </a:bodyPr>
          <a:lstStyle/>
          <a:p>
            <a:pPr algn="ctr"/>
            <a:r>
              <a:rPr lang="fr-FR" b="1" dirty="0" smtClean="0">
                <a:solidFill>
                  <a:schemeClr val="tx1"/>
                </a:solidFill>
              </a:rPr>
              <a:t>Etude thermique</a:t>
            </a:r>
            <a:endParaRPr lang="fr-FR" b="1" dirty="0">
              <a:solidFill>
                <a:schemeClr val="tx1"/>
              </a:solidFill>
            </a:endParaRPr>
          </a:p>
        </p:txBody>
      </p:sp>
      <p:sp>
        <p:nvSpPr>
          <p:cNvPr id="32" name="ZoneTexte 31"/>
          <p:cNvSpPr txBox="1"/>
          <p:nvPr/>
        </p:nvSpPr>
        <p:spPr>
          <a:xfrm>
            <a:off x="7317635" y="1035105"/>
            <a:ext cx="1409700" cy="307777"/>
          </a:xfrm>
          <a:prstGeom prst="rect">
            <a:avLst/>
          </a:prstGeom>
          <a:noFill/>
          <a:ln w="28575">
            <a:noFill/>
          </a:ln>
        </p:spPr>
        <p:txBody>
          <a:bodyPr wrap="square" rtlCol="0">
            <a:spAutoFit/>
          </a:bodyPr>
          <a:lstStyle/>
          <a:p>
            <a:pPr algn="ctr"/>
            <a:r>
              <a:rPr lang="fr-FR" b="1" dirty="0" smtClean="0">
                <a:solidFill>
                  <a:srgbClr val="FBC54B"/>
                </a:solidFill>
              </a:rPr>
              <a:t>Mesures</a:t>
            </a:r>
            <a:endParaRPr lang="fr-FR" b="1" dirty="0">
              <a:solidFill>
                <a:srgbClr val="FBC54B"/>
              </a:solidFill>
            </a:endParaRPr>
          </a:p>
        </p:txBody>
      </p:sp>
      <p:sp>
        <p:nvSpPr>
          <p:cNvPr id="33" name="ZoneTexte 32"/>
          <p:cNvSpPr txBox="1"/>
          <p:nvPr/>
        </p:nvSpPr>
        <p:spPr>
          <a:xfrm>
            <a:off x="765264" y="6342047"/>
            <a:ext cx="5772446" cy="461665"/>
          </a:xfrm>
          <a:prstGeom prst="rect">
            <a:avLst/>
          </a:prstGeom>
          <a:noFill/>
        </p:spPr>
        <p:txBody>
          <a:bodyPr wrap="square" rtlCol="0">
            <a:spAutoFit/>
          </a:bodyPr>
          <a:lstStyle/>
          <a:p>
            <a:r>
              <a:rPr lang="fr-FR" sz="1200" i="1" dirty="0" smtClean="0"/>
              <a:t>Application des méthodes d’imagerie au rayonnement dans les scènes urbaines. </a:t>
            </a:r>
            <a:r>
              <a:rPr lang="fr-FR" sz="1200" dirty="0" err="1" smtClean="0"/>
              <a:t>Jairo</a:t>
            </a:r>
            <a:r>
              <a:rPr lang="fr-FR" sz="1200" dirty="0" smtClean="0"/>
              <a:t> </a:t>
            </a:r>
            <a:r>
              <a:rPr lang="fr-FR" sz="1200" dirty="0" err="1" smtClean="0"/>
              <a:t>Acuña</a:t>
            </a:r>
            <a:r>
              <a:rPr lang="fr-FR" sz="1200" dirty="0" smtClean="0"/>
              <a:t> Paz y Miño</a:t>
            </a:r>
            <a:endParaRPr lang="fr-FR" sz="1200" dirty="0"/>
          </a:p>
        </p:txBody>
      </p:sp>
      <p:sp>
        <p:nvSpPr>
          <p:cNvPr id="25" name="ZoneTexte 24"/>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141002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chemeClr val="bg1">
                    <a:lumMod val="85000"/>
                  </a:schemeClr>
                </a:solidFill>
              </a:rPr>
              <a:t>Enveloppe</a:t>
            </a:r>
            <a:endParaRPr lang="fr-FR" dirty="0">
              <a:solidFill>
                <a:schemeClr val="bg1">
                  <a:lumMod val="85000"/>
                </a:schemeClr>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15</a:t>
            </a:fld>
            <a:endParaRPr lang="fr-FR"/>
          </a:p>
        </p:txBody>
      </p:sp>
      <p:pic>
        <p:nvPicPr>
          <p:cNvPr id="3" name="Image 2"/>
          <p:cNvPicPr>
            <a:picLocks noChangeAspect="1"/>
          </p:cNvPicPr>
          <p:nvPr/>
        </p:nvPicPr>
        <p:blipFill>
          <a:blip r:embed="rId5"/>
          <a:stretch>
            <a:fillRect/>
          </a:stretch>
        </p:blipFill>
        <p:spPr>
          <a:xfrm>
            <a:off x="185737" y="2039338"/>
            <a:ext cx="4810125" cy="4295775"/>
          </a:xfrm>
          <a:prstGeom prst="rect">
            <a:avLst/>
          </a:prstGeom>
        </p:spPr>
      </p:pic>
      <p:sp>
        <p:nvSpPr>
          <p:cNvPr id="177" name="AutoShape 4"/>
          <p:cNvSpPr/>
          <p:nvPr/>
        </p:nvSpPr>
        <p:spPr>
          <a:xfrm rot="5400000">
            <a:off x="4267913" y="3511746"/>
            <a:ext cx="2985510" cy="106291"/>
          </a:xfrm>
          <a:prstGeom prst="rect">
            <a:avLst/>
          </a:prstGeom>
          <a:solidFill>
            <a:srgbClr val="EFBD0C"/>
          </a:solidFill>
        </p:spPr>
      </p:sp>
      <p:sp>
        <p:nvSpPr>
          <p:cNvPr id="178" name="Ellipse 177"/>
          <p:cNvSpPr/>
          <p:nvPr/>
        </p:nvSpPr>
        <p:spPr>
          <a:xfrm>
            <a:off x="5614277" y="2220303"/>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ZoneTexte 178"/>
          <p:cNvSpPr txBox="1"/>
          <p:nvPr/>
        </p:nvSpPr>
        <p:spPr>
          <a:xfrm>
            <a:off x="5871614" y="2223284"/>
            <a:ext cx="1409700" cy="307777"/>
          </a:xfrm>
          <a:prstGeom prst="rect">
            <a:avLst/>
          </a:prstGeom>
          <a:noFill/>
          <a:ln w="28575">
            <a:noFill/>
          </a:ln>
        </p:spPr>
        <p:txBody>
          <a:bodyPr wrap="square" rtlCol="0">
            <a:spAutoFit/>
          </a:bodyPr>
          <a:lstStyle/>
          <a:p>
            <a:pPr algn="ctr"/>
            <a:r>
              <a:rPr lang="fr-FR" b="1" dirty="0" smtClean="0">
                <a:solidFill>
                  <a:schemeClr val="tx1"/>
                </a:solidFill>
              </a:rPr>
              <a:t>Conduction</a:t>
            </a:r>
            <a:endParaRPr lang="fr-FR" b="1" dirty="0">
              <a:solidFill>
                <a:schemeClr val="tx1"/>
              </a:solidFill>
            </a:endParaRPr>
          </a:p>
        </p:txBody>
      </p:sp>
      <p:sp>
        <p:nvSpPr>
          <p:cNvPr id="180" name="ZoneTexte 179"/>
          <p:cNvSpPr txBox="1"/>
          <p:nvPr/>
        </p:nvSpPr>
        <p:spPr>
          <a:xfrm>
            <a:off x="7074006" y="2089566"/>
            <a:ext cx="1896957" cy="523220"/>
          </a:xfrm>
          <a:prstGeom prst="rect">
            <a:avLst/>
          </a:prstGeom>
          <a:noFill/>
          <a:ln w="28575">
            <a:noFill/>
          </a:ln>
        </p:spPr>
        <p:txBody>
          <a:bodyPr wrap="square" rtlCol="0">
            <a:spAutoFit/>
          </a:bodyPr>
          <a:lstStyle/>
          <a:p>
            <a:pPr algn="ctr"/>
            <a:r>
              <a:rPr lang="fr-FR" dirty="0" smtClean="0">
                <a:solidFill>
                  <a:schemeClr val="tx1"/>
                </a:solidFill>
              </a:rPr>
              <a:t>Hexaèdres et prismes linéaires</a:t>
            </a:r>
            <a:endParaRPr lang="fr-FR" dirty="0">
              <a:solidFill>
                <a:schemeClr val="tx1"/>
              </a:solidFill>
            </a:endParaRPr>
          </a:p>
        </p:txBody>
      </p:sp>
      <p:sp>
        <p:nvSpPr>
          <p:cNvPr id="181" name="ZoneTexte 180"/>
          <p:cNvSpPr txBox="1"/>
          <p:nvPr/>
        </p:nvSpPr>
        <p:spPr>
          <a:xfrm>
            <a:off x="7317635" y="1035105"/>
            <a:ext cx="1409700" cy="307777"/>
          </a:xfrm>
          <a:prstGeom prst="rect">
            <a:avLst/>
          </a:prstGeom>
          <a:noFill/>
          <a:ln w="28575">
            <a:noFill/>
          </a:ln>
        </p:spPr>
        <p:txBody>
          <a:bodyPr wrap="square" rtlCol="0">
            <a:spAutoFit/>
          </a:bodyPr>
          <a:lstStyle/>
          <a:p>
            <a:pPr algn="ctr"/>
            <a:r>
              <a:rPr lang="fr-FR" b="1" dirty="0" smtClean="0">
                <a:solidFill>
                  <a:srgbClr val="FBC54B"/>
                </a:solidFill>
              </a:rPr>
              <a:t>Simulations</a:t>
            </a:r>
            <a:endParaRPr lang="fr-FR" b="1" dirty="0">
              <a:solidFill>
                <a:srgbClr val="FBC54B"/>
              </a:solidFill>
            </a:endParaRPr>
          </a:p>
        </p:txBody>
      </p:sp>
      <p:sp>
        <p:nvSpPr>
          <p:cNvPr id="182" name="ZoneTexte 181"/>
          <p:cNvSpPr txBox="1"/>
          <p:nvPr/>
        </p:nvSpPr>
        <p:spPr>
          <a:xfrm>
            <a:off x="7317635" y="575668"/>
            <a:ext cx="1409700" cy="523220"/>
          </a:xfrm>
          <a:prstGeom prst="rect">
            <a:avLst/>
          </a:prstGeom>
          <a:noFill/>
          <a:ln w="28575">
            <a:noFill/>
          </a:ln>
        </p:spPr>
        <p:txBody>
          <a:bodyPr wrap="square" rtlCol="0">
            <a:spAutoFit/>
          </a:bodyPr>
          <a:lstStyle/>
          <a:p>
            <a:pPr algn="ctr"/>
            <a:r>
              <a:rPr lang="fr-FR" b="1" dirty="0" smtClean="0">
                <a:solidFill>
                  <a:schemeClr val="tx1"/>
                </a:solidFill>
              </a:rPr>
              <a:t>Etude thermique</a:t>
            </a:r>
            <a:endParaRPr lang="fr-FR" b="1" dirty="0">
              <a:solidFill>
                <a:schemeClr val="tx1"/>
              </a:solidFill>
            </a:endParaRPr>
          </a:p>
        </p:txBody>
      </p:sp>
      <p:sp>
        <p:nvSpPr>
          <p:cNvPr id="27" name="ZoneTexte 26"/>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277614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p:bldP spid="1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chemeClr val="bg1">
                    <a:lumMod val="85000"/>
                  </a:schemeClr>
                </a:solidFill>
              </a:rPr>
              <a:t>Enveloppe</a:t>
            </a:r>
            <a:endParaRPr lang="fr-FR" dirty="0">
              <a:solidFill>
                <a:schemeClr val="bg1">
                  <a:lumMod val="85000"/>
                </a:schemeClr>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16</a:t>
            </a:fld>
            <a:endParaRPr lang="fr-FR"/>
          </a:p>
        </p:txBody>
      </p:sp>
      <p:sp>
        <p:nvSpPr>
          <p:cNvPr id="177" name="AutoShape 4"/>
          <p:cNvSpPr/>
          <p:nvPr/>
        </p:nvSpPr>
        <p:spPr>
          <a:xfrm rot="5400000">
            <a:off x="4267913" y="3511746"/>
            <a:ext cx="2985510" cy="106291"/>
          </a:xfrm>
          <a:prstGeom prst="rect">
            <a:avLst/>
          </a:prstGeom>
          <a:solidFill>
            <a:srgbClr val="EFBD0C"/>
          </a:solidFill>
        </p:spPr>
      </p:sp>
      <p:sp>
        <p:nvSpPr>
          <p:cNvPr id="178" name="Ellipse 177"/>
          <p:cNvSpPr/>
          <p:nvPr/>
        </p:nvSpPr>
        <p:spPr>
          <a:xfrm>
            <a:off x="5614277" y="2220303"/>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ZoneTexte 178"/>
          <p:cNvSpPr txBox="1"/>
          <p:nvPr/>
        </p:nvSpPr>
        <p:spPr>
          <a:xfrm>
            <a:off x="5871614" y="2223284"/>
            <a:ext cx="1409700" cy="307777"/>
          </a:xfrm>
          <a:prstGeom prst="rect">
            <a:avLst/>
          </a:prstGeom>
          <a:noFill/>
          <a:ln w="28575">
            <a:noFill/>
          </a:ln>
        </p:spPr>
        <p:txBody>
          <a:bodyPr wrap="square" rtlCol="0">
            <a:spAutoFit/>
          </a:bodyPr>
          <a:lstStyle/>
          <a:p>
            <a:pPr algn="ctr"/>
            <a:r>
              <a:rPr lang="fr-FR" b="1" dirty="0" smtClean="0">
                <a:solidFill>
                  <a:schemeClr val="tx1"/>
                </a:solidFill>
              </a:rPr>
              <a:t>Conduction</a:t>
            </a:r>
            <a:endParaRPr lang="fr-FR" b="1" dirty="0">
              <a:solidFill>
                <a:schemeClr val="tx1"/>
              </a:solidFill>
            </a:endParaRPr>
          </a:p>
        </p:txBody>
      </p:sp>
      <p:sp>
        <p:nvSpPr>
          <p:cNvPr id="180" name="ZoneTexte 179"/>
          <p:cNvSpPr txBox="1"/>
          <p:nvPr/>
        </p:nvSpPr>
        <p:spPr>
          <a:xfrm>
            <a:off x="7068938" y="2236317"/>
            <a:ext cx="1896957" cy="461665"/>
          </a:xfrm>
          <a:prstGeom prst="rect">
            <a:avLst/>
          </a:prstGeom>
          <a:noFill/>
          <a:ln w="28575">
            <a:noFill/>
          </a:ln>
        </p:spPr>
        <p:txBody>
          <a:bodyPr wrap="square" rtlCol="0">
            <a:spAutoFit/>
          </a:bodyPr>
          <a:lstStyle/>
          <a:p>
            <a:pPr algn="ctr"/>
            <a:r>
              <a:rPr lang="fr-FR" sz="1200" dirty="0" smtClean="0">
                <a:solidFill>
                  <a:schemeClr val="tx1"/>
                </a:solidFill>
              </a:rPr>
              <a:t>Hexaèdres et prismes linéaires</a:t>
            </a:r>
            <a:endParaRPr lang="fr-FR" sz="1200" dirty="0">
              <a:solidFill>
                <a:schemeClr val="tx1"/>
              </a:solidFill>
            </a:endParaRPr>
          </a:p>
        </p:txBody>
      </p:sp>
      <p:pic>
        <p:nvPicPr>
          <p:cNvPr id="26" name="Image 25"/>
          <p:cNvPicPr>
            <a:picLocks noChangeAspect="1"/>
          </p:cNvPicPr>
          <p:nvPr/>
        </p:nvPicPr>
        <p:blipFill rotWithShape="1">
          <a:blip r:embed="rId5"/>
          <a:srcRect t="5507"/>
          <a:stretch/>
        </p:blipFill>
        <p:spPr>
          <a:xfrm>
            <a:off x="134388" y="2023687"/>
            <a:ext cx="4912823" cy="4294800"/>
          </a:xfrm>
          <a:prstGeom prst="rect">
            <a:avLst/>
          </a:prstGeom>
        </p:spPr>
      </p:pic>
      <p:sp>
        <p:nvSpPr>
          <p:cNvPr id="27" name="Ellipse 26"/>
          <p:cNvSpPr/>
          <p:nvPr/>
        </p:nvSpPr>
        <p:spPr>
          <a:xfrm>
            <a:off x="5613876" y="2864904"/>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5858509" y="2875348"/>
            <a:ext cx="1409700" cy="307777"/>
          </a:xfrm>
          <a:prstGeom prst="rect">
            <a:avLst/>
          </a:prstGeom>
          <a:noFill/>
          <a:ln w="28575">
            <a:noFill/>
          </a:ln>
        </p:spPr>
        <p:txBody>
          <a:bodyPr wrap="square" rtlCol="0">
            <a:spAutoFit/>
          </a:bodyPr>
          <a:lstStyle/>
          <a:p>
            <a:pPr algn="ctr"/>
            <a:r>
              <a:rPr lang="fr-FR" b="1" dirty="0" smtClean="0">
                <a:solidFill>
                  <a:schemeClr val="tx1"/>
                </a:solidFill>
              </a:rPr>
              <a:t>Convection</a:t>
            </a:r>
            <a:endParaRPr lang="fr-FR" b="1" dirty="0">
              <a:solidFill>
                <a:schemeClr val="tx1"/>
              </a:solidFill>
            </a:endParaRPr>
          </a:p>
        </p:txBody>
      </p:sp>
      <p:sp>
        <p:nvSpPr>
          <p:cNvPr id="29" name="ZoneTexte 28"/>
          <p:cNvSpPr txBox="1"/>
          <p:nvPr/>
        </p:nvSpPr>
        <p:spPr>
          <a:xfrm>
            <a:off x="7074006" y="2846271"/>
            <a:ext cx="1891889" cy="646331"/>
          </a:xfrm>
          <a:prstGeom prst="rect">
            <a:avLst/>
          </a:prstGeom>
          <a:noFill/>
          <a:ln w="28575">
            <a:noFill/>
          </a:ln>
        </p:spPr>
        <p:txBody>
          <a:bodyPr wrap="square" rtlCol="0">
            <a:spAutoFit/>
          </a:bodyPr>
          <a:lstStyle/>
          <a:p>
            <a:pPr algn="ctr"/>
            <a:r>
              <a:rPr lang="fr-FR" sz="1200" dirty="0" smtClean="0">
                <a:solidFill>
                  <a:schemeClr val="tx1"/>
                </a:solidFill>
              </a:rPr>
              <a:t>Extérieure (</a:t>
            </a:r>
            <a:r>
              <a:rPr lang="fr-FR" sz="1200" dirty="0" err="1" smtClean="0">
                <a:solidFill>
                  <a:schemeClr val="tx1"/>
                </a:solidFill>
              </a:rPr>
              <a:t>Tair</a:t>
            </a:r>
            <a:r>
              <a:rPr lang="fr-FR" sz="1200" dirty="0" smtClean="0">
                <a:solidFill>
                  <a:schemeClr val="tx1"/>
                </a:solidFill>
              </a:rPr>
              <a:t> </a:t>
            </a:r>
            <a:r>
              <a:rPr lang="fr-FR" sz="1200" dirty="0" err="1" smtClean="0">
                <a:solidFill>
                  <a:schemeClr val="tx1"/>
                </a:solidFill>
              </a:rPr>
              <a:t>ext</a:t>
            </a:r>
            <a:r>
              <a:rPr lang="fr-FR" sz="1200" dirty="0" smtClean="0">
                <a:solidFill>
                  <a:schemeClr val="tx1"/>
                </a:solidFill>
              </a:rPr>
              <a:t>), Intérieure (nœuds ‘T’ libre ou fixée)</a:t>
            </a:r>
            <a:endParaRPr lang="fr-FR" sz="1200" dirty="0">
              <a:solidFill>
                <a:schemeClr val="tx1"/>
              </a:solidFill>
            </a:endParaRPr>
          </a:p>
        </p:txBody>
      </p:sp>
      <p:sp>
        <p:nvSpPr>
          <p:cNvPr id="30" name="ZoneTexte 29"/>
          <p:cNvSpPr txBox="1"/>
          <p:nvPr/>
        </p:nvSpPr>
        <p:spPr>
          <a:xfrm>
            <a:off x="7317635" y="1035105"/>
            <a:ext cx="1409700" cy="307777"/>
          </a:xfrm>
          <a:prstGeom prst="rect">
            <a:avLst/>
          </a:prstGeom>
          <a:noFill/>
          <a:ln w="28575">
            <a:noFill/>
          </a:ln>
        </p:spPr>
        <p:txBody>
          <a:bodyPr wrap="square" rtlCol="0">
            <a:spAutoFit/>
          </a:bodyPr>
          <a:lstStyle/>
          <a:p>
            <a:pPr algn="ctr"/>
            <a:r>
              <a:rPr lang="fr-FR" b="1" dirty="0" smtClean="0">
                <a:solidFill>
                  <a:srgbClr val="FBC54B"/>
                </a:solidFill>
              </a:rPr>
              <a:t>Simulations</a:t>
            </a:r>
            <a:endParaRPr lang="fr-FR" b="1" dirty="0">
              <a:solidFill>
                <a:srgbClr val="FBC54B"/>
              </a:solidFill>
            </a:endParaRPr>
          </a:p>
        </p:txBody>
      </p:sp>
      <p:sp>
        <p:nvSpPr>
          <p:cNvPr id="31" name="ZoneTexte 30"/>
          <p:cNvSpPr txBox="1"/>
          <p:nvPr/>
        </p:nvSpPr>
        <p:spPr>
          <a:xfrm>
            <a:off x="7317635" y="575668"/>
            <a:ext cx="1409700" cy="523220"/>
          </a:xfrm>
          <a:prstGeom prst="rect">
            <a:avLst/>
          </a:prstGeom>
          <a:noFill/>
          <a:ln w="28575">
            <a:noFill/>
          </a:ln>
        </p:spPr>
        <p:txBody>
          <a:bodyPr wrap="square" rtlCol="0">
            <a:spAutoFit/>
          </a:bodyPr>
          <a:lstStyle/>
          <a:p>
            <a:pPr algn="ctr"/>
            <a:r>
              <a:rPr lang="fr-FR" b="1" dirty="0" smtClean="0">
                <a:solidFill>
                  <a:schemeClr val="tx1"/>
                </a:solidFill>
              </a:rPr>
              <a:t>Etude thermique</a:t>
            </a:r>
            <a:endParaRPr lang="fr-FR" b="1" dirty="0">
              <a:solidFill>
                <a:schemeClr val="tx1"/>
              </a:solidFill>
            </a:endParaRPr>
          </a:p>
        </p:txBody>
      </p:sp>
      <p:sp>
        <p:nvSpPr>
          <p:cNvPr id="32" name="ZoneTexte 31"/>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3663903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chemeClr val="bg1">
                    <a:lumMod val="85000"/>
                  </a:schemeClr>
                </a:solidFill>
              </a:rPr>
              <a:t>Enveloppe</a:t>
            </a:r>
            <a:endParaRPr lang="fr-FR" dirty="0">
              <a:solidFill>
                <a:schemeClr val="bg1">
                  <a:lumMod val="85000"/>
                </a:schemeClr>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17</a:t>
            </a:fld>
            <a:endParaRPr lang="fr-FR"/>
          </a:p>
        </p:txBody>
      </p:sp>
      <p:sp>
        <p:nvSpPr>
          <p:cNvPr id="177" name="AutoShape 4"/>
          <p:cNvSpPr/>
          <p:nvPr/>
        </p:nvSpPr>
        <p:spPr>
          <a:xfrm rot="5400000">
            <a:off x="4267913" y="3511746"/>
            <a:ext cx="2985510" cy="106291"/>
          </a:xfrm>
          <a:prstGeom prst="rect">
            <a:avLst/>
          </a:prstGeom>
          <a:solidFill>
            <a:srgbClr val="EFBD0C"/>
          </a:solidFill>
        </p:spPr>
      </p:sp>
      <p:sp>
        <p:nvSpPr>
          <p:cNvPr id="178" name="Ellipse 177"/>
          <p:cNvSpPr/>
          <p:nvPr/>
        </p:nvSpPr>
        <p:spPr>
          <a:xfrm>
            <a:off x="5614277" y="2220303"/>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ZoneTexte 178"/>
          <p:cNvSpPr txBox="1"/>
          <p:nvPr/>
        </p:nvSpPr>
        <p:spPr>
          <a:xfrm>
            <a:off x="5871614" y="2223284"/>
            <a:ext cx="1409700" cy="307777"/>
          </a:xfrm>
          <a:prstGeom prst="rect">
            <a:avLst/>
          </a:prstGeom>
          <a:noFill/>
          <a:ln w="28575">
            <a:noFill/>
          </a:ln>
        </p:spPr>
        <p:txBody>
          <a:bodyPr wrap="square" rtlCol="0">
            <a:spAutoFit/>
          </a:bodyPr>
          <a:lstStyle/>
          <a:p>
            <a:pPr algn="ctr"/>
            <a:r>
              <a:rPr lang="fr-FR" b="1" dirty="0" smtClean="0">
                <a:solidFill>
                  <a:schemeClr val="tx1"/>
                </a:solidFill>
              </a:rPr>
              <a:t>Conduction</a:t>
            </a:r>
            <a:endParaRPr lang="fr-FR" b="1" dirty="0">
              <a:solidFill>
                <a:schemeClr val="tx1"/>
              </a:solidFill>
            </a:endParaRPr>
          </a:p>
        </p:txBody>
      </p:sp>
      <p:sp>
        <p:nvSpPr>
          <p:cNvPr id="180" name="ZoneTexte 179"/>
          <p:cNvSpPr txBox="1"/>
          <p:nvPr/>
        </p:nvSpPr>
        <p:spPr>
          <a:xfrm>
            <a:off x="7068938" y="2236317"/>
            <a:ext cx="1896957" cy="461665"/>
          </a:xfrm>
          <a:prstGeom prst="rect">
            <a:avLst/>
          </a:prstGeom>
          <a:noFill/>
          <a:ln w="28575">
            <a:noFill/>
          </a:ln>
        </p:spPr>
        <p:txBody>
          <a:bodyPr wrap="square" rtlCol="0">
            <a:spAutoFit/>
          </a:bodyPr>
          <a:lstStyle/>
          <a:p>
            <a:pPr algn="ctr"/>
            <a:r>
              <a:rPr lang="fr-FR" sz="1200" dirty="0" smtClean="0">
                <a:solidFill>
                  <a:schemeClr val="tx1"/>
                </a:solidFill>
              </a:rPr>
              <a:t>Hexaèdres et prismes linéaires</a:t>
            </a:r>
            <a:endParaRPr lang="fr-FR" sz="1200" dirty="0">
              <a:solidFill>
                <a:schemeClr val="tx1"/>
              </a:solidFill>
            </a:endParaRPr>
          </a:p>
        </p:txBody>
      </p:sp>
      <p:sp>
        <p:nvSpPr>
          <p:cNvPr id="27" name="Ellipse 26"/>
          <p:cNvSpPr/>
          <p:nvPr/>
        </p:nvSpPr>
        <p:spPr>
          <a:xfrm>
            <a:off x="5613876" y="2864904"/>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5858509" y="2875348"/>
            <a:ext cx="1409700" cy="307777"/>
          </a:xfrm>
          <a:prstGeom prst="rect">
            <a:avLst/>
          </a:prstGeom>
          <a:noFill/>
          <a:ln w="28575">
            <a:noFill/>
          </a:ln>
        </p:spPr>
        <p:txBody>
          <a:bodyPr wrap="square" rtlCol="0">
            <a:spAutoFit/>
          </a:bodyPr>
          <a:lstStyle/>
          <a:p>
            <a:pPr algn="ctr"/>
            <a:r>
              <a:rPr lang="fr-FR" b="1" dirty="0" smtClean="0">
                <a:solidFill>
                  <a:schemeClr val="tx1"/>
                </a:solidFill>
              </a:rPr>
              <a:t>Convection</a:t>
            </a:r>
            <a:endParaRPr lang="fr-FR" b="1" dirty="0">
              <a:solidFill>
                <a:schemeClr val="tx1"/>
              </a:solidFill>
            </a:endParaRPr>
          </a:p>
        </p:txBody>
      </p:sp>
      <p:sp>
        <p:nvSpPr>
          <p:cNvPr id="29" name="ZoneTexte 28"/>
          <p:cNvSpPr txBox="1"/>
          <p:nvPr/>
        </p:nvSpPr>
        <p:spPr>
          <a:xfrm>
            <a:off x="7074006" y="2846271"/>
            <a:ext cx="1891889" cy="646331"/>
          </a:xfrm>
          <a:prstGeom prst="rect">
            <a:avLst/>
          </a:prstGeom>
          <a:noFill/>
          <a:ln w="28575">
            <a:noFill/>
          </a:ln>
        </p:spPr>
        <p:txBody>
          <a:bodyPr wrap="square" rtlCol="0">
            <a:spAutoFit/>
          </a:bodyPr>
          <a:lstStyle/>
          <a:p>
            <a:pPr algn="ctr"/>
            <a:r>
              <a:rPr lang="fr-FR" sz="1200" dirty="0" smtClean="0">
                <a:solidFill>
                  <a:schemeClr val="tx1"/>
                </a:solidFill>
              </a:rPr>
              <a:t>Extérieure (</a:t>
            </a:r>
            <a:r>
              <a:rPr lang="fr-FR" sz="1200" dirty="0" err="1" smtClean="0">
                <a:solidFill>
                  <a:schemeClr val="tx1"/>
                </a:solidFill>
              </a:rPr>
              <a:t>Tair</a:t>
            </a:r>
            <a:r>
              <a:rPr lang="fr-FR" sz="1200" dirty="0" smtClean="0">
                <a:solidFill>
                  <a:schemeClr val="tx1"/>
                </a:solidFill>
              </a:rPr>
              <a:t> </a:t>
            </a:r>
            <a:r>
              <a:rPr lang="fr-FR" sz="1200" dirty="0" err="1" smtClean="0">
                <a:solidFill>
                  <a:schemeClr val="tx1"/>
                </a:solidFill>
              </a:rPr>
              <a:t>ext</a:t>
            </a:r>
            <a:r>
              <a:rPr lang="fr-FR" sz="1200" dirty="0" smtClean="0">
                <a:solidFill>
                  <a:schemeClr val="tx1"/>
                </a:solidFill>
              </a:rPr>
              <a:t>), Intérieure (nœuds ‘T’ libre ou fixée)</a:t>
            </a:r>
            <a:endParaRPr lang="fr-FR" sz="1200" dirty="0">
              <a:solidFill>
                <a:schemeClr val="tx1"/>
              </a:solidFill>
            </a:endParaRPr>
          </a:p>
        </p:txBody>
      </p:sp>
      <p:pic>
        <p:nvPicPr>
          <p:cNvPr id="2" name="Image 1"/>
          <p:cNvPicPr>
            <a:picLocks noChangeAspect="1"/>
          </p:cNvPicPr>
          <p:nvPr/>
        </p:nvPicPr>
        <p:blipFill>
          <a:blip r:embed="rId5"/>
          <a:stretch>
            <a:fillRect/>
          </a:stretch>
        </p:blipFill>
        <p:spPr>
          <a:xfrm>
            <a:off x="119955" y="1395048"/>
            <a:ext cx="4848225" cy="4819650"/>
          </a:xfrm>
          <a:prstGeom prst="rect">
            <a:avLst/>
          </a:prstGeom>
        </p:spPr>
      </p:pic>
      <p:sp>
        <p:nvSpPr>
          <p:cNvPr id="30" name="Ellipse 29"/>
          <p:cNvSpPr/>
          <p:nvPr/>
        </p:nvSpPr>
        <p:spPr>
          <a:xfrm>
            <a:off x="5633215" y="3788734"/>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5946248" y="3700858"/>
            <a:ext cx="1409700" cy="523220"/>
          </a:xfrm>
          <a:prstGeom prst="rect">
            <a:avLst/>
          </a:prstGeom>
          <a:noFill/>
          <a:ln w="28575">
            <a:noFill/>
          </a:ln>
        </p:spPr>
        <p:txBody>
          <a:bodyPr wrap="square" rtlCol="0">
            <a:spAutoFit/>
          </a:bodyPr>
          <a:lstStyle/>
          <a:p>
            <a:pPr algn="ctr"/>
            <a:r>
              <a:rPr lang="fr-FR" b="1" dirty="0" smtClean="0">
                <a:solidFill>
                  <a:schemeClr val="tx1"/>
                </a:solidFill>
              </a:rPr>
              <a:t>Rayonnement solaire</a:t>
            </a:r>
            <a:endParaRPr lang="fr-FR" b="1" dirty="0">
              <a:solidFill>
                <a:schemeClr val="tx1"/>
              </a:solidFill>
            </a:endParaRPr>
          </a:p>
        </p:txBody>
      </p:sp>
      <p:sp>
        <p:nvSpPr>
          <p:cNvPr id="32" name="ZoneTexte 31"/>
          <p:cNvSpPr txBox="1"/>
          <p:nvPr/>
        </p:nvSpPr>
        <p:spPr>
          <a:xfrm>
            <a:off x="7100940" y="3668490"/>
            <a:ext cx="1864955" cy="830997"/>
          </a:xfrm>
          <a:prstGeom prst="rect">
            <a:avLst/>
          </a:prstGeom>
          <a:noFill/>
          <a:ln w="28575">
            <a:noFill/>
          </a:ln>
        </p:spPr>
        <p:txBody>
          <a:bodyPr wrap="square" rtlCol="0">
            <a:spAutoFit/>
          </a:bodyPr>
          <a:lstStyle/>
          <a:p>
            <a:pPr algn="ctr"/>
            <a:r>
              <a:rPr lang="fr-FR" sz="1200" dirty="0" smtClean="0">
                <a:solidFill>
                  <a:schemeClr val="tx1"/>
                </a:solidFill>
              </a:rPr>
              <a:t>Surfaces diffuses, vitrages (transmission directe, réflexion spéculaire)</a:t>
            </a:r>
            <a:endParaRPr lang="fr-FR" sz="1200" dirty="0">
              <a:solidFill>
                <a:schemeClr val="tx1"/>
              </a:solidFill>
            </a:endParaRPr>
          </a:p>
        </p:txBody>
      </p:sp>
      <p:sp>
        <p:nvSpPr>
          <p:cNvPr id="33" name="ZoneTexte 32"/>
          <p:cNvSpPr txBox="1"/>
          <p:nvPr/>
        </p:nvSpPr>
        <p:spPr>
          <a:xfrm>
            <a:off x="7317635" y="1035105"/>
            <a:ext cx="1409700" cy="307777"/>
          </a:xfrm>
          <a:prstGeom prst="rect">
            <a:avLst/>
          </a:prstGeom>
          <a:noFill/>
          <a:ln w="28575">
            <a:noFill/>
          </a:ln>
        </p:spPr>
        <p:txBody>
          <a:bodyPr wrap="square" rtlCol="0">
            <a:spAutoFit/>
          </a:bodyPr>
          <a:lstStyle/>
          <a:p>
            <a:pPr algn="ctr"/>
            <a:r>
              <a:rPr lang="fr-FR" b="1" dirty="0" smtClean="0">
                <a:solidFill>
                  <a:srgbClr val="FBC54B"/>
                </a:solidFill>
              </a:rPr>
              <a:t>Simulations</a:t>
            </a:r>
            <a:endParaRPr lang="fr-FR" b="1" dirty="0">
              <a:solidFill>
                <a:srgbClr val="FBC54B"/>
              </a:solidFill>
            </a:endParaRPr>
          </a:p>
        </p:txBody>
      </p:sp>
      <p:sp>
        <p:nvSpPr>
          <p:cNvPr id="34" name="ZoneTexte 33"/>
          <p:cNvSpPr txBox="1"/>
          <p:nvPr/>
        </p:nvSpPr>
        <p:spPr>
          <a:xfrm>
            <a:off x="7317635" y="575668"/>
            <a:ext cx="1409700" cy="523220"/>
          </a:xfrm>
          <a:prstGeom prst="rect">
            <a:avLst/>
          </a:prstGeom>
          <a:noFill/>
          <a:ln w="28575">
            <a:noFill/>
          </a:ln>
        </p:spPr>
        <p:txBody>
          <a:bodyPr wrap="square" rtlCol="0">
            <a:spAutoFit/>
          </a:bodyPr>
          <a:lstStyle/>
          <a:p>
            <a:pPr algn="ctr"/>
            <a:r>
              <a:rPr lang="fr-FR" b="1" dirty="0" smtClean="0">
                <a:solidFill>
                  <a:schemeClr val="tx1"/>
                </a:solidFill>
              </a:rPr>
              <a:t>Etude thermique</a:t>
            </a:r>
            <a:endParaRPr lang="fr-FR" b="1" dirty="0">
              <a:solidFill>
                <a:schemeClr val="tx1"/>
              </a:solidFill>
            </a:endParaRPr>
          </a:p>
        </p:txBody>
      </p:sp>
      <p:sp>
        <p:nvSpPr>
          <p:cNvPr id="35" name="ZoneTexte 34"/>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3795361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chemeClr val="bg1">
                    <a:lumMod val="85000"/>
                  </a:schemeClr>
                </a:solidFill>
              </a:rPr>
              <a:t>Enveloppe</a:t>
            </a:r>
            <a:endParaRPr lang="fr-FR" dirty="0">
              <a:solidFill>
                <a:schemeClr val="bg1">
                  <a:lumMod val="85000"/>
                </a:schemeClr>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18</a:t>
            </a:fld>
            <a:endParaRPr lang="fr-FR"/>
          </a:p>
        </p:txBody>
      </p:sp>
      <p:sp>
        <p:nvSpPr>
          <p:cNvPr id="177" name="AutoShape 4"/>
          <p:cNvSpPr/>
          <p:nvPr/>
        </p:nvSpPr>
        <p:spPr>
          <a:xfrm rot="5400000">
            <a:off x="4267913" y="3511746"/>
            <a:ext cx="2985510" cy="106291"/>
          </a:xfrm>
          <a:prstGeom prst="rect">
            <a:avLst/>
          </a:prstGeom>
          <a:solidFill>
            <a:srgbClr val="EFBD0C"/>
          </a:solidFill>
        </p:spPr>
      </p:sp>
      <p:sp>
        <p:nvSpPr>
          <p:cNvPr id="178" name="Ellipse 177"/>
          <p:cNvSpPr/>
          <p:nvPr/>
        </p:nvSpPr>
        <p:spPr>
          <a:xfrm>
            <a:off x="5614277" y="2220303"/>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ZoneTexte 178"/>
          <p:cNvSpPr txBox="1"/>
          <p:nvPr/>
        </p:nvSpPr>
        <p:spPr>
          <a:xfrm>
            <a:off x="5871614" y="2223284"/>
            <a:ext cx="1409700" cy="307777"/>
          </a:xfrm>
          <a:prstGeom prst="rect">
            <a:avLst/>
          </a:prstGeom>
          <a:noFill/>
          <a:ln w="28575">
            <a:noFill/>
          </a:ln>
        </p:spPr>
        <p:txBody>
          <a:bodyPr wrap="square" rtlCol="0">
            <a:spAutoFit/>
          </a:bodyPr>
          <a:lstStyle/>
          <a:p>
            <a:pPr algn="ctr"/>
            <a:r>
              <a:rPr lang="fr-FR" b="1" dirty="0" smtClean="0">
                <a:solidFill>
                  <a:schemeClr val="tx1"/>
                </a:solidFill>
              </a:rPr>
              <a:t>Conduction</a:t>
            </a:r>
            <a:endParaRPr lang="fr-FR" b="1" dirty="0">
              <a:solidFill>
                <a:schemeClr val="tx1"/>
              </a:solidFill>
            </a:endParaRPr>
          </a:p>
        </p:txBody>
      </p:sp>
      <p:sp>
        <p:nvSpPr>
          <p:cNvPr id="180" name="ZoneTexte 179"/>
          <p:cNvSpPr txBox="1"/>
          <p:nvPr/>
        </p:nvSpPr>
        <p:spPr>
          <a:xfrm>
            <a:off x="7068938" y="2236317"/>
            <a:ext cx="1896957" cy="461665"/>
          </a:xfrm>
          <a:prstGeom prst="rect">
            <a:avLst/>
          </a:prstGeom>
          <a:noFill/>
          <a:ln w="28575">
            <a:noFill/>
          </a:ln>
        </p:spPr>
        <p:txBody>
          <a:bodyPr wrap="square" rtlCol="0">
            <a:spAutoFit/>
          </a:bodyPr>
          <a:lstStyle/>
          <a:p>
            <a:pPr algn="ctr"/>
            <a:r>
              <a:rPr lang="fr-FR" sz="1200" dirty="0" smtClean="0">
                <a:solidFill>
                  <a:schemeClr val="tx1"/>
                </a:solidFill>
              </a:rPr>
              <a:t>Hexaèdres et prismes linéaires</a:t>
            </a:r>
            <a:endParaRPr lang="fr-FR" sz="1200" dirty="0">
              <a:solidFill>
                <a:schemeClr val="tx1"/>
              </a:solidFill>
            </a:endParaRPr>
          </a:p>
        </p:txBody>
      </p:sp>
      <p:sp>
        <p:nvSpPr>
          <p:cNvPr id="27" name="Ellipse 26"/>
          <p:cNvSpPr/>
          <p:nvPr/>
        </p:nvSpPr>
        <p:spPr>
          <a:xfrm>
            <a:off x="5613876" y="2864904"/>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5858509" y="2875348"/>
            <a:ext cx="1409700" cy="307777"/>
          </a:xfrm>
          <a:prstGeom prst="rect">
            <a:avLst/>
          </a:prstGeom>
          <a:noFill/>
          <a:ln w="28575">
            <a:noFill/>
          </a:ln>
        </p:spPr>
        <p:txBody>
          <a:bodyPr wrap="square" rtlCol="0">
            <a:spAutoFit/>
          </a:bodyPr>
          <a:lstStyle/>
          <a:p>
            <a:pPr algn="ctr"/>
            <a:r>
              <a:rPr lang="fr-FR" b="1" dirty="0" smtClean="0">
                <a:solidFill>
                  <a:schemeClr val="tx1"/>
                </a:solidFill>
              </a:rPr>
              <a:t>Convection</a:t>
            </a:r>
            <a:endParaRPr lang="fr-FR" b="1" dirty="0">
              <a:solidFill>
                <a:schemeClr val="tx1"/>
              </a:solidFill>
            </a:endParaRPr>
          </a:p>
        </p:txBody>
      </p:sp>
      <p:sp>
        <p:nvSpPr>
          <p:cNvPr id="29" name="ZoneTexte 28"/>
          <p:cNvSpPr txBox="1"/>
          <p:nvPr/>
        </p:nvSpPr>
        <p:spPr>
          <a:xfrm>
            <a:off x="7074006" y="2846271"/>
            <a:ext cx="1891889" cy="646331"/>
          </a:xfrm>
          <a:prstGeom prst="rect">
            <a:avLst/>
          </a:prstGeom>
          <a:noFill/>
          <a:ln w="28575">
            <a:noFill/>
          </a:ln>
        </p:spPr>
        <p:txBody>
          <a:bodyPr wrap="square" rtlCol="0">
            <a:spAutoFit/>
          </a:bodyPr>
          <a:lstStyle/>
          <a:p>
            <a:pPr algn="ctr"/>
            <a:r>
              <a:rPr lang="fr-FR" sz="1200" dirty="0" smtClean="0">
                <a:solidFill>
                  <a:schemeClr val="tx1"/>
                </a:solidFill>
              </a:rPr>
              <a:t>Extérieure (</a:t>
            </a:r>
            <a:r>
              <a:rPr lang="fr-FR" sz="1200" dirty="0" err="1" smtClean="0">
                <a:solidFill>
                  <a:schemeClr val="tx1"/>
                </a:solidFill>
              </a:rPr>
              <a:t>Tair</a:t>
            </a:r>
            <a:r>
              <a:rPr lang="fr-FR" sz="1200" dirty="0" smtClean="0">
                <a:solidFill>
                  <a:schemeClr val="tx1"/>
                </a:solidFill>
              </a:rPr>
              <a:t> </a:t>
            </a:r>
            <a:r>
              <a:rPr lang="fr-FR" sz="1200" dirty="0" err="1" smtClean="0">
                <a:solidFill>
                  <a:schemeClr val="tx1"/>
                </a:solidFill>
              </a:rPr>
              <a:t>ext</a:t>
            </a:r>
            <a:r>
              <a:rPr lang="fr-FR" sz="1200" dirty="0" smtClean="0">
                <a:solidFill>
                  <a:schemeClr val="tx1"/>
                </a:solidFill>
              </a:rPr>
              <a:t>), Intérieure (nœuds ‘T’ libre ou fixée)</a:t>
            </a:r>
            <a:endParaRPr lang="fr-FR" sz="1200" dirty="0">
              <a:solidFill>
                <a:schemeClr val="tx1"/>
              </a:solidFill>
            </a:endParaRPr>
          </a:p>
        </p:txBody>
      </p:sp>
      <p:sp>
        <p:nvSpPr>
          <p:cNvPr id="30" name="Ellipse 29"/>
          <p:cNvSpPr/>
          <p:nvPr/>
        </p:nvSpPr>
        <p:spPr>
          <a:xfrm>
            <a:off x="5633215" y="3788734"/>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5946248" y="3700858"/>
            <a:ext cx="1409700" cy="523220"/>
          </a:xfrm>
          <a:prstGeom prst="rect">
            <a:avLst/>
          </a:prstGeom>
          <a:noFill/>
          <a:ln w="28575">
            <a:noFill/>
          </a:ln>
        </p:spPr>
        <p:txBody>
          <a:bodyPr wrap="square" rtlCol="0">
            <a:spAutoFit/>
          </a:bodyPr>
          <a:lstStyle/>
          <a:p>
            <a:pPr algn="ctr"/>
            <a:r>
              <a:rPr lang="fr-FR" b="1" dirty="0" smtClean="0">
                <a:solidFill>
                  <a:schemeClr val="tx1"/>
                </a:solidFill>
              </a:rPr>
              <a:t>Rayonnement solaire</a:t>
            </a:r>
            <a:endParaRPr lang="fr-FR" b="1" dirty="0">
              <a:solidFill>
                <a:schemeClr val="tx1"/>
              </a:solidFill>
            </a:endParaRPr>
          </a:p>
        </p:txBody>
      </p:sp>
      <p:sp>
        <p:nvSpPr>
          <p:cNvPr id="32" name="ZoneTexte 31"/>
          <p:cNvSpPr txBox="1"/>
          <p:nvPr/>
        </p:nvSpPr>
        <p:spPr>
          <a:xfrm>
            <a:off x="7100940" y="3668490"/>
            <a:ext cx="1864955" cy="830997"/>
          </a:xfrm>
          <a:prstGeom prst="rect">
            <a:avLst/>
          </a:prstGeom>
          <a:noFill/>
          <a:ln w="28575">
            <a:noFill/>
          </a:ln>
        </p:spPr>
        <p:txBody>
          <a:bodyPr wrap="square" rtlCol="0">
            <a:spAutoFit/>
          </a:bodyPr>
          <a:lstStyle/>
          <a:p>
            <a:pPr algn="ctr"/>
            <a:r>
              <a:rPr lang="fr-FR" sz="1200" dirty="0" smtClean="0">
                <a:solidFill>
                  <a:schemeClr val="tx1"/>
                </a:solidFill>
              </a:rPr>
              <a:t>Surfaces diffuses, vitrages (transmission directe, réflexion spéculaire)</a:t>
            </a:r>
            <a:endParaRPr lang="fr-FR" sz="1200" dirty="0">
              <a:solidFill>
                <a:schemeClr val="tx1"/>
              </a:solidFill>
            </a:endParaRPr>
          </a:p>
        </p:txBody>
      </p:sp>
      <p:pic>
        <p:nvPicPr>
          <p:cNvPr id="3" name="Image 2"/>
          <p:cNvPicPr>
            <a:picLocks noChangeAspect="1"/>
          </p:cNvPicPr>
          <p:nvPr/>
        </p:nvPicPr>
        <p:blipFill>
          <a:blip r:embed="rId5"/>
          <a:stretch>
            <a:fillRect/>
          </a:stretch>
        </p:blipFill>
        <p:spPr>
          <a:xfrm>
            <a:off x="91078" y="1382519"/>
            <a:ext cx="4943475" cy="4886325"/>
          </a:xfrm>
          <a:prstGeom prst="rect">
            <a:avLst/>
          </a:prstGeom>
        </p:spPr>
      </p:pic>
      <p:sp>
        <p:nvSpPr>
          <p:cNvPr id="33" name="Ellipse 32"/>
          <p:cNvSpPr/>
          <p:nvPr/>
        </p:nvSpPr>
        <p:spPr>
          <a:xfrm>
            <a:off x="5633215" y="4564585"/>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5935566" y="4530224"/>
            <a:ext cx="1409700" cy="523220"/>
          </a:xfrm>
          <a:prstGeom prst="rect">
            <a:avLst/>
          </a:prstGeom>
          <a:noFill/>
          <a:ln w="28575">
            <a:noFill/>
          </a:ln>
        </p:spPr>
        <p:txBody>
          <a:bodyPr wrap="square" rtlCol="0">
            <a:spAutoFit/>
          </a:bodyPr>
          <a:lstStyle/>
          <a:p>
            <a:pPr algn="ctr"/>
            <a:r>
              <a:rPr lang="fr-FR" b="1" dirty="0" smtClean="0">
                <a:solidFill>
                  <a:schemeClr val="tx1"/>
                </a:solidFill>
              </a:rPr>
              <a:t>Rayonnement infrarouge</a:t>
            </a:r>
            <a:endParaRPr lang="fr-FR" b="1" dirty="0">
              <a:solidFill>
                <a:schemeClr val="tx1"/>
              </a:solidFill>
            </a:endParaRPr>
          </a:p>
        </p:txBody>
      </p:sp>
      <p:sp>
        <p:nvSpPr>
          <p:cNvPr id="35" name="ZoneTexte 34"/>
          <p:cNvSpPr txBox="1"/>
          <p:nvPr/>
        </p:nvSpPr>
        <p:spPr>
          <a:xfrm>
            <a:off x="7220856" y="4564585"/>
            <a:ext cx="1789975" cy="461665"/>
          </a:xfrm>
          <a:prstGeom prst="rect">
            <a:avLst/>
          </a:prstGeom>
          <a:noFill/>
          <a:ln w="28575">
            <a:noFill/>
          </a:ln>
        </p:spPr>
        <p:txBody>
          <a:bodyPr wrap="square" rtlCol="0">
            <a:spAutoFit/>
          </a:bodyPr>
          <a:lstStyle/>
          <a:p>
            <a:pPr algn="ctr"/>
            <a:r>
              <a:rPr lang="fr-FR" sz="1200" dirty="0" smtClean="0">
                <a:solidFill>
                  <a:schemeClr val="tx1"/>
                </a:solidFill>
              </a:rPr>
              <a:t>Corps gris (émission et réflexion diffuse)</a:t>
            </a:r>
            <a:endParaRPr lang="fr-FR" sz="1200" dirty="0">
              <a:solidFill>
                <a:schemeClr val="tx1"/>
              </a:solidFill>
            </a:endParaRPr>
          </a:p>
        </p:txBody>
      </p:sp>
      <p:sp>
        <p:nvSpPr>
          <p:cNvPr id="36" name="ZoneTexte 35"/>
          <p:cNvSpPr txBox="1"/>
          <p:nvPr/>
        </p:nvSpPr>
        <p:spPr>
          <a:xfrm>
            <a:off x="5720495" y="5593692"/>
            <a:ext cx="3000721" cy="523220"/>
          </a:xfrm>
          <a:prstGeom prst="rect">
            <a:avLst/>
          </a:prstGeom>
          <a:noFill/>
          <a:ln w="28575">
            <a:solidFill>
              <a:schemeClr val="tx1"/>
            </a:solidFill>
            <a:prstDash val="lgDash"/>
          </a:ln>
        </p:spPr>
        <p:txBody>
          <a:bodyPr wrap="square" rtlCol="0">
            <a:spAutoFit/>
          </a:bodyPr>
          <a:lstStyle/>
          <a:p>
            <a:pPr algn="ctr"/>
            <a:r>
              <a:rPr lang="fr-FR" dirty="0" smtClean="0"/>
              <a:t>Externalisation du calcul des facteurs de vue </a:t>
            </a:r>
            <a:endParaRPr lang="fr-FR" dirty="0"/>
          </a:p>
        </p:txBody>
      </p:sp>
      <p:sp>
        <p:nvSpPr>
          <p:cNvPr id="37" name="ZoneTexte 36"/>
          <p:cNvSpPr txBox="1"/>
          <p:nvPr/>
        </p:nvSpPr>
        <p:spPr>
          <a:xfrm>
            <a:off x="7317635" y="1035105"/>
            <a:ext cx="1409700" cy="307777"/>
          </a:xfrm>
          <a:prstGeom prst="rect">
            <a:avLst/>
          </a:prstGeom>
          <a:noFill/>
          <a:ln w="28575">
            <a:noFill/>
          </a:ln>
        </p:spPr>
        <p:txBody>
          <a:bodyPr wrap="square" rtlCol="0">
            <a:spAutoFit/>
          </a:bodyPr>
          <a:lstStyle/>
          <a:p>
            <a:pPr algn="ctr"/>
            <a:r>
              <a:rPr lang="fr-FR" b="1" dirty="0" smtClean="0">
                <a:solidFill>
                  <a:srgbClr val="FBC54B"/>
                </a:solidFill>
              </a:rPr>
              <a:t>Simulations</a:t>
            </a:r>
            <a:endParaRPr lang="fr-FR" b="1" dirty="0">
              <a:solidFill>
                <a:srgbClr val="FBC54B"/>
              </a:solidFill>
            </a:endParaRPr>
          </a:p>
        </p:txBody>
      </p:sp>
      <p:sp>
        <p:nvSpPr>
          <p:cNvPr id="38" name="ZoneTexte 37"/>
          <p:cNvSpPr txBox="1"/>
          <p:nvPr/>
        </p:nvSpPr>
        <p:spPr>
          <a:xfrm>
            <a:off x="7317635" y="575668"/>
            <a:ext cx="1409700" cy="523220"/>
          </a:xfrm>
          <a:prstGeom prst="rect">
            <a:avLst/>
          </a:prstGeom>
          <a:noFill/>
          <a:ln w="28575">
            <a:noFill/>
          </a:ln>
        </p:spPr>
        <p:txBody>
          <a:bodyPr wrap="square" rtlCol="0">
            <a:spAutoFit/>
          </a:bodyPr>
          <a:lstStyle/>
          <a:p>
            <a:pPr algn="ctr"/>
            <a:r>
              <a:rPr lang="fr-FR" b="1" dirty="0" smtClean="0">
                <a:solidFill>
                  <a:schemeClr val="tx1"/>
                </a:solidFill>
              </a:rPr>
              <a:t>Etude thermique</a:t>
            </a:r>
            <a:endParaRPr lang="fr-FR" b="1" dirty="0">
              <a:solidFill>
                <a:schemeClr val="tx1"/>
              </a:solidFill>
            </a:endParaRPr>
          </a:p>
        </p:txBody>
      </p:sp>
      <p:sp>
        <p:nvSpPr>
          <p:cNvPr id="39" name="ZoneTexte 38"/>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9845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chemeClr val="bg1">
                    <a:lumMod val="85000"/>
                  </a:schemeClr>
                </a:solidFill>
              </a:rPr>
              <a:t>Enveloppe</a:t>
            </a:r>
            <a:endParaRPr lang="fr-FR" dirty="0">
              <a:solidFill>
                <a:schemeClr val="bg1">
                  <a:lumMod val="85000"/>
                </a:schemeClr>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8" name="ZoneTexte 67"/>
          <p:cNvSpPr txBox="1"/>
          <p:nvPr/>
        </p:nvSpPr>
        <p:spPr>
          <a:xfrm>
            <a:off x="7317635" y="575668"/>
            <a:ext cx="1409700" cy="523220"/>
          </a:xfrm>
          <a:prstGeom prst="rect">
            <a:avLst/>
          </a:prstGeom>
          <a:noFill/>
          <a:ln w="28575">
            <a:noFill/>
          </a:ln>
        </p:spPr>
        <p:txBody>
          <a:bodyPr wrap="square" rtlCol="0">
            <a:spAutoFit/>
          </a:bodyPr>
          <a:lstStyle/>
          <a:p>
            <a:pPr algn="ctr"/>
            <a:r>
              <a:rPr lang="fr-FR" b="1" dirty="0" smtClean="0">
                <a:solidFill>
                  <a:schemeClr val="tx1"/>
                </a:solidFill>
              </a:rPr>
              <a:t>Etude thermique</a:t>
            </a:r>
            <a:endParaRPr lang="fr-FR" b="1" dirty="0">
              <a:solidFill>
                <a:schemeClr val="tx1"/>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19</a:t>
            </a:fld>
            <a:endParaRPr lang="fr-FR"/>
          </a:p>
        </p:txBody>
      </p:sp>
      <p:pic>
        <p:nvPicPr>
          <p:cNvPr id="2" name="Image 1"/>
          <p:cNvPicPr>
            <a:picLocks noChangeAspect="1"/>
          </p:cNvPicPr>
          <p:nvPr/>
        </p:nvPicPr>
        <p:blipFill>
          <a:blip r:embed="rId5"/>
          <a:stretch>
            <a:fillRect/>
          </a:stretch>
        </p:blipFill>
        <p:spPr>
          <a:xfrm>
            <a:off x="349616" y="1669482"/>
            <a:ext cx="4772025" cy="4219575"/>
          </a:xfrm>
          <a:prstGeom prst="rect">
            <a:avLst/>
          </a:prstGeom>
        </p:spPr>
      </p:pic>
      <p:sp>
        <p:nvSpPr>
          <p:cNvPr id="27" name="ZoneTexte 26"/>
          <p:cNvSpPr txBox="1"/>
          <p:nvPr/>
        </p:nvSpPr>
        <p:spPr>
          <a:xfrm>
            <a:off x="6235722" y="2475299"/>
            <a:ext cx="1131633" cy="307777"/>
          </a:xfrm>
          <a:prstGeom prst="rect">
            <a:avLst/>
          </a:prstGeom>
          <a:noFill/>
        </p:spPr>
        <p:txBody>
          <a:bodyPr wrap="square" rtlCol="0">
            <a:spAutoFit/>
          </a:bodyPr>
          <a:lstStyle/>
          <a:p>
            <a:r>
              <a:rPr lang="fr-FR" dirty="0" smtClean="0">
                <a:solidFill>
                  <a:schemeClr val="tx1"/>
                </a:solidFill>
              </a:rPr>
              <a:t>Durée : 24h</a:t>
            </a:r>
          </a:p>
        </p:txBody>
      </p:sp>
      <p:sp>
        <p:nvSpPr>
          <p:cNvPr id="28" name="ZoneTexte 27"/>
          <p:cNvSpPr txBox="1"/>
          <p:nvPr/>
        </p:nvSpPr>
        <p:spPr>
          <a:xfrm>
            <a:off x="5942555" y="2744817"/>
            <a:ext cx="1960305" cy="307777"/>
          </a:xfrm>
          <a:prstGeom prst="rect">
            <a:avLst/>
          </a:prstGeom>
          <a:noFill/>
        </p:spPr>
        <p:txBody>
          <a:bodyPr wrap="square" rtlCol="0">
            <a:spAutoFit/>
          </a:bodyPr>
          <a:lstStyle/>
          <a:p>
            <a:r>
              <a:rPr lang="fr-FR" dirty="0" smtClean="0">
                <a:solidFill>
                  <a:schemeClr val="tx1"/>
                </a:solidFill>
              </a:rPr>
              <a:t>Pas de temps : 10min</a:t>
            </a:r>
          </a:p>
        </p:txBody>
      </p:sp>
      <p:sp>
        <p:nvSpPr>
          <p:cNvPr id="29" name="ZoneTexte 28"/>
          <p:cNvSpPr txBox="1"/>
          <p:nvPr/>
        </p:nvSpPr>
        <p:spPr>
          <a:xfrm>
            <a:off x="5788485" y="1818624"/>
            <a:ext cx="2026106" cy="307777"/>
          </a:xfrm>
          <a:prstGeom prst="rect">
            <a:avLst/>
          </a:prstGeom>
          <a:noFill/>
        </p:spPr>
        <p:txBody>
          <a:bodyPr wrap="square" rtlCol="0">
            <a:spAutoFit/>
          </a:bodyPr>
          <a:lstStyle/>
          <a:p>
            <a:r>
              <a:rPr lang="fr-FR" b="1" dirty="0" smtClean="0">
                <a:solidFill>
                  <a:schemeClr val="tx1"/>
                </a:solidFill>
              </a:rPr>
              <a:t>Simulation thermique</a:t>
            </a:r>
          </a:p>
        </p:txBody>
      </p:sp>
      <p:sp>
        <p:nvSpPr>
          <p:cNvPr id="30" name="Rectangle 29"/>
          <p:cNvSpPr/>
          <p:nvPr/>
        </p:nvSpPr>
        <p:spPr>
          <a:xfrm>
            <a:off x="5605538" y="3014121"/>
            <a:ext cx="2392001" cy="307777"/>
          </a:xfrm>
          <a:prstGeom prst="rect">
            <a:avLst/>
          </a:prstGeom>
        </p:spPr>
        <p:txBody>
          <a:bodyPr wrap="none">
            <a:spAutoFit/>
          </a:bodyPr>
          <a:lstStyle/>
          <a:p>
            <a:pPr algn="ctr"/>
            <a:r>
              <a:rPr lang="fr-FR" dirty="0" smtClean="0">
                <a:solidFill>
                  <a:schemeClr val="tx1"/>
                </a:solidFill>
              </a:rPr>
              <a:t>Bayonne, France, 19 février</a:t>
            </a:r>
            <a:endParaRPr lang="fr-FR" dirty="0">
              <a:solidFill>
                <a:schemeClr val="tx1"/>
              </a:solidFill>
            </a:endParaRPr>
          </a:p>
        </p:txBody>
      </p:sp>
      <p:sp>
        <p:nvSpPr>
          <p:cNvPr id="31" name="Rectangle 30"/>
          <p:cNvSpPr/>
          <p:nvPr/>
        </p:nvSpPr>
        <p:spPr>
          <a:xfrm>
            <a:off x="5119203" y="3312982"/>
            <a:ext cx="3364671" cy="523220"/>
          </a:xfrm>
          <a:prstGeom prst="rect">
            <a:avLst/>
          </a:prstGeom>
        </p:spPr>
        <p:txBody>
          <a:bodyPr wrap="square">
            <a:spAutoFit/>
          </a:bodyPr>
          <a:lstStyle/>
          <a:p>
            <a:pPr algn="ctr"/>
            <a:r>
              <a:rPr lang="fr-FR" dirty="0" smtClean="0">
                <a:solidFill>
                  <a:schemeClr val="tx1"/>
                </a:solidFill>
              </a:rPr>
              <a:t>Paramètres d’évaluation : Température de l’air et des surfaces</a:t>
            </a:r>
            <a:endParaRPr lang="fr-FR" dirty="0">
              <a:solidFill>
                <a:schemeClr val="tx1"/>
              </a:solidFill>
            </a:endParaRPr>
          </a:p>
        </p:txBody>
      </p:sp>
      <p:pic>
        <p:nvPicPr>
          <p:cNvPr id="32" name="Picture 5"/>
          <p:cNvPicPr>
            <a:picLocks noChangeAspect="1"/>
          </p:cNvPicPr>
          <p:nvPr/>
        </p:nvPicPr>
        <p:blipFill>
          <a:blip r:embed="rId6">
            <a:duotone>
              <a:schemeClr val="accent1">
                <a:shade val="45000"/>
                <a:satMod val="135000"/>
              </a:schemeClr>
              <a:prstClr val="white"/>
            </a:duotone>
          </a:blip>
          <a:srcRect/>
          <a:stretch>
            <a:fillRect/>
          </a:stretch>
        </p:blipFill>
        <p:spPr>
          <a:xfrm>
            <a:off x="1322715" y="2438855"/>
            <a:ext cx="145484" cy="145484"/>
          </a:xfrm>
          <a:prstGeom prst="rect">
            <a:avLst/>
          </a:prstGeom>
        </p:spPr>
      </p:pic>
      <p:pic>
        <p:nvPicPr>
          <p:cNvPr id="33" name="Picture 5"/>
          <p:cNvPicPr>
            <a:picLocks noChangeAspect="1"/>
          </p:cNvPicPr>
          <p:nvPr/>
        </p:nvPicPr>
        <p:blipFill>
          <a:blip r:embed="rId6">
            <a:duotone>
              <a:schemeClr val="accent1">
                <a:shade val="45000"/>
                <a:satMod val="135000"/>
              </a:schemeClr>
              <a:prstClr val="white"/>
            </a:duotone>
          </a:blip>
          <a:srcRect/>
          <a:stretch>
            <a:fillRect/>
          </a:stretch>
        </p:blipFill>
        <p:spPr>
          <a:xfrm>
            <a:off x="1322715" y="3335163"/>
            <a:ext cx="145484" cy="145484"/>
          </a:xfrm>
          <a:prstGeom prst="rect">
            <a:avLst/>
          </a:prstGeom>
        </p:spPr>
      </p:pic>
      <p:pic>
        <p:nvPicPr>
          <p:cNvPr id="34" name="Picture 5"/>
          <p:cNvPicPr>
            <a:picLocks noChangeAspect="1"/>
          </p:cNvPicPr>
          <p:nvPr/>
        </p:nvPicPr>
        <p:blipFill>
          <a:blip r:embed="rId6">
            <a:biLevel thresh="75000"/>
          </a:blip>
          <a:srcRect/>
          <a:stretch>
            <a:fillRect/>
          </a:stretch>
        </p:blipFill>
        <p:spPr>
          <a:xfrm>
            <a:off x="2662886" y="3039647"/>
            <a:ext cx="145484" cy="145484"/>
          </a:xfrm>
          <a:prstGeom prst="rect">
            <a:avLst/>
          </a:prstGeom>
        </p:spPr>
      </p:pic>
      <p:sp>
        <p:nvSpPr>
          <p:cNvPr id="35" name="ZoneTexte 34"/>
          <p:cNvSpPr txBox="1"/>
          <p:nvPr/>
        </p:nvSpPr>
        <p:spPr>
          <a:xfrm>
            <a:off x="2378861" y="2711024"/>
            <a:ext cx="840419" cy="307777"/>
          </a:xfrm>
          <a:prstGeom prst="rect">
            <a:avLst/>
          </a:prstGeom>
          <a:noFill/>
        </p:spPr>
        <p:txBody>
          <a:bodyPr wrap="square" rtlCol="0">
            <a:spAutoFit/>
          </a:bodyPr>
          <a:lstStyle/>
          <a:p>
            <a:r>
              <a:rPr lang="fr-FR" dirty="0" smtClean="0"/>
              <a:t>T air </a:t>
            </a:r>
            <a:r>
              <a:rPr lang="fr-FR" dirty="0" err="1" smtClean="0"/>
              <a:t>ext</a:t>
            </a:r>
            <a:endParaRPr lang="fr-FR" dirty="0"/>
          </a:p>
        </p:txBody>
      </p:sp>
      <p:sp>
        <p:nvSpPr>
          <p:cNvPr id="36" name="ZoneTexte 35"/>
          <p:cNvSpPr txBox="1"/>
          <p:nvPr/>
        </p:nvSpPr>
        <p:spPr>
          <a:xfrm>
            <a:off x="2307902" y="5714601"/>
            <a:ext cx="1000935" cy="307777"/>
          </a:xfrm>
          <a:prstGeom prst="rect">
            <a:avLst/>
          </a:prstGeom>
          <a:noFill/>
        </p:spPr>
        <p:txBody>
          <a:bodyPr wrap="square" rtlCol="0">
            <a:spAutoFit/>
          </a:bodyPr>
          <a:lstStyle/>
          <a:p>
            <a:r>
              <a:rPr lang="fr-FR" dirty="0" smtClean="0">
                <a:solidFill>
                  <a:schemeClr val="accent6">
                    <a:lumMod val="50000"/>
                  </a:schemeClr>
                </a:solidFill>
              </a:rPr>
              <a:t>T sous-sol</a:t>
            </a:r>
            <a:endParaRPr lang="fr-FR" dirty="0">
              <a:solidFill>
                <a:schemeClr val="accent6">
                  <a:lumMod val="50000"/>
                </a:schemeClr>
              </a:solidFill>
            </a:endParaRPr>
          </a:p>
        </p:txBody>
      </p:sp>
      <p:cxnSp>
        <p:nvCxnSpPr>
          <p:cNvPr id="37" name="Connecteur droit 36"/>
          <p:cNvCxnSpPr/>
          <p:nvPr/>
        </p:nvCxnSpPr>
        <p:spPr>
          <a:xfrm flipV="1">
            <a:off x="739833" y="5718407"/>
            <a:ext cx="4048298" cy="9265"/>
          </a:xfrm>
          <a:prstGeom prst="line">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4978060" y="4008001"/>
            <a:ext cx="3877368" cy="1323439"/>
          </a:xfrm>
          <a:prstGeom prst="rect">
            <a:avLst/>
          </a:prstGeom>
          <a:noFill/>
        </p:spPr>
        <p:txBody>
          <a:bodyPr wrap="square" rtlCol="0">
            <a:spAutoFit/>
          </a:bodyPr>
          <a:lstStyle/>
          <a:p>
            <a:pPr marL="285750" indent="-285750" algn="ctr">
              <a:buFont typeface="Wingdings" panose="05000000000000000000" pitchFamily="2" charset="2"/>
              <a:buChar char="q"/>
            </a:pPr>
            <a:r>
              <a:rPr lang="fr-FR" dirty="0" smtClean="0">
                <a:solidFill>
                  <a:schemeClr val="tx1"/>
                </a:solidFill>
              </a:rPr>
              <a:t>Condition Neumann</a:t>
            </a:r>
          </a:p>
          <a:p>
            <a:pPr algn="ctr"/>
            <a:r>
              <a:rPr lang="fr-FR" dirty="0" smtClean="0">
                <a:solidFill>
                  <a:schemeClr val="tx1"/>
                </a:solidFill>
              </a:rPr>
              <a:t>- </a:t>
            </a:r>
            <a:r>
              <a:rPr lang="fr-FR" sz="1200" dirty="0" smtClean="0">
                <a:solidFill>
                  <a:schemeClr val="tx1"/>
                </a:solidFill>
              </a:rPr>
              <a:t>Température de l’air extérieur imposée (mesurée) </a:t>
            </a:r>
          </a:p>
          <a:p>
            <a:pPr marL="171450" indent="-171450" algn="ctr">
              <a:buFontTx/>
              <a:buChar char="-"/>
            </a:pPr>
            <a:r>
              <a:rPr lang="fr-FR" sz="1200" dirty="0" smtClean="0">
                <a:solidFill>
                  <a:schemeClr val="tx1"/>
                </a:solidFill>
              </a:rPr>
              <a:t>Température du sous-sol (2m) imposée</a:t>
            </a:r>
          </a:p>
          <a:p>
            <a:pPr algn="ctr"/>
            <a:endParaRPr lang="fr-FR" sz="1200" dirty="0" smtClean="0">
              <a:solidFill>
                <a:schemeClr val="tx1"/>
              </a:solidFill>
            </a:endParaRPr>
          </a:p>
          <a:p>
            <a:pPr marL="285750" indent="-285750" algn="ctr">
              <a:buFont typeface="Wingdings" panose="05000000000000000000" pitchFamily="2" charset="2"/>
              <a:buChar char="q"/>
            </a:pPr>
            <a:r>
              <a:rPr lang="fr-FR" dirty="0">
                <a:solidFill>
                  <a:schemeClr val="tx1"/>
                </a:solidFill>
              </a:rPr>
              <a:t>Condition </a:t>
            </a:r>
            <a:r>
              <a:rPr lang="fr-FR" dirty="0" smtClean="0">
                <a:solidFill>
                  <a:schemeClr val="tx1"/>
                </a:solidFill>
              </a:rPr>
              <a:t>Dirichlet</a:t>
            </a:r>
          </a:p>
          <a:p>
            <a:pPr lvl="1" algn="ctr"/>
            <a:r>
              <a:rPr lang="fr-FR" dirty="0" smtClean="0">
                <a:solidFill>
                  <a:schemeClr val="tx1"/>
                </a:solidFill>
              </a:rPr>
              <a:t>- </a:t>
            </a:r>
            <a:r>
              <a:rPr lang="fr-FR" sz="1200" dirty="0" smtClean="0">
                <a:solidFill>
                  <a:schemeClr val="tx1"/>
                </a:solidFill>
              </a:rPr>
              <a:t>Flux atmosphériques</a:t>
            </a:r>
          </a:p>
        </p:txBody>
      </p:sp>
      <p:sp>
        <p:nvSpPr>
          <p:cNvPr id="41" name="ZoneTexte 40"/>
          <p:cNvSpPr txBox="1"/>
          <p:nvPr/>
        </p:nvSpPr>
        <p:spPr>
          <a:xfrm>
            <a:off x="1178785" y="2167522"/>
            <a:ext cx="433343" cy="307777"/>
          </a:xfrm>
          <a:prstGeom prst="rect">
            <a:avLst/>
          </a:prstGeom>
          <a:noFill/>
        </p:spPr>
        <p:txBody>
          <a:bodyPr wrap="square" rtlCol="0">
            <a:spAutoFit/>
          </a:bodyPr>
          <a:lstStyle/>
          <a:p>
            <a:r>
              <a:rPr lang="fr-FR" dirty="0" smtClean="0">
                <a:solidFill>
                  <a:srgbClr val="0000FF"/>
                </a:solidFill>
              </a:rPr>
              <a:t>A3</a:t>
            </a:r>
            <a:endParaRPr lang="fr-FR" dirty="0">
              <a:solidFill>
                <a:srgbClr val="0000FF"/>
              </a:solidFill>
            </a:endParaRPr>
          </a:p>
        </p:txBody>
      </p:sp>
      <p:sp>
        <p:nvSpPr>
          <p:cNvPr id="42" name="ZoneTexte 41"/>
          <p:cNvSpPr txBox="1"/>
          <p:nvPr/>
        </p:nvSpPr>
        <p:spPr>
          <a:xfrm>
            <a:off x="1178785" y="3039131"/>
            <a:ext cx="433343" cy="307777"/>
          </a:xfrm>
          <a:prstGeom prst="rect">
            <a:avLst/>
          </a:prstGeom>
          <a:noFill/>
        </p:spPr>
        <p:txBody>
          <a:bodyPr wrap="square" rtlCol="0">
            <a:spAutoFit/>
          </a:bodyPr>
          <a:lstStyle/>
          <a:p>
            <a:r>
              <a:rPr lang="fr-FR" dirty="0" smtClean="0">
                <a:solidFill>
                  <a:srgbClr val="0000FF"/>
                </a:solidFill>
              </a:rPr>
              <a:t>A2</a:t>
            </a:r>
            <a:endParaRPr lang="fr-FR" dirty="0">
              <a:solidFill>
                <a:srgbClr val="0000FF"/>
              </a:solidFill>
            </a:endParaRPr>
          </a:p>
        </p:txBody>
      </p:sp>
      <p:sp>
        <p:nvSpPr>
          <p:cNvPr id="44" name="ZoneTexte 43"/>
          <p:cNvSpPr txBox="1"/>
          <p:nvPr/>
        </p:nvSpPr>
        <p:spPr>
          <a:xfrm>
            <a:off x="7317635" y="1035105"/>
            <a:ext cx="1409700" cy="307777"/>
          </a:xfrm>
          <a:prstGeom prst="rect">
            <a:avLst/>
          </a:prstGeom>
          <a:noFill/>
          <a:ln w="28575">
            <a:noFill/>
          </a:ln>
        </p:spPr>
        <p:txBody>
          <a:bodyPr wrap="square" rtlCol="0">
            <a:spAutoFit/>
          </a:bodyPr>
          <a:lstStyle/>
          <a:p>
            <a:pPr algn="ctr"/>
            <a:r>
              <a:rPr lang="fr-FR" b="1" dirty="0" smtClean="0">
                <a:solidFill>
                  <a:srgbClr val="FBC54B"/>
                </a:solidFill>
              </a:rPr>
              <a:t>Simulations</a:t>
            </a:r>
            <a:endParaRPr lang="fr-FR" b="1" dirty="0">
              <a:solidFill>
                <a:srgbClr val="FBC54B"/>
              </a:solidFill>
            </a:endParaRPr>
          </a:p>
        </p:txBody>
      </p:sp>
      <p:sp>
        <p:nvSpPr>
          <p:cNvPr id="45" name="Rectangle 44"/>
          <p:cNvSpPr/>
          <p:nvPr/>
        </p:nvSpPr>
        <p:spPr>
          <a:xfrm>
            <a:off x="5178348" y="5627447"/>
            <a:ext cx="3364671" cy="307777"/>
          </a:xfrm>
          <a:prstGeom prst="rect">
            <a:avLst/>
          </a:prstGeom>
        </p:spPr>
        <p:txBody>
          <a:bodyPr wrap="square">
            <a:spAutoFit/>
          </a:bodyPr>
          <a:lstStyle/>
          <a:p>
            <a:pPr algn="ctr"/>
            <a:r>
              <a:rPr lang="fr-FR" dirty="0" smtClean="0">
                <a:solidFill>
                  <a:schemeClr val="tx1"/>
                </a:solidFill>
              </a:rPr>
              <a:t>Temps de calcul : 1h</a:t>
            </a:r>
            <a:endParaRPr lang="fr-FR" dirty="0">
              <a:solidFill>
                <a:schemeClr val="tx1"/>
              </a:solidFill>
            </a:endParaRPr>
          </a:p>
        </p:txBody>
      </p:sp>
      <p:sp>
        <p:nvSpPr>
          <p:cNvPr id="38" name="ZoneTexte 37"/>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418582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5" grpId="0"/>
      <p:bldP spid="36" grpId="0"/>
      <p:bldP spid="40" grpId="0"/>
      <p:bldP spid="41" grpId="0"/>
      <p:bldP spid="42"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9955" y="575668"/>
            <a:ext cx="1409700" cy="523220"/>
          </a:xfrm>
          <a:prstGeom prst="rect">
            <a:avLst/>
          </a:prstGeom>
          <a:noFill/>
          <a:ln w="28575">
            <a:noFill/>
          </a:ln>
        </p:spPr>
        <p:txBody>
          <a:bodyPr wrap="square" rtlCol="0">
            <a:spAutoFit/>
          </a:bodyPr>
          <a:lstStyle/>
          <a:p>
            <a:pPr algn="ctr"/>
            <a:r>
              <a:rPr lang="fr-FR" b="1" dirty="0" smtClean="0">
                <a:solidFill>
                  <a:schemeClr val="tx1"/>
                </a:solidFill>
              </a:rPr>
              <a:t>Modèle géométrique</a:t>
            </a:r>
            <a:endParaRPr lang="fr-FR" b="1" dirty="0">
              <a:solidFill>
                <a:schemeClr val="tx1"/>
              </a:solidFill>
            </a:endParaRP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rgbClr val="C2C2C2"/>
                </a:solidFill>
              </a:rPr>
              <a:t>Enveloppe</a:t>
            </a:r>
            <a:endParaRPr lang="fr-FR" dirty="0">
              <a:solidFill>
                <a:srgbClr val="C2C2C2"/>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2</a:t>
            </a:fld>
            <a:endParaRPr lang="fr-FR"/>
          </a:p>
        </p:txBody>
      </p:sp>
      <p:grpSp>
        <p:nvGrpSpPr>
          <p:cNvPr id="29" name="Grouper 7"/>
          <p:cNvGrpSpPr>
            <a:grpSpLocks noChangeAspect="1"/>
          </p:cNvGrpSpPr>
          <p:nvPr/>
        </p:nvGrpSpPr>
        <p:grpSpPr bwMode="auto">
          <a:xfrm>
            <a:off x="1407482" y="1364340"/>
            <a:ext cx="3135459" cy="2064005"/>
            <a:chOff x="322989" y="730"/>
            <a:chExt cx="29050" cy="20256"/>
          </a:xfrm>
        </p:grpSpPr>
        <p:pic>
          <p:nvPicPr>
            <p:cNvPr id="37" name="Image 36" descr="Capture%20d’écran%202018-12-20%20à%2009.08.56.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989" y="730"/>
              <a:ext cx="29050" cy="20256"/>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a:extLst/>
          </p:spPr>
        </p:pic>
        <p:sp>
          <p:nvSpPr>
            <p:cNvPr id="38" name="Cadre 4"/>
            <p:cNvSpPr>
              <a:spLocks/>
            </p:cNvSpPr>
            <p:nvPr/>
          </p:nvSpPr>
          <p:spPr bwMode="auto">
            <a:xfrm rot="520014">
              <a:off x="324713" y="6492"/>
              <a:ext cx="19685" cy="6909"/>
            </a:xfrm>
            <a:custGeom>
              <a:avLst/>
              <a:gdLst>
                <a:gd name="T0" fmla="*/ 0 w 1968500"/>
                <a:gd name="T1" fmla="*/ 0 h 690880"/>
                <a:gd name="T2" fmla="*/ 1968500 w 1968500"/>
                <a:gd name="T3" fmla="*/ 0 h 690880"/>
                <a:gd name="T4" fmla="*/ 1968500 w 1968500"/>
                <a:gd name="T5" fmla="*/ 690880 h 690880"/>
                <a:gd name="T6" fmla="*/ 0 w 1968500"/>
                <a:gd name="T7" fmla="*/ 690880 h 690880"/>
                <a:gd name="T8" fmla="*/ 0 w 1968500"/>
                <a:gd name="T9" fmla="*/ 0 h 690880"/>
                <a:gd name="T10" fmla="*/ 16913 w 1968500"/>
                <a:gd name="T11" fmla="*/ 16913 h 690880"/>
                <a:gd name="T12" fmla="*/ 16913 w 1968500"/>
                <a:gd name="T13" fmla="*/ 673967 h 690880"/>
                <a:gd name="T14" fmla="*/ 1951587 w 1968500"/>
                <a:gd name="T15" fmla="*/ 673967 h 690880"/>
                <a:gd name="T16" fmla="*/ 1951587 w 1968500"/>
                <a:gd name="T17" fmla="*/ 16913 h 690880"/>
                <a:gd name="T18" fmla="*/ 16913 w 1968500"/>
                <a:gd name="T19" fmla="*/ 16913 h 6908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68500" h="690880">
                  <a:moveTo>
                    <a:pt x="0" y="0"/>
                  </a:moveTo>
                  <a:lnTo>
                    <a:pt x="1968500" y="0"/>
                  </a:lnTo>
                  <a:lnTo>
                    <a:pt x="1968500" y="690880"/>
                  </a:lnTo>
                  <a:lnTo>
                    <a:pt x="0" y="690880"/>
                  </a:lnTo>
                  <a:lnTo>
                    <a:pt x="0" y="0"/>
                  </a:lnTo>
                  <a:close/>
                  <a:moveTo>
                    <a:pt x="16913" y="16913"/>
                  </a:moveTo>
                  <a:lnTo>
                    <a:pt x="16913" y="673967"/>
                  </a:lnTo>
                  <a:lnTo>
                    <a:pt x="1951587" y="673967"/>
                  </a:lnTo>
                  <a:lnTo>
                    <a:pt x="1951587" y="16913"/>
                  </a:lnTo>
                  <a:lnTo>
                    <a:pt x="16913" y="16913"/>
                  </a:lnTo>
                  <a:close/>
                </a:path>
              </a:pathLst>
            </a:custGeom>
            <a:solidFill>
              <a:schemeClr val="accent1">
                <a:lumMod val="100000"/>
                <a:lumOff val="0"/>
              </a:schemeClr>
            </a:solidFill>
            <a:ln w="25400">
              <a:solidFill>
                <a:srgbClr val="EFBD0C"/>
              </a:solidFill>
              <a:round/>
              <a:headEnd/>
              <a:tailEnd/>
            </a:ln>
          </p:spPr>
          <p:txBody>
            <a:bodyPr rot="0" vert="horz" wrap="square" lIns="91440" tIns="45720" rIns="91440" bIns="45720" anchor="ctr" anchorCtr="0" upright="1">
              <a:noAutofit/>
            </a:bodyPr>
            <a:lstStyle/>
            <a:p>
              <a:endParaRPr lang="fr-FR"/>
            </a:p>
          </p:txBody>
        </p:sp>
      </p:grpSp>
      <p:pic>
        <p:nvPicPr>
          <p:cNvPr id="30" name="Image 29" descr="../../../Volumes/NO%20NAME/C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245" y="1363384"/>
            <a:ext cx="3138196" cy="2064961"/>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31" name="Image 30" descr="Capture%20d’écran%202018-12-20%20à%2009.10.48.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4748" y="4039439"/>
            <a:ext cx="3138194" cy="2064961"/>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32" name="Image 31" descr="../../../Volumes/NO%20NAME/C"/>
          <p:cNvPicPr/>
          <p:nvPr/>
        </p:nvPicPr>
        <p:blipFill rotWithShape="1">
          <a:blip r:embed="rId8" cstate="print">
            <a:extLst>
              <a:ext uri="{28A0092B-C50C-407E-A947-70E740481C1C}">
                <a14:useLocalDpi xmlns:a14="http://schemas.microsoft.com/office/drawing/2010/main" val="0"/>
              </a:ext>
            </a:extLst>
          </a:blip>
          <a:srcRect r="2521"/>
          <a:stretch/>
        </p:blipFill>
        <p:spPr bwMode="auto">
          <a:xfrm>
            <a:off x="5076247" y="4039439"/>
            <a:ext cx="3138192" cy="2064961"/>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a:extLst>
            <a:ext uri="{53640926-AAD7-44D8-BBD7-CCE9431645EC}">
              <a14:shadowObscured xmlns:a14="http://schemas.microsoft.com/office/drawing/2010/main"/>
            </a:ext>
          </a:extLst>
        </p:spPr>
      </p:pic>
      <p:sp>
        <p:nvSpPr>
          <p:cNvPr id="39" name="ZoneTexte 38"/>
          <p:cNvSpPr txBox="1"/>
          <p:nvPr/>
        </p:nvSpPr>
        <p:spPr>
          <a:xfrm>
            <a:off x="7317635" y="575668"/>
            <a:ext cx="1409700" cy="523220"/>
          </a:xfrm>
          <a:prstGeom prst="rect">
            <a:avLst/>
          </a:prstGeom>
          <a:noFill/>
          <a:ln w="28575">
            <a:noFill/>
          </a:ln>
        </p:spPr>
        <p:txBody>
          <a:bodyPr wrap="square" rtlCol="0">
            <a:spAutoFit/>
          </a:bodyPr>
          <a:lstStyle/>
          <a:p>
            <a:pPr algn="ctr"/>
            <a:r>
              <a:rPr lang="fr-FR" dirty="0" smtClean="0">
                <a:solidFill>
                  <a:srgbClr val="C2C2C2"/>
                </a:solidFill>
              </a:rPr>
              <a:t>Etude thermique</a:t>
            </a:r>
            <a:endParaRPr lang="fr-FR" dirty="0">
              <a:solidFill>
                <a:srgbClr val="C2C2C2"/>
              </a:solidFill>
            </a:endParaRPr>
          </a:p>
        </p:txBody>
      </p:sp>
      <p:sp>
        <p:nvSpPr>
          <p:cNvPr id="2" name="ZoneTexte 1"/>
          <p:cNvSpPr txBox="1"/>
          <p:nvPr/>
        </p:nvSpPr>
        <p:spPr>
          <a:xfrm>
            <a:off x="828478" y="6346506"/>
            <a:ext cx="3834962" cy="461665"/>
          </a:xfrm>
          <a:prstGeom prst="rect">
            <a:avLst/>
          </a:prstGeom>
          <a:noFill/>
        </p:spPr>
        <p:txBody>
          <a:bodyPr wrap="square" rtlCol="0">
            <a:spAutoFit/>
          </a:bodyPr>
          <a:lstStyle/>
          <a:p>
            <a:r>
              <a:rPr lang="fr-FR" sz="1200" dirty="0" smtClean="0"/>
              <a:t>Rue des Tonneliers, quartier du petit </a:t>
            </a:r>
            <a:r>
              <a:rPr lang="fr-FR" sz="1200" dirty="0" err="1" smtClean="0"/>
              <a:t>bayonne</a:t>
            </a:r>
            <a:r>
              <a:rPr lang="fr-FR" sz="1200" dirty="0" smtClean="0"/>
              <a:t> Bayonne, France</a:t>
            </a:r>
            <a:endParaRPr lang="fr-FR" sz="1200" dirty="0"/>
          </a:p>
        </p:txBody>
      </p:sp>
    </p:spTree>
    <p:extLst>
      <p:ext uri="{BB962C8B-B14F-4D97-AF65-F5344CB8AC3E}">
        <p14:creationId xmlns:p14="http://schemas.microsoft.com/office/powerpoint/2010/main" val="184675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chemeClr val="bg1">
                    <a:lumMod val="85000"/>
                  </a:schemeClr>
                </a:solidFill>
              </a:rPr>
              <a:t>Enveloppe</a:t>
            </a:r>
            <a:endParaRPr lang="fr-FR" dirty="0">
              <a:solidFill>
                <a:schemeClr val="bg1">
                  <a:lumMod val="85000"/>
                </a:schemeClr>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20</a:t>
            </a:fld>
            <a:endParaRPr lang="fr-F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9248" y="2231784"/>
            <a:ext cx="3662980" cy="2747235"/>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24" name="Imag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1049" y="1291482"/>
            <a:ext cx="1920000" cy="14400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25" name="Imag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1049" y="2999436"/>
            <a:ext cx="1920000" cy="14400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26" name="Imag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0" y="4739751"/>
            <a:ext cx="1920000" cy="14400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3" name="Image 2"/>
          <p:cNvPicPr>
            <a:picLocks noChangeAspect="1"/>
          </p:cNvPicPr>
          <p:nvPr/>
        </p:nvPicPr>
        <p:blipFill rotWithShape="1">
          <a:blip r:embed="rId9">
            <a:extLst>
              <a:ext uri="{28A0092B-C50C-407E-A947-70E740481C1C}">
                <a14:useLocalDpi xmlns:a14="http://schemas.microsoft.com/office/drawing/2010/main" val="0"/>
              </a:ext>
            </a:extLst>
          </a:blip>
          <a:srcRect l="81364" r="8662" b="7082"/>
          <a:stretch/>
        </p:blipFill>
        <p:spPr>
          <a:xfrm>
            <a:off x="3734713" y="2907329"/>
            <a:ext cx="273386" cy="1910281"/>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sp>
        <p:nvSpPr>
          <p:cNvPr id="28" name="ZoneTexte 27"/>
          <p:cNvSpPr txBox="1"/>
          <p:nvPr/>
        </p:nvSpPr>
        <p:spPr>
          <a:xfrm>
            <a:off x="3645196" y="2836018"/>
            <a:ext cx="624316" cy="230832"/>
          </a:xfrm>
          <a:prstGeom prst="rect">
            <a:avLst/>
          </a:prstGeom>
          <a:noFill/>
        </p:spPr>
        <p:txBody>
          <a:bodyPr wrap="square" rtlCol="0">
            <a:spAutoFit/>
          </a:bodyPr>
          <a:lstStyle/>
          <a:p>
            <a:r>
              <a:rPr lang="fr-FR" sz="900" dirty="0" smtClean="0">
                <a:solidFill>
                  <a:schemeClr val="bg1">
                    <a:lumMod val="50000"/>
                  </a:schemeClr>
                </a:solidFill>
              </a:rPr>
              <a:t>T (°C)</a:t>
            </a:r>
            <a:endParaRPr lang="fr-FR" sz="900" dirty="0">
              <a:solidFill>
                <a:schemeClr val="bg1">
                  <a:lumMod val="50000"/>
                </a:schemeClr>
              </a:solidFill>
            </a:endParaRPr>
          </a:p>
        </p:txBody>
      </p:sp>
      <p:sp>
        <p:nvSpPr>
          <p:cNvPr id="29" name="ZoneTexte 28"/>
          <p:cNvSpPr txBox="1"/>
          <p:nvPr/>
        </p:nvSpPr>
        <p:spPr>
          <a:xfrm>
            <a:off x="931575" y="1880677"/>
            <a:ext cx="442580" cy="261610"/>
          </a:xfrm>
          <a:prstGeom prst="rect">
            <a:avLst/>
          </a:prstGeom>
          <a:noFill/>
        </p:spPr>
        <p:txBody>
          <a:bodyPr wrap="square" rtlCol="0">
            <a:spAutoFit/>
          </a:bodyPr>
          <a:lstStyle/>
          <a:p>
            <a:r>
              <a:rPr lang="fr-FR" sz="1050" dirty="0" smtClean="0">
                <a:solidFill>
                  <a:schemeClr val="bg1">
                    <a:lumMod val="50000"/>
                  </a:schemeClr>
                </a:solidFill>
              </a:rPr>
              <a:t>8h</a:t>
            </a:r>
            <a:endParaRPr lang="fr-FR" sz="1050" dirty="0">
              <a:solidFill>
                <a:schemeClr val="bg1">
                  <a:lumMod val="50000"/>
                </a:schemeClr>
              </a:solidFill>
            </a:endParaRPr>
          </a:p>
        </p:txBody>
      </p:sp>
      <p:sp>
        <p:nvSpPr>
          <p:cNvPr id="30" name="ZoneTexte 29"/>
          <p:cNvSpPr txBox="1"/>
          <p:nvPr/>
        </p:nvSpPr>
        <p:spPr>
          <a:xfrm>
            <a:off x="915577" y="3604760"/>
            <a:ext cx="474577" cy="261610"/>
          </a:xfrm>
          <a:prstGeom prst="rect">
            <a:avLst/>
          </a:prstGeom>
          <a:noFill/>
        </p:spPr>
        <p:txBody>
          <a:bodyPr wrap="square" rtlCol="0">
            <a:spAutoFit/>
          </a:bodyPr>
          <a:lstStyle/>
          <a:p>
            <a:r>
              <a:rPr lang="fr-FR" sz="1050" dirty="0" smtClean="0">
                <a:solidFill>
                  <a:schemeClr val="bg1">
                    <a:lumMod val="50000"/>
                  </a:schemeClr>
                </a:solidFill>
              </a:rPr>
              <a:t>12h</a:t>
            </a:r>
            <a:endParaRPr lang="fr-FR" sz="1050" dirty="0">
              <a:solidFill>
                <a:schemeClr val="bg1">
                  <a:lumMod val="50000"/>
                </a:schemeClr>
              </a:solidFill>
            </a:endParaRPr>
          </a:p>
        </p:txBody>
      </p:sp>
      <p:sp>
        <p:nvSpPr>
          <p:cNvPr id="31" name="ZoneTexte 30"/>
          <p:cNvSpPr txBox="1"/>
          <p:nvPr/>
        </p:nvSpPr>
        <p:spPr>
          <a:xfrm>
            <a:off x="943794" y="5402390"/>
            <a:ext cx="418143" cy="261610"/>
          </a:xfrm>
          <a:prstGeom prst="rect">
            <a:avLst/>
          </a:prstGeom>
          <a:noFill/>
        </p:spPr>
        <p:txBody>
          <a:bodyPr wrap="square" rtlCol="0">
            <a:spAutoFit/>
          </a:bodyPr>
          <a:lstStyle/>
          <a:p>
            <a:r>
              <a:rPr lang="fr-FR" sz="1050" dirty="0" smtClean="0">
                <a:solidFill>
                  <a:schemeClr val="bg1">
                    <a:lumMod val="50000"/>
                  </a:schemeClr>
                </a:solidFill>
              </a:rPr>
              <a:t>22h</a:t>
            </a:r>
            <a:endParaRPr lang="fr-FR" sz="1050" dirty="0">
              <a:solidFill>
                <a:schemeClr val="bg1">
                  <a:lumMod val="50000"/>
                </a:schemeClr>
              </a:solidFill>
            </a:endParaRPr>
          </a:p>
        </p:txBody>
      </p:sp>
      <p:sp>
        <p:nvSpPr>
          <p:cNvPr id="32" name="ZoneTexte 31"/>
          <p:cNvSpPr txBox="1"/>
          <p:nvPr/>
        </p:nvSpPr>
        <p:spPr>
          <a:xfrm>
            <a:off x="7317635" y="575668"/>
            <a:ext cx="1409700" cy="523220"/>
          </a:xfrm>
          <a:prstGeom prst="rect">
            <a:avLst/>
          </a:prstGeom>
          <a:noFill/>
          <a:ln w="28575">
            <a:noFill/>
          </a:ln>
        </p:spPr>
        <p:txBody>
          <a:bodyPr wrap="square" rtlCol="0">
            <a:spAutoFit/>
          </a:bodyPr>
          <a:lstStyle/>
          <a:p>
            <a:pPr algn="ctr"/>
            <a:r>
              <a:rPr lang="fr-FR" b="1" dirty="0" smtClean="0">
                <a:solidFill>
                  <a:schemeClr val="tx1"/>
                </a:solidFill>
              </a:rPr>
              <a:t>Etude thermique</a:t>
            </a:r>
            <a:endParaRPr lang="fr-FR" b="1" dirty="0">
              <a:solidFill>
                <a:schemeClr val="tx1"/>
              </a:solidFill>
            </a:endParaRPr>
          </a:p>
        </p:txBody>
      </p:sp>
      <p:sp>
        <p:nvSpPr>
          <p:cNvPr id="33" name="ZoneTexte 32"/>
          <p:cNvSpPr txBox="1"/>
          <p:nvPr/>
        </p:nvSpPr>
        <p:spPr>
          <a:xfrm>
            <a:off x="7317635" y="1043418"/>
            <a:ext cx="1409700" cy="307777"/>
          </a:xfrm>
          <a:prstGeom prst="rect">
            <a:avLst/>
          </a:prstGeom>
          <a:noFill/>
          <a:ln w="28575">
            <a:noFill/>
          </a:ln>
        </p:spPr>
        <p:txBody>
          <a:bodyPr wrap="square" rtlCol="0">
            <a:spAutoFit/>
          </a:bodyPr>
          <a:lstStyle/>
          <a:p>
            <a:pPr algn="ctr"/>
            <a:r>
              <a:rPr lang="fr-FR" b="1" dirty="0" smtClean="0">
                <a:solidFill>
                  <a:srgbClr val="FBC54B"/>
                </a:solidFill>
              </a:rPr>
              <a:t>Simulations</a:t>
            </a:r>
            <a:endParaRPr lang="fr-FR" b="1" dirty="0">
              <a:solidFill>
                <a:srgbClr val="FBC54B"/>
              </a:solidFill>
            </a:endParaRPr>
          </a:p>
        </p:txBody>
      </p:sp>
      <p:sp>
        <p:nvSpPr>
          <p:cNvPr id="34" name="ZoneTexte 33"/>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201925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chemeClr val="bg1">
                    <a:lumMod val="85000"/>
                  </a:schemeClr>
                </a:solidFill>
              </a:rPr>
              <a:t>Enveloppe</a:t>
            </a:r>
            <a:endParaRPr lang="fr-FR" dirty="0">
              <a:solidFill>
                <a:schemeClr val="bg1">
                  <a:lumMod val="85000"/>
                </a:schemeClr>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21</a:t>
            </a:fld>
            <a:endParaRPr lang="fr-FR"/>
          </a:p>
        </p:txBody>
      </p:sp>
      <p:pic>
        <p:nvPicPr>
          <p:cNvPr id="3" name="Image 2"/>
          <p:cNvPicPr>
            <a:picLocks noChangeAspect="1"/>
          </p:cNvPicPr>
          <p:nvPr/>
        </p:nvPicPr>
        <p:blipFill rotWithShape="1">
          <a:blip r:embed="rId5">
            <a:extLst>
              <a:ext uri="{28A0092B-C50C-407E-A947-70E740481C1C}">
                <a14:useLocalDpi xmlns:a14="http://schemas.microsoft.com/office/drawing/2010/main" val="0"/>
              </a:ext>
            </a:extLst>
          </a:blip>
          <a:srcRect l="9022" r="8524" b="8942"/>
          <a:stretch/>
        </p:blipFill>
        <p:spPr>
          <a:xfrm>
            <a:off x="1756287" y="1743042"/>
            <a:ext cx="6726851" cy="4361358"/>
          </a:xfrm>
          <a:prstGeom prst="rect">
            <a:avLst/>
          </a:prstGeom>
        </p:spPr>
      </p:pic>
      <p:pic>
        <p:nvPicPr>
          <p:cNvPr id="4" name="Image 3"/>
          <p:cNvPicPr>
            <a:picLocks noChangeAspect="1"/>
          </p:cNvPicPr>
          <p:nvPr/>
        </p:nvPicPr>
        <p:blipFill>
          <a:blip r:embed="rId6"/>
          <a:stretch>
            <a:fillRect/>
          </a:stretch>
        </p:blipFill>
        <p:spPr>
          <a:xfrm>
            <a:off x="2942846" y="5864836"/>
            <a:ext cx="4632483" cy="291650"/>
          </a:xfrm>
          <a:prstGeom prst="rect">
            <a:avLst/>
          </a:prstGeom>
        </p:spPr>
      </p:pic>
      <p:pic>
        <p:nvPicPr>
          <p:cNvPr id="26" name="Image 25"/>
          <p:cNvPicPr>
            <a:picLocks noChangeAspect="1"/>
          </p:cNvPicPr>
          <p:nvPr/>
        </p:nvPicPr>
        <p:blipFill>
          <a:blip r:embed="rId7"/>
          <a:stretch>
            <a:fillRect/>
          </a:stretch>
        </p:blipFill>
        <p:spPr>
          <a:xfrm>
            <a:off x="184601" y="1276491"/>
            <a:ext cx="1419146" cy="2830516"/>
          </a:xfrm>
          <a:prstGeom prst="rect">
            <a:avLst/>
          </a:prstGeom>
        </p:spPr>
      </p:pic>
      <p:sp>
        <p:nvSpPr>
          <p:cNvPr id="5" name="ZoneTexte 4"/>
          <p:cNvSpPr txBox="1"/>
          <p:nvPr/>
        </p:nvSpPr>
        <p:spPr>
          <a:xfrm>
            <a:off x="1195952" y="1961949"/>
            <a:ext cx="484065" cy="261610"/>
          </a:xfrm>
          <a:prstGeom prst="rect">
            <a:avLst/>
          </a:prstGeom>
          <a:noFill/>
        </p:spPr>
        <p:txBody>
          <a:bodyPr wrap="square" rtlCol="0">
            <a:spAutoFit/>
          </a:bodyPr>
          <a:lstStyle/>
          <a:p>
            <a:r>
              <a:rPr lang="fr-FR" sz="1100" dirty="0" smtClean="0">
                <a:solidFill>
                  <a:srgbClr val="0000FF"/>
                </a:solidFill>
              </a:rPr>
              <a:t>S3</a:t>
            </a:r>
            <a:endParaRPr lang="fr-FR" sz="1100" dirty="0">
              <a:solidFill>
                <a:srgbClr val="0000FF"/>
              </a:solidFill>
            </a:endParaRPr>
          </a:p>
        </p:txBody>
      </p:sp>
      <p:sp>
        <p:nvSpPr>
          <p:cNvPr id="29" name="ZoneTexte 28"/>
          <p:cNvSpPr txBox="1"/>
          <p:nvPr/>
        </p:nvSpPr>
        <p:spPr>
          <a:xfrm>
            <a:off x="1195952" y="2483471"/>
            <a:ext cx="484065" cy="261610"/>
          </a:xfrm>
          <a:prstGeom prst="rect">
            <a:avLst/>
          </a:prstGeom>
          <a:noFill/>
        </p:spPr>
        <p:txBody>
          <a:bodyPr wrap="square" rtlCol="0">
            <a:spAutoFit/>
          </a:bodyPr>
          <a:lstStyle/>
          <a:p>
            <a:r>
              <a:rPr lang="fr-FR" sz="1100" dirty="0" smtClean="0">
                <a:solidFill>
                  <a:srgbClr val="FF0000"/>
                </a:solidFill>
              </a:rPr>
              <a:t>S2</a:t>
            </a:r>
            <a:endParaRPr lang="fr-FR" sz="1100" dirty="0">
              <a:solidFill>
                <a:srgbClr val="FF0000"/>
              </a:solidFill>
            </a:endParaRPr>
          </a:p>
        </p:txBody>
      </p:sp>
      <p:sp>
        <p:nvSpPr>
          <p:cNvPr id="30" name="ZoneTexte 29"/>
          <p:cNvSpPr txBox="1"/>
          <p:nvPr/>
        </p:nvSpPr>
        <p:spPr>
          <a:xfrm>
            <a:off x="7317635" y="1035105"/>
            <a:ext cx="1409700" cy="307777"/>
          </a:xfrm>
          <a:prstGeom prst="rect">
            <a:avLst/>
          </a:prstGeom>
          <a:noFill/>
          <a:ln w="28575">
            <a:noFill/>
          </a:ln>
        </p:spPr>
        <p:txBody>
          <a:bodyPr wrap="square" rtlCol="0">
            <a:spAutoFit/>
          </a:bodyPr>
          <a:lstStyle/>
          <a:p>
            <a:pPr algn="ctr"/>
            <a:r>
              <a:rPr lang="fr-FR" b="1" dirty="0" smtClean="0">
                <a:solidFill>
                  <a:srgbClr val="FBC54B"/>
                </a:solidFill>
              </a:rPr>
              <a:t>Comparaison</a:t>
            </a:r>
            <a:endParaRPr lang="fr-FR" b="1" dirty="0">
              <a:solidFill>
                <a:srgbClr val="FBC54B"/>
              </a:solidFill>
            </a:endParaRPr>
          </a:p>
        </p:txBody>
      </p:sp>
      <p:sp>
        <p:nvSpPr>
          <p:cNvPr id="31" name="ZoneTexte 30"/>
          <p:cNvSpPr txBox="1"/>
          <p:nvPr/>
        </p:nvSpPr>
        <p:spPr>
          <a:xfrm>
            <a:off x="7317635" y="575668"/>
            <a:ext cx="1409700" cy="523220"/>
          </a:xfrm>
          <a:prstGeom prst="rect">
            <a:avLst/>
          </a:prstGeom>
          <a:noFill/>
          <a:ln w="28575">
            <a:noFill/>
          </a:ln>
        </p:spPr>
        <p:txBody>
          <a:bodyPr wrap="square" rtlCol="0">
            <a:spAutoFit/>
          </a:bodyPr>
          <a:lstStyle/>
          <a:p>
            <a:pPr algn="ctr"/>
            <a:r>
              <a:rPr lang="fr-FR" b="1" dirty="0" smtClean="0">
                <a:solidFill>
                  <a:schemeClr val="tx1"/>
                </a:solidFill>
              </a:rPr>
              <a:t>Etude thermique</a:t>
            </a:r>
            <a:endParaRPr lang="fr-FR" b="1" dirty="0">
              <a:solidFill>
                <a:schemeClr val="tx1"/>
              </a:solidFill>
            </a:endParaRPr>
          </a:p>
        </p:txBody>
      </p:sp>
    </p:spTree>
    <p:extLst>
      <p:ext uri="{BB962C8B-B14F-4D97-AF65-F5344CB8AC3E}">
        <p14:creationId xmlns:p14="http://schemas.microsoft.com/office/powerpoint/2010/main" val="28908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chemeClr val="bg1">
                    <a:lumMod val="85000"/>
                  </a:schemeClr>
                </a:solidFill>
              </a:rPr>
              <a:t>Enveloppe</a:t>
            </a:r>
            <a:endParaRPr lang="fr-FR" dirty="0">
              <a:solidFill>
                <a:schemeClr val="bg1">
                  <a:lumMod val="85000"/>
                </a:schemeClr>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8" name="ZoneTexte 67"/>
          <p:cNvSpPr txBox="1"/>
          <p:nvPr/>
        </p:nvSpPr>
        <p:spPr>
          <a:xfrm>
            <a:off x="7317635" y="575668"/>
            <a:ext cx="1409700" cy="523220"/>
          </a:xfrm>
          <a:prstGeom prst="rect">
            <a:avLst/>
          </a:prstGeom>
          <a:noFill/>
          <a:ln w="28575">
            <a:noFill/>
          </a:ln>
        </p:spPr>
        <p:txBody>
          <a:bodyPr wrap="square" rtlCol="0">
            <a:spAutoFit/>
          </a:bodyPr>
          <a:lstStyle/>
          <a:p>
            <a:pPr algn="ctr"/>
            <a:r>
              <a:rPr lang="fr-FR" b="1" dirty="0" smtClean="0">
                <a:solidFill>
                  <a:schemeClr val="tx1"/>
                </a:solidFill>
              </a:rPr>
              <a:t>Etude thermique</a:t>
            </a:r>
            <a:endParaRPr lang="fr-FR" b="1" dirty="0">
              <a:solidFill>
                <a:schemeClr val="tx1"/>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22</a:t>
            </a:fld>
            <a:endParaRPr lang="fr-FR"/>
          </a:p>
        </p:txBody>
      </p:sp>
      <p:pic>
        <p:nvPicPr>
          <p:cNvPr id="4" name="Image 3"/>
          <p:cNvPicPr>
            <a:picLocks noChangeAspect="1"/>
          </p:cNvPicPr>
          <p:nvPr/>
        </p:nvPicPr>
        <p:blipFill rotWithShape="1">
          <a:blip r:embed="rId5">
            <a:extLst>
              <a:ext uri="{28A0092B-C50C-407E-A947-70E740481C1C}">
                <a14:useLocalDpi xmlns:a14="http://schemas.microsoft.com/office/drawing/2010/main" val="0"/>
              </a:ext>
            </a:extLst>
          </a:blip>
          <a:srcRect l="8840" r="8614" b="9119"/>
          <a:stretch/>
        </p:blipFill>
        <p:spPr>
          <a:xfrm>
            <a:off x="1977100" y="1641328"/>
            <a:ext cx="6750235" cy="4363200"/>
          </a:xfrm>
          <a:prstGeom prst="rect">
            <a:avLst/>
          </a:prstGeom>
        </p:spPr>
      </p:pic>
      <p:pic>
        <p:nvPicPr>
          <p:cNvPr id="25" name="Image 24"/>
          <p:cNvPicPr>
            <a:picLocks noChangeAspect="1"/>
          </p:cNvPicPr>
          <p:nvPr/>
        </p:nvPicPr>
        <p:blipFill>
          <a:blip r:embed="rId6"/>
          <a:stretch>
            <a:fillRect/>
          </a:stretch>
        </p:blipFill>
        <p:spPr>
          <a:xfrm>
            <a:off x="184601" y="1276491"/>
            <a:ext cx="1419146" cy="2830516"/>
          </a:xfrm>
          <a:prstGeom prst="rect">
            <a:avLst/>
          </a:prstGeom>
        </p:spPr>
      </p:pic>
      <p:sp>
        <p:nvSpPr>
          <p:cNvPr id="26" name="ZoneTexte 25"/>
          <p:cNvSpPr txBox="1"/>
          <p:nvPr/>
        </p:nvSpPr>
        <p:spPr>
          <a:xfrm>
            <a:off x="739042" y="1852425"/>
            <a:ext cx="484065" cy="261610"/>
          </a:xfrm>
          <a:prstGeom prst="rect">
            <a:avLst/>
          </a:prstGeom>
          <a:noFill/>
        </p:spPr>
        <p:txBody>
          <a:bodyPr wrap="square" rtlCol="0">
            <a:spAutoFit/>
          </a:bodyPr>
          <a:lstStyle/>
          <a:p>
            <a:r>
              <a:rPr lang="fr-FR" sz="1100" dirty="0">
                <a:solidFill>
                  <a:srgbClr val="0000FF"/>
                </a:solidFill>
              </a:rPr>
              <a:t>A</a:t>
            </a:r>
            <a:r>
              <a:rPr lang="fr-FR" sz="1100" dirty="0" smtClean="0">
                <a:solidFill>
                  <a:srgbClr val="0000FF"/>
                </a:solidFill>
              </a:rPr>
              <a:t>3</a:t>
            </a:r>
            <a:endParaRPr lang="fr-FR" sz="1100" dirty="0">
              <a:solidFill>
                <a:srgbClr val="0000FF"/>
              </a:solidFill>
            </a:endParaRPr>
          </a:p>
        </p:txBody>
      </p:sp>
      <p:sp>
        <p:nvSpPr>
          <p:cNvPr id="27" name="ZoneTexte 26"/>
          <p:cNvSpPr txBox="1"/>
          <p:nvPr/>
        </p:nvSpPr>
        <p:spPr>
          <a:xfrm>
            <a:off x="739042" y="2373947"/>
            <a:ext cx="484065" cy="261610"/>
          </a:xfrm>
          <a:prstGeom prst="rect">
            <a:avLst/>
          </a:prstGeom>
          <a:noFill/>
        </p:spPr>
        <p:txBody>
          <a:bodyPr wrap="square" rtlCol="0">
            <a:spAutoFit/>
          </a:bodyPr>
          <a:lstStyle/>
          <a:p>
            <a:r>
              <a:rPr lang="fr-FR" sz="1100" dirty="0">
                <a:solidFill>
                  <a:srgbClr val="FF0000"/>
                </a:solidFill>
              </a:rPr>
              <a:t>A</a:t>
            </a:r>
            <a:r>
              <a:rPr lang="fr-FR" sz="1100" dirty="0" smtClean="0">
                <a:solidFill>
                  <a:srgbClr val="FF0000"/>
                </a:solidFill>
              </a:rPr>
              <a:t>2</a:t>
            </a:r>
            <a:endParaRPr lang="fr-FR" sz="1100" dirty="0">
              <a:solidFill>
                <a:srgbClr val="FF0000"/>
              </a:solidFill>
            </a:endParaRPr>
          </a:p>
        </p:txBody>
      </p:sp>
      <p:sp>
        <p:nvSpPr>
          <p:cNvPr id="28" name="ZoneTexte 27"/>
          <p:cNvSpPr txBox="1"/>
          <p:nvPr/>
        </p:nvSpPr>
        <p:spPr>
          <a:xfrm>
            <a:off x="7317635" y="1035105"/>
            <a:ext cx="1409700" cy="307777"/>
          </a:xfrm>
          <a:prstGeom prst="rect">
            <a:avLst/>
          </a:prstGeom>
          <a:noFill/>
          <a:ln w="28575">
            <a:noFill/>
          </a:ln>
        </p:spPr>
        <p:txBody>
          <a:bodyPr wrap="square" rtlCol="0">
            <a:spAutoFit/>
          </a:bodyPr>
          <a:lstStyle/>
          <a:p>
            <a:pPr algn="ctr"/>
            <a:r>
              <a:rPr lang="fr-FR" b="1" dirty="0" smtClean="0">
                <a:solidFill>
                  <a:srgbClr val="FBC54B"/>
                </a:solidFill>
              </a:rPr>
              <a:t>Comparaison</a:t>
            </a:r>
            <a:endParaRPr lang="fr-FR" b="1" dirty="0">
              <a:solidFill>
                <a:srgbClr val="FBC54B"/>
              </a:solidFill>
            </a:endParaRPr>
          </a:p>
        </p:txBody>
      </p:sp>
      <p:sp>
        <p:nvSpPr>
          <p:cNvPr id="29" name="ZoneTexte 28"/>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105412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5" name="Google Shape;95;p13"/>
          <p:cNvSpPr txBox="1"/>
          <p:nvPr/>
        </p:nvSpPr>
        <p:spPr>
          <a:xfrm>
            <a:off x="918137" y="3886420"/>
            <a:ext cx="7409100" cy="718500"/>
          </a:xfrm>
          <a:prstGeom prst="rect">
            <a:avLst/>
          </a:prstGeom>
          <a:no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endParaRPr b="1" dirty="0">
              <a:solidFill>
                <a:schemeClr val="dk1"/>
              </a:solidFill>
              <a:latin typeface="Montserrat"/>
              <a:ea typeface="Montserrat"/>
              <a:cs typeface="Montserrat"/>
              <a:sym typeface="Montserrat"/>
            </a:endParaRPr>
          </a:p>
          <a:p>
            <a:pPr algn="ctr"/>
            <a:r>
              <a:rPr lang="fr-FR" b="1" dirty="0">
                <a:solidFill>
                  <a:schemeClr val="dk1"/>
                </a:solidFill>
                <a:latin typeface="Montserrat"/>
                <a:ea typeface="Montserrat"/>
                <a:cs typeface="Montserrat"/>
              </a:rPr>
              <a:t>Description du modèle géométrique d’une rue pour son étude thermique par éléments finis</a:t>
            </a:r>
          </a:p>
          <a:p>
            <a:pPr marL="0" marR="0" lvl="0" indent="0" algn="l" rtl="0">
              <a:spcBef>
                <a:spcPts val="0"/>
              </a:spcBef>
              <a:spcAft>
                <a:spcPts val="0"/>
              </a:spcAft>
              <a:buNone/>
            </a:pPr>
            <a:endParaRPr b="1" dirty="0">
              <a:solidFill>
                <a:schemeClr val="dk1"/>
              </a:solidFill>
              <a:latin typeface="Montserrat"/>
              <a:ea typeface="Montserrat"/>
              <a:cs typeface="Montserrat"/>
              <a:sym typeface="Montserrat"/>
            </a:endParaRPr>
          </a:p>
        </p:txBody>
      </p:sp>
      <p:sp>
        <p:nvSpPr>
          <p:cNvPr id="96" name="Google Shape;96;p13"/>
          <p:cNvSpPr txBox="1">
            <a:spLocks noGrp="1"/>
          </p:cNvSpPr>
          <p:nvPr>
            <p:ph type="subTitle" idx="1"/>
          </p:nvPr>
        </p:nvSpPr>
        <p:spPr>
          <a:xfrm>
            <a:off x="1078487" y="4656450"/>
            <a:ext cx="7088400" cy="157560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1700"/>
              <a:buFont typeface="Arial"/>
              <a:buNone/>
            </a:pPr>
            <a:r>
              <a:rPr lang="fr-FR" sz="1100" b="1" i="0" u="none" strike="noStrike" cap="none" baseline="30000" dirty="0">
                <a:solidFill>
                  <a:srgbClr val="888888"/>
                </a:solidFill>
                <a:latin typeface="Arial"/>
                <a:ea typeface="Arial"/>
                <a:cs typeface="Arial"/>
                <a:sym typeface="Arial"/>
              </a:rPr>
              <a:t> </a:t>
            </a:r>
            <a:r>
              <a:rPr lang="fr-FR" sz="1100" b="1" i="0" u="none" strike="noStrike" cap="none" dirty="0">
                <a:solidFill>
                  <a:srgbClr val="888888"/>
                </a:solidFill>
                <a:latin typeface="Arial"/>
                <a:ea typeface="Arial"/>
                <a:cs typeface="Arial"/>
                <a:sym typeface="Arial"/>
              </a:rPr>
              <a:t>N</a:t>
            </a:r>
            <a:r>
              <a:rPr lang="fr-FR" sz="1100" b="1" dirty="0">
                <a:latin typeface="Arial"/>
                <a:ea typeface="Arial"/>
                <a:cs typeface="Arial"/>
                <a:sym typeface="Arial"/>
              </a:rPr>
              <a:t>icolas</a:t>
            </a:r>
            <a:r>
              <a:rPr lang="fr-FR" sz="1100" b="1" i="0" u="none" strike="noStrike" cap="none" dirty="0">
                <a:solidFill>
                  <a:srgbClr val="888888"/>
                </a:solidFill>
                <a:latin typeface="Arial"/>
                <a:ea typeface="Arial"/>
                <a:cs typeface="Arial"/>
                <a:sym typeface="Arial"/>
              </a:rPr>
              <a:t> </a:t>
            </a:r>
            <a:r>
              <a:rPr lang="fr-FR" sz="1100" b="1" i="0" u="none" strike="noStrike" cap="none" dirty="0" smtClean="0">
                <a:solidFill>
                  <a:srgbClr val="888888"/>
                </a:solidFill>
                <a:latin typeface="Arial"/>
                <a:ea typeface="Arial"/>
                <a:cs typeface="Arial"/>
                <a:sym typeface="Arial"/>
              </a:rPr>
              <a:t>Duport</a:t>
            </a:r>
            <a:endParaRPr sz="900" b="0" i="0" u="none" strike="noStrike" cap="none" dirty="0">
              <a:solidFill>
                <a:srgbClr val="888888"/>
              </a:solidFill>
              <a:sym typeface="Calibri"/>
            </a:endParaRPr>
          </a:p>
          <a:p>
            <a:pPr marL="0" marR="0" lvl="0" indent="0" algn="ctr" rtl="0">
              <a:lnSpc>
                <a:spcPct val="150000"/>
              </a:lnSpc>
              <a:spcBef>
                <a:spcPts val="240"/>
              </a:spcBef>
              <a:spcAft>
                <a:spcPts val="0"/>
              </a:spcAft>
              <a:buClr>
                <a:srgbClr val="888888"/>
              </a:buClr>
              <a:buSzPts val="1200"/>
              <a:buFont typeface="Arial"/>
              <a:buNone/>
            </a:pPr>
            <a:r>
              <a:rPr lang="fr-FR" sz="900" b="1" dirty="0">
                <a:latin typeface="Arial"/>
                <a:ea typeface="Arial"/>
                <a:cs typeface="Arial"/>
                <a:sym typeface="Arial"/>
              </a:rPr>
              <a:t>Chaire Architecture et Physique </a:t>
            </a:r>
            <a:r>
              <a:rPr lang="fr-FR" sz="900" b="1" dirty="0" smtClean="0">
                <a:latin typeface="Arial"/>
                <a:ea typeface="Arial"/>
                <a:cs typeface="Arial"/>
                <a:sym typeface="Arial"/>
              </a:rPr>
              <a:t>Urbaine</a:t>
            </a:r>
          </a:p>
          <a:p>
            <a:pPr marL="0" marR="0" lvl="0" indent="0" algn="ctr" rtl="0">
              <a:lnSpc>
                <a:spcPct val="150000"/>
              </a:lnSpc>
              <a:spcBef>
                <a:spcPts val="240"/>
              </a:spcBef>
              <a:spcAft>
                <a:spcPts val="0"/>
              </a:spcAft>
              <a:buClr>
                <a:srgbClr val="888888"/>
              </a:buClr>
              <a:buSzPts val="1200"/>
              <a:buFont typeface="Arial"/>
              <a:buNone/>
            </a:pPr>
            <a:r>
              <a:rPr lang="fr-FR" sz="900" b="1" i="0" u="none" strike="noStrike" cap="none" dirty="0" smtClean="0">
                <a:solidFill>
                  <a:srgbClr val="888888"/>
                </a:solidFill>
                <a:latin typeface="Arial"/>
                <a:cs typeface="Arial"/>
                <a:sym typeface="Arial"/>
              </a:rPr>
              <a:t>Benoit BECKERS</a:t>
            </a:r>
            <a:endParaRPr sz="900" b="1" i="0" u="none" strike="noStrike" cap="none" dirty="0">
              <a:solidFill>
                <a:srgbClr val="888888"/>
              </a:solidFill>
              <a:sym typeface="Calibri"/>
            </a:endParaRPr>
          </a:p>
          <a:p>
            <a:pPr marL="0" marR="0" lvl="0" indent="0" algn="ctr" rtl="0">
              <a:lnSpc>
                <a:spcPct val="150000"/>
              </a:lnSpc>
              <a:spcBef>
                <a:spcPts val="0"/>
              </a:spcBef>
              <a:spcAft>
                <a:spcPts val="0"/>
              </a:spcAft>
              <a:buClr>
                <a:srgbClr val="888888"/>
              </a:buClr>
              <a:buSzPts val="1200"/>
              <a:buFont typeface="Arial"/>
              <a:buNone/>
            </a:pPr>
            <a:r>
              <a:rPr lang="fr-FR" sz="900" b="0" i="0" u="none" strike="noStrike" cap="none" dirty="0">
                <a:solidFill>
                  <a:srgbClr val="888888"/>
                </a:solidFill>
                <a:latin typeface="Arial"/>
                <a:ea typeface="Arial"/>
                <a:cs typeface="Arial"/>
                <a:sym typeface="Arial"/>
              </a:rPr>
              <a:t>UPPA Université de Pau et des Pays de l’Adour – ISA BTP, Anglet, </a:t>
            </a:r>
            <a:r>
              <a:rPr lang="fr-FR" sz="900" b="0" i="0" u="none" strike="noStrike" cap="none" dirty="0" smtClean="0">
                <a:solidFill>
                  <a:srgbClr val="888888"/>
                </a:solidFill>
                <a:latin typeface="Arial"/>
                <a:ea typeface="Arial"/>
                <a:cs typeface="Arial"/>
                <a:sym typeface="Arial"/>
              </a:rPr>
              <a:t>France</a:t>
            </a:r>
          </a:p>
          <a:p>
            <a:pPr marL="0" marR="0" lvl="0" indent="0" algn="ctr" rtl="0">
              <a:lnSpc>
                <a:spcPct val="150000"/>
              </a:lnSpc>
              <a:spcBef>
                <a:spcPts val="0"/>
              </a:spcBef>
              <a:spcAft>
                <a:spcPts val="0"/>
              </a:spcAft>
              <a:buClr>
                <a:srgbClr val="888888"/>
              </a:buClr>
              <a:buSzPts val="1200"/>
              <a:buFont typeface="Arial"/>
              <a:buNone/>
            </a:pPr>
            <a:endParaRPr lang="fr-FR" sz="900" b="0" i="0" u="none" strike="noStrike" cap="none" dirty="0" smtClean="0">
              <a:solidFill>
                <a:srgbClr val="888888"/>
              </a:solidFill>
              <a:latin typeface="Arial"/>
              <a:ea typeface="Arial"/>
              <a:cs typeface="Arial"/>
              <a:sym typeface="Arial"/>
            </a:endParaRPr>
          </a:p>
          <a:p>
            <a:pPr marL="0" marR="0" lvl="0" indent="0" algn="ctr" rtl="0">
              <a:lnSpc>
                <a:spcPct val="150000"/>
              </a:lnSpc>
              <a:spcBef>
                <a:spcPts val="0"/>
              </a:spcBef>
              <a:spcAft>
                <a:spcPts val="0"/>
              </a:spcAft>
              <a:buClr>
                <a:srgbClr val="888888"/>
              </a:buClr>
              <a:buSzPts val="1200"/>
              <a:buFont typeface="Arial"/>
              <a:buNone/>
            </a:pPr>
            <a:r>
              <a:rPr lang="fr-FR" sz="1100" b="1" dirty="0" smtClean="0">
                <a:latin typeface="Arial"/>
                <a:ea typeface="Arial"/>
                <a:cs typeface="Arial"/>
                <a:sym typeface="Arial"/>
              </a:rPr>
              <a:t>Club Cast3M 2020</a:t>
            </a:r>
            <a:endParaRPr sz="1100" b="1" dirty="0">
              <a:latin typeface="Arial"/>
              <a:ea typeface="Arial"/>
              <a:cs typeface="Arial"/>
              <a:sym typeface="Arial"/>
            </a:endParaRPr>
          </a:p>
          <a:p>
            <a:pPr marL="0" marR="0" lvl="0" indent="0" algn="ctr" rtl="0">
              <a:lnSpc>
                <a:spcPct val="150000"/>
              </a:lnSpc>
              <a:spcBef>
                <a:spcPts val="0"/>
              </a:spcBef>
              <a:spcAft>
                <a:spcPts val="0"/>
              </a:spcAft>
              <a:buClr>
                <a:srgbClr val="888888"/>
              </a:buClr>
              <a:buSzPts val="1200"/>
              <a:buFont typeface="Arial"/>
              <a:buNone/>
            </a:pPr>
            <a:endParaRPr sz="900" dirty="0">
              <a:latin typeface="Arial"/>
              <a:ea typeface="Arial"/>
              <a:cs typeface="Arial"/>
              <a:sym typeface="Arial"/>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FR" smtClean="0"/>
              <a:pPr/>
              <a:t>23</a:t>
            </a:fld>
            <a:endParaRPr lang="fr-FR"/>
          </a:p>
        </p:txBody>
      </p:sp>
      <p:sp>
        <p:nvSpPr>
          <p:cNvPr id="13" name="Google Shape;95;p13"/>
          <p:cNvSpPr txBox="1"/>
          <p:nvPr/>
        </p:nvSpPr>
        <p:spPr>
          <a:xfrm>
            <a:off x="979097" y="2134991"/>
            <a:ext cx="7409100" cy="718500"/>
          </a:xfrm>
          <a:prstGeom prst="rect">
            <a:avLst/>
          </a:prstGeom>
          <a:no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endParaRPr sz="6000" b="1" dirty="0">
              <a:solidFill>
                <a:schemeClr val="dk1"/>
              </a:solidFill>
              <a:latin typeface="Montserrat"/>
              <a:ea typeface="Montserrat"/>
              <a:cs typeface="Montserrat"/>
              <a:sym typeface="Montserrat"/>
            </a:endParaRPr>
          </a:p>
          <a:p>
            <a:pPr marL="0" marR="0" lvl="0" indent="0" algn="ctr" rtl="0">
              <a:spcBef>
                <a:spcPts val="0"/>
              </a:spcBef>
              <a:spcAft>
                <a:spcPts val="0"/>
              </a:spcAft>
              <a:buNone/>
            </a:pPr>
            <a:r>
              <a:rPr lang="fr-FR" sz="6000" b="1" dirty="0" smtClean="0">
                <a:solidFill>
                  <a:schemeClr val="dk1"/>
                </a:solidFill>
                <a:latin typeface="Montserrat"/>
                <a:ea typeface="Montserrat"/>
                <a:cs typeface="Montserrat"/>
                <a:sym typeface="Montserrat"/>
              </a:rPr>
              <a:t>MERCI ! </a:t>
            </a:r>
            <a:endParaRPr sz="6000" b="1" dirty="0" smtClean="0">
              <a:solidFill>
                <a:schemeClr val="dk1"/>
              </a:solidFill>
              <a:latin typeface="Montserrat"/>
              <a:ea typeface="Montserrat"/>
              <a:cs typeface="Montserrat"/>
              <a:sym typeface="Montserrat"/>
            </a:endParaRPr>
          </a:p>
          <a:p>
            <a:pPr marL="0" marR="0" lvl="0" indent="0" algn="l" rtl="0">
              <a:spcBef>
                <a:spcPts val="0"/>
              </a:spcBef>
              <a:spcAft>
                <a:spcPts val="0"/>
              </a:spcAft>
              <a:buNone/>
            </a:pPr>
            <a:endParaRPr sz="6000" b="1"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388195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9955" y="575668"/>
            <a:ext cx="1409700" cy="523220"/>
          </a:xfrm>
          <a:prstGeom prst="rect">
            <a:avLst/>
          </a:prstGeom>
          <a:noFill/>
          <a:ln w="28575">
            <a:noFill/>
          </a:ln>
        </p:spPr>
        <p:txBody>
          <a:bodyPr wrap="square" rtlCol="0">
            <a:spAutoFit/>
          </a:bodyPr>
          <a:lstStyle/>
          <a:p>
            <a:pPr algn="ctr"/>
            <a:r>
              <a:rPr lang="fr-FR" b="1" dirty="0" smtClean="0">
                <a:solidFill>
                  <a:schemeClr val="tx1"/>
                </a:solidFill>
              </a:rPr>
              <a:t>Modèle géométrique</a:t>
            </a:r>
            <a:endParaRPr lang="fr-FR" b="1" dirty="0">
              <a:solidFill>
                <a:schemeClr val="tx1"/>
              </a:solidFill>
            </a:endParaRP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rgbClr val="C2C2C2"/>
                </a:solidFill>
              </a:rPr>
              <a:t>Enveloppe</a:t>
            </a:r>
            <a:endParaRPr lang="fr-FR" dirty="0">
              <a:solidFill>
                <a:srgbClr val="C2C2C2"/>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3</a:t>
            </a:fld>
            <a:endParaRPr lang="fr-FR"/>
          </a:p>
        </p:txBody>
      </p:sp>
      <p:grpSp>
        <p:nvGrpSpPr>
          <p:cNvPr id="25" name="Groupe 24"/>
          <p:cNvGrpSpPr>
            <a:grpSpLocks noChangeAspect="1"/>
          </p:cNvGrpSpPr>
          <p:nvPr/>
        </p:nvGrpSpPr>
        <p:grpSpPr>
          <a:xfrm>
            <a:off x="5076244" y="1363384"/>
            <a:ext cx="3138196" cy="4741016"/>
            <a:chOff x="2970227" y="0"/>
            <a:chExt cx="2264402" cy="3620230"/>
          </a:xfrm>
        </p:grpSpPr>
        <p:pic>
          <p:nvPicPr>
            <p:cNvPr id="30" name="Image 29" descr="../../../Volumes/NO%20NAME/C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0227" y="0"/>
              <a:ext cx="2264402" cy="15768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32" name="Image 31" descr="../../../Volumes/NO%20NAME/C"/>
            <p:cNvPicPr/>
            <p:nvPr/>
          </p:nvPicPr>
          <p:blipFill rotWithShape="1">
            <a:blip r:embed="rId6" cstate="print">
              <a:extLst>
                <a:ext uri="{28A0092B-C50C-407E-A947-70E740481C1C}">
                  <a14:useLocalDpi xmlns:a14="http://schemas.microsoft.com/office/drawing/2010/main" val="0"/>
                </a:ext>
              </a:extLst>
            </a:blip>
            <a:srcRect r="2521"/>
            <a:stretch/>
          </p:blipFill>
          <p:spPr bwMode="auto">
            <a:xfrm>
              <a:off x="2970229" y="2043430"/>
              <a:ext cx="2264399" cy="15768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a:extLst>
              <a:ext uri="{53640926-AAD7-44D8-BBD7-CCE9431645EC}">
                <a14:shadowObscured xmlns:a14="http://schemas.microsoft.com/office/drawing/2010/main"/>
              </a:ext>
            </a:extLst>
          </p:spPr>
        </p:pic>
      </p:grpSp>
      <p:sp>
        <p:nvSpPr>
          <p:cNvPr id="28" name="AutoShape 4"/>
          <p:cNvSpPr/>
          <p:nvPr/>
        </p:nvSpPr>
        <p:spPr>
          <a:xfrm rot="5400000">
            <a:off x="-298965" y="3565799"/>
            <a:ext cx="2985510" cy="106291"/>
          </a:xfrm>
          <a:prstGeom prst="rect">
            <a:avLst/>
          </a:prstGeom>
          <a:solidFill>
            <a:srgbClr val="EFBD0C"/>
          </a:solidFill>
        </p:spPr>
      </p:sp>
      <p:sp>
        <p:nvSpPr>
          <p:cNvPr id="33" name="Ellipse 32"/>
          <p:cNvSpPr/>
          <p:nvPr/>
        </p:nvSpPr>
        <p:spPr>
          <a:xfrm>
            <a:off x="1047399" y="2274356"/>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703603" y="2277337"/>
            <a:ext cx="1409700" cy="307777"/>
          </a:xfrm>
          <a:prstGeom prst="rect">
            <a:avLst/>
          </a:prstGeom>
          <a:noFill/>
          <a:ln w="28575">
            <a:noFill/>
          </a:ln>
        </p:spPr>
        <p:txBody>
          <a:bodyPr wrap="square" rtlCol="0">
            <a:spAutoFit/>
          </a:bodyPr>
          <a:lstStyle/>
          <a:p>
            <a:pPr algn="ctr"/>
            <a:r>
              <a:rPr lang="fr-FR" b="1" dirty="0" smtClean="0">
                <a:solidFill>
                  <a:schemeClr val="tx1"/>
                </a:solidFill>
              </a:rPr>
              <a:t>Structuré</a:t>
            </a:r>
            <a:endParaRPr lang="fr-FR" b="1" dirty="0">
              <a:solidFill>
                <a:schemeClr val="tx1"/>
              </a:solidFill>
            </a:endParaRPr>
          </a:p>
        </p:txBody>
      </p:sp>
      <p:sp>
        <p:nvSpPr>
          <p:cNvPr id="35" name="Ellipse 34"/>
          <p:cNvSpPr/>
          <p:nvPr/>
        </p:nvSpPr>
        <p:spPr>
          <a:xfrm>
            <a:off x="1047399" y="3057184"/>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383605" y="3058674"/>
            <a:ext cx="2049697" cy="307777"/>
          </a:xfrm>
          <a:prstGeom prst="rect">
            <a:avLst/>
          </a:prstGeom>
          <a:noFill/>
          <a:ln w="28575">
            <a:noFill/>
          </a:ln>
        </p:spPr>
        <p:txBody>
          <a:bodyPr wrap="square" rtlCol="0">
            <a:spAutoFit/>
          </a:bodyPr>
          <a:lstStyle/>
          <a:p>
            <a:pPr algn="ctr"/>
            <a:r>
              <a:rPr lang="fr-FR" b="1" dirty="0" smtClean="0">
                <a:solidFill>
                  <a:schemeClr val="tx1"/>
                </a:solidFill>
              </a:rPr>
              <a:t>Hexaèdres et prismes</a:t>
            </a:r>
            <a:endParaRPr lang="fr-FR" b="1" dirty="0">
              <a:solidFill>
                <a:schemeClr val="tx1"/>
              </a:solidFill>
            </a:endParaRPr>
          </a:p>
        </p:txBody>
      </p:sp>
      <p:sp>
        <p:nvSpPr>
          <p:cNvPr id="39" name="Ellipse 38"/>
          <p:cNvSpPr/>
          <p:nvPr/>
        </p:nvSpPr>
        <p:spPr>
          <a:xfrm>
            <a:off x="1047399" y="3840012"/>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470238" y="3822885"/>
            <a:ext cx="1876430" cy="307777"/>
          </a:xfrm>
          <a:prstGeom prst="rect">
            <a:avLst/>
          </a:prstGeom>
          <a:noFill/>
          <a:ln w="28575">
            <a:noFill/>
          </a:ln>
        </p:spPr>
        <p:txBody>
          <a:bodyPr wrap="square" rtlCol="0">
            <a:spAutoFit/>
          </a:bodyPr>
          <a:lstStyle/>
          <a:p>
            <a:pPr algn="ctr"/>
            <a:r>
              <a:rPr lang="fr-FR" b="1" dirty="0" smtClean="0">
                <a:solidFill>
                  <a:schemeClr val="tx1"/>
                </a:solidFill>
              </a:rPr>
              <a:t>Conforme par blocs</a:t>
            </a:r>
            <a:endParaRPr lang="fr-FR" b="1" dirty="0">
              <a:solidFill>
                <a:schemeClr val="tx1"/>
              </a:solidFill>
            </a:endParaRPr>
          </a:p>
        </p:txBody>
      </p:sp>
      <p:sp>
        <p:nvSpPr>
          <p:cNvPr id="41" name="Ellipse 40"/>
          <p:cNvSpPr/>
          <p:nvPr/>
        </p:nvSpPr>
        <p:spPr>
          <a:xfrm>
            <a:off x="1047399" y="4622841"/>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454028" y="4633251"/>
            <a:ext cx="1908851" cy="307777"/>
          </a:xfrm>
          <a:prstGeom prst="rect">
            <a:avLst/>
          </a:prstGeom>
          <a:noFill/>
          <a:ln w="28575">
            <a:noFill/>
          </a:ln>
        </p:spPr>
        <p:txBody>
          <a:bodyPr wrap="square" rtlCol="0">
            <a:spAutoFit/>
          </a:bodyPr>
          <a:lstStyle/>
          <a:p>
            <a:pPr algn="ctr"/>
            <a:r>
              <a:rPr lang="fr-FR" b="1" dirty="0" smtClean="0">
                <a:solidFill>
                  <a:schemeClr val="tx1"/>
                </a:solidFill>
              </a:rPr>
              <a:t>Différents matériaux</a:t>
            </a:r>
            <a:endParaRPr lang="fr-FR" b="1" dirty="0">
              <a:solidFill>
                <a:schemeClr val="tx1"/>
              </a:solidFill>
            </a:endParaRPr>
          </a:p>
        </p:txBody>
      </p:sp>
      <p:sp>
        <p:nvSpPr>
          <p:cNvPr id="43" name="ZoneTexte 42"/>
          <p:cNvSpPr txBox="1"/>
          <p:nvPr/>
        </p:nvSpPr>
        <p:spPr>
          <a:xfrm>
            <a:off x="1453183" y="4130662"/>
            <a:ext cx="1876430" cy="307777"/>
          </a:xfrm>
          <a:prstGeom prst="rect">
            <a:avLst/>
          </a:prstGeom>
          <a:noFill/>
          <a:ln w="28575">
            <a:noFill/>
          </a:ln>
        </p:spPr>
        <p:txBody>
          <a:bodyPr wrap="square" rtlCol="0">
            <a:spAutoFit/>
          </a:bodyPr>
          <a:lstStyle/>
          <a:p>
            <a:pPr algn="ctr"/>
            <a:r>
              <a:rPr lang="fr-FR" b="1" i="1" dirty="0" err="1" smtClean="0">
                <a:solidFill>
                  <a:schemeClr val="bg1">
                    <a:lumMod val="50000"/>
                  </a:schemeClr>
                </a:solidFill>
              </a:rPr>
              <a:t>Mesh</a:t>
            </a:r>
            <a:r>
              <a:rPr lang="fr-FR" b="1" i="1" dirty="0" smtClean="0">
                <a:solidFill>
                  <a:schemeClr val="bg1">
                    <a:lumMod val="50000"/>
                  </a:schemeClr>
                </a:solidFill>
              </a:rPr>
              <a:t> </a:t>
            </a:r>
            <a:r>
              <a:rPr lang="fr-FR" b="1" i="1" dirty="0" err="1" smtClean="0">
                <a:solidFill>
                  <a:schemeClr val="bg1">
                    <a:lumMod val="50000"/>
                  </a:schemeClr>
                </a:solidFill>
              </a:rPr>
              <a:t>gluing</a:t>
            </a:r>
            <a:endParaRPr lang="fr-FR" b="1" i="1" dirty="0">
              <a:solidFill>
                <a:schemeClr val="bg1">
                  <a:lumMod val="50000"/>
                </a:schemeClr>
              </a:solidFill>
            </a:endParaRPr>
          </a:p>
        </p:txBody>
      </p:sp>
      <p:sp>
        <p:nvSpPr>
          <p:cNvPr id="44" name="ZoneTexte 43"/>
          <p:cNvSpPr txBox="1"/>
          <p:nvPr/>
        </p:nvSpPr>
        <p:spPr>
          <a:xfrm>
            <a:off x="1686548" y="1401246"/>
            <a:ext cx="1746754" cy="369332"/>
          </a:xfrm>
          <a:prstGeom prst="rect">
            <a:avLst/>
          </a:prstGeom>
          <a:noFill/>
          <a:ln w="28575">
            <a:noFill/>
          </a:ln>
        </p:spPr>
        <p:txBody>
          <a:bodyPr wrap="square" rtlCol="0">
            <a:spAutoFit/>
          </a:bodyPr>
          <a:lstStyle/>
          <a:p>
            <a:pPr algn="ctr"/>
            <a:r>
              <a:rPr lang="fr-FR" sz="1800" b="1" dirty="0" smtClean="0">
                <a:solidFill>
                  <a:schemeClr val="tx1"/>
                </a:solidFill>
              </a:rPr>
              <a:t>Maillage CAO</a:t>
            </a:r>
            <a:endParaRPr lang="fr-FR" sz="1800" b="1" dirty="0">
              <a:solidFill>
                <a:schemeClr val="tx1"/>
              </a:solidFill>
            </a:endParaRPr>
          </a:p>
        </p:txBody>
      </p:sp>
      <p:sp>
        <p:nvSpPr>
          <p:cNvPr id="2" name="Flèche droite 1"/>
          <p:cNvSpPr/>
          <p:nvPr/>
        </p:nvSpPr>
        <p:spPr>
          <a:xfrm>
            <a:off x="668536" y="5594465"/>
            <a:ext cx="472108" cy="307571"/>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140644" y="5568134"/>
            <a:ext cx="1746754" cy="369332"/>
          </a:xfrm>
          <a:prstGeom prst="rect">
            <a:avLst/>
          </a:prstGeom>
          <a:noFill/>
          <a:ln w="28575">
            <a:noFill/>
          </a:ln>
        </p:spPr>
        <p:txBody>
          <a:bodyPr wrap="square" rtlCol="0">
            <a:spAutoFit/>
          </a:bodyPr>
          <a:lstStyle/>
          <a:p>
            <a:pPr algn="ctr"/>
            <a:r>
              <a:rPr lang="fr-FR" sz="1800" b="1" dirty="0" smtClean="0">
                <a:solidFill>
                  <a:schemeClr val="tx1"/>
                </a:solidFill>
              </a:rPr>
              <a:t>Intégration à </a:t>
            </a:r>
            <a:endParaRPr lang="fr-FR" sz="1800" b="1" dirty="0">
              <a:solidFill>
                <a:schemeClr val="tx1"/>
              </a:solidFill>
            </a:endParaRPr>
          </a:p>
        </p:txBody>
      </p:sp>
      <p:pic>
        <p:nvPicPr>
          <p:cNvPr id="46" name="Image 45"/>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2082" t="4365" r="2760" b="5263"/>
          <a:stretch/>
        </p:blipFill>
        <p:spPr>
          <a:xfrm>
            <a:off x="2854012" y="5614598"/>
            <a:ext cx="1205386" cy="325348"/>
          </a:xfrm>
          <a:prstGeom prst="rect">
            <a:avLst/>
          </a:prstGeom>
          <a:ln w="28575">
            <a:noFill/>
          </a:ln>
        </p:spPr>
      </p:pic>
      <p:sp>
        <p:nvSpPr>
          <p:cNvPr id="47" name="ZoneTexte 46"/>
          <p:cNvSpPr txBox="1"/>
          <p:nvPr/>
        </p:nvSpPr>
        <p:spPr>
          <a:xfrm>
            <a:off x="7317635" y="575668"/>
            <a:ext cx="1409700" cy="523220"/>
          </a:xfrm>
          <a:prstGeom prst="rect">
            <a:avLst/>
          </a:prstGeom>
          <a:noFill/>
          <a:ln w="28575">
            <a:noFill/>
          </a:ln>
        </p:spPr>
        <p:txBody>
          <a:bodyPr wrap="square" rtlCol="0">
            <a:spAutoFit/>
          </a:bodyPr>
          <a:lstStyle/>
          <a:p>
            <a:pPr algn="ctr"/>
            <a:r>
              <a:rPr lang="fr-FR" dirty="0" smtClean="0">
                <a:solidFill>
                  <a:srgbClr val="C2C2C2"/>
                </a:solidFill>
              </a:rPr>
              <a:t>Etude thermique</a:t>
            </a:r>
            <a:endParaRPr lang="fr-FR" dirty="0">
              <a:solidFill>
                <a:srgbClr val="C2C2C2"/>
              </a:solidFill>
            </a:endParaRPr>
          </a:p>
        </p:txBody>
      </p:sp>
    </p:spTree>
    <p:extLst>
      <p:ext uri="{BB962C8B-B14F-4D97-AF65-F5344CB8AC3E}">
        <p14:creationId xmlns:p14="http://schemas.microsoft.com/office/powerpoint/2010/main" val="25948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animBg="1"/>
      <p:bldP spid="36" grpId="0"/>
      <p:bldP spid="39" grpId="0" animBg="1"/>
      <p:bldP spid="40" grpId="0"/>
      <p:bldP spid="41" grpId="0" animBg="1"/>
      <p:bldP spid="42" grpId="0"/>
      <p:bldP spid="43" grpId="0"/>
      <p:bldP spid="44" grpId="0"/>
      <p:bldP spid="2"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9955" y="575668"/>
            <a:ext cx="1409700" cy="523220"/>
          </a:xfrm>
          <a:prstGeom prst="rect">
            <a:avLst/>
          </a:prstGeom>
          <a:noFill/>
          <a:ln w="28575">
            <a:noFill/>
          </a:ln>
        </p:spPr>
        <p:txBody>
          <a:bodyPr wrap="square" rtlCol="0">
            <a:spAutoFit/>
          </a:bodyPr>
          <a:lstStyle/>
          <a:p>
            <a:pPr algn="ctr"/>
            <a:r>
              <a:rPr lang="fr-FR" b="1" dirty="0" smtClean="0">
                <a:solidFill>
                  <a:schemeClr val="tx1"/>
                </a:solidFill>
              </a:rPr>
              <a:t>Modèle géométrique</a:t>
            </a:r>
            <a:endParaRPr lang="fr-FR" b="1" dirty="0">
              <a:solidFill>
                <a:schemeClr val="tx1"/>
              </a:solidFill>
            </a:endParaRP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rgbClr val="C2C2C2"/>
                </a:solidFill>
              </a:rPr>
              <a:t>Enveloppe</a:t>
            </a:r>
            <a:endParaRPr lang="fr-FR" dirty="0">
              <a:solidFill>
                <a:srgbClr val="C2C2C2"/>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4</a:t>
            </a:fld>
            <a:endParaRPr lang="fr-FR"/>
          </a:p>
        </p:txBody>
      </p:sp>
      <p:pic>
        <p:nvPicPr>
          <p:cNvPr id="46" name="Image 45"/>
          <p:cNvPicPr>
            <a:picLocks noChangeAspect="1"/>
          </p:cNvPicPr>
          <p:nvPr/>
        </p:nvPicPr>
        <p:blipFill>
          <a:blip r:embed="rId5"/>
          <a:stretch>
            <a:fillRect/>
          </a:stretch>
        </p:blipFill>
        <p:spPr>
          <a:xfrm>
            <a:off x="1596279" y="1290915"/>
            <a:ext cx="5826986" cy="4802685"/>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47" name="Image 46"/>
          <p:cNvPicPr>
            <a:picLocks noChangeAspect="1"/>
          </p:cNvPicPr>
          <p:nvPr/>
        </p:nvPicPr>
        <p:blipFill>
          <a:blip r:embed="rId6"/>
          <a:stretch>
            <a:fillRect/>
          </a:stretch>
        </p:blipFill>
        <p:spPr>
          <a:xfrm rot="19505003">
            <a:off x="2509528" y="1352021"/>
            <a:ext cx="803381" cy="1177773"/>
          </a:xfrm>
          <a:prstGeom prst="rect">
            <a:avLst/>
          </a:prstGeom>
        </p:spPr>
      </p:pic>
      <p:sp>
        <p:nvSpPr>
          <p:cNvPr id="48" name="ZoneTexte 47"/>
          <p:cNvSpPr txBox="1"/>
          <p:nvPr/>
        </p:nvSpPr>
        <p:spPr>
          <a:xfrm>
            <a:off x="7317635" y="575668"/>
            <a:ext cx="1409700" cy="523220"/>
          </a:xfrm>
          <a:prstGeom prst="rect">
            <a:avLst/>
          </a:prstGeom>
          <a:noFill/>
          <a:ln w="28575">
            <a:noFill/>
          </a:ln>
        </p:spPr>
        <p:txBody>
          <a:bodyPr wrap="square" rtlCol="0">
            <a:spAutoFit/>
          </a:bodyPr>
          <a:lstStyle/>
          <a:p>
            <a:pPr algn="ctr"/>
            <a:r>
              <a:rPr lang="fr-FR" dirty="0" smtClean="0">
                <a:solidFill>
                  <a:srgbClr val="C2C2C2"/>
                </a:solidFill>
              </a:rPr>
              <a:t>Etude thermique</a:t>
            </a:r>
            <a:endParaRPr lang="fr-FR" dirty="0">
              <a:solidFill>
                <a:srgbClr val="C2C2C2"/>
              </a:solidFill>
            </a:endParaRPr>
          </a:p>
        </p:txBody>
      </p:sp>
    </p:spTree>
    <p:extLst>
      <p:ext uri="{BB962C8B-B14F-4D97-AF65-F5344CB8AC3E}">
        <p14:creationId xmlns:p14="http://schemas.microsoft.com/office/powerpoint/2010/main" val="554990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9955" y="575668"/>
            <a:ext cx="1409700" cy="523220"/>
          </a:xfrm>
          <a:prstGeom prst="rect">
            <a:avLst/>
          </a:prstGeom>
          <a:noFill/>
          <a:ln w="28575">
            <a:noFill/>
          </a:ln>
        </p:spPr>
        <p:txBody>
          <a:bodyPr wrap="square" rtlCol="0">
            <a:spAutoFit/>
          </a:bodyPr>
          <a:lstStyle/>
          <a:p>
            <a:pPr algn="ctr"/>
            <a:r>
              <a:rPr lang="fr-FR" b="1" dirty="0" smtClean="0">
                <a:solidFill>
                  <a:schemeClr val="tx1"/>
                </a:solidFill>
              </a:rPr>
              <a:t>Modèle géométrique</a:t>
            </a:r>
            <a:endParaRPr lang="fr-FR" b="1" dirty="0">
              <a:solidFill>
                <a:schemeClr val="tx1"/>
              </a:solidFill>
            </a:endParaRP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rgbClr val="C2C2C2"/>
                </a:solidFill>
              </a:rPr>
              <a:t>Enveloppe</a:t>
            </a:r>
            <a:endParaRPr lang="fr-FR" dirty="0">
              <a:solidFill>
                <a:srgbClr val="C2C2C2"/>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5</a:t>
            </a:fld>
            <a:endParaRPr lang="fr-FR"/>
          </a:p>
        </p:txBody>
      </p:sp>
      <p:sp>
        <p:nvSpPr>
          <p:cNvPr id="27" name="ZoneTexte 26"/>
          <p:cNvSpPr txBox="1"/>
          <p:nvPr/>
        </p:nvSpPr>
        <p:spPr>
          <a:xfrm>
            <a:off x="7317635" y="575668"/>
            <a:ext cx="1409700" cy="523220"/>
          </a:xfrm>
          <a:prstGeom prst="rect">
            <a:avLst/>
          </a:prstGeom>
          <a:noFill/>
          <a:ln w="28575">
            <a:noFill/>
          </a:ln>
        </p:spPr>
        <p:txBody>
          <a:bodyPr wrap="square" rtlCol="0">
            <a:spAutoFit/>
          </a:bodyPr>
          <a:lstStyle/>
          <a:p>
            <a:pPr algn="ctr"/>
            <a:r>
              <a:rPr lang="fr-FR" dirty="0" smtClean="0">
                <a:solidFill>
                  <a:srgbClr val="C2C2C2"/>
                </a:solidFill>
              </a:rPr>
              <a:t>Etude thermique</a:t>
            </a:r>
            <a:endParaRPr lang="fr-FR" dirty="0">
              <a:solidFill>
                <a:srgbClr val="C2C2C2"/>
              </a:solidFill>
            </a:endParaRPr>
          </a:p>
        </p:txBody>
      </p:sp>
      <p:pic>
        <p:nvPicPr>
          <p:cNvPr id="3" name="Image 2"/>
          <p:cNvPicPr>
            <a:picLocks noChangeAspect="1"/>
          </p:cNvPicPr>
          <p:nvPr/>
        </p:nvPicPr>
        <p:blipFill rotWithShape="1">
          <a:blip r:embed="rId5"/>
          <a:srcRect b="73230"/>
          <a:stretch/>
        </p:blipFill>
        <p:spPr>
          <a:xfrm>
            <a:off x="328084" y="1671974"/>
            <a:ext cx="4815089" cy="1129415"/>
          </a:xfrm>
          <a:prstGeom prst="rect">
            <a:avLst/>
          </a:prstGeom>
        </p:spPr>
      </p:pic>
      <p:pic>
        <p:nvPicPr>
          <p:cNvPr id="30" name="Image 29"/>
          <p:cNvPicPr>
            <a:picLocks noChangeAspect="1"/>
          </p:cNvPicPr>
          <p:nvPr/>
        </p:nvPicPr>
        <p:blipFill rotWithShape="1">
          <a:blip r:embed="rId5"/>
          <a:srcRect t="26771" b="32730"/>
          <a:stretch/>
        </p:blipFill>
        <p:spPr>
          <a:xfrm>
            <a:off x="328083" y="2805206"/>
            <a:ext cx="4815089" cy="1708605"/>
          </a:xfrm>
          <a:prstGeom prst="rect">
            <a:avLst/>
          </a:prstGeom>
        </p:spPr>
      </p:pic>
      <p:pic>
        <p:nvPicPr>
          <p:cNvPr id="31" name="Image 30"/>
          <p:cNvPicPr>
            <a:picLocks noChangeAspect="1"/>
          </p:cNvPicPr>
          <p:nvPr/>
        </p:nvPicPr>
        <p:blipFill rotWithShape="1">
          <a:blip r:embed="rId5"/>
          <a:srcRect t="66954" b="15562"/>
          <a:stretch/>
        </p:blipFill>
        <p:spPr>
          <a:xfrm>
            <a:off x="328083" y="4507707"/>
            <a:ext cx="4815089" cy="737624"/>
          </a:xfrm>
          <a:prstGeom prst="rect">
            <a:avLst/>
          </a:prstGeom>
        </p:spPr>
      </p:pic>
      <p:pic>
        <p:nvPicPr>
          <p:cNvPr id="32" name="Image 31"/>
          <p:cNvPicPr>
            <a:picLocks noChangeAspect="1"/>
          </p:cNvPicPr>
          <p:nvPr/>
        </p:nvPicPr>
        <p:blipFill rotWithShape="1">
          <a:blip r:embed="rId5"/>
          <a:srcRect t="84029" b="326"/>
          <a:stretch/>
        </p:blipFill>
        <p:spPr>
          <a:xfrm>
            <a:off x="322680" y="5234538"/>
            <a:ext cx="4815089" cy="660058"/>
          </a:xfrm>
          <a:prstGeom prst="rect">
            <a:avLst/>
          </a:prstGeom>
        </p:spPr>
      </p:pic>
      <p:pic>
        <p:nvPicPr>
          <p:cNvPr id="33" name="Image 32"/>
          <p:cNvPicPr>
            <a:picLocks noChangeAspect="1"/>
          </p:cNvPicPr>
          <p:nvPr/>
        </p:nvPicPr>
        <p:blipFill>
          <a:blip r:embed="rId6"/>
          <a:stretch>
            <a:fillRect/>
          </a:stretch>
        </p:blipFill>
        <p:spPr>
          <a:xfrm>
            <a:off x="3792026" y="1179954"/>
            <a:ext cx="5135665" cy="3865796"/>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spTree>
    <p:extLst>
      <p:ext uri="{BB962C8B-B14F-4D97-AF65-F5344CB8AC3E}">
        <p14:creationId xmlns:p14="http://schemas.microsoft.com/office/powerpoint/2010/main" val="406398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8" name="Image 27"/>
          <p:cNvPicPr>
            <a:picLocks noChangeAspect="1"/>
          </p:cNvPicPr>
          <p:nvPr/>
        </p:nvPicPr>
        <p:blipFill>
          <a:blip r:embed="rId3"/>
          <a:stretch>
            <a:fillRect/>
          </a:stretch>
        </p:blipFill>
        <p:spPr>
          <a:xfrm>
            <a:off x="1769373" y="1346029"/>
            <a:ext cx="5601600" cy="4714774"/>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23" name="Image 22"/>
          <p:cNvPicPr>
            <a:picLocks noChangeAspect="1"/>
          </p:cNvPicPr>
          <p:nvPr/>
        </p:nvPicPr>
        <p:blipFill>
          <a:blip r:embed="rId4"/>
          <a:stretch>
            <a:fillRect/>
          </a:stretch>
        </p:blipFill>
        <p:spPr>
          <a:xfrm>
            <a:off x="1769372" y="1225898"/>
            <a:ext cx="5602800" cy="48024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5">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6">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9955" y="575668"/>
            <a:ext cx="1409700" cy="523220"/>
          </a:xfrm>
          <a:prstGeom prst="rect">
            <a:avLst/>
          </a:prstGeom>
          <a:noFill/>
          <a:ln w="28575">
            <a:noFill/>
          </a:ln>
        </p:spPr>
        <p:txBody>
          <a:bodyPr wrap="square" rtlCol="0">
            <a:spAutoFit/>
          </a:bodyPr>
          <a:lstStyle/>
          <a:p>
            <a:pPr algn="ctr"/>
            <a:r>
              <a:rPr lang="fr-FR" b="1" dirty="0" smtClean="0">
                <a:solidFill>
                  <a:schemeClr val="tx1"/>
                </a:solidFill>
              </a:rPr>
              <a:t>Modèle géométrique</a:t>
            </a:r>
            <a:endParaRPr lang="fr-FR" b="1" dirty="0">
              <a:solidFill>
                <a:schemeClr val="tx1"/>
              </a:solidFill>
            </a:endParaRP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rgbClr val="C2C2C2"/>
                </a:solidFill>
              </a:rPr>
              <a:t>Enveloppe</a:t>
            </a:r>
            <a:endParaRPr lang="fr-FR" dirty="0">
              <a:solidFill>
                <a:srgbClr val="C2C2C2"/>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6</a:t>
            </a:fld>
            <a:endParaRPr lang="fr-FR"/>
          </a:p>
        </p:txBody>
      </p:sp>
      <p:pic>
        <p:nvPicPr>
          <p:cNvPr id="26" name="Image 25"/>
          <p:cNvPicPr>
            <a:picLocks noChangeAspect="1"/>
          </p:cNvPicPr>
          <p:nvPr/>
        </p:nvPicPr>
        <p:blipFill>
          <a:blip r:embed="rId7"/>
          <a:stretch>
            <a:fillRect/>
          </a:stretch>
        </p:blipFill>
        <p:spPr>
          <a:xfrm>
            <a:off x="1769372" y="1228107"/>
            <a:ext cx="5601600" cy="4842408"/>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47" name="Image 46"/>
          <p:cNvPicPr>
            <a:picLocks noChangeAspect="1"/>
          </p:cNvPicPr>
          <p:nvPr/>
        </p:nvPicPr>
        <p:blipFill>
          <a:blip r:embed="rId8"/>
          <a:stretch>
            <a:fillRect/>
          </a:stretch>
        </p:blipFill>
        <p:spPr>
          <a:xfrm rot="19505003">
            <a:off x="2509528" y="1352021"/>
            <a:ext cx="803381" cy="1177773"/>
          </a:xfrm>
          <a:prstGeom prst="rect">
            <a:avLst/>
          </a:prstGeom>
        </p:spPr>
      </p:pic>
      <p:sp>
        <p:nvSpPr>
          <p:cNvPr id="27" name="ZoneTexte 26"/>
          <p:cNvSpPr txBox="1"/>
          <p:nvPr/>
        </p:nvSpPr>
        <p:spPr>
          <a:xfrm>
            <a:off x="7317635" y="575668"/>
            <a:ext cx="1409700" cy="523220"/>
          </a:xfrm>
          <a:prstGeom prst="rect">
            <a:avLst/>
          </a:prstGeom>
          <a:noFill/>
          <a:ln w="28575">
            <a:noFill/>
          </a:ln>
        </p:spPr>
        <p:txBody>
          <a:bodyPr wrap="square" rtlCol="0">
            <a:spAutoFit/>
          </a:bodyPr>
          <a:lstStyle/>
          <a:p>
            <a:pPr algn="ctr"/>
            <a:r>
              <a:rPr lang="fr-FR" dirty="0" smtClean="0">
                <a:solidFill>
                  <a:srgbClr val="C2C2C2"/>
                </a:solidFill>
              </a:rPr>
              <a:t>Etude thermique</a:t>
            </a:r>
            <a:endParaRPr lang="fr-FR" dirty="0">
              <a:solidFill>
                <a:srgbClr val="C2C2C2"/>
              </a:solidFill>
            </a:endParaRPr>
          </a:p>
        </p:txBody>
      </p:sp>
    </p:spTree>
    <p:extLst>
      <p:ext uri="{BB962C8B-B14F-4D97-AF65-F5344CB8AC3E}">
        <p14:creationId xmlns:p14="http://schemas.microsoft.com/office/powerpoint/2010/main" val="196593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b="1" dirty="0" smtClean="0">
                <a:solidFill>
                  <a:schemeClr val="tx1"/>
                </a:solidFill>
              </a:rPr>
              <a:t>Ouvertures</a:t>
            </a:r>
            <a:endParaRPr lang="fr-FR" b="1" dirty="0">
              <a:solidFill>
                <a:schemeClr val="tx1"/>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rgbClr val="C2C2C2"/>
                </a:solidFill>
              </a:rPr>
              <a:t>Enveloppe</a:t>
            </a:r>
            <a:endParaRPr lang="fr-FR" dirty="0">
              <a:solidFill>
                <a:srgbClr val="C2C2C2"/>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7</a:t>
            </a:fld>
            <a:endParaRPr lang="fr-FR"/>
          </a:p>
        </p:txBody>
      </p:sp>
      <p:pic>
        <p:nvPicPr>
          <p:cNvPr id="39" name="Image 38"/>
          <p:cNvPicPr>
            <a:picLocks noChangeAspect="1"/>
          </p:cNvPicPr>
          <p:nvPr/>
        </p:nvPicPr>
        <p:blipFill rotWithShape="1">
          <a:blip r:embed="rId5"/>
          <a:srcRect l="29729" r="16189" b="24355"/>
          <a:stretch/>
        </p:blipFill>
        <p:spPr>
          <a:xfrm>
            <a:off x="6222353" y="2151213"/>
            <a:ext cx="2504982" cy="3183632"/>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40" name="Image 39"/>
          <p:cNvPicPr>
            <a:picLocks noChangeAspect="1"/>
          </p:cNvPicPr>
          <p:nvPr/>
        </p:nvPicPr>
        <p:blipFill rotWithShape="1">
          <a:blip r:embed="rId6"/>
          <a:srcRect l="33974" t="2077" r="12443" b="24373"/>
          <a:stretch/>
        </p:blipFill>
        <p:spPr>
          <a:xfrm>
            <a:off x="3237141" y="2144168"/>
            <a:ext cx="2506718" cy="3197721"/>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41" name="Image 40"/>
          <p:cNvPicPr>
            <a:picLocks noChangeAspect="1"/>
          </p:cNvPicPr>
          <p:nvPr/>
        </p:nvPicPr>
        <p:blipFill rotWithShape="1">
          <a:blip r:embed="rId7"/>
          <a:srcRect l="33435" t="9955" r="13990" b="20784"/>
          <a:stretch/>
        </p:blipFill>
        <p:spPr>
          <a:xfrm>
            <a:off x="251930" y="2147061"/>
            <a:ext cx="2506718" cy="3191936"/>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sp>
        <p:nvSpPr>
          <p:cNvPr id="25" name="ZoneTexte 24"/>
          <p:cNvSpPr txBox="1"/>
          <p:nvPr/>
        </p:nvSpPr>
        <p:spPr>
          <a:xfrm>
            <a:off x="7317635" y="575668"/>
            <a:ext cx="1409700" cy="523220"/>
          </a:xfrm>
          <a:prstGeom prst="rect">
            <a:avLst/>
          </a:prstGeom>
          <a:noFill/>
          <a:ln w="28575">
            <a:noFill/>
          </a:ln>
        </p:spPr>
        <p:txBody>
          <a:bodyPr wrap="square" rtlCol="0">
            <a:spAutoFit/>
          </a:bodyPr>
          <a:lstStyle/>
          <a:p>
            <a:pPr algn="ctr"/>
            <a:r>
              <a:rPr lang="fr-FR" dirty="0" smtClean="0">
                <a:solidFill>
                  <a:srgbClr val="C2C2C2"/>
                </a:solidFill>
              </a:rPr>
              <a:t>Etude thermique</a:t>
            </a:r>
            <a:endParaRPr lang="fr-FR" dirty="0">
              <a:solidFill>
                <a:srgbClr val="C2C2C2"/>
              </a:solidFill>
            </a:endParaRPr>
          </a:p>
        </p:txBody>
      </p:sp>
    </p:spTree>
    <p:extLst>
      <p:ext uri="{BB962C8B-B14F-4D97-AF65-F5344CB8AC3E}">
        <p14:creationId xmlns:p14="http://schemas.microsoft.com/office/powerpoint/2010/main" val="33488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b="1" dirty="0" smtClean="0">
                <a:solidFill>
                  <a:schemeClr val="tx1"/>
                </a:solidFill>
              </a:rPr>
              <a:t>Ouvertures</a:t>
            </a:r>
            <a:endParaRPr lang="fr-FR" b="1" dirty="0">
              <a:solidFill>
                <a:schemeClr val="tx1"/>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dirty="0" smtClean="0">
                <a:solidFill>
                  <a:srgbClr val="C2C2C2"/>
                </a:solidFill>
              </a:rPr>
              <a:t>Enveloppe</a:t>
            </a:r>
            <a:endParaRPr lang="fr-FR" dirty="0">
              <a:solidFill>
                <a:srgbClr val="C2C2C2"/>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8</a:t>
            </a:fld>
            <a:endParaRPr lang="fr-FR"/>
          </a:p>
        </p:txBody>
      </p:sp>
      <p:pic>
        <p:nvPicPr>
          <p:cNvPr id="39" name="Image 38"/>
          <p:cNvPicPr>
            <a:picLocks noChangeAspect="1"/>
          </p:cNvPicPr>
          <p:nvPr/>
        </p:nvPicPr>
        <p:blipFill rotWithShape="1">
          <a:blip r:embed="rId5"/>
          <a:srcRect l="29729" r="16189" b="24355"/>
          <a:stretch/>
        </p:blipFill>
        <p:spPr>
          <a:xfrm>
            <a:off x="5913265" y="2158257"/>
            <a:ext cx="2504982" cy="3183632"/>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grpSp>
        <p:nvGrpSpPr>
          <p:cNvPr id="14" name="Groupe 13"/>
          <p:cNvGrpSpPr/>
          <p:nvPr/>
        </p:nvGrpSpPr>
        <p:grpSpPr>
          <a:xfrm>
            <a:off x="3067763" y="2031194"/>
            <a:ext cx="2053110" cy="3303651"/>
            <a:chOff x="2590800" y="2031194"/>
            <a:chExt cx="2053110" cy="3303651"/>
          </a:xfrm>
        </p:grpSpPr>
        <p:sp>
          <p:nvSpPr>
            <p:cNvPr id="28" name="Organigramme : Processus 27"/>
            <p:cNvSpPr/>
            <p:nvPr/>
          </p:nvSpPr>
          <p:spPr>
            <a:xfrm>
              <a:off x="2679923" y="2031194"/>
              <a:ext cx="1963987" cy="3258589"/>
            </a:xfrm>
            <a:prstGeom prst="flowChartProcess">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Organigramme : Processus 2"/>
            <p:cNvSpPr/>
            <p:nvPr/>
          </p:nvSpPr>
          <p:spPr>
            <a:xfrm>
              <a:off x="2590800" y="2076256"/>
              <a:ext cx="1963987" cy="3258589"/>
            </a:xfrm>
            <a:prstGeom prst="flowChartProcess">
              <a:avLst/>
            </a:prstGeom>
            <a:blipFill dpi="0" rotWithShape="1">
              <a:blip r:embed="rId6">
                <a:alphaModFix amt="7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0" name="ZoneTexte 69"/>
          <p:cNvSpPr txBox="1"/>
          <p:nvPr/>
        </p:nvSpPr>
        <p:spPr>
          <a:xfrm>
            <a:off x="241070" y="3281364"/>
            <a:ext cx="1945178" cy="923330"/>
          </a:xfrm>
          <a:prstGeom prst="rect">
            <a:avLst/>
          </a:prstGeom>
          <a:noFill/>
          <a:ln w="28575">
            <a:noFill/>
          </a:ln>
        </p:spPr>
        <p:txBody>
          <a:bodyPr wrap="square" rtlCol="0">
            <a:spAutoFit/>
          </a:bodyPr>
          <a:lstStyle/>
          <a:p>
            <a:pPr algn="ctr"/>
            <a:r>
              <a:rPr lang="fr-FR" sz="1800" dirty="0" smtClean="0">
                <a:solidFill>
                  <a:schemeClr val="tx1"/>
                </a:solidFill>
              </a:rPr>
              <a:t>Epaisseur 6mm</a:t>
            </a:r>
          </a:p>
          <a:p>
            <a:pPr algn="ctr"/>
            <a:r>
              <a:rPr lang="fr-FR" sz="1800" dirty="0" smtClean="0">
                <a:solidFill>
                  <a:schemeClr val="tx1"/>
                </a:solidFill>
              </a:rPr>
              <a:t>Face </a:t>
            </a:r>
            <a:r>
              <a:rPr lang="fr-FR" sz="1800" dirty="0" smtClean="0">
                <a:solidFill>
                  <a:srgbClr val="D0D8E8"/>
                </a:solidFill>
              </a:rPr>
              <a:t>intérieure</a:t>
            </a:r>
          </a:p>
          <a:p>
            <a:pPr algn="ctr"/>
            <a:r>
              <a:rPr lang="fr-FR" sz="1800" dirty="0" smtClean="0">
                <a:solidFill>
                  <a:schemeClr val="tx1"/>
                </a:solidFill>
              </a:rPr>
              <a:t>Face </a:t>
            </a:r>
            <a:r>
              <a:rPr lang="fr-FR" sz="1800" dirty="0" smtClean="0">
                <a:solidFill>
                  <a:schemeClr val="bg2">
                    <a:lumMod val="40000"/>
                    <a:lumOff val="60000"/>
                  </a:schemeClr>
                </a:solidFill>
              </a:rPr>
              <a:t>extérieure</a:t>
            </a:r>
            <a:endParaRPr lang="fr-FR" sz="1800" dirty="0">
              <a:solidFill>
                <a:schemeClr val="bg2">
                  <a:lumMod val="40000"/>
                  <a:lumOff val="60000"/>
                </a:schemeClr>
              </a:solidFill>
            </a:endParaRPr>
          </a:p>
        </p:txBody>
      </p:sp>
      <p:sp>
        <p:nvSpPr>
          <p:cNvPr id="71" name="ZoneTexte 70"/>
          <p:cNvSpPr txBox="1"/>
          <p:nvPr/>
        </p:nvSpPr>
        <p:spPr>
          <a:xfrm>
            <a:off x="241070" y="5062923"/>
            <a:ext cx="2246362" cy="369332"/>
          </a:xfrm>
          <a:prstGeom prst="rect">
            <a:avLst/>
          </a:prstGeom>
          <a:noFill/>
          <a:ln w="28575">
            <a:noFill/>
          </a:ln>
        </p:spPr>
        <p:txBody>
          <a:bodyPr wrap="square" rtlCol="0">
            <a:spAutoFit/>
          </a:bodyPr>
          <a:lstStyle/>
          <a:p>
            <a:pPr algn="ctr"/>
            <a:r>
              <a:rPr lang="fr-FR" sz="1800" dirty="0" smtClean="0">
                <a:solidFill>
                  <a:srgbClr val="EFBD0C"/>
                </a:solidFill>
              </a:rPr>
              <a:t>Eléments coques ?</a:t>
            </a:r>
            <a:endParaRPr lang="fr-FR" sz="1800" dirty="0">
              <a:solidFill>
                <a:srgbClr val="EFBD0C"/>
              </a:solidFill>
            </a:endParaRPr>
          </a:p>
        </p:txBody>
      </p:sp>
      <p:sp>
        <p:nvSpPr>
          <p:cNvPr id="72" name="ZoneTexte 71"/>
          <p:cNvSpPr txBox="1"/>
          <p:nvPr/>
        </p:nvSpPr>
        <p:spPr>
          <a:xfrm>
            <a:off x="7317635" y="575668"/>
            <a:ext cx="1409700" cy="523220"/>
          </a:xfrm>
          <a:prstGeom prst="rect">
            <a:avLst/>
          </a:prstGeom>
          <a:noFill/>
          <a:ln w="28575">
            <a:noFill/>
          </a:ln>
        </p:spPr>
        <p:txBody>
          <a:bodyPr wrap="square" rtlCol="0">
            <a:spAutoFit/>
          </a:bodyPr>
          <a:lstStyle/>
          <a:p>
            <a:pPr algn="ctr"/>
            <a:r>
              <a:rPr lang="fr-FR" dirty="0" smtClean="0">
                <a:solidFill>
                  <a:srgbClr val="C2C2C2"/>
                </a:solidFill>
              </a:rPr>
              <a:t>Etude thermique</a:t>
            </a:r>
            <a:endParaRPr lang="fr-FR" dirty="0">
              <a:solidFill>
                <a:srgbClr val="C2C2C2"/>
              </a:solidFill>
            </a:endParaRPr>
          </a:p>
        </p:txBody>
      </p:sp>
      <p:sp>
        <p:nvSpPr>
          <p:cNvPr id="27" name="ZoneTexte 26"/>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Tree>
    <p:extLst>
      <p:ext uri="{BB962C8B-B14F-4D97-AF65-F5344CB8AC3E}">
        <p14:creationId xmlns:p14="http://schemas.microsoft.com/office/powerpoint/2010/main" val="281306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a:off x="5377072" y="67072"/>
            <a:ext cx="3800100" cy="0"/>
          </a:xfrm>
          <a:prstGeom prst="straightConnector1">
            <a:avLst/>
          </a:prstGeom>
          <a:noFill/>
          <a:ln w="190500" cap="flat" cmpd="sng">
            <a:solidFill>
              <a:srgbClr val="EFBD0C"/>
            </a:solidFill>
            <a:prstDash val="solid"/>
            <a:miter lim="400000"/>
            <a:headEnd type="none" w="sm" len="sm"/>
            <a:tailEnd type="none" w="sm" len="sm"/>
          </a:ln>
        </p:spPr>
      </p:cxnSp>
      <p:cxnSp>
        <p:nvCxnSpPr>
          <p:cNvPr id="89" name="Google Shape;89;p13"/>
          <p:cNvCxnSpPr/>
          <p:nvPr/>
        </p:nvCxnSpPr>
        <p:spPr>
          <a:xfrm>
            <a:off x="-2021" y="67072"/>
            <a:ext cx="5475300" cy="0"/>
          </a:xfrm>
          <a:prstGeom prst="straightConnector1">
            <a:avLst/>
          </a:prstGeom>
          <a:noFill/>
          <a:ln w="190500" cap="flat" cmpd="sng">
            <a:solidFill>
              <a:srgbClr val="C2C2C2"/>
            </a:solidFill>
            <a:prstDash val="solid"/>
            <a:miter lim="400000"/>
            <a:headEnd type="none" w="sm" len="sm"/>
            <a:tailEnd type="none" w="sm" len="sm"/>
          </a:ln>
        </p:spPr>
      </p:cxnSp>
      <p:cxnSp>
        <p:nvCxnSpPr>
          <p:cNvPr id="90" name="Google Shape;90;p13"/>
          <p:cNvCxnSpPr/>
          <p:nvPr/>
        </p:nvCxnSpPr>
        <p:spPr>
          <a:xfrm>
            <a:off x="0" y="6716514"/>
            <a:ext cx="5735700" cy="0"/>
          </a:xfrm>
          <a:prstGeom prst="straightConnector1">
            <a:avLst/>
          </a:prstGeom>
          <a:noFill/>
          <a:ln w="711200" cap="flat" cmpd="sng">
            <a:solidFill>
              <a:srgbClr val="C2C2C2"/>
            </a:solidFill>
            <a:prstDash val="solid"/>
            <a:miter lim="400000"/>
            <a:headEnd type="none" w="sm" len="sm"/>
            <a:tailEnd type="none" w="sm" len="sm"/>
          </a:ln>
        </p:spPr>
      </p:cxnSp>
      <p:pic>
        <p:nvPicPr>
          <p:cNvPr id="91" name="Google Shape;91;p13" descr="Picture 2"/>
          <p:cNvPicPr preferRelativeResize="0"/>
          <p:nvPr/>
        </p:nvPicPr>
        <p:blipFill rotWithShape="1">
          <a:blip r:embed="rId3">
            <a:alphaModFix/>
          </a:blip>
          <a:srcRect/>
          <a:stretch/>
        </p:blipFill>
        <p:spPr>
          <a:xfrm>
            <a:off x="7903447" y="6373704"/>
            <a:ext cx="1107384" cy="422912"/>
          </a:xfrm>
          <a:prstGeom prst="rect">
            <a:avLst/>
          </a:prstGeom>
          <a:noFill/>
          <a:ln>
            <a:noFill/>
          </a:ln>
        </p:spPr>
      </p:pic>
      <p:sp>
        <p:nvSpPr>
          <p:cNvPr id="92" name="Google Shape;92;p13"/>
          <p:cNvSpPr/>
          <p:nvPr/>
        </p:nvSpPr>
        <p:spPr>
          <a:xfrm rot="5400000">
            <a:off x="5478434" y="-1275"/>
            <a:ext cx="136800" cy="136800"/>
          </a:xfrm>
          <a:custGeom>
            <a:avLst/>
            <a:gdLst/>
            <a:ahLst/>
            <a:cxnLst/>
            <a:rect l="l" t="t" r="r" b="b"/>
            <a:pathLst>
              <a:path w="120000" h="120000" extrusionOk="0">
                <a:moveTo>
                  <a:pt x="0" y="0"/>
                </a:moveTo>
                <a:lnTo>
                  <a:pt x="0" y="120000"/>
                </a:lnTo>
                <a:lnTo>
                  <a:pt x="120000" y="120000"/>
                </a:lnTo>
                <a:close/>
              </a:path>
            </a:pathLst>
          </a:custGeom>
          <a:solidFill>
            <a:srgbClr val="FFFFFF"/>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3"/>
          <p:cNvSpPr/>
          <p:nvPr/>
        </p:nvSpPr>
        <p:spPr>
          <a:xfrm rot="5400000">
            <a:off x="5460575" y="-1275"/>
            <a:ext cx="136800" cy="1368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4" name="Google Shape;94;p13"/>
          <p:cNvSpPr/>
          <p:nvPr/>
        </p:nvSpPr>
        <p:spPr>
          <a:xfrm rot="5400000">
            <a:off x="5723043" y="6358066"/>
            <a:ext cx="500100" cy="500100"/>
          </a:xfrm>
          <a:custGeom>
            <a:avLst/>
            <a:gdLst/>
            <a:ahLst/>
            <a:cxnLst/>
            <a:rect l="l" t="t" r="r" b="b"/>
            <a:pathLst>
              <a:path w="120000" h="120000" extrusionOk="0">
                <a:moveTo>
                  <a:pt x="0" y="0"/>
                </a:moveTo>
                <a:lnTo>
                  <a:pt x="0" y="120000"/>
                </a:lnTo>
                <a:lnTo>
                  <a:pt x="120000" y="120000"/>
                </a:lnTo>
                <a:close/>
              </a:path>
            </a:pathLst>
          </a:custGeom>
          <a:solidFill>
            <a:srgbClr val="C2C2C2"/>
          </a:solidFill>
          <a:ln>
            <a:noFill/>
          </a:ln>
        </p:spPr>
        <p:txBody>
          <a:bodyPr spcFirstLastPara="1" wrap="square" lIns="35700" tIns="35700" rIns="35700" bIns="3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8" name="Google Shape;98;p13"/>
          <p:cNvPicPr preferRelativeResize="0"/>
          <p:nvPr/>
        </p:nvPicPr>
        <p:blipFill>
          <a:blip r:embed="rId4">
            <a:alphaModFix/>
          </a:blip>
          <a:stretch>
            <a:fillRect/>
          </a:stretch>
        </p:blipFill>
        <p:spPr>
          <a:xfrm>
            <a:off x="6852276" y="6335113"/>
            <a:ext cx="972224" cy="500100"/>
          </a:xfrm>
          <a:prstGeom prst="rect">
            <a:avLst/>
          </a:prstGeom>
          <a:noFill/>
          <a:ln>
            <a:noFill/>
          </a:ln>
        </p:spPr>
      </p:pic>
      <p:sp>
        <p:nvSpPr>
          <p:cNvPr id="58" name="AutoShape 4"/>
          <p:cNvSpPr/>
          <p:nvPr/>
        </p:nvSpPr>
        <p:spPr>
          <a:xfrm>
            <a:off x="0" y="313710"/>
            <a:ext cx="9144000" cy="122539"/>
          </a:xfrm>
          <a:prstGeom prst="rect">
            <a:avLst/>
          </a:prstGeom>
          <a:solidFill>
            <a:srgbClr val="EFBD0C"/>
          </a:solidFill>
        </p:spPr>
      </p:sp>
      <p:sp>
        <p:nvSpPr>
          <p:cNvPr id="59" name="Ellipse 58"/>
          <p:cNvSpPr/>
          <p:nvPr/>
        </p:nvSpPr>
        <p:spPr>
          <a:xfrm>
            <a:off x="66853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067763"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66990" y="209339"/>
            <a:ext cx="312539" cy="314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866216" y="209339"/>
            <a:ext cx="312539" cy="314536"/>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9955" y="575668"/>
            <a:ext cx="1409700" cy="523220"/>
          </a:xfrm>
          <a:prstGeom prst="rect">
            <a:avLst/>
          </a:prstGeom>
          <a:noFill/>
          <a:ln w="28575">
            <a:noFill/>
          </a:ln>
        </p:spPr>
        <p:txBody>
          <a:bodyPr wrap="square" rtlCol="0">
            <a:spAutoFit/>
          </a:bodyPr>
          <a:lstStyle/>
          <a:p>
            <a:pPr algn="ctr"/>
            <a:r>
              <a:rPr lang="fr-FR" dirty="0" smtClean="0">
                <a:solidFill>
                  <a:srgbClr val="C2C2C2"/>
                </a:solidFill>
              </a:rPr>
              <a:t>Modèle géométrique</a:t>
            </a:r>
            <a:endParaRPr lang="fr-FR" dirty="0">
              <a:solidFill>
                <a:srgbClr val="C2C2C2"/>
              </a:solidFill>
            </a:endParaRPr>
          </a:p>
        </p:txBody>
      </p:sp>
      <p:sp>
        <p:nvSpPr>
          <p:cNvPr id="65" name="ZoneTexte 64"/>
          <p:cNvSpPr txBox="1"/>
          <p:nvPr/>
        </p:nvSpPr>
        <p:spPr>
          <a:xfrm>
            <a:off x="2487432" y="683390"/>
            <a:ext cx="1409700" cy="307777"/>
          </a:xfrm>
          <a:prstGeom prst="rect">
            <a:avLst/>
          </a:prstGeom>
          <a:noFill/>
          <a:ln w="28575">
            <a:noFill/>
          </a:ln>
        </p:spPr>
        <p:txBody>
          <a:bodyPr wrap="square" rtlCol="0">
            <a:spAutoFit/>
          </a:bodyPr>
          <a:lstStyle/>
          <a:p>
            <a:pPr algn="ctr"/>
            <a:r>
              <a:rPr lang="fr-FR" dirty="0" smtClean="0">
                <a:solidFill>
                  <a:srgbClr val="C2C2C2"/>
                </a:solidFill>
              </a:rPr>
              <a:t>Ouvertures</a:t>
            </a:r>
            <a:endParaRPr lang="fr-FR" dirty="0">
              <a:solidFill>
                <a:srgbClr val="C2C2C2"/>
              </a:solidFill>
            </a:endParaRPr>
          </a:p>
        </p:txBody>
      </p:sp>
      <p:sp>
        <p:nvSpPr>
          <p:cNvPr id="66" name="ZoneTexte 65"/>
          <p:cNvSpPr txBox="1"/>
          <p:nvPr/>
        </p:nvSpPr>
        <p:spPr>
          <a:xfrm>
            <a:off x="4854909" y="683390"/>
            <a:ext cx="1504950" cy="307777"/>
          </a:xfrm>
          <a:prstGeom prst="rect">
            <a:avLst/>
          </a:prstGeom>
          <a:noFill/>
          <a:ln w="28575">
            <a:noFill/>
          </a:ln>
        </p:spPr>
        <p:txBody>
          <a:bodyPr wrap="square" rtlCol="0">
            <a:spAutoFit/>
          </a:bodyPr>
          <a:lstStyle/>
          <a:p>
            <a:pPr algn="ctr"/>
            <a:r>
              <a:rPr lang="fr-FR" b="1" dirty="0" smtClean="0">
                <a:solidFill>
                  <a:schemeClr val="tx1"/>
                </a:solidFill>
              </a:rPr>
              <a:t>Enveloppe</a:t>
            </a:r>
            <a:endParaRPr lang="fr-FR" b="1" dirty="0">
              <a:solidFill>
                <a:schemeClr val="tx1"/>
              </a:solidFill>
            </a:endParaRPr>
          </a:p>
        </p:txBody>
      </p:sp>
      <p:sp>
        <p:nvSpPr>
          <p:cNvPr id="67" name="ZoneTexte 66"/>
          <p:cNvSpPr txBox="1"/>
          <p:nvPr/>
        </p:nvSpPr>
        <p:spPr>
          <a:xfrm>
            <a:off x="5518215" y="521807"/>
            <a:ext cx="1409700" cy="307777"/>
          </a:xfrm>
          <a:prstGeom prst="rect">
            <a:avLst/>
          </a:prstGeom>
          <a:noFill/>
          <a:ln w="28575">
            <a:noFill/>
          </a:ln>
        </p:spPr>
        <p:txBody>
          <a:bodyPr wrap="square" rtlCol="0">
            <a:spAutoFit/>
          </a:bodyPr>
          <a:lstStyle/>
          <a:p>
            <a:pPr algn="ctr"/>
            <a:endParaRPr lang="fr-FR" dirty="0">
              <a:solidFill>
                <a:srgbClr val="C2C2C2"/>
              </a:solidFill>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9</a:t>
            </a:fld>
            <a:endParaRPr lang="fr-FR"/>
          </a:p>
        </p:txBody>
      </p:sp>
      <p:pic>
        <p:nvPicPr>
          <p:cNvPr id="3" name="Image 2"/>
          <p:cNvPicPr>
            <a:picLocks noChangeAspect="1"/>
          </p:cNvPicPr>
          <p:nvPr/>
        </p:nvPicPr>
        <p:blipFill>
          <a:blip r:embed="rId5"/>
          <a:stretch>
            <a:fillRect/>
          </a:stretch>
        </p:blipFill>
        <p:spPr>
          <a:xfrm>
            <a:off x="435797" y="2185932"/>
            <a:ext cx="1582000" cy="25200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4" name="Image 3"/>
          <p:cNvPicPr>
            <a:picLocks noChangeAspect="1"/>
          </p:cNvPicPr>
          <p:nvPr/>
        </p:nvPicPr>
        <p:blipFill>
          <a:blip r:embed="rId6"/>
          <a:stretch>
            <a:fillRect/>
          </a:stretch>
        </p:blipFill>
        <p:spPr>
          <a:xfrm>
            <a:off x="5176380" y="2200245"/>
            <a:ext cx="1593426" cy="25200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5" name="Image 4"/>
          <p:cNvPicPr>
            <a:picLocks noChangeAspect="1"/>
          </p:cNvPicPr>
          <p:nvPr/>
        </p:nvPicPr>
        <p:blipFill>
          <a:blip r:embed="rId7"/>
          <a:stretch>
            <a:fillRect/>
          </a:stretch>
        </p:blipFill>
        <p:spPr>
          <a:xfrm>
            <a:off x="7148415" y="2185932"/>
            <a:ext cx="1748140" cy="25200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pic>
        <p:nvPicPr>
          <p:cNvPr id="7" name="Image 6"/>
          <p:cNvPicPr>
            <a:picLocks noChangeAspect="1"/>
          </p:cNvPicPr>
          <p:nvPr/>
        </p:nvPicPr>
        <p:blipFill>
          <a:blip r:embed="rId8"/>
          <a:stretch>
            <a:fillRect/>
          </a:stretch>
        </p:blipFill>
        <p:spPr>
          <a:xfrm>
            <a:off x="2470485" y="2185932"/>
            <a:ext cx="1507093" cy="2520000"/>
          </a:xfrm>
          <a:prstGeom prst="round2DiagRect">
            <a:avLst>
              <a:gd name="adj1" fmla="val 16667"/>
              <a:gd name="adj2" fmla="val 0"/>
            </a:avLst>
          </a:prstGeom>
          <a:ln w="88900" cap="sq">
            <a:solidFill>
              <a:srgbClr val="FFFFFF"/>
            </a:solidFill>
            <a:miter lim="800000"/>
          </a:ln>
          <a:effectLst>
            <a:outerShdw blurRad="63500" algn="tl" rotWithShape="0">
              <a:srgbClr val="000000">
                <a:alpha val="43000"/>
              </a:srgbClr>
            </a:outerShdw>
          </a:effectLst>
        </p:spPr>
      </p:pic>
      <p:grpSp>
        <p:nvGrpSpPr>
          <p:cNvPr id="8" name="Groupe 7"/>
          <p:cNvGrpSpPr/>
          <p:nvPr/>
        </p:nvGrpSpPr>
        <p:grpSpPr>
          <a:xfrm>
            <a:off x="4194518" y="2531293"/>
            <a:ext cx="739256" cy="1940560"/>
            <a:chOff x="4194518" y="2531293"/>
            <a:chExt cx="739256" cy="1940560"/>
          </a:xfrm>
        </p:grpSpPr>
        <p:sp>
          <p:nvSpPr>
            <p:cNvPr id="39" name="ZoneTexte 38"/>
            <p:cNvSpPr txBox="1"/>
            <p:nvPr/>
          </p:nvSpPr>
          <p:spPr>
            <a:xfrm>
              <a:off x="4194518" y="2531293"/>
              <a:ext cx="624316" cy="221299"/>
            </a:xfrm>
            <a:prstGeom prst="rect">
              <a:avLst/>
            </a:prstGeom>
            <a:noFill/>
          </p:spPr>
          <p:txBody>
            <a:bodyPr wrap="square" rtlCol="0">
              <a:spAutoFit/>
            </a:bodyPr>
            <a:lstStyle/>
            <a:p>
              <a:r>
                <a:rPr lang="fr-FR" sz="1200" dirty="0" smtClean="0"/>
                <a:t>T (°C)</a:t>
              </a:r>
              <a:endParaRPr lang="fr-FR" sz="1200" dirty="0"/>
            </a:p>
          </p:txBody>
        </p:sp>
        <p:sp>
          <p:nvSpPr>
            <p:cNvPr id="41" name="ZoneTexte 40"/>
            <p:cNvSpPr txBox="1"/>
            <p:nvPr/>
          </p:nvSpPr>
          <p:spPr>
            <a:xfrm>
              <a:off x="4507814" y="4250554"/>
              <a:ext cx="425960" cy="221299"/>
            </a:xfrm>
            <a:prstGeom prst="rect">
              <a:avLst/>
            </a:prstGeom>
            <a:noFill/>
          </p:spPr>
          <p:txBody>
            <a:bodyPr wrap="square" rtlCol="0">
              <a:spAutoFit/>
            </a:bodyPr>
            <a:lstStyle/>
            <a:p>
              <a:r>
                <a:rPr lang="fr-FR" sz="1200" dirty="0" smtClean="0"/>
                <a:t>0</a:t>
              </a:r>
              <a:endParaRPr lang="fr-FR" sz="1200" dirty="0"/>
            </a:p>
          </p:txBody>
        </p:sp>
        <p:sp>
          <p:nvSpPr>
            <p:cNvPr id="42" name="ZoneTexte 41"/>
            <p:cNvSpPr txBox="1"/>
            <p:nvPr/>
          </p:nvSpPr>
          <p:spPr>
            <a:xfrm>
              <a:off x="4507814" y="3952952"/>
              <a:ext cx="425960" cy="221299"/>
            </a:xfrm>
            <a:prstGeom prst="rect">
              <a:avLst/>
            </a:prstGeom>
            <a:noFill/>
          </p:spPr>
          <p:txBody>
            <a:bodyPr wrap="square" rtlCol="0">
              <a:spAutoFit/>
            </a:bodyPr>
            <a:lstStyle/>
            <a:p>
              <a:r>
                <a:rPr lang="fr-FR" sz="1200" dirty="0" smtClean="0"/>
                <a:t>2</a:t>
              </a:r>
              <a:endParaRPr lang="fr-FR" sz="1200" dirty="0"/>
            </a:p>
          </p:txBody>
        </p:sp>
        <p:sp>
          <p:nvSpPr>
            <p:cNvPr id="43" name="ZoneTexte 42"/>
            <p:cNvSpPr txBox="1"/>
            <p:nvPr/>
          </p:nvSpPr>
          <p:spPr>
            <a:xfrm>
              <a:off x="4507814" y="3655351"/>
              <a:ext cx="425960" cy="221299"/>
            </a:xfrm>
            <a:prstGeom prst="rect">
              <a:avLst/>
            </a:prstGeom>
            <a:noFill/>
          </p:spPr>
          <p:txBody>
            <a:bodyPr wrap="square" rtlCol="0">
              <a:spAutoFit/>
            </a:bodyPr>
            <a:lstStyle/>
            <a:p>
              <a:r>
                <a:rPr lang="fr-FR" sz="1200" dirty="0"/>
                <a:t>4</a:t>
              </a:r>
            </a:p>
          </p:txBody>
        </p:sp>
        <p:sp>
          <p:nvSpPr>
            <p:cNvPr id="44" name="ZoneTexte 43"/>
            <p:cNvSpPr txBox="1"/>
            <p:nvPr/>
          </p:nvSpPr>
          <p:spPr>
            <a:xfrm>
              <a:off x="4507814" y="3357750"/>
              <a:ext cx="425960" cy="221299"/>
            </a:xfrm>
            <a:prstGeom prst="rect">
              <a:avLst/>
            </a:prstGeom>
            <a:noFill/>
          </p:spPr>
          <p:txBody>
            <a:bodyPr wrap="square" rtlCol="0">
              <a:spAutoFit/>
            </a:bodyPr>
            <a:lstStyle/>
            <a:p>
              <a:r>
                <a:rPr lang="fr-FR" sz="1200" dirty="0"/>
                <a:t>6</a:t>
              </a:r>
            </a:p>
          </p:txBody>
        </p:sp>
        <p:sp>
          <p:nvSpPr>
            <p:cNvPr id="45" name="ZoneTexte 44"/>
            <p:cNvSpPr txBox="1"/>
            <p:nvPr/>
          </p:nvSpPr>
          <p:spPr>
            <a:xfrm>
              <a:off x="4507814" y="3060150"/>
              <a:ext cx="425960" cy="221299"/>
            </a:xfrm>
            <a:prstGeom prst="rect">
              <a:avLst/>
            </a:prstGeom>
            <a:noFill/>
          </p:spPr>
          <p:txBody>
            <a:bodyPr wrap="square" rtlCol="0">
              <a:spAutoFit/>
            </a:bodyPr>
            <a:lstStyle/>
            <a:p>
              <a:r>
                <a:rPr lang="fr-FR" sz="1200" dirty="0"/>
                <a:t>8</a:t>
              </a:r>
            </a:p>
          </p:txBody>
        </p:sp>
        <p:sp>
          <p:nvSpPr>
            <p:cNvPr id="46" name="ZoneTexte 45"/>
            <p:cNvSpPr txBox="1"/>
            <p:nvPr/>
          </p:nvSpPr>
          <p:spPr>
            <a:xfrm>
              <a:off x="4507814" y="2762549"/>
              <a:ext cx="425960" cy="221299"/>
            </a:xfrm>
            <a:prstGeom prst="rect">
              <a:avLst/>
            </a:prstGeom>
            <a:noFill/>
          </p:spPr>
          <p:txBody>
            <a:bodyPr wrap="square" rtlCol="0">
              <a:spAutoFit/>
            </a:bodyPr>
            <a:lstStyle/>
            <a:p>
              <a:r>
                <a:rPr lang="fr-FR" sz="1200" dirty="0" smtClean="0"/>
                <a:t>10</a:t>
              </a:r>
              <a:endParaRPr lang="fr-FR" dirty="0"/>
            </a:p>
          </p:txBody>
        </p:sp>
        <p:pic>
          <p:nvPicPr>
            <p:cNvPr id="47" name="Image 46"/>
            <p:cNvPicPr>
              <a:picLocks noChangeAspect="1"/>
            </p:cNvPicPr>
            <p:nvPr/>
          </p:nvPicPr>
          <p:blipFill rotWithShape="1">
            <a:blip r:embed="rId9"/>
            <a:srcRect t="12447" r="61682"/>
            <a:stretch/>
          </p:blipFill>
          <p:spPr>
            <a:xfrm>
              <a:off x="4312887" y="2847260"/>
              <a:ext cx="163256" cy="1624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48" name="ZoneTexte 47"/>
          <p:cNvSpPr txBox="1"/>
          <p:nvPr/>
        </p:nvSpPr>
        <p:spPr>
          <a:xfrm>
            <a:off x="254208" y="4951729"/>
            <a:ext cx="1945178" cy="369332"/>
          </a:xfrm>
          <a:prstGeom prst="rect">
            <a:avLst/>
          </a:prstGeom>
          <a:noFill/>
          <a:ln w="28575">
            <a:noFill/>
          </a:ln>
        </p:spPr>
        <p:txBody>
          <a:bodyPr wrap="square" rtlCol="0">
            <a:spAutoFit/>
          </a:bodyPr>
          <a:lstStyle/>
          <a:p>
            <a:pPr algn="ctr"/>
            <a:r>
              <a:rPr lang="fr-FR" sz="1800" dirty="0" smtClean="0">
                <a:solidFill>
                  <a:schemeClr val="tx1"/>
                </a:solidFill>
              </a:rPr>
              <a:t>Enveloppe</a:t>
            </a:r>
            <a:endParaRPr lang="fr-FR" sz="1800" dirty="0">
              <a:solidFill>
                <a:schemeClr val="bg2">
                  <a:lumMod val="40000"/>
                  <a:lumOff val="60000"/>
                </a:schemeClr>
              </a:solidFill>
            </a:endParaRPr>
          </a:p>
        </p:txBody>
      </p:sp>
      <p:sp>
        <p:nvSpPr>
          <p:cNvPr id="49" name="ZoneTexte 48"/>
          <p:cNvSpPr txBox="1"/>
          <p:nvPr/>
        </p:nvSpPr>
        <p:spPr>
          <a:xfrm>
            <a:off x="4933774" y="4953311"/>
            <a:ext cx="1945178" cy="369332"/>
          </a:xfrm>
          <a:prstGeom prst="rect">
            <a:avLst/>
          </a:prstGeom>
          <a:noFill/>
          <a:ln w="28575">
            <a:noFill/>
          </a:ln>
        </p:spPr>
        <p:txBody>
          <a:bodyPr wrap="square" rtlCol="0">
            <a:spAutoFit/>
          </a:bodyPr>
          <a:lstStyle/>
          <a:p>
            <a:pPr algn="ctr"/>
            <a:r>
              <a:rPr lang="fr-FR" sz="1800" dirty="0" smtClean="0">
                <a:solidFill>
                  <a:schemeClr val="tx1"/>
                </a:solidFill>
              </a:rPr>
              <a:t>Peau extérieure</a:t>
            </a:r>
            <a:endParaRPr lang="fr-FR" sz="1800" dirty="0">
              <a:solidFill>
                <a:schemeClr val="bg2">
                  <a:lumMod val="40000"/>
                  <a:lumOff val="60000"/>
                </a:schemeClr>
              </a:solidFill>
            </a:endParaRPr>
          </a:p>
        </p:txBody>
      </p:sp>
      <p:sp>
        <p:nvSpPr>
          <p:cNvPr id="50" name="ZoneTexte 49"/>
          <p:cNvSpPr txBox="1"/>
          <p:nvPr/>
        </p:nvSpPr>
        <p:spPr>
          <a:xfrm>
            <a:off x="6951377" y="4947229"/>
            <a:ext cx="1945178" cy="369332"/>
          </a:xfrm>
          <a:prstGeom prst="rect">
            <a:avLst/>
          </a:prstGeom>
          <a:noFill/>
          <a:ln w="28575">
            <a:noFill/>
          </a:ln>
        </p:spPr>
        <p:txBody>
          <a:bodyPr wrap="square" rtlCol="0">
            <a:spAutoFit/>
          </a:bodyPr>
          <a:lstStyle/>
          <a:p>
            <a:pPr algn="ctr"/>
            <a:r>
              <a:rPr lang="fr-FR" sz="1800" dirty="0" smtClean="0">
                <a:solidFill>
                  <a:schemeClr val="tx1"/>
                </a:solidFill>
              </a:rPr>
              <a:t>Peau intérieure</a:t>
            </a:r>
            <a:endParaRPr lang="fr-FR" sz="1800" dirty="0">
              <a:solidFill>
                <a:schemeClr val="bg2">
                  <a:lumMod val="40000"/>
                  <a:lumOff val="60000"/>
                </a:schemeClr>
              </a:solidFill>
            </a:endParaRPr>
          </a:p>
        </p:txBody>
      </p:sp>
      <p:sp>
        <p:nvSpPr>
          <p:cNvPr id="51" name="ZoneTexte 50"/>
          <p:cNvSpPr txBox="1"/>
          <p:nvPr/>
        </p:nvSpPr>
        <p:spPr>
          <a:xfrm>
            <a:off x="119955" y="1460788"/>
            <a:ext cx="3857623" cy="369332"/>
          </a:xfrm>
          <a:prstGeom prst="rect">
            <a:avLst/>
          </a:prstGeom>
          <a:noFill/>
          <a:ln w="28575">
            <a:noFill/>
          </a:ln>
        </p:spPr>
        <p:txBody>
          <a:bodyPr wrap="square" rtlCol="0">
            <a:spAutoFit/>
          </a:bodyPr>
          <a:lstStyle/>
          <a:p>
            <a:pPr algn="ctr"/>
            <a:r>
              <a:rPr lang="fr-FR" sz="1800" b="1" dirty="0" smtClean="0">
                <a:solidFill>
                  <a:schemeClr val="tx1"/>
                </a:solidFill>
              </a:rPr>
              <a:t>Méthode de diffusion de chaleur</a:t>
            </a:r>
            <a:endParaRPr lang="fr-FR" sz="1800" b="1" dirty="0">
              <a:solidFill>
                <a:schemeClr val="bg2">
                  <a:lumMod val="40000"/>
                  <a:lumOff val="60000"/>
                </a:schemeClr>
              </a:solidFill>
            </a:endParaRPr>
          </a:p>
        </p:txBody>
      </p:sp>
      <p:sp>
        <p:nvSpPr>
          <p:cNvPr id="52" name="ZoneTexte 51"/>
          <p:cNvSpPr txBox="1"/>
          <p:nvPr/>
        </p:nvSpPr>
        <p:spPr>
          <a:xfrm>
            <a:off x="7317635" y="575668"/>
            <a:ext cx="1409700" cy="523220"/>
          </a:xfrm>
          <a:prstGeom prst="rect">
            <a:avLst/>
          </a:prstGeom>
          <a:noFill/>
          <a:ln w="28575">
            <a:noFill/>
          </a:ln>
        </p:spPr>
        <p:txBody>
          <a:bodyPr wrap="square" rtlCol="0">
            <a:spAutoFit/>
          </a:bodyPr>
          <a:lstStyle/>
          <a:p>
            <a:pPr algn="ctr"/>
            <a:r>
              <a:rPr lang="fr-FR" dirty="0" smtClean="0">
                <a:solidFill>
                  <a:srgbClr val="C2C2C2"/>
                </a:solidFill>
              </a:rPr>
              <a:t>Etude thermique</a:t>
            </a:r>
            <a:endParaRPr lang="fr-FR" dirty="0">
              <a:solidFill>
                <a:srgbClr val="C2C2C2"/>
              </a:solidFill>
            </a:endParaRPr>
          </a:p>
        </p:txBody>
      </p:sp>
    </p:spTree>
    <p:extLst>
      <p:ext uri="{BB962C8B-B14F-4D97-AF65-F5344CB8AC3E}">
        <p14:creationId xmlns:p14="http://schemas.microsoft.com/office/powerpoint/2010/main" val="34925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47474</TotalTime>
  <Words>2211</Words>
  <Application>Microsoft Office PowerPoint</Application>
  <PresentationFormat>Affichage à l'écran (4:3)</PresentationFormat>
  <Paragraphs>271</Paragraphs>
  <Slides>23</Slides>
  <Notes>23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Tahoma</vt:lpstr>
      <vt:lpstr>Calibri</vt:lpstr>
      <vt:lpstr>Arial</vt:lpstr>
      <vt:lpstr>Wingdings</vt:lpstr>
      <vt:lpstr>Montserrat</vt:lpstr>
      <vt:lpstr>Tema de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duport</dc:creator>
  <cp:lastModifiedBy>nicolas duport</cp:lastModifiedBy>
  <cp:revision>288</cp:revision>
  <dcterms:modified xsi:type="dcterms:W3CDTF">2020-11-26T18:09:53Z</dcterms:modified>
</cp:coreProperties>
</file>