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6" r:id="rId5"/>
    <p:sldId id="350" r:id="rId6"/>
    <p:sldId id="351" r:id="rId7"/>
    <p:sldId id="356" r:id="rId8"/>
    <p:sldId id="353" r:id="rId9"/>
    <p:sldId id="354" r:id="rId10"/>
    <p:sldId id="272" r:id="rId11"/>
    <p:sldId id="378" r:id="rId12"/>
    <p:sldId id="377" r:id="rId13"/>
    <p:sldId id="355" r:id="rId14"/>
    <p:sldId id="275" r:id="rId15"/>
    <p:sldId id="359" r:id="rId16"/>
    <p:sldId id="358" r:id="rId17"/>
    <p:sldId id="357" r:id="rId18"/>
    <p:sldId id="322" r:id="rId19"/>
    <p:sldId id="360" r:id="rId20"/>
    <p:sldId id="361" r:id="rId21"/>
    <p:sldId id="363" r:id="rId22"/>
    <p:sldId id="362" r:id="rId23"/>
    <p:sldId id="364" r:id="rId24"/>
    <p:sldId id="365" r:id="rId25"/>
    <p:sldId id="366" r:id="rId26"/>
    <p:sldId id="367" r:id="rId27"/>
    <p:sldId id="368" r:id="rId28"/>
    <p:sldId id="369" r:id="rId29"/>
    <p:sldId id="323" r:id="rId30"/>
    <p:sldId id="324" r:id="rId31"/>
    <p:sldId id="325" r:id="rId32"/>
    <p:sldId id="371" r:id="rId33"/>
    <p:sldId id="372" r:id="rId34"/>
    <p:sldId id="373" r:id="rId35"/>
    <p:sldId id="370" r:id="rId36"/>
    <p:sldId id="374" r:id="rId37"/>
    <p:sldId id="375" r:id="rId38"/>
    <p:sldId id="376" r:id="rId39"/>
    <p:sldId id="349"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p:cViewPr varScale="1">
        <p:scale>
          <a:sx n="97" d="100"/>
          <a:sy n="9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E420465-E80A-473C-98B1-A54A992F6FB0}"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316345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420465-E80A-473C-98B1-A54A992F6FB0}"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29730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420465-E80A-473C-98B1-A54A992F6FB0}"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3621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420465-E80A-473C-98B1-A54A992F6FB0}"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385498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E420465-E80A-473C-98B1-A54A992F6FB0}"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359597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420465-E80A-473C-98B1-A54A992F6FB0}" type="datetimeFigureOut">
              <a:rPr lang="fr-FR" smtClean="0"/>
              <a:t>29/11/2020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168746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E420465-E80A-473C-98B1-A54A992F6FB0}" type="datetimeFigureOut">
              <a:rPr lang="fr-FR" smtClean="0"/>
              <a:t>29/11/2020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223537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E420465-E80A-473C-98B1-A54A992F6FB0}" type="datetimeFigureOut">
              <a:rPr lang="fr-FR" smtClean="0"/>
              <a:t>29/11/2020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240427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420465-E80A-473C-98B1-A54A992F6FB0}" type="datetimeFigureOut">
              <a:rPr lang="fr-FR" smtClean="0"/>
              <a:t>29/11/2020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228861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E420465-E80A-473C-98B1-A54A992F6FB0}" type="datetimeFigureOut">
              <a:rPr lang="fr-FR" smtClean="0"/>
              <a:t>29/11/2020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420559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E420465-E80A-473C-98B1-A54A992F6FB0}" type="datetimeFigureOut">
              <a:rPr lang="fr-FR" smtClean="0"/>
              <a:t>29/11/2020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4FACE-8398-472E-AE6B-E59A2AD187FC}" type="slidenum">
              <a:rPr lang="fr-FR" smtClean="0"/>
              <a:t>‹N°›</a:t>
            </a:fld>
            <a:endParaRPr lang="fr-FR"/>
          </a:p>
        </p:txBody>
      </p:sp>
    </p:spTree>
    <p:extLst>
      <p:ext uri="{BB962C8B-B14F-4D97-AF65-F5344CB8AC3E}">
        <p14:creationId xmlns:p14="http://schemas.microsoft.com/office/powerpoint/2010/main" val="146799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20465-E80A-473C-98B1-A54A992F6FB0}" type="datetimeFigureOut">
              <a:rPr lang="fr-FR" smtClean="0"/>
              <a:t>29/11/2020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4FACE-8398-472E-AE6B-E59A2AD187FC}" type="slidenum">
              <a:rPr lang="fr-FR" smtClean="0"/>
              <a:t>‹N°›</a:t>
            </a:fld>
            <a:endParaRPr lang="fr-FR"/>
          </a:p>
        </p:txBody>
      </p:sp>
    </p:spTree>
    <p:extLst>
      <p:ext uri="{BB962C8B-B14F-4D97-AF65-F5344CB8AC3E}">
        <p14:creationId xmlns:p14="http://schemas.microsoft.com/office/powerpoint/2010/main" val="106597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dx.doi.org/10.1590/1679-78254793" TargetMode="External"/><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chemeClr val="tx2"/>
              </a:solidFill>
            </a:endParaRPr>
          </a:p>
        </p:txBody>
      </p:sp>
      <p:pic>
        <p:nvPicPr>
          <p:cNvPr id="2049" name="Image 14" descr="logo ub grande tai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31" y="190093"/>
            <a:ext cx="2187606" cy="9291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2064" y="2263419"/>
            <a:ext cx="10363192" cy="1384995"/>
          </a:xfrm>
          <a:prstGeom prst="rect">
            <a:avLst/>
          </a:prstGeom>
        </p:spPr>
        <p:txBody>
          <a:bodyPr wrap="square">
            <a:spAutoFit/>
          </a:bodyPr>
          <a:lstStyle/>
          <a:p>
            <a:pPr algn="ctr">
              <a:lnSpc>
                <a:spcPct val="150000"/>
              </a:lnSpc>
              <a:spcBef>
                <a:spcPts val="800"/>
              </a:spcBef>
              <a:spcAft>
                <a:spcPts val="1600"/>
              </a:spcAft>
            </a:pPr>
            <a:r>
              <a:rPr lang="fr-FR"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 </a:t>
            </a:r>
            <a:r>
              <a:rPr lang="fr-FR" sz="2800" b="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Estimation </a:t>
            </a:r>
            <a:r>
              <a:rPr lang="fr-FR" sz="2800" b="1" dirty="0">
                <a:solidFill>
                  <a:schemeClr val="tx2"/>
                </a:solidFill>
                <a:latin typeface="Arial" panose="020B0604020202020204" pitchFamily="34" charset="0"/>
                <a:ea typeface="Arial" panose="020B0604020202020204" pitchFamily="34" charset="0"/>
                <a:cs typeface="Times New Roman" panose="02020603050405020304" pitchFamily="18" charset="0"/>
              </a:rPr>
              <a:t>d'erreur à postériori et adaptation de </a:t>
            </a:r>
            <a:r>
              <a:rPr lang="fr-FR" sz="2800" b="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maillages pour </a:t>
            </a:r>
            <a:r>
              <a:rPr lang="fr-FR" sz="2800" b="1" dirty="0">
                <a:solidFill>
                  <a:schemeClr val="tx2"/>
                </a:solidFill>
                <a:latin typeface="Arial" panose="020B0604020202020204" pitchFamily="34" charset="0"/>
                <a:ea typeface="Arial" panose="020B0604020202020204" pitchFamily="34" charset="0"/>
                <a:cs typeface="Times New Roman" panose="02020603050405020304" pitchFamily="18" charset="0"/>
              </a:rPr>
              <a:t>les modèles </a:t>
            </a:r>
            <a:r>
              <a:rPr lang="fr-FR" sz="2800" b="1" dirty="0" err="1">
                <a:solidFill>
                  <a:schemeClr val="tx2"/>
                </a:solidFill>
                <a:latin typeface="Arial" panose="020B0604020202020204" pitchFamily="34" charset="0"/>
                <a:ea typeface="Arial" panose="020B0604020202020204" pitchFamily="34" charset="0"/>
                <a:cs typeface="Times New Roman" panose="02020603050405020304" pitchFamily="18" charset="0"/>
              </a:rPr>
              <a:t>endommageables</a:t>
            </a:r>
            <a:r>
              <a:rPr lang="fr-FR" sz="2800" b="1" dirty="0">
                <a:solidFill>
                  <a:schemeClr val="tx2"/>
                </a:solidFill>
                <a:latin typeface="Arial" panose="020B0604020202020204" pitchFamily="34" charset="0"/>
                <a:ea typeface="Arial" panose="020B0604020202020204" pitchFamily="34" charset="0"/>
                <a:cs typeface="Times New Roman" panose="02020603050405020304" pitchFamily="18" charset="0"/>
              </a:rPr>
              <a:t> en approche non </a:t>
            </a:r>
            <a:r>
              <a:rPr lang="fr-FR" sz="2800" b="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locale</a:t>
            </a:r>
            <a:endParaRPr lang="fr-FR" sz="2800" b="1"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p:txBody>
      </p:sp>
      <p:sp>
        <p:nvSpPr>
          <p:cNvPr id="2" name="ZoneTexte 1"/>
          <p:cNvSpPr txBox="1"/>
          <p:nvPr/>
        </p:nvSpPr>
        <p:spPr>
          <a:xfrm>
            <a:off x="4119722" y="1404578"/>
            <a:ext cx="3578942" cy="461665"/>
          </a:xfrm>
          <a:prstGeom prst="rect">
            <a:avLst/>
          </a:prstGeom>
          <a:noFill/>
        </p:spPr>
        <p:txBody>
          <a:bodyPr wrap="square" rtlCol="0">
            <a:spAutoFit/>
          </a:bodyPr>
          <a:lstStyle/>
          <a:p>
            <a:r>
              <a:rPr lang="fr-FR" sz="2400" dirty="0" smtClean="0">
                <a:solidFill>
                  <a:schemeClr val="tx2"/>
                </a:solidFill>
              </a:rPr>
              <a:t>Club CAST3M, 27/11/2020</a:t>
            </a:r>
            <a:endParaRPr lang="fr-FR" sz="2400" dirty="0">
              <a:solidFill>
                <a:schemeClr val="tx2"/>
              </a:solidFill>
            </a:endParaRPr>
          </a:p>
        </p:txBody>
      </p:sp>
      <p:sp>
        <p:nvSpPr>
          <p:cNvPr id="3" name="Rectangle 2"/>
          <p:cNvSpPr/>
          <p:nvPr/>
        </p:nvSpPr>
        <p:spPr>
          <a:xfrm>
            <a:off x="776748" y="4751238"/>
            <a:ext cx="9792928" cy="1839093"/>
          </a:xfrm>
          <a:prstGeom prst="rect">
            <a:avLst/>
          </a:prstGeom>
        </p:spPr>
        <p:txBody>
          <a:bodyPr wrap="square">
            <a:spAutoFit/>
          </a:bodyPr>
          <a:lstStyle/>
          <a:p>
            <a:pPr>
              <a:lnSpc>
                <a:spcPct val="107000"/>
              </a:lnSpc>
              <a:spcAft>
                <a:spcPts val="800"/>
              </a:spcAft>
            </a:pPr>
            <a:r>
              <a:rPr lang="fr-FR" sz="160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Auteurs  </a:t>
            </a:r>
            <a:r>
              <a:rPr lang="fr-FR" sz="16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 </a:t>
            </a:r>
          </a:p>
          <a:p>
            <a:pPr indent="449580">
              <a:lnSpc>
                <a:spcPct val="107000"/>
              </a:lnSpc>
              <a:spcAft>
                <a:spcPts val="800"/>
              </a:spcAft>
            </a:pPr>
            <a:r>
              <a:rPr lang="en-US" sz="1600" b="1" dirty="0" err="1">
                <a:solidFill>
                  <a:schemeClr val="tx2"/>
                </a:solidFill>
                <a:latin typeface="Arial" panose="020B0604020202020204" pitchFamily="34" charset="0"/>
                <a:ea typeface="Times New Roman" panose="02020603050405020304" pitchFamily="18" charset="0"/>
                <a:cs typeface="Times New Roman" panose="02020603050405020304" pitchFamily="18" charset="0"/>
              </a:rPr>
              <a:t>Abdelhamid</a:t>
            </a:r>
            <a:r>
              <a:rPr lang="en-US" sz="16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BECHEUR </a:t>
            </a:r>
            <a:r>
              <a:rPr lang="en-US" sz="1600" b="1" baseline="30000"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r>
              <a:rPr lang="en-US" sz="1600" b="1" baseline="300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a:t>
            </a:r>
            <a:r>
              <a:rPr lang="en-US" sz="16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solidFill>
                  <a:schemeClr val="tx2"/>
                </a:solidFill>
                <a:latin typeface="Arial" panose="020B0604020202020204" pitchFamily="34" charset="0"/>
                <a:ea typeface="Times New Roman" panose="02020603050405020304" pitchFamily="18" charset="0"/>
                <a:cs typeface="Times New Roman" panose="02020603050405020304" pitchFamily="18" charset="0"/>
              </a:rPr>
              <a:t>Abdelouhab</a:t>
            </a:r>
            <a:r>
              <a:rPr lang="en-US" sz="16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MEDJAHED </a:t>
            </a:r>
            <a:r>
              <a:rPr lang="en-US" sz="1600" b="1" baseline="30000"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r>
              <a:rPr lang="en-US" sz="1600" b="1" baseline="300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a:t>
            </a:r>
            <a:r>
              <a:rPr lang="en-US" sz="16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Patrice </a:t>
            </a:r>
            <a:r>
              <a:rPr lang="en-US" sz="160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COOREVITS </a:t>
            </a:r>
            <a:r>
              <a:rPr lang="en-US" sz="1600" b="1" baseline="30000"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r>
              <a:rPr lang="en-US" sz="1600" b="1" baseline="300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c)</a:t>
            </a:r>
            <a:r>
              <a:rPr lang="en-US" sz="16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pPr marL="228600" indent="-228600">
              <a:lnSpc>
                <a:spcPct val="107000"/>
              </a:lnSpc>
              <a:buAutoNum type="alphaLcParenBoth"/>
            </a:pPr>
            <a:r>
              <a:rPr lang="pt-B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Laboratoire </a:t>
            </a: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de Recherche en Hydraulique Appliquée et Environnement LRHAE. Université de Bejaia. Thargua-ouzemour Bejaia 06000 Algerie . </a:t>
            </a:r>
            <a:endParaRPr lang="pt-B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pt-B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       email </a:t>
            </a: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abdelhamid.becheur@univ-bejaia.dz</a:t>
            </a:r>
            <a:endParaRPr lang="fr-F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fr-F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 </a:t>
            </a: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Laboratoire de Recherche en Hydraulique Appliquée et Environnement LRHAE. Université de Bejaia. Thargua-ouzemour Bejaia 06000 Algerie. </a:t>
            </a:r>
            <a:endParaRPr lang="pt-B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pt-B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      email </a:t>
            </a: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:contactsmedjahed@yahoo.fr</a:t>
            </a:r>
            <a:endParaRPr lang="fr-F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r>
              <a:rPr lang="fr-F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(c </a:t>
            </a: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Laboratoire Eco–PRocédés et Aide A la Décision EPROAD – UPRES EA 4669 Université de Picardie Jules Verne. France    </a:t>
            </a:r>
            <a:endParaRPr lang="pt-B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pt-BR" sz="10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      email </a:t>
            </a:r>
            <a:r>
              <a:rPr lang="pt-B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patrice.coorevits@u-picardie.fr</a:t>
            </a:r>
            <a:endParaRPr lang="fr-FR" sz="10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ZoneTexte 4"/>
          <p:cNvSpPr txBox="1"/>
          <p:nvPr/>
        </p:nvSpPr>
        <p:spPr>
          <a:xfrm>
            <a:off x="3205322" y="3526615"/>
            <a:ext cx="6449962" cy="1200329"/>
          </a:xfrm>
          <a:prstGeom prst="rect">
            <a:avLst/>
          </a:prstGeom>
          <a:noFill/>
        </p:spPr>
        <p:txBody>
          <a:bodyPr wrap="square" rtlCol="0">
            <a:spAutoFit/>
          </a:bodyPr>
          <a:lstStyle/>
          <a:p>
            <a:r>
              <a:rPr lang="fr-FR" b="1" i="1" dirty="0" smtClean="0">
                <a:solidFill>
                  <a:schemeClr val="tx2"/>
                </a:solidFill>
                <a:latin typeface="Arial" panose="020B0604020202020204" pitchFamily="34" charset="0"/>
                <a:cs typeface="Arial" panose="020B0604020202020204" pitchFamily="34" charset="0"/>
              </a:rPr>
              <a:t>Présenté Par :  Abdelhamid BECHEUR </a:t>
            </a:r>
          </a:p>
          <a:p>
            <a:r>
              <a:rPr lang="fr-FR" b="1" i="1" dirty="0">
                <a:solidFill>
                  <a:schemeClr val="tx2"/>
                </a:solidFill>
                <a:latin typeface="Arial" panose="020B0604020202020204" pitchFamily="34" charset="0"/>
                <a:cs typeface="Arial" panose="020B0604020202020204" pitchFamily="34" charset="0"/>
              </a:rPr>
              <a:t> </a:t>
            </a:r>
            <a:r>
              <a:rPr lang="fr-FR" b="1" i="1" dirty="0" smtClean="0">
                <a:solidFill>
                  <a:schemeClr val="tx2"/>
                </a:solidFill>
                <a:latin typeface="Arial" panose="020B0604020202020204" pitchFamily="34" charset="0"/>
                <a:cs typeface="Arial" panose="020B0604020202020204" pitchFamily="34" charset="0"/>
              </a:rPr>
              <a:t>                          Enseignant chercheur</a:t>
            </a:r>
          </a:p>
          <a:p>
            <a:r>
              <a:rPr lang="fr-FR" b="1" i="1" dirty="0">
                <a:solidFill>
                  <a:schemeClr val="tx2"/>
                </a:solidFill>
                <a:latin typeface="Arial" panose="020B0604020202020204" pitchFamily="34" charset="0"/>
                <a:cs typeface="Arial" panose="020B0604020202020204" pitchFamily="34" charset="0"/>
              </a:rPr>
              <a:t> </a:t>
            </a:r>
            <a:r>
              <a:rPr lang="fr-FR" b="1" i="1" dirty="0" smtClean="0">
                <a:solidFill>
                  <a:schemeClr val="tx2"/>
                </a:solidFill>
                <a:latin typeface="Arial" panose="020B0604020202020204" pitchFamily="34" charset="0"/>
                <a:cs typeface="Arial" panose="020B0604020202020204" pitchFamily="34" charset="0"/>
              </a:rPr>
              <a:t>                       Maitre de conférences HDR</a:t>
            </a:r>
          </a:p>
          <a:p>
            <a:r>
              <a:rPr lang="fr-FR" b="1" i="1" dirty="0">
                <a:solidFill>
                  <a:schemeClr val="tx2"/>
                </a:solidFill>
                <a:latin typeface="Arial" panose="020B0604020202020204" pitchFamily="34" charset="0"/>
                <a:cs typeface="Arial" panose="020B0604020202020204" pitchFamily="34" charset="0"/>
              </a:rPr>
              <a:t> </a:t>
            </a:r>
            <a:r>
              <a:rPr lang="fr-FR" b="1" i="1" dirty="0" smtClean="0">
                <a:solidFill>
                  <a:schemeClr val="tx2"/>
                </a:solidFill>
                <a:latin typeface="Arial" panose="020B0604020202020204" pitchFamily="34" charset="0"/>
                <a:cs typeface="Arial" panose="020B0604020202020204" pitchFamily="34" charset="0"/>
              </a:rPr>
              <a:t>                       Université A. Mira Bejaia Algérie</a:t>
            </a:r>
          </a:p>
        </p:txBody>
      </p:sp>
      <p:pic>
        <p:nvPicPr>
          <p:cNvPr id="8" name="Image 7"/>
          <p:cNvPicPr>
            <a:picLocks noChangeAspect="1"/>
          </p:cNvPicPr>
          <p:nvPr/>
        </p:nvPicPr>
        <p:blipFill>
          <a:blip r:embed="rId3"/>
          <a:stretch>
            <a:fillRect/>
          </a:stretch>
        </p:blipFill>
        <p:spPr>
          <a:xfrm>
            <a:off x="7698663" y="247362"/>
            <a:ext cx="1091375" cy="1235519"/>
          </a:xfrm>
          <a:prstGeom prst="rect">
            <a:avLst/>
          </a:prstGeom>
        </p:spPr>
      </p:pic>
      <p:pic>
        <p:nvPicPr>
          <p:cNvPr id="7" name="Image 6"/>
          <p:cNvPicPr>
            <a:picLocks noChangeAspect="1"/>
          </p:cNvPicPr>
          <p:nvPr/>
        </p:nvPicPr>
        <p:blipFill>
          <a:blip r:embed="rId4"/>
          <a:stretch>
            <a:fillRect/>
          </a:stretch>
        </p:blipFill>
        <p:spPr>
          <a:xfrm>
            <a:off x="4578895" y="334071"/>
            <a:ext cx="2657475" cy="885825"/>
          </a:xfrm>
          <a:prstGeom prst="rect">
            <a:avLst/>
          </a:prstGeom>
        </p:spPr>
      </p:pic>
      <p:pic>
        <p:nvPicPr>
          <p:cNvPr id="9" name="Image 8"/>
          <p:cNvPicPr>
            <a:picLocks noChangeAspect="1"/>
          </p:cNvPicPr>
          <p:nvPr/>
        </p:nvPicPr>
        <p:blipFill>
          <a:blip r:embed="rId5"/>
          <a:stretch>
            <a:fillRect/>
          </a:stretch>
        </p:blipFill>
        <p:spPr>
          <a:xfrm>
            <a:off x="2525753" y="343660"/>
            <a:ext cx="1590849" cy="734238"/>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9071" y="52044"/>
            <a:ext cx="1396185" cy="1753104"/>
          </a:xfrm>
          <a:prstGeom prst="rect">
            <a:avLst/>
          </a:prstGeom>
        </p:spPr>
      </p:pic>
    </p:spTree>
    <p:extLst>
      <p:ext uri="{BB962C8B-B14F-4D97-AF65-F5344CB8AC3E}">
        <p14:creationId xmlns:p14="http://schemas.microsoft.com/office/powerpoint/2010/main" val="3456444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507" y="835596"/>
            <a:ext cx="11670890" cy="5355312"/>
          </a:xfrm>
          <a:prstGeom prst="rect">
            <a:avLst/>
          </a:prstGeom>
        </p:spPr>
        <p:txBody>
          <a:bodyPr wrap="square">
            <a:spAutoFit/>
          </a:bodyPr>
          <a:lstStyle/>
          <a:p>
            <a:pPr algn="just"/>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Théorie de la mécanique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de l’endommagement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 Analyse des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dommages dans les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structures</a:t>
            </a:r>
          </a:p>
          <a:p>
            <a:endPar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algn="just"/>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Son objectif : tenir compte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de la perte progressive de la raideur matérielle due à la propagation et à la coalescence de microfissures et de </a:t>
            </a:r>
            <a:r>
              <a:rPr lang="fr-FR" sz="1900" dirty="0" err="1" smtClean="0">
                <a:solidFill>
                  <a:schemeClr val="tx2"/>
                </a:solidFill>
                <a:latin typeface="Arial" panose="020B0604020202020204" pitchFamily="34" charset="0"/>
                <a:ea typeface="Arial" panose="020B0604020202020204" pitchFamily="34" charset="0"/>
                <a:cs typeface="Times New Roman" panose="02020603050405020304" pitchFamily="18" charset="0"/>
              </a:rPr>
              <a:t>microvides</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dans la structure. </a:t>
            </a:r>
          </a:p>
          <a:p>
            <a:endPar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algn="just"/>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Pour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caractériser la densité et l'orientation de ces micros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défauts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sym typeface="Wingdings" panose="05000000000000000000" pitchFamily="2" charset="2"/>
              </a:rPr>
              <a:t> introduction d’</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une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variable locale </a:t>
            </a:r>
            <a:r>
              <a:rPr lang="fr-FR" sz="1900" b="1" i="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d’endommagement représentative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de ces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dommages,</a:t>
            </a:r>
          </a:p>
          <a:p>
            <a:pPr algn="just"/>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a:t>
            </a:r>
          </a:p>
          <a:p>
            <a:pPr algn="just"/>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Un premier modèle d’endommagement a été mis au point pour la première fois par </a:t>
            </a:r>
            <a:r>
              <a:rPr lang="fr-FR" sz="1900" dirty="0" err="1" smtClean="0">
                <a:solidFill>
                  <a:schemeClr val="tx2"/>
                </a:solidFill>
                <a:latin typeface="Arial" panose="020B0604020202020204" pitchFamily="34" charset="0"/>
                <a:ea typeface="Arial" panose="020B0604020202020204" pitchFamily="34" charset="0"/>
                <a:cs typeface="Times New Roman" panose="02020603050405020304" pitchFamily="18" charset="0"/>
              </a:rPr>
              <a:t>Kachanov</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en 1958,</a:t>
            </a:r>
          </a:p>
          <a:p>
            <a:pPr algn="just"/>
            <a:endPar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algn="just"/>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D’autres modèles ont suivi :  </a:t>
            </a:r>
            <a:r>
              <a:rPr lang="fr-FR" sz="1900" dirty="0" err="1" smtClean="0">
                <a:solidFill>
                  <a:schemeClr val="tx2"/>
                </a:solidFill>
                <a:latin typeface="Arial" panose="020B0604020202020204" pitchFamily="34" charset="0"/>
                <a:ea typeface="Arial" panose="020B0604020202020204" pitchFamily="34" charset="0"/>
                <a:cs typeface="Times New Roman" panose="02020603050405020304" pitchFamily="18" charset="0"/>
              </a:rPr>
              <a:t>Rabotnov</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(1969), Lemaitre et Mazars (1975), Lemaitre et </a:t>
            </a:r>
            <a:r>
              <a:rPr lang="fr-FR" sz="1900" dirty="0" err="1" smtClean="0">
                <a:solidFill>
                  <a:schemeClr val="tx2"/>
                </a:solidFill>
                <a:latin typeface="Arial" panose="020B0604020202020204" pitchFamily="34" charset="0"/>
                <a:ea typeface="Arial" panose="020B0604020202020204" pitchFamily="34" charset="0"/>
                <a:cs typeface="Times New Roman" panose="02020603050405020304" pitchFamily="18" charset="0"/>
              </a:rPr>
              <a:t>Chaboche</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(1980</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le modèle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très utilisé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de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De </a:t>
            </a:r>
            <a:r>
              <a:rPr lang="fr-FR" sz="1900" dirty="0" err="1">
                <a:solidFill>
                  <a:schemeClr val="tx2"/>
                </a:solidFill>
                <a:latin typeface="Arial" panose="020B0604020202020204" pitchFamily="34" charset="0"/>
                <a:ea typeface="Arial" panose="020B0604020202020204" pitchFamily="34" charset="0"/>
                <a:cs typeface="Times New Roman" panose="02020603050405020304" pitchFamily="18" charset="0"/>
              </a:rPr>
              <a:t>Vrie</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 et al. (en 1995)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nommé également MVM (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Von Mises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modifié), </a:t>
            </a:r>
            <a:r>
              <a:rPr lang="fr-FR" sz="1900" dirty="0" err="1" smtClean="0">
                <a:solidFill>
                  <a:schemeClr val="tx2"/>
                </a:solidFill>
                <a:latin typeface="Arial" panose="020B0604020202020204" pitchFamily="34" charset="0"/>
                <a:ea typeface="Arial" panose="020B0604020202020204" pitchFamily="34" charset="0"/>
                <a:cs typeface="Times New Roman" panose="02020603050405020304" pitchFamily="18" charset="0"/>
              </a:rPr>
              <a:t>etc</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 </a:t>
            </a:r>
          </a:p>
          <a:p>
            <a:endPar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Pour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les cas de chargement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monotones :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modèle de Mazars avec ses deux versions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(en 1984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et 2014). </a:t>
            </a:r>
            <a:endPar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endPar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Pour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les chargements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cycliques et pour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nos simulations, le modèle nommé RICRAG développé par Richard et al.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(en 2010</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 a été utilisé. Ce modèle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est non </a:t>
            </a:r>
            <a:r>
              <a:rPr lang="fr-FR" sz="1900" dirty="0">
                <a:solidFill>
                  <a:schemeClr val="tx2"/>
                </a:solidFill>
                <a:latin typeface="Arial" panose="020B0604020202020204" pitchFamily="34" charset="0"/>
                <a:ea typeface="Arial" panose="020B0604020202020204" pitchFamily="34" charset="0"/>
                <a:cs typeface="Times New Roman" panose="02020603050405020304" pitchFamily="18" charset="0"/>
              </a:rPr>
              <a:t>seulement relativement récent mais </a:t>
            </a:r>
            <a:r>
              <a:rPr lang="fr-FR" sz="19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également efficace.</a:t>
            </a:r>
            <a:endParaRPr lang="fr-FR" sz="1900" dirty="0">
              <a:solidFill>
                <a:schemeClr val="tx2"/>
              </a:solidFill>
            </a:endParaRPr>
          </a:p>
        </p:txBody>
      </p:sp>
      <p:sp>
        <p:nvSpPr>
          <p:cNvPr id="6" name="Titre 1"/>
          <p:cNvSpPr>
            <a:spLocks noGrp="1"/>
          </p:cNvSpPr>
          <p:nvPr>
            <p:ph type="ctrTitle"/>
          </p:nvPr>
        </p:nvSpPr>
        <p:spPr>
          <a:xfrm>
            <a:off x="134113" y="124527"/>
            <a:ext cx="11595771" cy="406416"/>
          </a:xfrm>
        </p:spPr>
        <p:txBody>
          <a:bodyPr>
            <a:noAutofit/>
          </a:bodyPr>
          <a:lstStyle/>
          <a:p>
            <a:pPr lvl="0" algn="l"/>
            <a:r>
              <a:rPr lang="fr-FR" sz="2400" b="1" dirty="0">
                <a:solidFill>
                  <a:schemeClr val="tx2"/>
                </a:solidFill>
              </a:rPr>
              <a:t>I</a:t>
            </a:r>
            <a:r>
              <a:rPr lang="fr-FR" sz="2400" b="1" dirty="0" smtClean="0">
                <a:solidFill>
                  <a:schemeClr val="tx2"/>
                </a:solidFill>
              </a:rPr>
              <a:t>I</a:t>
            </a:r>
            <a:r>
              <a:rPr lang="fr-FR" sz="2400" b="1" dirty="0">
                <a:solidFill>
                  <a:schemeClr val="tx2"/>
                </a:solidFill>
              </a:rPr>
              <a:t>. </a:t>
            </a:r>
            <a:r>
              <a:rPr lang="fr-FR" sz="2400" b="1" dirty="0" smtClean="0">
                <a:solidFill>
                  <a:schemeClr val="tx2"/>
                </a:solidFill>
              </a:rPr>
              <a:t>Quelques Modèles endommagement (rappels)</a:t>
            </a:r>
            <a:endParaRPr lang="fr-FR" sz="2400" b="1" dirty="0">
              <a:solidFill>
                <a:schemeClr val="tx2"/>
              </a:solidFill>
            </a:endParaRPr>
          </a:p>
        </p:txBody>
      </p:sp>
      <p:sp>
        <p:nvSpPr>
          <p:cNvPr id="4" name="ZoneTexte 3"/>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131736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147" y="760303"/>
            <a:ext cx="11562730" cy="400110"/>
          </a:xfrm>
          <a:prstGeom prst="rect">
            <a:avLst/>
          </a:prstGeom>
        </p:spPr>
        <p:txBody>
          <a:bodyPr wrap="square">
            <a:spAutoFit/>
          </a:bodyPr>
          <a:lstStyle/>
          <a:p>
            <a:r>
              <a:rPr lang="fr-FR" sz="2000" dirty="0" smtClean="0">
                <a:solidFill>
                  <a:srgbClr val="0072C6"/>
                </a:solidFill>
                <a:latin typeface="Georgia" panose="02040502050405020303" pitchFamily="18" charset="0"/>
                <a:ea typeface="Times New Roman" panose="02020603050405020304" pitchFamily="18" charset="0"/>
                <a:cs typeface="Times New Roman" panose="02020603050405020304" pitchFamily="18" charset="0"/>
              </a:rPr>
              <a:t>Qu’en est il alors de l’approche non locale ?</a:t>
            </a:r>
            <a:endParaRPr lang="fr-FR" sz="2000" dirty="0"/>
          </a:p>
        </p:txBody>
      </p:sp>
      <p:sp>
        <p:nvSpPr>
          <p:cNvPr id="6" name="Rectangle 5"/>
          <p:cNvSpPr/>
          <p:nvPr/>
        </p:nvSpPr>
        <p:spPr>
          <a:xfrm>
            <a:off x="324471" y="1216524"/>
            <a:ext cx="11267769" cy="4955203"/>
          </a:xfrm>
          <a:prstGeom prst="rect">
            <a:avLst/>
          </a:prstGeom>
        </p:spPr>
        <p:txBody>
          <a:bodyPr wrap="square">
            <a:spAutoFit/>
          </a:bodyPr>
          <a:lstStyle/>
          <a:p>
            <a:pPr algn="just">
              <a:lnSpc>
                <a:spcPct val="150000"/>
              </a:lnSpc>
              <a:spcBef>
                <a:spcPts val="600"/>
              </a:spcBef>
              <a:spcAft>
                <a:spcPts val="600"/>
              </a:spcAft>
            </a:pPr>
            <a:r>
              <a:rPr lang="fr-FR" sz="1600" b="1" u="sng"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Le Problème posé</a:t>
            </a:r>
            <a:r>
              <a:rPr lang="fr-FR" sz="1600"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les modèles dits « locaux » ne sont pas adaptés aux matériaux ayant un comportement adoucissant (Bazant, 1986). </a:t>
            </a:r>
          </a:p>
          <a:p>
            <a:pPr algn="just">
              <a:lnSpc>
                <a:spcPct val="150000"/>
              </a:lnSpc>
              <a:spcBef>
                <a:spcPts val="600"/>
              </a:spcBef>
              <a:spcAft>
                <a:spcPts val="600"/>
              </a:spcAft>
            </a:pPr>
            <a:r>
              <a:rPr lang="fr-FR" sz="1600" b="1" u="sng"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La cause</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 </a:t>
            </a:r>
            <a:r>
              <a:rPr lang="fr-FR" sz="1600" b="1" u="sng" dirty="0">
                <a:solidFill>
                  <a:srgbClr val="000000"/>
                </a:solidFill>
                <a:latin typeface="Arial" panose="020B0604020202020204" pitchFamily="34" charset="0"/>
                <a:ea typeface="Arial" panose="020B0604020202020204" pitchFamily="34" charset="0"/>
                <a:cs typeface="Times New Roman" panose="02020603050405020304" pitchFamily="18" charset="0"/>
              </a:rPr>
              <a:t>dès que le maillage est raffiné, la localisation tend vers des zones de plus en plus petites</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endPar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600" b="1" u="sng"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En Conséquence</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  </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l'énergie dissipée lors de la rupture a tendance à s’annuler</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fr-FR" sz="1600" b="1" u="sng"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Résultat </a:t>
            </a:r>
            <a:r>
              <a:rPr lang="fr-FR" sz="1600" b="1" u="sng" dirty="0">
                <a:solidFill>
                  <a:srgbClr val="FF0000"/>
                </a:solidFill>
                <a:latin typeface="Arial" panose="020B0604020202020204" pitchFamily="34" charset="0"/>
                <a:ea typeface="Arial" panose="020B0604020202020204" pitchFamily="34" charset="0"/>
                <a:cs typeface="Times New Roman" panose="02020603050405020304" pitchFamily="18" charset="0"/>
              </a:rPr>
              <a:t>physique inacceptable</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fr-FR" sz="1600" dirty="0" err="1">
                <a:solidFill>
                  <a:srgbClr val="000000"/>
                </a:solidFill>
                <a:latin typeface="Arial" panose="020B0604020202020204" pitchFamily="34" charset="0"/>
                <a:ea typeface="Arial" panose="020B0604020202020204" pitchFamily="34" charset="0"/>
                <a:cs typeface="Times New Roman" panose="02020603050405020304" pitchFamily="18" charset="0"/>
              </a:rPr>
              <a:t>Needleman</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 1988). </a:t>
            </a:r>
          </a:p>
          <a:p>
            <a:pPr algn="just">
              <a:lnSpc>
                <a:spcPct val="150000"/>
              </a:lnSpc>
              <a:spcBef>
                <a:spcPts val="600"/>
              </a:spcBef>
              <a:spcAft>
                <a:spcPts val="600"/>
              </a:spcAft>
            </a:pPr>
            <a:r>
              <a:rPr lang="fr-FR" sz="1600" b="1" u="sng"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Solution apportée</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 Mise au point de différents </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limiteurs de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localisation</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(Exemples : </a:t>
            </a:r>
            <a:r>
              <a:rPr lang="fr-FR" sz="1600" dirty="0" err="1">
                <a:solidFill>
                  <a:srgbClr val="000000"/>
                </a:solidFill>
                <a:latin typeface="Arial" panose="020B0604020202020204" pitchFamily="34" charset="0"/>
                <a:ea typeface="Arial" panose="020B0604020202020204" pitchFamily="34" charset="0"/>
                <a:cs typeface="Times New Roman" panose="02020603050405020304" pitchFamily="18" charset="0"/>
              </a:rPr>
              <a:t>Pijaudier</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-cabot et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Bazant, </a:t>
            </a:r>
            <a:r>
              <a:rPr lang="fr-FR" sz="1600" dirty="0" err="1" smtClean="0">
                <a:solidFill>
                  <a:srgbClr val="000000"/>
                </a:solidFill>
                <a:latin typeface="Arial" panose="020B0604020202020204" pitchFamily="34" charset="0"/>
                <a:ea typeface="Arial" panose="020B0604020202020204" pitchFamily="34" charset="0"/>
                <a:cs typeface="Times New Roman" panose="02020603050405020304" pitchFamily="18" charset="0"/>
              </a:rPr>
              <a:t>Desoyer</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fr-FR" sz="1600" dirty="0" err="1" smtClean="0">
                <a:solidFill>
                  <a:srgbClr val="000000"/>
                </a:solidFill>
                <a:latin typeface="Arial" panose="020B0604020202020204" pitchFamily="34" charset="0"/>
                <a:ea typeface="Arial" panose="020B0604020202020204" pitchFamily="34" charset="0"/>
                <a:cs typeface="Times New Roman" panose="02020603050405020304" pitchFamily="18" charset="0"/>
              </a:rPr>
              <a:t>Fremond</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et </a:t>
            </a:r>
            <a:r>
              <a:rPr lang="fr-FR" sz="1600" dirty="0" err="1" smtClean="0">
                <a:solidFill>
                  <a:srgbClr val="000000"/>
                </a:solidFill>
                <a:latin typeface="Arial" panose="020B0604020202020204" pitchFamily="34" charset="0"/>
                <a:ea typeface="Arial" panose="020B0604020202020204" pitchFamily="34" charset="0"/>
                <a:cs typeface="Times New Roman" panose="02020603050405020304" pitchFamily="18" charset="0"/>
              </a:rPr>
              <a:t>Nedjar</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fr-FR" sz="1600" dirty="0" err="1" smtClean="0">
                <a:solidFill>
                  <a:srgbClr val="000000"/>
                </a:solidFill>
                <a:latin typeface="Arial" panose="020B0604020202020204" pitchFamily="34" charset="0"/>
                <a:ea typeface="Arial" panose="020B0604020202020204" pitchFamily="34" charset="0"/>
                <a:cs typeface="Times New Roman" panose="02020603050405020304" pitchFamily="18" charset="0"/>
              </a:rPr>
              <a:t>etc</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a:t>
            </a:r>
          </a:p>
          <a:p>
            <a:pPr algn="just">
              <a:spcBef>
                <a:spcPts val="600"/>
              </a:spcBef>
              <a:spcAft>
                <a:spcPts val="600"/>
              </a:spcAft>
            </a:pPr>
            <a:r>
              <a:rPr lang="fr-FR" sz="1600" b="1" u="sng"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Exemple de limiteurs de localisation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a:t>
            </a:r>
          </a:p>
          <a:p>
            <a:pPr marL="285750" indent="-285750" algn="just">
              <a:lnSpc>
                <a:spcPct val="150000"/>
              </a:lnSpc>
              <a:spcBef>
                <a:spcPts val="600"/>
              </a:spcBef>
              <a:spcAft>
                <a:spcPts val="600"/>
              </a:spcAft>
              <a:buFont typeface="Arial" panose="020B0604020202020204" pitchFamily="34" charset="0"/>
              <a:buChar char="•"/>
            </a:pP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Méthode de </a:t>
            </a:r>
            <a:r>
              <a:rPr lang="fr-FR" sz="1600" dirty="0" err="1" smtClean="0">
                <a:solidFill>
                  <a:srgbClr val="000000"/>
                </a:solidFill>
                <a:latin typeface="Arial" panose="020B0604020202020204" pitchFamily="34" charset="0"/>
                <a:ea typeface="Arial" panose="020B0604020202020204" pitchFamily="34" charset="0"/>
                <a:cs typeface="Times New Roman" panose="02020603050405020304" pitchFamily="18" charset="0"/>
              </a:rPr>
              <a:t>Pijaudier</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-cabot </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et Bazant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(en 1987) : l’une des techniques les plus utilisées. </a:t>
            </a:r>
          </a:p>
          <a:p>
            <a:pPr marL="285750" indent="-285750" algn="just">
              <a:lnSpc>
                <a:spcPct val="150000"/>
              </a:lnSpc>
              <a:spcBef>
                <a:spcPts val="600"/>
              </a:spcBef>
              <a:spcAft>
                <a:spcPts val="600"/>
              </a:spcAft>
              <a:buFont typeface="Arial" panose="020B0604020202020204" pitchFamily="34" charset="0"/>
              <a:buChar char="•"/>
            </a:pP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Une </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amélioration de cette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technique : </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méthode basée sur les états de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contraintes (ou Stress </a:t>
            </a:r>
            <a:r>
              <a:rPr lang="fr-FR" sz="1600" dirty="0" err="1" smtClean="0">
                <a:solidFill>
                  <a:srgbClr val="000000"/>
                </a:solidFill>
                <a:latin typeface="Arial" panose="020B0604020202020204" pitchFamily="34" charset="0"/>
                <a:ea typeface="Arial" panose="020B0604020202020204" pitchFamily="34" charset="0"/>
                <a:cs typeface="Times New Roman" panose="02020603050405020304" pitchFamily="18" charset="0"/>
              </a:rPr>
              <a:t>Based</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fr-FR" sz="1600" dirty="0" err="1" smtClean="0">
                <a:solidFill>
                  <a:srgbClr val="000000"/>
                </a:solidFill>
                <a:latin typeface="Arial" panose="020B0604020202020204" pitchFamily="34" charset="0"/>
                <a:ea typeface="Arial" panose="020B0604020202020204" pitchFamily="34" charset="0"/>
                <a:cs typeface="Times New Roman" panose="02020603050405020304" pitchFamily="18" charset="0"/>
              </a:rPr>
              <a:t>Method</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SBM) a été  proposée </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par </a:t>
            </a:r>
            <a:r>
              <a:rPr lang="fr-FR" sz="1600" dirty="0" err="1">
                <a:solidFill>
                  <a:srgbClr val="000000"/>
                </a:solidFill>
                <a:latin typeface="Arial" panose="020B0604020202020204" pitchFamily="34" charset="0"/>
                <a:ea typeface="Arial" panose="020B0604020202020204" pitchFamily="34" charset="0"/>
                <a:cs typeface="Times New Roman" panose="02020603050405020304" pitchFamily="18" charset="0"/>
              </a:rPr>
              <a:t>Giry</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 et al. (2011). Cette dernière a été utilisée </a:t>
            </a:r>
            <a:r>
              <a:rPr lang="fr-FR" sz="16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lors de nos </a:t>
            </a:r>
            <a:r>
              <a:rPr lang="fr-FR"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simulations.</a:t>
            </a:r>
            <a:endParaRPr lang="fr-FR"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re 1"/>
          <p:cNvSpPr>
            <a:spLocks noGrp="1"/>
          </p:cNvSpPr>
          <p:nvPr>
            <p:ph type="ctrTitle"/>
          </p:nvPr>
        </p:nvSpPr>
        <p:spPr>
          <a:xfrm>
            <a:off x="134113" y="124527"/>
            <a:ext cx="11595771" cy="406416"/>
          </a:xfrm>
        </p:spPr>
        <p:txBody>
          <a:bodyPr>
            <a:noAutofit/>
          </a:bodyPr>
          <a:lstStyle/>
          <a:p>
            <a:pPr lvl="0" algn="l"/>
            <a:r>
              <a:rPr lang="fr-FR" sz="2400" b="1" dirty="0">
                <a:solidFill>
                  <a:schemeClr val="tx2"/>
                </a:solidFill>
              </a:rPr>
              <a:t>I</a:t>
            </a:r>
            <a:r>
              <a:rPr lang="fr-FR" sz="2400" b="1" dirty="0" smtClean="0">
                <a:solidFill>
                  <a:schemeClr val="tx2"/>
                </a:solidFill>
              </a:rPr>
              <a:t>I</a:t>
            </a:r>
            <a:r>
              <a:rPr lang="fr-FR" sz="2400" b="1" dirty="0">
                <a:solidFill>
                  <a:schemeClr val="tx2"/>
                </a:solidFill>
              </a:rPr>
              <a:t>. </a:t>
            </a:r>
            <a:r>
              <a:rPr lang="fr-FR" sz="2400" b="1" dirty="0" smtClean="0">
                <a:solidFill>
                  <a:schemeClr val="tx2"/>
                </a:solidFill>
              </a:rPr>
              <a:t>Quelques Modèles endommagement (rappels)</a:t>
            </a:r>
            <a:endParaRPr lang="fr-FR" sz="2400" b="1" dirty="0">
              <a:solidFill>
                <a:schemeClr val="tx2"/>
              </a:solidFill>
            </a:endParaRPr>
          </a:p>
        </p:txBody>
      </p:sp>
      <p:sp>
        <p:nvSpPr>
          <p:cNvPr id="8" name="ZoneTexte 7"/>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2648388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134113" y="124527"/>
            <a:ext cx="11595771" cy="406416"/>
          </a:xfrm>
        </p:spPr>
        <p:txBody>
          <a:bodyPr>
            <a:noAutofit/>
          </a:bodyPr>
          <a:lstStyle/>
          <a:p>
            <a:pPr lvl="0" algn="l"/>
            <a:r>
              <a:rPr lang="fr-FR" sz="2400" b="1" dirty="0">
                <a:solidFill>
                  <a:schemeClr val="tx2"/>
                </a:solidFill>
              </a:rPr>
              <a:t>I</a:t>
            </a:r>
            <a:r>
              <a:rPr lang="fr-FR" sz="2400" b="1" dirty="0" smtClean="0">
                <a:solidFill>
                  <a:schemeClr val="tx2"/>
                </a:solidFill>
              </a:rPr>
              <a:t>I</a:t>
            </a:r>
            <a:r>
              <a:rPr lang="fr-FR" sz="2400" b="1" dirty="0">
                <a:solidFill>
                  <a:schemeClr val="tx2"/>
                </a:solidFill>
              </a:rPr>
              <a:t>. </a:t>
            </a:r>
            <a:r>
              <a:rPr lang="fr-FR" sz="2400" b="1" dirty="0" smtClean="0">
                <a:solidFill>
                  <a:schemeClr val="tx2"/>
                </a:solidFill>
              </a:rPr>
              <a:t>Quelques Modèles endommagement (rappels)</a:t>
            </a:r>
            <a:endParaRPr lang="fr-FR" sz="2400" b="1" dirty="0">
              <a:solidFill>
                <a:schemeClr val="tx2"/>
              </a:solidFill>
            </a:endParaRPr>
          </a:p>
        </p:txBody>
      </p:sp>
      <p:sp>
        <p:nvSpPr>
          <p:cNvPr id="4" name="ZoneTexte 3"/>
          <p:cNvSpPr txBox="1"/>
          <p:nvPr/>
        </p:nvSpPr>
        <p:spPr>
          <a:xfrm>
            <a:off x="3224981" y="6295072"/>
            <a:ext cx="5250425" cy="369332"/>
          </a:xfrm>
          <a:prstGeom prst="rect">
            <a:avLst/>
          </a:prstGeom>
          <a:noFill/>
        </p:spPr>
        <p:txBody>
          <a:bodyPr wrap="square" rtlCol="0">
            <a:spAutoFit/>
          </a:bodyPr>
          <a:lstStyle/>
          <a:p>
            <a:r>
              <a:rPr lang="fr-FR" dirty="0" smtClean="0">
                <a:solidFill>
                  <a:srgbClr val="44546A"/>
                </a:solidFill>
              </a:rPr>
              <a:t>Abdelhamid BECHEUR         Club CAST3M, 27/11/2020</a:t>
            </a:r>
            <a:endParaRPr lang="fr-FR" dirty="0">
              <a:solidFill>
                <a:srgbClr val="44546A"/>
              </a:solidFill>
            </a:endParaRPr>
          </a:p>
        </p:txBody>
      </p:sp>
      <p:sp>
        <p:nvSpPr>
          <p:cNvPr id="7" name="ZoneTexte 6"/>
          <p:cNvSpPr txBox="1"/>
          <p:nvPr/>
        </p:nvSpPr>
        <p:spPr>
          <a:xfrm>
            <a:off x="265763" y="665203"/>
            <a:ext cx="11847579" cy="369332"/>
          </a:xfrm>
          <a:prstGeom prst="rect">
            <a:avLst/>
          </a:prstGeom>
          <a:noFill/>
        </p:spPr>
        <p:txBody>
          <a:bodyPr wrap="square" rtlCol="0">
            <a:spAutoFit/>
          </a:bodyPr>
          <a:lstStyle/>
          <a:p>
            <a:r>
              <a:rPr lang="fr-FR" b="1" i="1" u="sng" dirty="0" smtClean="0"/>
              <a:t>Bref rappel du modèle utilisé de Richard et al (2010) (RIC-RAG) et de la méthode de régularisation en approche non locale :</a:t>
            </a:r>
            <a:endParaRPr lang="fr-FR" b="1" i="1" u="sng" dirty="0"/>
          </a:p>
        </p:txBody>
      </p:sp>
      <p:pic>
        <p:nvPicPr>
          <p:cNvPr id="5" name="Image 4"/>
          <p:cNvPicPr>
            <a:picLocks noChangeAspect="1"/>
          </p:cNvPicPr>
          <p:nvPr/>
        </p:nvPicPr>
        <p:blipFill>
          <a:blip r:embed="rId2"/>
          <a:stretch>
            <a:fillRect/>
          </a:stretch>
        </p:blipFill>
        <p:spPr>
          <a:xfrm>
            <a:off x="1012181" y="1315294"/>
            <a:ext cx="8491656" cy="644588"/>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60439" y="2144068"/>
                <a:ext cx="8514735" cy="646331"/>
              </a:xfrm>
              <a:prstGeom prst="rect">
                <a:avLst/>
              </a:prstGeom>
            </p:spPr>
            <p:txBody>
              <a:bodyPr wrap="square">
                <a:spAutoFit/>
              </a:bodyPr>
              <a:lstStyle/>
              <a:p>
                <a:pPr algn="just">
                  <a:spcAft>
                    <a:spcPts val="0"/>
                  </a:spcAft>
                </a:pPr>
                <a14:m>
                  <m:oMath xmlns:m="http://schemas.openxmlformats.org/officeDocument/2006/math">
                    <m:sSub>
                      <m:sSubPr>
                        <m:ctrlPr>
                          <a:rPr lang="fr-FR" i="1" spc="-10" smtClean="0">
                            <a:latin typeface="Cambria Math" panose="02040503050406030204" pitchFamily="18" charset="0"/>
                            <a:ea typeface="SimSun" panose="02010600030101010101" pitchFamily="2" charset="-122"/>
                            <a:cs typeface="CMU Serif"/>
                          </a:rPr>
                        </m:ctrlPr>
                      </m:sSubPr>
                      <m:e>
                        <m:r>
                          <m:rPr>
                            <m:sty m:val="p"/>
                          </m:rPr>
                          <a:rPr lang="en-US" spc="-10">
                            <a:effectLst/>
                            <a:latin typeface="Cambria Math" panose="02040503050406030204" pitchFamily="18" charset="0"/>
                            <a:ea typeface="SimSun" panose="02010600030101010101" pitchFamily="2" charset="-122"/>
                            <a:cs typeface="CMU Serif"/>
                          </a:rPr>
                          <m:t>A</m:t>
                        </m:r>
                      </m:e>
                      <m:sub>
                        <m:r>
                          <m:rPr>
                            <m:sty m:val="p"/>
                          </m:rPr>
                          <a:rPr lang="en-US" spc="-10">
                            <a:effectLst/>
                            <a:latin typeface="Cambria Math" panose="02040503050406030204" pitchFamily="18" charset="0"/>
                            <a:ea typeface="SimSun" panose="02010600030101010101" pitchFamily="2" charset="-122"/>
                            <a:cs typeface="CMU Serif"/>
                          </a:rPr>
                          <m:t>Dir</m:t>
                        </m:r>
                      </m:sub>
                    </m:sSub>
                  </m:oMath>
                </a14:m>
                <a:r>
                  <a:rPr lang="en-US" spc="-10" dirty="0">
                    <a:effectLst/>
                    <a:latin typeface="CMU Serif"/>
                    <a:ea typeface="SimSun" panose="02010600030101010101" pitchFamily="2" charset="-122"/>
                  </a:rPr>
                  <a:t> </a:t>
                </a:r>
                <a:r>
                  <a:rPr lang="en-US" spc="-10" dirty="0" smtClean="0">
                    <a:effectLst/>
                    <a:latin typeface="CMU Serif"/>
                    <a:ea typeface="SimSun" panose="02010600030101010101" pitchFamily="2" charset="-122"/>
                  </a:rPr>
                  <a:t>e</a:t>
                </a:r>
                <a14:m>
                  <m:oMath xmlns:m="http://schemas.openxmlformats.org/officeDocument/2006/math">
                    <m:r>
                      <m:rPr>
                        <m:sty m:val="p"/>
                      </m:rPr>
                      <a:rPr lang="fr-FR" b="0" i="0" spc="-10" smtClean="0">
                        <a:effectLst/>
                        <a:latin typeface="Cambria Math" panose="02040503050406030204" pitchFamily="18" charset="0"/>
                        <a:ea typeface="SimSun" panose="02010600030101010101" pitchFamily="2" charset="-122"/>
                        <a:cs typeface="CMU Serif"/>
                      </a:rPr>
                      <m:t>t</m:t>
                    </m:r>
                    <m:r>
                      <a:rPr lang="fr-FR" b="0" i="0" spc="-10" smtClean="0">
                        <a:effectLst/>
                        <a:latin typeface="Cambria Math" panose="02040503050406030204" pitchFamily="18" charset="0"/>
                        <a:ea typeface="SimSun" panose="02010600030101010101" pitchFamily="2" charset="-122"/>
                        <a:cs typeface="CMU Serif"/>
                      </a:rPr>
                      <m:t> </m:t>
                    </m:r>
                    <m:sSub>
                      <m:sSubPr>
                        <m:ctrlPr>
                          <a:rPr lang="fr-FR" i="1" spc="-10">
                            <a:effectLst/>
                            <a:latin typeface="Cambria Math" panose="02040503050406030204" pitchFamily="18" charset="0"/>
                            <a:ea typeface="SimSun" panose="02010600030101010101" pitchFamily="2" charset="-122"/>
                            <a:cs typeface="CMU Serif"/>
                          </a:rPr>
                        </m:ctrlPr>
                      </m:sSubPr>
                      <m:e>
                        <m:r>
                          <m:rPr>
                            <m:sty m:val="p"/>
                          </m:rPr>
                          <a:rPr lang="en-US" spc="-10">
                            <a:effectLst/>
                            <a:latin typeface="Cambria Math" panose="02040503050406030204" pitchFamily="18" charset="0"/>
                            <a:ea typeface="SimSun" panose="02010600030101010101" pitchFamily="2" charset="-122"/>
                            <a:cs typeface="CMU Serif"/>
                          </a:rPr>
                          <m:t>A</m:t>
                        </m:r>
                      </m:e>
                      <m:sub>
                        <m:r>
                          <m:rPr>
                            <m:sty m:val="p"/>
                          </m:rPr>
                          <a:rPr lang="en-US" spc="-10">
                            <a:effectLst/>
                            <a:latin typeface="Cambria Math" panose="02040503050406030204" pitchFamily="18" charset="0"/>
                            <a:ea typeface="SimSun" panose="02010600030101010101" pitchFamily="2" charset="-122"/>
                            <a:cs typeface="CMU Serif"/>
                          </a:rPr>
                          <m:t>Ind</m:t>
                        </m:r>
                      </m:sub>
                    </m:sSub>
                  </m:oMath>
                </a14:m>
                <a:r>
                  <a:rPr lang="en-US" spc="-10" dirty="0">
                    <a:effectLst/>
                    <a:latin typeface="CMU Serif"/>
                    <a:ea typeface="SimSun" panose="02010600030101010101" pitchFamily="2" charset="-122"/>
                  </a:rPr>
                  <a:t> </a:t>
                </a:r>
                <a:r>
                  <a:rPr lang="en-US" spc="-10" dirty="0" err="1" smtClean="0">
                    <a:effectLst/>
                    <a:latin typeface="CMU Serif"/>
                    <a:ea typeface="SimSun" panose="02010600030101010101" pitchFamily="2" charset="-122"/>
                  </a:rPr>
                  <a:t>sont</a:t>
                </a:r>
                <a:r>
                  <a:rPr lang="en-US" spc="-10" dirty="0" smtClean="0">
                    <a:effectLst/>
                    <a:latin typeface="CMU Serif"/>
                    <a:ea typeface="SimSun" panose="02010600030101010101" pitchFamily="2" charset="-122"/>
                  </a:rPr>
                  <a:t> des </a:t>
                </a:r>
                <a:r>
                  <a:rPr lang="en-US" spc="-10" dirty="0" err="1" smtClean="0">
                    <a:effectLst/>
                    <a:latin typeface="CMU Serif"/>
                    <a:ea typeface="SimSun" panose="02010600030101010101" pitchFamily="2" charset="-122"/>
                  </a:rPr>
                  <a:t>paramètres</a:t>
                </a:r>
                <a:r>
                  <a:rPr lang="en-US" spc="-10" dirty="0" smtClean="0">
                    <a:effectLst/>
                    <a:latin typeface="CMU Serif"/>
                    <a:ea typeface="SimSun" panose="02010600030101010101" pitchFamily="2" charset="-122"/>
                  </a:rPr>
                  <a:t> </a:t>
                </a:r>
                <a:r>
                  <a:rPr lang="en-US" spc="-10" dirty="0" err="1" smtClean="0">
                    <a:effectLst/>
                    <a:latin typeface="CMU Serif"/>
                    <a:ea typeface="SimSun" panose="02010600030101010101" pitchFamily="2" charset="-122"/>
                  </a:rPr>
                  <a:t>matériaux</a:t>
                </a:r>
                <a:r>
                  <a:rPr lang="en-US" spc="-10" dirty="0" smtClean="0">
                    <a:effectLst/>
                    <a:latin typeface="CMU Serif"/>
                    <a:ea typeface="SimSun" panose="02010600030101010101" pitchFamily="2" charset="-122"/>
                  </a:rPr>
                  <a:t> </a:t>
                </a:r>
                <a:r>
                  <a:rPr lang="en-US" spc="-10" dirty="0" err="1" smtClean="0">
                    <a:effectLst/>
                    <a:latin typeface="CMU Serif"/>
                    <a:ea typeface="SimSun" panose="02010600030101010101" pitchFamily="2" charset="-122"/>
                  </a:rPr>
                  <a:t>décrivant</a:t>
                </a:r>
                <a:r>
                  <a:rPr lang="en-US" spc="-10" dirty="0" smtClean="0">
                    <a:effectLst/>
                    <a:latin typeface="CMU Serif"/>
                    <a:ea typeface="SimSun" panose="02010600030101010101" pitchFamily="2" charset="-122"/>
                  </a:rPr>
                  <a:t> la </a:t>
                </a:r>
                <a:r>
                  <a:rPr lang="en-US" spc="-10" dirty="0" err="1" smtClean="0">
                    <a:effectLst/>
                    <a:latin typeface="CMU Serif"/>
                    <a:ea typeface="SimSun" panose="02010600030101010101" pitchFamily="2" charset="-122"/>
                  </a:rPr>
                  <a:t>fragilité</a:t>
                </a:r>
                <a:r>
                  <a:rPr lang="en-US" spc="-10" dirty="0" smtClean="0">
                    <a:effectLst/>
                    <a:latin typeface="CMU Serif"/>
                    <a:ea typeface="SimSun" panose="02010600030101010101" pitchFamily="2" charset="-122"/>
                  </a:rPr>
                  <a:t> du </a:t>
                </a:r>
                <a:r>
                  <a:rPr lang="en-US" spc="-10" dirty="0" err="1" smtClean="0">
                    <a:effectLst/>
                    <a:latin typeface="CMU Serif"/>
                    <a:ea typeface="SimSun" panose="02010600030101010101" pitchFamily="2" charset="-122"/>
                  </a:rPr>
                  <a:t>béton</a:t>
                </a:r>
                <a:r>
                  <a:rPr lang="en-US" spc="-10" dirty="0" smtClean="0">
                    <a:effectLst/>
                    <a:latin typeface="CMU Serif"/>
                    <a:ea typeface="SimSun" panose="02010600030101010101" pitchFamily="2" charset="-122"/>
                  </a:rPr>
                  <a:t> </a:t>
                </a:r>
                <a:r>
                  <a:rPr lang="en-US" spc="-10" dirty="0" err="1" smtClean="0">
                    <a:effectLst/>
                    <a:latin typeface="CMU Serif"/>
                    <a:ea typeface="SimSun" panose="02010600030101010101" pitchFamily="2" charset="-122"/>
                  </a:rPr>
                  <a:t>respectivement</a:t>
                </a:r>
                <a:r>
                  <a:rPr lang="en-US" spc="-10" dirty="0" smtClean="0">
                    <a:effectLst/>
                    <a:latin typeface="CMU Serif"/>
                    <a:ea typeface="SimSun" panose="02010600030101010101" pitchFamily="2" charset="-122"/>
                  </a:rPr>
                  <a:t> en traction et en comprehension, </a:t>
                </a:r>
                <a:r>
                  <a:rPr lang="en-US" dirty="0"/>
                  <a:t>H </a:t>
                </a:r>
                <a:r>
                  <a:rPr lang="en-US" dirty="0" err="1" smtClean="0"/>
                  <a:t>est</a:t>
                </a:r>
                <a:r>
                  <a:rPr lang="en-US" dirty="0" smtClean="0"/>
                  <a:t> la function </a:t>
                </a:r>
                <a:r>
                  <a:rPr lang="en-US" dirty="0" err="1" smtClean="0"/>
                  <a:t>d’Heaviside</a:t>
                </a:r>
                <a:r>
                  <a:rPr lang="en-US" dirty="0" smtClean="0"/>
                  <a:t>.</a:t>
                </a:r>
                <a:r>
                  <a:rPr lang="en-US" spc="-10" dirty="0" smtClean="0">
                    <a:effectLst/>
                    <a:latin typeface="CMU Serif"/>
                    <a:ea typeface="SimSun" panose="02010600030101010101" pitchFamily="2" charset="-122"/>
                  </a:rPr>
                  <a:t> </a:t>
                </a:r>
                <a:endParaRPr lang="fr-FR" sz="2400" dirty="0">
                  <a:effectLst/>
                  <a:latin typeface="Times New Roman" panose="02020603050405020304" pitchFamily="18" charset="0"/>
                  <a:ea typeface="SimSun" panose="02010600030101010101" pitchFamily="2" charset="-122"/>
                </a:endParaRPr>
              </a:p>
            </p:txBody>
          </p:sp>
        </mc:Choice>
        <mc:Fallback xmlns="">
          <p:sp>
            <p:nvSpPr>
              <p:cNvPr id="8" name="Rectangle 7"/>
              <p:cNvSpPr>
                <a:spLocks noRot="1" noChangeAspect="1" noMove="1" noResize="1" noEditPoints="1" noAdjustHandles="1" noChangeArrowheads="1" noChangeShapeType="1" noTextEdit="1"/>
              </p:cNvSpPr>
              <p:nvPr/>
            </p:nvSpPr>
            <p:spPr>
              <a:xfrm>
                <a:off x="560439" y="2144068"/>
                <a:ext cx="8514735" cy="646331"/>
              </a:xfrm>
              <a:prstGeom prst="rect">
                <a:avLst/>
              </a:prstGeom>
              <a:blipFill rotWithShape="0">
                <a:blip r:embed="rId3"/>
                <a:stretch>
                  <a:fillRect l="-644" t="-5660" r="-573" b="-141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4113" y="2924644"/>
                <a:ext cx="11788877" cy="1205266"/>
              </a:xfrm>
              <a:prstGeom prst="rect">
                <a:avLst/>
              </a:prstGeom>
            </p:spPr>
            <p:txBody>
              <a:bodyPr wrap="square">
                <a:spAutoFit/>
              </a:bodyPr>
              <a:lstStyle/>
              <a:p>
                <a:r>
                  <a:rPr lang="fr-FR" dirty="0" smtClean="0"/>
                  <a:t>L’ </a:t>
                </a:r>
                <a:r>
                  <a:rPr lang="fr-FR" dirty="0"/>
                  <a:t>approche non locale </a:t>
                </a:r>
                <a:r>
                  <a:rPr lang="fr-FR" dirty="0" smtClean="0"/>
                  <a:t> </a:t>
                </a:r>
                <a:r>
                  <a:rPr lang="fr-FR" dirty="0"/>
                  <a:t>utilisée </a:t>
                </a:r>
                <a:r>
                  <a:rPr lang="fr-FR" dirty="0" smtClean="0"/>
                  <a:t>est </a:t>
                </a:r>
                <a:r>
                  <a:rPr lang="fr-FR" dirty="0"/>
                  <a:t>basée sur les contraintes développée par </a:t>
                </a:r>
                <a:r>
                  <a:rPr lang="fr-FR" dirty="0" err="1"/>
                  <a:t>Giry</a:t>
                </a:r>
                <a:r>
                  <a:rPr lang="fr-FR" dirty="0"/>
                  <a:t> et al. (2011</a:t>
                </a:r>
                <a:r>
                  <a:rPr lang="fr-FR" dirty="0" smtClean="0"/>
                  <a:t>). Elle consiste </a:t>
                </a:r>
                <a:r>
                  <a:rPr lang="fr-FR" dirty="0"/>
                  <a:t>à faire la moyenne de la surface de seuil d'endommagement au voisinage du point de Gauss courant. A cet effet, le taux de </a:t>
                </a:r>
                <a:r>
                  <a:rPr lang="fr-FR" dirty="0" smtClean="0"/>
                  <a:t>restitution d'énergie </a:t>
                </a:r>
                <a:r>
                  <a:rPr lang="fr-FR" dirty="0"/>
                  <a:t>d'endommagement local </a:t>
                </a:r>
                <a:r>
                  <a:rPr lang="fr-FR" dirty="0" smtClean="0"/>
                  <a:t>est </a:t>
                </a:r>
                <a:r>
                  <a:rPr lang="fr-FR" dirty="0"/>
                  <a:t>remplacé par le taux non local </a:t>
                </a:r>
                <a:r>
                  <a:rPr lang="fr-FR" dirty="0" smtClean="0"/>
                  <a:t> </a:t>
                </a:r>
                <a14:m>
                  <m:oMath xmlns:m="http://schemas.openxmlformats.org/officeDocument/2006/math">
                    <m:sSup>
                      <m:sSupPr>
                        <m:ctrlPr>
                          <a:rPr lang="fr-FR" b="0" i="1" smtClean="0">
                            <a:latin typeface="Cambria Math" panose="02040503050406030204" pitchFamily="18" charset="0"/>
                          </a:rPr>
                        </m:ctrlPr>
                      </m:sSup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𝑌</m:t>
                            </m:r>
                          </m:e>
                        </m:acc>
                      </m:e>
                      <m:sup>
                        <m:r>
                          <a:rPr lang="fr-FR" b="0" i="1" smtClean="0">
                            <a:latin typeface="Cambria Math" panose="02040503050406030204" pitchFamily="18" charset="0"/>
                          </a:rPr>
                          <m:t>𝑛𝑙</m:t>
                        </m:r>
                      </m:sup>
                    </m:sSup>
                  </m:oMath>
                </a14:m>
                <a:r>
                  <a:rPr lang="fr-FR" dirty="0" smtClean="0"/>
                  <a:t>tel </a:t>
                </a:r>
                <a:r>
                  <a:rPr lang="fr-FR" dirty="0"/>
                  <a:t>que la surface de seuil d'endommagement </a:t>
                </a:r>
                <a:r>
                  <a:rPr lang="fr-FR" dirty="0" smtClean="0"/>
                  <a:t>devienne:</a:t>
                </a:r>
                <a:endParaRPr lang="fr-FR" dirty="0"/>
              </a:p>
            </p:txBody>
          </p:sp>
        </mc:Choice>
        <mc:Fallback xmlns="">
          <p:sp>
            <p:nvSpPr>
              <p:cNvPr id="9" name="Rectangle 8"/>
              <p:cNvSpPr>
                <a:spLocks noRot="1" noChangeAspect="1" noMove="1" noResize="1" noEditPoints="1" noAdjustHandles="1" noChangeArrowheads="1" noChangeShapeType="1" noTextEdit="1"/>
              </p:cNvSpPr>
              <p:nvPr/>
            </p:nvSpPr>
            <p:spPr>
              <a:xfrm>
                <a:off x="134113" y="2924644"/>
                <a:ext cx="11788877" cy="1205266"/>
              </a:xfrm>
              <a:prstGeom prst="rect">
                <a:avLst/>
              </a:prstGeom>
              <a:blipFill rotWithShape="0">
                <a:blip r:embed="rId4"/>
                <a:stretch>
                  <a:fillRect l="-414" t="-3046" r="-465" b="-7614"/>
                </a:stretch>
              </a:blipFill>
            </p:spPr>
            <p:txBody>
              <a:bodyPr/>
              <a:lstStyle/>
              <a:p>
                <a:r>
                  <a:rPr lang="fr-FR">
                    <a:noFill/>
                  </a:rPr>
                  <a:t> </a:t>
                </a:r>
              </a:p>
            </p:txBody>
          </p:sp>
        </mc:Fallback>
      </mc:AlternateContent>
      <p:pic>
        <p:nvPicPr>
          <p:cNvPr id="13" name="Image 12"/>
          <p:cNvPicPr>
            <a:picLocks noChangeAspect="1"/>
          </p:cNvPicPr>
          <p:nvPr/>
        </p:nvPicPr>
        <p:blipFill>
          <a:blip r:embed="rId5"/>
          <a:stretch>
            <a:fillRect/>
          </a:stretch>
        </p:blipFill>
        <p:spPr>
          <a:xfrm>
            <a:off x="350324" y="4164053"/>
            <a:ext cx="7047750" cy="546636"/>
          </a:xfrm>
          <a:prstGeom prst="rect">
            <a:avLst/>
          </a:prstGeom>
        </p:spPr>
      </p:pic>
      <p:pic>
        <p:nvPicPr>
          <p:cNvPr id="14" name="Image 13"/>
          <p:cNvPicPr>
            <a:picLocks noChangeAspect="1"/>
          </p:cNvPicPr>
          <p:nvPr/>
        </p:nvPicPr>
        <p:blipFill>
          <a:blip r:embed="rId6"/>
          <a:stretch>
            <a:fillRect/>
          </a:stretch>
        </p:blipFill>
        <p:spPr>
          <a:xfrm>
            <a:off x="4332387" y="4129910"/>
            <a:ext cx="8525015" cy="732801"/>
          </a:xfrm>
          <a:prstGeom prst="rect">
            <a:avLst/>
          </a:prstGeom>
        </p:spPr>
      </p:pic>
      <p:pic>
        <p:nvPicPr>
          <p:cNvPr id="15" name="Image 14"/>
          <p:cNvPicPr>
            <a:picLocks noChangeAspect="1"/>
          </p:cNvPicPr>
          <p:nvPr/>
        </p:nvPicPr>
        <p:blipFill>
          <a:blip r:embed="rId7"/>
          <a:stretch>
            <a:fillRect/>
          </a:stretch>
        </p:blipFill>
        <p:spPr>
          <a:xfrm>
            <a:off x="265763" y="4966566"/>
            <a:ext cx="4404560" cy="595705"/>
          </a:xfrm>
          <a:prstGeom prst="rect">
            <a:avLst/>
          </a:prstGeom>
        </p:spPr>
      </p:pic>
      <p:sp>
        <p:nvSpPr>
          <p:cNvPr id="17" name="Rectangle 16"/>
          <p:cNvSpPr/>
          <p:nvPr/>
        </p:nvSpPr>
        <p:spPr>
          <a:xfrm>
            <a:off x="4748979" y="4942720"/>
            <a:ext cx="6980905" cy="1200329"/>
          </a:xfrm>
          <a:prstGeom prst="rect">
            <a:avLst/>
          </a:prstGeom>
        </p:spPr>
        <p:txBody>
          <a:bodyPr wrap="square">
            <a:spAutoFit/>
          </a:bodyPr>
          <a:lstStyle/>
          <a:p>
            <a:r>
              <a:rPr lang="fr-FR" b="1" i="1" dirty="0">
                <a:latin typeface="Times New Roman" panose="02020603050405020304" pitchFamily="18" charset="0"/>
                <a:cs typeface="Times New Roman" panose="02020603050405020304" pitchFamily="18" charset="0"/>
              </a:rPr>
              <a:t>W (x-s) </a:t>
            </a:r>
            <a:r>
              <a:rPr lang="fr-FR" dirty="0"/>
              <a:t>est </a:t>
            </a:r>
            <a:r>
              <a:rPr lang="fr-FR" dirty="0" smtClean="0"/>
              <a:t>la fonction  </a:t>
            </a:r>
            <a:r>
              <a:rPr lang="fr-FR" dirty="0"/>
              <a:t>poids </a:t>
            </a:r>
            <a:r>
              <a:rPr lang="fr-FR" dirty="0" smtClean="0"/>
              <a:t>appelée </a:t>
            </a:r>
            <a:r>
              <a:rPr lang="fr-FR" dirty="0"/>
              <a:t>aussi </a:t>
            </a:r>
            <a:r>
              <a:rPr lang="fr-FR" dirty="0" smtClean="0"/>
              <a:t> fonction </a:t>
            </a:r>
            <a:r>
              <a:rPr lang="fr-FR" dirty="0"/>
              <a:t>de distribution de Gauss définissant l'interaction entre le point considéré situé </a:t>
            </a:r>
            <a:r>
              <a:rPr lang="fr-FR" dirty="0" smtClean="0"/>
              <a:t>en </a:t>
            </a:r>
            <a:r>
              <a:rPr lang="fr-FR" b="1" i="1" dirty="0">
                <a:latin typeface="Times New Roman" panose="02020603050405020304" pitchFamily="18" charset="0"/>
                <a:cs typeface="Times New Roman" panose="02020603050405020304" pitchFamily="18" charset="0"/>
              </a:rPr>
              <a:t>x</a:t>
            </a:r>
            <a:r>
              <a:rPr lang="fr-FR" dirty="0"/>
              <a:t> et les points voisins situés </a:t>
            </a:r>
            <a:r>
              <a:rPr lang="fr-FR" dirty="0" smtClean="0"/>
              <a:t>en </a:t>
            </a:r>
            <a:r>
              <a:rPr lang="fr-FR" b="1" i="1" dirty="0" smtClean="0">
                <a:latin typeface="Times New Roman" panose="02020603050405020304" pitchFamily="18" charset="0"/>
                <a:cs typeface="Times New Roman" panose="02020603050405020304" pitchFamily="18" charset="0"/>
              </a:rPr>
              <a:t>s </a:t>
            </a:r>
            <a:r>
              <a:rPr lang="fr-FR" dirty="0" smtClean="0">
                <a:latin typeface="Times New Roman" panose="02020603050405020304" pitchFamily="18" charset="0"/>
                <a:cs typeface="Times New Roman" panose="02020603050405020304" pitchFamily="18" charset="0"/>
              </a:rPr>
              <a:t>et</a:t>
            </a:r>
            <a:r>
              <a:rPr lang="fr-FR" b="1" i="1" dirty="0" smtClean="0">
                <a:latin typeface="Times New Roman" panose="02020603050405020304" pitchFamily="18" charset="0"/>
                <a:cs typeface="Times New Roman" panose="02020603050405020304" pitchFamily="18" charset="0"/>
              </a:rPr>
              <a:t> </a:t>
            </a:r>
            <a:r>
              <a:rPr lang="fr-FR" b="1" i="1" dirty="0" err="1" smtClean="0">
                <a:latin typeface="Times New Roman" panose="02020603050405020304" pitchFamily="18" charset="0"/>
                <a:cs typeface="Times New Roman" panose="02020603050405020304" pitchFamily="18" charset="0"/>
              </a:rPr>
              <a:t>lc</a:t>
            </a:r>
            <a:r>
              <a:rPr lang="fr-FR" b="1" i="1"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la longueur caractéristique délimitant le voisinage à moyenner autour du point  de Gauss considéré.</a:t>
            </a:r>
            <a:endParaRPr lang="fr-FR" dirty="0"/>
          </a:p>
        </p:txBody>
      </p:sp>
    </p:spTree>
    <p:extLst>
      <p:ext uri="{BB962C8B-B14F-4D97-AF65-F5344CB8AC3E}">
        <p14:creationId xmlns:p14="http://schemas.microsoft.com/office/powerpoint/2010/main" val="1606761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7019" y="2312067"/>
            <a:ext cx="10500852" cy="1148888"/>
          </a:xfrm>
        </p:spPr>
        <p:txBody>
          <a:bodyPr>
            <a:normAutofit/>
          </a:bodyPr>
          <a:lstStyle/>
          <a:p>
            <a:pPr lvl="0" algn="l"/>
            <a:r>
              <a:rPr lang="fr-FR" sz="4800" b="1" dirty="0" smtClean="0">
                <a:solidFill>
                  <a:schemeClr val="tx2"/>
                </a:solidFill>
              </a:rPr>
              <a:t>III. </a:t>
            </a:r>
            <a:r>
              <a:rPr lang="fr-FR" sz="4800" b="1" dirty="0">
                <a:solidFill>
                  <a:schemeClr val="tx2"/>
                </a:solidFill>
              </a:rPr>
              <a:t>L’indicateur d’erreur développé</a:t>
            </a: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4215741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14636" y="587839"/>
                <a:ext cx="11877364" cy="3704540"/>
              </a:xfrm>
              <a:prstGeom prst="rect">
                <a:avLst/>
              </a:prstGeom>
            </p:spPr>
            <p:txBody>
              <a:bodyPr wrap="square">
                <a:spAutoFit/>
              </a:bodyPr>
              <a:lstStyle/>
              <a:p>
                <a:r>
                  <a:rPr lang="fr-FR" b="1" u="sng"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L’idée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Mettre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au point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un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nouvel indicateur d'erreur utilisant à la fois les techniques de lissage locales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au sens de la méthode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des moindres carrés. </a:t>
                </a:r>
                <a:endPar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gn="just"/>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Les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solutions d'éléments finis en champ des contraintes </a:t>
                </a:r>
                <a14:m>
                  <m:oMath xmlns:m="http://schemas.openxmlformats.org/officeDocument/2006/math">
                    <m:sSub>
                      <m:sSubPr>
                        <m:ctrlPr>
                          <a:rPr lang="fr-FR" i="1">
                            <a:latin typeface="Cambria Math" panose="02040503050406030204" pitchFamily="18" charset="0"/>
                          </a:rPr>
                        </m:ctrlPr>
                      </m:sSubPr>
                      <m:e>
                        <m:r>
                          <a:rPr lang="fr-FR" b="1" i="1">
                            <a:latin typeface="Cambria Math" panose="02040503050406030204" pitchFamily="18" charset="0"/>
                          </a:rPr>
                          <m:t>𝝈</m:t>
                        </m:r>
                      </m:e>
                      <m:sub>
                        <m:r>
                          <a:rPr lang="fr-FR" i="1">
                            <a:latin typeface="Cambria Math" panose="02040503050406030204" pitchFamily="18" charset="0"/>
                          </a:rPr>
                          <m:t>h</m:t>
                        </m:r>
                      </m:sub>
                    </m:sSub>
                  </m:oMath>
                </a14:m>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et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en champ d’endommagement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h</m:t>
                        </m:r>
                      </m:sub>
                    </m:sSub>
                  </m:oMath>
                </a14:m>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sont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lissées et considérées comme des solutions de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référence : </a:t>
                </a:r>
                <a14:m>
                  <m:oMath xmlns:m="http://schemas.openxmlformats.org/officeDocument/2006/math">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b="1" i="1">
                                <a:latin typeface="Cambria Math" panose="02040503050406030204" pitchFamily="18" charset="0"/>
                              </a:rPr>
                              <m:t>𝝈</m:t>
                            </m:r>
                          </m:e>
                        </m:acc>
                      </m:e>
                      <m:sub>
                        <m:r>
                          <a:rPr lang="fr-FR" i="1">
                            <a:latin typeface="Cambria Math" panose="02040503050406030204" pitchFamily="18" charset="0"/>
                          </a:rPr>
                          <m:t>h</m:t>
                        </m:r>
                      </m:sub>
                    </m:sSub>
                  </m:oMath>
                </a14:m>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et </a:t>
                </a:r>
                <a14:m>
                  <m:oMath xmlns:m="http://schemas.openxmlformats.org/officeDocument/2006/math">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𝑑</m:t>
                            </m:r>
                          </m:e>
                        </m:acc>
                      </m:e>
                      <m:sub>
                        <m:r>
                          <a:rPr lang="fr-FR" i="1">
                            <a:latin typeface="Cambria Math" panose="02040503050406030204" pitchFamily="18" charset="0"/>
                          </a:rPr>
                          <m:t>h</m:t>
                        </m:r>
                      </m:sub>
                    </m:sSub>
                  </m:oMath>
                </a14:m>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a:t>
                </a:r>
              </a:p>
              <a:p>
                <a:pPr algn="just"/>
                <a:endPar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gn="just"/>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Cette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technique de lissage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a été développée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par Hinton et Campbell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(1974)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et Hinton et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al (1975). Bien qu’ancienne, cette méthode, s’est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révélée non seulement simple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à mettre en œuvre mais également efficace. </a:t>
                </a:r>
              </a:p>
              <a:p>
                <a:pPr algn="just"/>
                <a:endPar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gn="just"/>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Par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la suite, l’indicateur d'erreur développé a été construit par la combinaison explicite de deux termes. Le premier est basé sur l'erreur obtenue par la différence de norme énergétique entre la solution de contrainte lissée et la solution éléments finis non lissée. De la même manière, la seconde considère l'erreur obtenue par la différence entre la solution d'endommagement lissée et celle obtenue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numériquement :</a:t>
                </a:r>
              </a:p>
            </p:txBody>
          </p:sp>
        </mc:Choice>
        <mc:Fallback xmlns="">
          <p:sp>
            <p:nvSpPr>
              <p:cNvPr id="6" name="Rectangle 5"/>
              <p:cNvSpPr>
                <a:spLocks noRot="1" noChangeAspect="1" noMove="1" noResize="1" noEditPoints="1" noAdjustHandles="1" noChangeArrowheads="1" noChangeShapeType="1" noTextEdit="1"/>
              </p:cNvSpPr>
              <p:nvPr/>
            </p:nvSpPr>
            <p:spPr>
              <a:xfrm>
                <a:off x="314636" y="587839"/>
                <a:ext cx="11877364" cy="3704540"/>
              </a:xfrm>
              <a:prstGeom prst="rect">
                <a:avLst/>
              </a:prstGeom>
              <a:blipFill rotWithShape="0">
                <a:blip r:embed="rId2"/>
                <a:stretch>
                  <a:fillRect l="-462" t="-822" r="-616" b="-16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278567" y="4770683"/>
                <a:ext cx="4232312" cy="11252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𝜀</m:t>
                      </m:r>
                      <m:r>
                        <a:rPr lang="fr-FR" i="0">
                          <a:latin typeface="Cambria Math" panose="02040503050406030204" pitchFamily="18" charset="0"/>
                        </a:rPr>
                        <m:t>=</m:t>
                      </m:r>
                      <m:sSup>
                        <m:sSupPr>
                          <m:ctrlPr>
                            <a:rPr lang="fr-FR" i="1">
                              <a:latin typeface="Cambria Math" panose="02040503050406030204" pitchFamily="18" charset="0"/>
                            </a:rPr>
                          </m:ctrlPr>
                        </m:sSupPr>
                        <m:e>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b="1" i="1">
                                                      <a:latin typeface="Cambria Math" panose="02040503050406030204" pitchFamily="18" charset="0"/>
                                                    </a:rPr>
                                                    <m:t>𝝈</m:t>
                                                  </m:r>
                                                </m:e>
                                              </m:acc>
                                            </m:e>
                                            <m:sub>
                                              <m:r>
                                                <a:rPr lang="fr-FR" b="0" i="1">
                                                  <a:latin typeface="Cambria Math" panose="02040503050406030204" pitchFamily="18" charset="0"/>
                                                </a:rPr>
                                                <m:t>h</m:t>
                                              </m:r>
                                            </m:sub>
                                          </m:sSub>
                                          <m:r>
                                            <a:rPr lang="fr-FR" b="0" i="0">
                                              <a:latin typeface="Cambria Math" panose="02040503050406030204" pitchFamily="18" charset="0"/>
                                            </a:rPr>
                                            <m:t>−</m:t>
                                          </m:r>
                                          <m:sSub>
                                            <m:sSubPr>
                                              <m:ctrlPr>
                                                <a:rPr lang="fr-FR" b="0" i="1">
                                                  <a:latin typeface="Cambria Math" panose="02040503050406030204" pitchFamily="18" charset="0"/>
                                                </a:rPr>
                                              </m:ctrlPr>
                                            </m:sSubPr>
                                            <m:e>
                                              <m:r>
                                                <a:rPr lang="fr-FR" b="1" i="1">
                                                  <a:latin typeface="Cambria Math" panose="02040503050406030204" pitchFamily="18" charset="0"/>
                                                </a:rPr>
                                                <m:t>𝝈</m:t>
                                              </m:r>
                                            </m:e>
                                            <m:sub>
                                              <m:r>
                                                <a:rPr lang="fr-FR" b="0" i="1">
                                                  <a:latin typeface="Cambria Math" panose="02040503050406030204" pitchFamily="18" charset="0"/>
                                                </a:rPr>
                                                <m:t>h</m:t>
                                              </m:r>
                                            </m:sub>
                                          </m:sSub>
                                        </m:e>
                                      </m:d>
                                    </m:e>
                                    <m:sub>
                                      <m:r>
                                        <a:rPr lang="fr-FR" b="0" i="1">
                                          <a:latin typeface="Cambria Math" panose="02040503050406030204" pitchFamily="18" charset="0"/>
                                        </a:rPr>
                                        <m:t>𝜎</m:t>
                                      </m:r>
                                      <m:r>
                                        <a:rPr lang="fr-FR" b="0" i="0">
                                          <a:latin typeface="Cambria Math" panose="02040503050406030204" pitchFamily="18" charset="0"/>
                                        </a:rPr>
                                        <m:t>,</m:t>
                                      </m:r>
                                      <m:r>
                                        <m:rPr>
                                          <m:sty m:val="p"/>
                                        </m:rPr>
                                        <a:rPr lang="fr-FR" b="0" i="0">
                                          <a:latin typeface="Cambria Math" panose="02040503050406030204" pitchFamily="18" charset="0"/>
                                        </a:rPr>
                                        <m:t>Ω</m:t>
                                      </m:r>
                                    </m:sub>
                                    <m:sup>
                                      <m:r>
                                        <a:rPr lang="fr-FR" b="0" i="0">
                                          <a:latin typeface="Cambria Math" panose="02040503050406030204" pitchFamily="18" charset="0"/>
                                        </a:rPr>
                                        <m:t>2</m:t>
                                      </m:r>
                                    </m:sup>
                                  </m:sSubSup>
                                </m:num>
                                <m:den>
                                  <m:sSubSup>
                                    <m:sSubSupPr>
                                      <m:ctrlPr>
                                        <a:rPr lang="fr-FR" b="0" i="1">
                                          <a:latin typeface="Cambria Math" panose="02040503050406030204" pitchFamily="18" charset="0"/>
                                        </a:rPr>
                                      </m:ctrlPr>
                                    </m:sSubSupPr>
                                    <m:e>
                                      <m:d>
                                        <m:dPr>
                                          <m:begChr m:val="‖"/>
                                          <m:endChr m:val="‖"/>
                                          <m:ctrlPr>
                                            <a:rPr lang="fr-FR" b="0" i="1">
                                              <a:latin typeface="Cambria Math" panose="02040503050406030204" pitchFamily="18" charset="0"/>
                                            </a:rPr>
                                          </m:ctrlPr>
                                        </m:dPr>
                                        <m:e>
                                          <m:sSub>
                                            <m:sSubPr>
                                              <m:ctrlPr>
                                                <a:rPr lang="fr-FR" b="0" i="1">
                                                  <a:latin typeface="Cambria Math" panose="02040503050406030204" pitchFamily="18" charset="0"/>
                                                </a:rPr>
                                              </m:ctrlPr>
                                            </m:sSubPr>
                                            <m:e>
                                              <m:acc>
                                                <m:accPr>
                                                  <m:chr m:val="̃"/>
                                                  <m:ctrlPr>
                                                    <a:rPr lang="fr-FR" b="0" i="1">
                                                      <a:latin typeface="Cambria Math" panose="02040503050406030204" pitchFamily="18" charset="0"/>
                                                    </a:rPr>
                                                  </m:ctrlPr>
                                                </m:accPr>
                                                <m:e>
                                                  <m:r>
                                                    <a:rPr lang="fr-FR" b="1" i="1">
                                                      <a:latin typeface="Cambria Math" panose="02040503050406030204" pitchFamily="18" charset="0"/>
                                                    </a:rPr>
                                                    <m:t>𝝈</m:t>
                                                  </m:r>
                                                </m:e>
                                              </m:acc>
                                            </m:e>
                                            <m:sub>
                                              <m:r>
                                                <a:rPr lang="fr-FR" b="0" i="1">
                                                  <a:latin typeface="Cambria Math" panose="02040503050406030204" pitchFamily="18" charset="0"/>
                                                </a:rPr>
                                                <m:t>h</m:t>
                                              </m:r>
                                            </m:sub>
                                          </m:sSub>
                                          <m:r>
                                            <a:rPr lang="fr-FR" b="0" i="0">
                                              <a:latin typeface="Cambria Math" panose="02040503050406030204" pitchFamily="18" charset="0"/>
                                            </a:rPr>
                                            <m:t>+</m:t>
                                          </m:r>
                                          <m:sSub>
                                            <m:sSubPr>
                                              <m:ctrlPr>
                                                <a:rPr lang="fr-FR" b="0" i="1">
                                                  <a:latin typeface="Cambria Math" panose="02040503050406030204" pitchFamily="18" charset="0"/>
                                                </a:rPr>
                                              </m:ctrlPr>
                                            </m:sSubPr>
                                            <m:e>
                                              <m:r>
                                                <a:rPr lang="fr-FR" b="1" i="1">
                                                  <a:latin typeface="Cambria Math" panose="02040503050406030204" pitchFamily="18" charset="0"/>
                                                </a:rPr>
                                                <m:t>𝝈</m:t>
                                              </m:r>
                                            </m:e>
                                            <m:sub>
                                              <m:r>
                                                <a:rPr lang="fr-FR" b="0" i="1">
                                                  <a:latin typeface="Cambria Math" panose="02040503050406030204" pitchFamily="18" charset="0"/>
                                                </a:rPr>
                                                <m:t>h</m:t>
                                              </m:r>
                                            </m:sub>
                                          </m:sSub>
                                        </m:e>
                                      </m:d>
                                    </m:e>
                                    <m:sub>
                                      <m:r>
                                        <a:rPr lang="fr-FR" b="0" i="1">
                                          <a:latin typeface="Cambria Math" panose="02040503050406030204" pitchFamily="18" charset="0"/>
                                        </a:rPr>
                                        <m:t>𝜎</m:t>
                                      </m:r>
                                      <m:r>
                                        <a:rPr lang="fr-FR" b="0" i="0">
                                          <a:latin typeface="Cambria Math" panose="02040503050406030204" pitchFamily="18" charset="0"/>
                                        </a:rPr>
                                        <m:t>,</m:t>
                                      </m:r>
                                      <m:r>
                                        <m:rPr>
                                          <m:sty m:val="p"/>
                                        </m:rPr>
                                        <a:rPr lang="fr-FR" b="0" i="0">
                                          <a:latin typeface="Cambria Math" panose="02040503050406030204" pitchFamily="18" charset="0"/>
                                        </a:rPr>
                                        <m:t>Ω</m:t>
                                      </m:r>
                                    </m:sub>
                                    <m:sup>
                                      <m:r>
                                        <a:rPr lang="fr-FR" b="0" i="0">
                                          <a:latin typeface="Cambria Math" panose="02040503050406030204" pitchFamily="18" charset="0"/>
                                        </a:rPr>
                                        <m:t>2</m:t>
                                      </m:r>
                                    </m:sup>
                                  </m:sSubSup>
                                </m:den>
                              </m:f>
                              <m:r>
                                <a:rPr lang="fr-FR" b="0" i="0">
                                  <a:latin typeface="Cambria Math" panose="02040503050406030204" pitchFamily="18" charset="0"/>
                                </a:rPr>
                                <m:t>+</m:t>
                              </m:r>
                              <m:f>
                                <m:fPr>
                                  <m:ctrlPr>
                                    <a:rPr lang="fr-FR" b="0" i="1">
                                      <a:latin typeface="Cambria Math" panose="02040503050406030204" pitchFamily="18" charset="0"/>
                                    </a:rPr>
                                  </m:ctrlPr>
                                </m:fPr>
                                <m:num>
                                  <m:nary>
                                    <m:naryPr>
                                      <m:limLoc m:val="subSup"/>
                                      <m:ctrlPr>
                                        <a:rPr lang="fr-FR" b="0" i="1">
                                          <a:latin typeface="Cambria Math" panose="02040503050406030204" pitchFamily="18" charset="0"/>
                                        </a:rPr>
                                      </m:ctrlPr>
                                    </m:naryPr>
                                    <m:sub>
                                      <m:r>
                                        <m:rPr>
                                          <m:sty m:val="p"/>
                                        </m:rPr>
                                        <a:rPr lang="fr-FR" b="0" i="0">
                                          <a:latin typeface="Cambria Math" panose="02040503050406030204" pitchFamily="18" charset="0"/>
                                        </a:rPr>
                                        <m:t>Ω</m:t>
                                      </m:r>
                                    </m:sub>
                                    <m:sup/>
                                    <m:e>
                                      <m:sSup>
                                        <m:sSupPr>
                                          <m:ctrlPr>
                                            <a:rPr lang="fr-FR" b="0" i="1">
                                              <a:latin typeface="Cambria Math" panose="02040503050406030204" pitchFamily="18" charset="0"/>
                                            </a:rPr>
                                          </m:ctrlPr>
                                        </m:sSupPr>
                                        <m:e>
                                          <m:d>
                                            <m:dPr>
                                              <m:ctrlPr>
                                                <a:rPr lang="fr-FR" b="0" i="1">
                                                  <a:latin typeface="Cambria Math" panose="02040503050406030204" pitchFamily="18" charset="0"/>
                                                </a:rPr>
                                              </m:ctrlPr>
                                            </m:dPr>
                                            <m:e>
                                              <m:sSub>
                                                <m:sSubPr>
                                                  <m:ctrlPr>
                                                    <a:rPr lang="fr-FR" b="0" i="1">
                                                      <a:latin typeface="Cambria Math" panose="02040503050406030204" pitchFamily="18" charset="0"/>
                                                    </a:rPr>
                                                  </m:ctrlPr>
                                                </m:sSubPr>
                                                <m:e>
                                                  <m:acc>
                                                    <m:accPr>
                                                      <m:chr m:val="̃"/>
                                                      <m:ctrlPr>
                                                        <a:rPr lang="fr-FR" b="0" i="1">
                                                          <a:latin typeface="Cambria Math" panose="02040503050406030204" pitchFamily="18" charset="0"/>
                                                        </a:rPr>
                                                      </m:ctrlPr>
                                                    </m:accPr>
                                                    <m:e>
                                                      <m:r>
                                                        <a:rPr lang="fr-FR" b="0" i="1">
                                                          <a:latin typeface="Cambria Math" panose="02040503050406030204" pitchFamily="18" charset="0"/>
                                                        </a:rPr>
                                                        <m:t>𝑑</m:t>
                                                      </m:r>
                                                    </m:e>
                                                  </m:acc>
                                                </m:e>
                                                <m:sub>
                                                  <m:r>
                                                    <a:rPr lang="fr-FR" b="0" i="1">
                                                      <a:latin typeface="Cambria Math" panose="02040503050406030204" pitchFamily="18" charset="0"/>
                                                    </a:rPr>
                                                    <m:t>h</m:t>
                                                  </m:r>
                                                </m:sub>
                                              </m:sSub>
                                              <m:r>
                                                <a:rPr lang="fr-FR" b="0" i="0">
                                                  <a:latin typeface="Cambria Math" panose="02040503050406030204" pitchFamily="18" charset="0"/>
                                                </a:rPr>
                                                <m:t>−</m:t>
                                              </m:r>
                                              <m:sSub>
                                                <m:sSubPr>
                                                  <m:ctrlPr>
                                                    <a:rPr lang="fr-FR" b="0" i="1">
                                                      <a:latin typeface="Cambria Math" panose="02040503050406030204" pitchFamily="18" charset="0"/>
                                                    </a:rPr>
                                                  </m:ctrlPr>
                                                </m:sSubPr>
                                                <m:e>
                                                  <m:r>
                                                    <a:rPr lang="fr-FR" b="0" i="1">
                                                      <a:latin typeface="Cambria Math" panose="02040503050406030204" pitchFamily="18" charset="0"/>
                                                    </a:rPr>
                                                    <m:t>𝑑</m:t>
                                                  </m:r>
                                                </m:e>
                                                <m:sub>
                                                  <m:r>
                                                    <a:rPr lang="fr-FR" b="0" i="1">
                                                      <a:latin typeface="Cambria Math" panose="02040503050406030204" pitchFamily="18" charset="0"/>
                                                    </a:rPr>
                                                    <m:t>h</m:t>
                                                  </m:r>
                                                </m:sub>
                                              </m:sSub>
                                            </m:e>
                                          </m:d>
                                        </m:e>
                                        <m:sup>
                                          <m:r>
                                            <a:rPr lang="fr-FR" b="0" i="0">
                                              <a:latin typeface="Cambria Math" panose="02040503050406030204" pitchFamily="18" charset="0"/>
                                            </a:rPr>
                                            <m:t>2</m:t>
                                          </m:r>
                                        </m:sup>
                                      </m:sSup>
                                      <m:r>
                                        <a:rPr lang="fr-FR" b="0" i="1">
                                          <a:latin typeface="Cambria Math" panose="02040503050406030204" pitchFamily="18" charset="0"/>
                                        </a:rPr>
                                        <m:t>𝑑</m:t>
                                      </m:r>
                                      <m:r>
                                        <m:rPr>
                                          <m:sty m:val="p"/>
                                        </m:rPr>
                                        <a:rPr lang="fr-FR" b="0" i="0">
                                          <a:latin typeface="Cambria Math" panose="02040503050406030204" pitchFamily="18" charset="0"/>
                                        </a:rPr>
                                        <m:t>Ω</m:t>
                                      </m:r>
                                    </m:e>
                                  </m:nary>
                                </m:num>
                                <m:den>
                                  <m:nary>
                                    <m:naryPr>
                                      <m:limLoc m:val="subSup"/>
                                      <m:ctrlPr>
                                        <a:rPr lang="fr-FR" b="0" i="1">
                                          <a:latin typeface="Cambria Math" panose="02040503050406030204" pitchFamily="18" charset="0"/>
                                        </a:rPr>
                                      </m:ctrlPr>
                                    </m:naryPr>
                                    <m:sub>
                                      <m:r>
                                        <m:rPr>
                                          <m:sty m:val="p"/>
                                        </m:rPr>
                                        <a:rPr lang="fr-FR" b="0" i="0">
                                          <a:latin typeface="Cambria Math" panose="02040503050406030204" pitchFamily="18" charset="0"/>
                                        </a:rPr>
                                        <m:t>Ω</m:t>
                                      </m:r>
                                    </m:sub>
                                    <m:sup/>
                                    <m:e>
                                      <m:sSup>
                                        <m:sSupPr>
                                          <m:ctrlPr>
                                            <a:rPr lang="fr-FR" b="0" i="1">
                                              <a:latin typeface="Cambria Math" panose="02040503050406030204" pitchFamily="18" charset="0"/>
                                            </a:rPr>
                                          </m:ctrlPr>
                                        </m:sSupPr>
                                        <m:e>
                                          <m:d>
                                            <m:dPr>
                                              <m:ctrlPr>
                                                <a:rPr lang="fr-FR" b="0" i="1">
                                                  <a:latin typeface="Cambria Math" panose="02040503050406030204" pitchFamily="18" charset="0"/>
                                                </a:rPr>
                                              </m:ctrlPr>
                                            </m:dPr>
                                            <m:e>
                                              <m:sSub>
                                                <m:sSubPr>
                                                  <m:ctrlPr>
                                                    <a:rPr lang="fr-FR" b="0" i="1">
                                                      <a:latin typeface="Cambria Math" panose="02040503050406030204" pitchFamily="18" charset="0"/>
                                                    </a:rPr>
                                                  </m:ctrlPr>
                                                </m:sSubPr>
                                                <m:e>
                                                  <m:acc>
                                                    <m:accPr>
                                                      <m:chr m:val="̃"/>
                                                      <m:ctrlPr>
                                                        <a:rPr lang="fr-FR" b="0" i="1">
                                                          <a:latin typeface="Cambria Math" panose="02040503050406030204" pitchFamily="18" charset="0"/>
                                                        </a:rPr>
                                                      </m:ctrlPr>
                                                    </m:accPr>
                                                    <m:e>
                                                      <m:r>
                                                        <a:rPr lang="fr-FR" b="0" i="1">
                                                          <a:latin typeface="Cambria Math" panose="02040503050406030204" pitchFamily="18" charset="0"/>
                                                        </a:rPr>
                                                        <m:t>𝑑</m:t>
                                                      </m:r>
                                                    </m:e>
                                                  </m:acc>
                                                </m:e>
                                                <m:sub>
                                                  <m:r>
                                                    <a:rPr lang="fr-FR" b="0" i="1">
                                                      <a:latin typeface="Cambria Math" panose="02040503050406030204" pitchFamily="18" charset="0"/>
                                                    </a:rPr>
                                                    <m:t>h</m:t>
                                                  </m:r>
                                                </m:sub>
                                              </m:sSub>
                                              <m:r>
                                                <a:rPr lang="fr-FR" b="0" i="0">
                                                  <a:latin typeface="Cambria Math" panose="02040503050406030204" pitchFamily="18" charset="0"/>
                                                </a:rPr>
                                                <m:t>+</m:t>
                                              </m:r>
                                              <m:sSub>
                                                <m:sSubPr>
                                                  <m:ctrlPr>
                                                    <a:rPr lang="fr-FR" b="0" i="1">
                                                      <a:latin typeface="Cambria Math" panose="02040503050406030204" pitchFamily="18" charset="0"/>
                                                    </a:rPr>
                                                  </m:ctrlPr>
                                                </m:sSubPr>
                                                <m:e>
                                                  <m:r>
                                                    <a:rPr lang="fr-FR" b="0" i="1">
                                                      <a:latin typeface="Cambria Math" panose="02040503050406030204" pitchFamily="18" charset="0"/>
                                                    </a:rPr>
                                                    <m:t>𝑑</m:t>
                                                  </m:r>
                                                </m:e>
                                                <m:sub>
                                                  <m:r>
                                                    <a:rPr lang="fr-FR" b="0" i="1">
                                                      <a:latin typeface="Cambria Math" panose="02040503050406030204" pitchFamily="18" charset="0"/>
                                                    </a:rPr>
                                                    <m:t>h</m:t>
                                                  </m:r>
                                                </m:sub>
                                              </m:sSub>
                                            </m:e>
                                          </m:d>
                                        </m:e>
                                        <m:sup>
                                          <m:r>
                                            <a:rPr lang="fr-FR" b="0" i="0">
                                              <a:latin typeface="Cambria Math" panose="02040503050406030204" pitchFamily="18" charset="0"/>
                                            </a:rPr>
                                            <m:t>2</m:t>
                                          </m:r>
                                        </m:sup>
                                      </m:sSup>
                                      <m:r>
                                        <a:rPr lang="fr-FR" b="0" i="1">
                                          <a:latin typeface="Cambria Math" panose="02040503050406030204" pitchFamily="18" charset="0"/>
                                        </a:rPr>
                                        <m:t>𝑑</m:t>
                                      </m:r>
                                      <m:r>
                                        <m:rPr>
                                          <m:sty m:val="p"/>
                                        </m:rPr>
                                        <a:rPr lang="fr-FR" b="0" i="0">
                                          <a:latin typeface="Cambria Math" panose="02040503050406030204" pitchFamily="18" charset="0"/>
                                        </a:rPr>
                                        <m:t>Ω</m:t>
                                      </m:r>
                                    </m:e>
                                  </m:nary>
                                </m:den>
                              </m:f>
                            </m:e>
                          </m:d>
                        </m:e>
                        <m:sup>
                          <m:f>
                            <m:fPr>
                              <m:ctrlPr>
                                <a:rPr lang="fr-FR" b="0" i="1">
                                  <a:latin typeface="Cambria Math" panose="02040503050406030204" pitchFamily="18" charset="0"/>
                                </a:rPr>
                              </m:ctrlPr>
                            </m:fPr>
                            <m:num>
                              <m:r>
                                <a:rPr lang="fr-FR" b="0" i="0">
                                  <a:latin typeface="Cambria Math" panose="02040503050406030204" pitchFamily="18" charset="0"/>
                                </a:rPr>
                                <m:t>1</m:t>
                              </m:r>
                            </m:num>
                            <m:den>
                              <m:r>
                                <a:rPr lang="fr-FR" b="0" i="0">
                                  <a:latin typeface="Cambria Math" panose="02040503050406030204" pitchFamily="18" charset="0"/>
                                </a:rPr>
                                <m:t>2</m:t>
                              </m:r>
                            </m:den>
                          </m:f>
                        </m:sup>
                      </m:sSup>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7278567" y="4770683"/>
                <a:ext cx="4232312" cy="1125244"/>
              </a:xfrm>
              <a:prstGeom prst="rect">
                <a:avLst/>
              </a:prstGeom>
              <a:blipFill rotWithShape="0">
                <a:blip r:embed="rId3"/>
                <a:stretch>
                  <a:fillRect/>
                </a:stretch>
              </a:blipFill>
            </p:spPr>
            <p:txBody>
              <a:bodyPr/>
              <a:lstStyle/>
              <a:p>
                <a:r>
                  <a:rPr lang="fr-FR">
                    <a:noFill/>
                  </a:rPr>
                  <a:t> </a:t>
                </a:r>
              </a:p>
            </p:txBody>
          </p:sp>
        </mc:Fallback>
      </mc:AlternateContent>
      <p:sp>
        <p:nvSpPr>
          <p:cNvPr id="8" name="Titre 1"/>
          <p:cNvSpPr>
            <a:spLocks noGrp="1"/>
          </p:cNvSpPr>
          <p:nvPr>
            <p:ph type="ctrTitle"/>
          </p:nvPr>
        </p:nvSpPr>
        <p:spPr>
          <a:xfrm>
            <a:off x="134113" y="124527"/>
            <a:ext cx="11595771" cy="406416"/>
          </a:xfrm>
        </p:spPr>
        <p:txBody>
          <a:bodyPr>
            <a:noAutofit/>
          </a:bodyPr>
          <a:lstStyle/>
          <a:p>
            <a:pPr lvl="0" algn="l"/>
            <a:r>
              <a:rPr lang="fr-FR" sz="2400" b="1" dirty="0" smtClean="0">
                <a:solidFill>
                  <a:schemeClr val="tx2"/>
                </a:solidFill>
              </a:rPr>
              <a:t>III. </a:t>
            </a:r>
            <a:r>
              <a:rPr lang="fr-FR" sz="2400" b="1" dirty="0">
                <a:solidFill>
                  <a:schemeClr val="tx2"/>
                </a:solidFill>
              </a:rPr>
              <a:t>L’indicateur d’erreur développé</a:t>
            </a:r>
          </a:p>
        </p:txBody>
      </p:sp>
      <p:sp>
        <p:nvSpPr>
          <p:cNvPr id="9" name="ZoneTexte 8"/>
          <p:cNvSpPr txBox="1"/>
          <p:nvPr/>
        </p:nvSpPr>
        <p:spPr>
          <a:xfrm>
            <a:off x="3195484" y="637423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pic>
        <p:nvPicPr>
          <p:cNvPr id="2" name="Image 1"/>
          <p:cNvPicPr>
            <a:picLocks noChangeAspect="1"/>
          </p:cNvPicPr>
          <p:nvPr/>
        </p:nvPicPr>
        <p:blipFill rotWithShape="1">
          <a:blip r:embed="rId4"/>
          <a:srcRect l="26683" r="28291"/>
          <a:stretch/>
        </p:blipFill>
        <p:spPr>
          <a:xfrm>
            <a:off x="496582" y="4954065"/>
            <a:ext cx="5024176" cy="758481"/>
          </a:xfrm>
          <a:prstGeom prst="rect">
            <a:avLst/>
          </a:prstGeom>
        </p:spPr>
      </p:pic>
      <p:sp>
        <p:nvSpPr>
          <p:cNvPr id="3" name="ZoneTexte 2"/>
          <p:cNvSpPr txBox="1"/>
          <p:nvPr/>
        </p:nvSpPr>
        <p:spPr>
          <a:xfrm>
            <a:off x="1356853" y="4425007"/>
            <a:ext cx="2054942" cy="369332"/>
          </a:xfrm>
          <a:prstGeom prst="rect">
            <a:avLst/>
          </a:prstGeom>
          <a:noFill/>
        </p:spPr>
        <p:txBody>
          <a:bodyPr wrap="square" rtlCol="0">
            <a:spAutoFit/>
          </a:bodyPr>
          <a:lstStyle/>
          <a:p>
            <a:r>
              <a:rPr lang="fr-FR" dirty="0" smtClean="0"/>
              <a:t>En erreur absolue :</a:t>
            </a:r>
            <a:endParaRPr lang="fr-FR" dirty="0"/>
          </a:p>
        </p:txBody>
      </p:sp>
      <p:sp>
        <p:nvSpPr>
          <p:cNvPr id="10" name="ZoneTexte 9"/>
          <p:cNvSpPr txBox="1"/>
          <p:nvPr/>
        </p:nvSpPr>
        <p:spPr>
          <a:xfrm>
            <a:off x="8367252" y="4377146"/>
            <a:ext cx="2054942" cy="369332"/>
          </a:xfrm>
          <a:prstGeom prst="rect">
            <a:avLst/>
          </a:prstGeom>
          <a:noFill/>
        </p:spPr>
        <p:txBody>
          <a:bodyPr wrap="square" rtlCol="0">
            <a:spAutoFit/>
          </a:bodyPr>
          <a:lstStyle/>
          <a:p>
            <a:r>
              <a:rPr lang="fr-FR" dirty="0" smtClean="0"/>
              <a:t>En erreur relative:</a:t>
            </a:r>
            <a:endParaRPr lang="fr-FR" dirty="0"/>
          </a:p>
        </p:txBody>
      </p:sp>
      <p:sp>
        <p:nvSpPr>
          <p:cNvPr id="5" name="Rectangle 4"/>
          <p:cNvSpPr/>
          <p:nvPr/>
        </p:nvSpPr>
        <p:spPr>
          <a:xfrm>
            <a:off x="629263" y="5889503"/>
            <a:ext cx="10628671" cy="646331"/>
          </a:xfrm>
          <a:prstGeom prst="rect">
            <a:avLst/>
          </a:prstGeom>
        </p:spPr>
        <p:txBody>
          <a:bodyPr wrap="square">
            <a:spAutoFit/>
          </a:bodyPr>
          <a:lstStyle/>
          <a:p>
            <a:r>
              <a:rPr lang="fr-FR" i="1" dirty="0" smtClean="0">
                <a:latin typeface="Times New Roman" panose="02020603050405020304" pitchFamily="18" charset="0"/>
                <a:cs typeface="Times New Roman" panose="02020603050405020304" pitchFamily="18" charset="0"/>
              </a:rPr>
              <a:t>C</a:t>
            </a:r>
            <a:r>
              <a:rPr lang="fr-FR" i="1" baseline="-25000" dirty="0" smtClean="0">
                <a:latin typeface="Times New Roman" panose="02020603050405020304" pitchFamily="18" charset="0"/>
                <a:cs typeface="Times New Roman" panose="02020603050405020304" pitchFamily="18" charset="0"/>
              </a:rPr>
              <a:t>d </a:t>
            </a:r>
            <a:r>
              <a:rPr lang="fr-FR" dirty="0" smtClean="0"/>
              <a:t>un paramètre positif, constant  et non </a:t>
            </a:r>
            <a:r>
              <a:rPr lang="fr-FR" dirty="0"/>
              <a:t>nul qui a la même dimension que la norme </a:t>
            </a:r>
            <a:r>
              <a:rPr lang="fr-FR" dirty="0" smtClean="0"/>
              <a:t>d'énergie de l’erreur  et qui est à priori inconnu. </a:t>
            </a:r>
            <a:endParaRPr lang="fr-FR" dirty="0"/>
          </a:p>
        </p:txBody>
      </p:sp>
    </p:spTree>
    <p:extLst>
      <p:ext uri="{BB962C8B-B14F-4D97-AF65-F5344CB8AC3E}">
        <p14:creationId xmlns:p14="http://schemas.microsoft.com/office/powerpoint/2010/main" val="4126668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7019" y="2312067"/>
            <a:ext cx="10500852" cy="1148888"/>
          </a:xfrm>
        </p:spPr>
        <p:txBody>
          <a:bodyPr>
            <a:normAutofit/>
          </a:bodyPr>
          <a:lstStyle/>
          <a:p>
            <a:pPr lvl="0" algn="l"/>
            <a:r>
              <a:rPr lang="fr-FR" sz="4800" b="1" dirty="0" smtClean="0">
                <a:solidFill>
                  <a:schemeClr val="tx2"/>
                </a:solidFill>
              </a:rPr>
              <a:t>IV. Propriétés de l’indicateur développé</a:t>
            </a:r>
            <a:endParaRPr lang="fr-FR" sz="4800" b="1" dirty="0">
              <a:solidFill>
                <a:schemeClr val="tx2"/>
              </a:solidFill>
            </a:endParaRP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3058197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154" y="119473"/>
            <a:ext cx="10500852" cy="421301"/>
          </a:xfrm>
        </p:spPr>
        <p:txBody>
          <a:bodyPr>
            <a:normAutofit/>
          </a:bodyPr>
          <a:lstStyle/>
          <a:p>
            <a:pPr lvl="0" algn="l"/>
            <a:r>
              <a:rPr lang="fr-FR" sz="2400" b="1" dirty="0" smtClean="0">
                <a:solidFill>
                  <a:schemeClr val="tx2"/>
                </a:solidFill>
              </a:rPr>
              <a:t>IV. Propriétés de l’indicateur développé</a:t>
            </a:r>
            <a:endParaRPr lang="fr-FR" sz="2400" b="1" dirty="0">
              <a:solidFill>
                <a:schemeClr val="tx2"/>
              </a:solidFill>
            </a:endParaRP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
        <p:nvSpPr>
          <p:cNvPr id="4" name="Rectangle 3"/>
          <p:cNvSpPr/>
          <p:nvPr/>
        </p:nvSpPr>
        <p:spPr>
          <a:xfrm>
            <a:off x="235979" y="1504335"/>
            <a:ext cx="11798706" cy="3139321"/>
          </a:xfrm>
          <a:prstGeom prst="rect">
            <a:avLst/>
          </a:prstGeom>
        </p:spPr>
        <p:txBody>
          <a:bodyPr wrap="square">
            <a:spAutoFit/>
          </a:bodyPr>
          <a:lstStyle/>
          <a:p>
            <a:pPr algn="just"/>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Pour pouvoir optimiser le maillage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par rapport à une erreur prescrite par l'utilisateur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(et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donc de réduire les coûts de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calcul),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la connaissance des propriétés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du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présent indicateur d’erreur est nécessaire. </a:t>
            </a:r>
            <a:endPar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gn="just"/>
            <a:endPar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gn="just"/>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A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cet effet,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il s’agit de :  </a:t>
            </a:r>
          </a:p>
          <a:p>
            <a:pPr algn="just"/>
            <a:endPar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85750" indent="-285750" algn="just">
              <a:buFontTx/>
              <a:buChar char="-"/>
            </a:pP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l’analyse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des propriétés de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convergence de l’erreur avec le raffinement du maillage</a:t>
            </a:r>
          </a:p>
          <a:p>
            <a:pPr marL="285750" indent="-285750" algn="just">
              <a:buFontTx/>
              <a:buChar char="-"/>
            </a:pPr>
            <a:endPar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85750" indent="-285750" algn="just">
              <a:buFontTx/>
              <a:buChar char="-"/>
            </a:pP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L’analyse de l’indice d'efficacité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de cet indicateur </a:t>
            </a:r>
            <a:endPar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85750" indent="-285750" algn="just">
              <a:buFontTx/>
              <a:buChar char="-"/>
            </a:pPr>
            <a:endPar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285750" indent="-285750" algn="just">
              <a:buFontTx/>
              <a:buChar char="-"/>
            </a:pP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et enfin de l’influence d’un paramètre important qui est la longueur caractéristique. </a:t>
            </a:r>
          </a:p>
          <a:p>
            <a:pPr algn="just"/>
            <a:endPar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27435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5741" y="2321900"/>
            <a:ext cx="10500852" cy="1148888"/>
          </a:xfrm>
        </p:spPr>
        <p:txBody>
          <a:bodyPr>
            <a:normAutofit/>
          </a:bodyPr>
          <a:lstStyle/>
          <a:p>
            <a:pPr lvl="0" algn="l"/>
            <a:r>
              <a:rPr lang="fr-FR" sz="4800" b="1" dirty="0" smtClean="0">
                <a:solidFill>
                  <a:schemeClr val="tx2"/>
                </a:solidFill>
              </a:rPr>
              <a:t>IV.1  Analyse de la convergence de l’erreur</a:t>
            </a:r>
            <a:endParaRPr lang="fr-FR" sz="4800" b="1" dirty="0">
              <a:solidFill>
                <a:schemeClr val="tx2"/>
              </a:solidFill>
            </a:endParaRP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125097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lum contrast="10000"/>
          </a:blip>
          <a:srcRect/>
          <a:stretch>
            <a:fillRect/>
          </a:stretch>
        </p:blipFill>
        <p:spPr bwMode="auto">
          <a:xfrm>
            <a:off x="130574" y="591692"/>
            <a:ext cx="3763000" cy="1797547"/>
          </a:xfrm>
          <a:prstGeom prst="rect">
            <a:avLst/>
          </a:prstGeom>
          <a:noFill/>
          <a:ln w="9525">
            <a:noFill/>
            <a:miter lim="800000"/>
            <a:headEnd/>
            <a:tailEnd/>
          </a:ln>
        </p:spPr>
      </p:pic>
      <p:sp>
        <p:nvSpPr>
          <p:cNvPr id="7" name="ZoneTexte 6"/>
          <p:cNvSpPr txBox="1"/>
          <p:nvPr/>
        </p:nvSpPr>
        <p:spPr>
          <a:xfrm>
            <a:off x="327923" y="2449988"/>
            <a:ext cx="3392129" cy="276999"/>
          </a:xfrm>
          <a:prstGeom prst="rect">
            <a:avLst/>
          </a:prstGeom>
          <a:noFill/>
        </p:spPr>
        <p:txBody>
          <a:bodyPr wrap="square" rtlCol="0">
            <a:spAutoFit/>
          </a:bodyPr>
          <a:lstStyle/>
          <a:p>
            <a:r>
              <a:rPr lang="fr-FR" sz="1200" dirty="0" smtClean="0"/>
              <a:t>Figure 01 : poutre à une seule entaille (SENB test) </a:t>
            </a:r>
            <a:endParaRPr lang="fr-FR" sz="1200" dirty="0"/>
          </a:p>
        </p:txBody>
      </p:sp>
      <p:sp>
        <p:nvSpPr>
          <p:cNvPr id="10" name="ZoneTexte 9"/>
          <p:cNvSpPr txBox="1"/>
          <p:nvPr/>
        </p:nvSpPr>
        <p:spPr>
          <a:xfrm>
            <a:off x="3175820" y="64886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
        <p:nvSpPr>
          <p:cNvPr id="11" name="Titre 1"/>
          <p:cNvSpPr>
            <a:spLocks noGrp="1"/>
          </p:cNvSpPr>
          <p:nvPr>
            <p:ph type="ctrTitle"/>
          </p:nvPr>
        </p:nvSpPr>
        <p:spPr>
          <a:xfrm>
            <a:off x="134113" y="124527"/>
            <a:ext cx="11595771" cy="406416"/>
          </a:xfrm>
        </p:spPr>
        <p:txBody>
          <a:bodyPr>
            <a:noAutofit/>
          </a:bodyPr>
          <a:lstStyle/>
          <a:p>
            <a:pPr lvl="0" algn="l"/>
            <a:r>
              <a:rPr lang="fr-FR" sz="2400" b="1" dirty="0" smtClean="0">
                <a:solidFill>
                  <a:schemeClr val="tx2"/>
                </a:solidFill>
              </a:rPr>
              <a:t>IV.1 Analyse de la convergence de l’erreur </a:t>
            </a:r>
            <a:endParaRPr lang="fr-FR" sz="2400" b="1" dirty="0">
              <a:solidFill>
                <a:schemeClr val="tx2"/>
              </a:solidFill>
            </a:endParaRPr>
          </a:p>
        </p:txBody>
      </p:sp>
      <p:pic>
        <p:nvPicPr>
          <p:cNvPr id="17" name="Image 16"/>
          <p:cNvPicPr>
            <a:picLocks noChangeAspect="1"/>
          </p:cNvPicPr>
          <p:nvPr/>
        </p:nvPicPr>
        <p:blipFill>
          <a:blip r:embed="rId3"/>
          <a:stretch>
            <a:fillRect/>
          </a:stretch>
        </p:blipFill>
        <p:spPr>
          <a:xfrm>
            <a:off x="4165374" y="709977"/>
            <a:ext cx="7839813" cy="1481409"/>
          </a:xfrm>
          <a:prstGeom prst="rect">
            <a:avLst/>
          </a:prstGeom>
        </p:spPr>
      </p:pic>
      <p:pic>
        <p:nvPicPr>
          <p:cNvPr id="18" name="Image 17"/>
          <p:cNvPicPr>
            <a:picLocks noChangeAspect="1"/>
          </p:cNvPicPr>
          <p:nvPr/>
        </p:nvPicPr>
        <p:blipFill>
          <a:blip r:embed="rId4"/>
          <a:stretch>
            <a:fillRect/>
          </a:stretch>
        </p:blipFill>
        <p:spPr>
          <a:xfrm>
            <a:off x="622890" y="2191386"/>
            <a:ext cx="11677264" cy="2195146"/>
          </a:xfrm>
          <a:prstGeom prst="rect">
            <a:avLst/>
          </a:prstGeom>
        </p:spPr>
      </p:pic>
      <p:pic>
        <p:nvPicPr>
          <p:cNvPr id="21" name="Image 20"/>
          <p:cNvPicPr>
            <a:picLocks noChangeAspect="1"/>
          </p:cNvPicPr>
          <p:nvPr/>
        </p:nvPicPr>
        <p:blipFill rotWithShape="1">
          <a:blip r:embed="rId5"/>
          <a:srcRect l="7694" r="6440"/>
          <a:stretch/>
        </p:blipFill>
        <p:spPr>
          <a:xfrm>
            <a:off x="4159045" y="4386532"/>
            <a:ext cx="7846142" cy="2206559"/>
          </a:xfrm>
          <a:prstGeom prst="rect">
            <a:avLst/>
          </a:prstGeom>
        </p:spPr>
      </p:pic>
      <p:pic>
        <p:nvPicPr>
          <p:cNvPr id="2" name="Image 1"/>
          <p:cNvPicPr>
            <a:picLocks noChangeAspect="1"/>
          </p:cNvPicPr>
          <p:nvPr/>
        </p:nvPicPr>
        <p:blipFill rotWithShape="1">
          <a:blip r:embed="rId6"/>
          <a:srcRect l="5414" r="3920"/>
          <a:stretch/>
        </p:blipFill>
        <p:spPr>
          <a:xfrm>
            <a:off x="0" y="5016144"/>
            <a:ext cx="4159045" cy="749903"/>
          </a:xfrm>
          <a:prstGeom prst="rect">
            <a:avLst/>
          </a:prstGeom>
        </p:spPr>
      </p:pic>
    </p:spTree>
    <p:extLst>
      <p:ext uri="{BB962C8B-B14F-4D97-AF65-F5344CB8AC3E}">
        <p14:creationId xmlns:p14="http://schemas.microsoft.com/office/powerpoint/2010/main" val="1885651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175820" y="64886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
        <p:nvSpPr>
          <p:cNvPr id="11" name="Titre 1"/>
          <p:cNvSpPr>
            <a:spLocks noGrp="1"/>
          </p:cNvSpPr>
          <p:nvPr>
            <p:ph type="ctrTitle"/>
          </p:nvPr>
        </p:nvSpPr>
        <p:spPr>
          <a:xfrm>
            <a:off x="75119" y="0"/>
            <a:ext cx="11595771" cy="406416"/>
          </a:xfrm>
        </p:spPr>
        <p:txBody>
          <a:bodyPr>
            <a:noAutofit/>
          </a:bodyPr>
          <a:lstStyle/>
          <a:p>
            <a:pPr lvl="0" algn="l"/>
            <a:r>
              <a:rPr lang="fr-FR" sz="2400" b="1" dirty="0" smtClean="0">
                <a:solidFill>
                  <a:schemeClr val="tx2"/>
                </a:solidFill>
              </a:rPr>
              <a:t>IV.1 Analyse de la convergence de l’erreur </a:t>
            </a:r>
            <a:endParaRPr lang="fr-FR" sz="2400" b="1" dirty="0">
              <a:solidFill>
                <a:schemeClr val="tx2"/>
              </a:solidFill>
            </a:endParaRPr>
          </a:p>
        </p:txBody>
      </p:sp>
      <p:pic>
        <p:nvPicPr>
          <p:cNvPr id="4" name="Image 3"/>
          <p:cNvPicPr>
            <a:picLocks noChangeAspect="1"/>
          </p:cNvPicPr>
          <p:nvPr/>
        </p:nvPicPr>
        <p:blipFill>
          <a:blip r:embed="rId2"/>
          <a:stretch>
            <a:fillRect/>
          </a:stretch>
        </p:blipFill>
        <p:spPr>
          <a:xfrm>
            <a:off x="2579309" y="530943"/>
            <a:ext cx="7229492" cy="5957725"/>
          </a:xfrm>
          <a:prstGeom prst="rect">
            <a:avLst/>
          </a:prstGeom>
        </p:spPr>
      </p:pic>
    </p:spTree>
    <p:extLst>
      <p:ext uri="{BB962C8B-B14F-4D97-AF65-F5344CB8AC3E}">
        <p14:creationId xmlns:p14="http://schemas.microsoft.com/office/powerpoint/2010/main" val="1077444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75303" y="285541"/>
            <a:ext cx="11798710" cy="5849788"/>
          </a:xfrm>
        </p:spPr>
        <p:txBody>
          <a:bodyPr>
            <a:normAutofit/>
          </a:bodyPr>
          <a:lstStyle/>
          <a:p>
            <a:r>
              <a:rPr lang="fr-FR" sz="2800" b="1" dirty="0" smtClean="0">
                <a:solidFill>
                  <a:schemeClr val="tx2"/>
                </a:solidFill>
              </a:rPr>
              <a:t>SOMMAIRE</a:t>
            </a:r>
            <a:endParaRPr lang="fr-FR" sz="2000" b="1" dirty="0" smtClean="0">
              <a:solidFill>
                <a:schemeClr val="tx2"/>
              </a:solidFill>
            </a:endParaRPr>
          </a:p>
          <a:p>
            <a:pPr lvl="0" algn="l"/>
            <a:r>
              <a:rPr lang="fr-FR" sz="2800" b="1" dirty="0" smtClean="0">
                <a:solidFill>
                  <a:schemeClr val="tx2"/>
                </a:solidFill>
              </a:rPr>
              <a:t>	I. Introduction</a:t>
            </a:r>
          </a:p>
          <a:p>
            <a:pPr lvl="0" algn="l"/>
            <a:r>
              <a:rPr lang="fr-FR" sz="2800" b="1" dirty="0" smtClean="0">
                <a:solidFill>
                  <a:schemeClr val="tx2"/>
                </a:solidFill>
              </a:rPr>
              <a:t>	II. Quelques modèles d’endommagement (rappels)</a:t>
            </a:r>
          </a:p>
          <a:p>
            <a:pPr lvl="0" algn="l"/>
            <a:r>
              <a:rPr lang="fr-FR" sz="2800" b="1" dirty="0" smtClean="0">
                <a:solidFill>
                  <a:schemeClr val="tx2"/>
                </a:solidFill>
              </a:rPr>
              <a:t>	III. L’indicateur d’erreur développé</a:t>
            </a:r>
          </a:p>
          <a:p>
            <a:pPr lvl="0" algn="l"/>
            <a:r>
              <a:rPr lang="fr-FR" sz="2800" b="1" dirty="0">
                <a:solidFill>
                  <a:schemeClr val="tx2"/>
                </a:solidFill>
              </a:rPr>
              <a:t>	</a:t>
            </a:r>
            <a:r>
              <a:rPr lang="fr-FR" sz="2800" b="1" dirty="0" smtClean="0">
                <a:solidFill>
                  <a:schemeClr val="tx2"/>
                </a:solidFill>
              </a:rPr>
              <a:t>IV. Propriétés de l’indicateur développé</a:t>
            </a:r>
          </a:p>
          <a:p>
            <a:pPr lvl="2" algn="l"/>
            <a:r>
              <a:rPr lang="fr-FR" b="1" dirty="0" smtClean="0">
                <a:solidFill>
                  <a:schemeClr val="tx2"/>
                </a:solidFill>
              </a:rPr>
              <a:t>	IV.1  Analyse de la convergence de l’erreur</a:t>
            </a:r>
          </a:p>
          <a:p>
            <a:pPr lvl="2" algn="l"/>
            <a:r>
              <a:rPr lang="fr-FR" b="1" dirty="0" smtClean="0">
                <a:solidFill>
                  <a:schemeClr val="tx2"/>
                </a:solidFill>
              </a:rPr>
              <a:t>	IV.2   Indice d’efficacité</a:t>
            </a:r>
          </a:p>
          <a:p>
            <a:pPr lvl="2" algn="l"/>
            <a:r>
              <a:rPr lang="fr-FR" b="1" dirty="0" smtClean="0">
                <a:solidFill>
                  <a:schemeClr val="tx2"/>
                </a:solidFill>
              </a:rPr>
              <a:t>	IV.3 Influence de la longueur caractéristique</a:t>
            </a:r>
          </a:p>
          <a:p>
            <a:pPr lvl="0" algn="l"/>
            <a:r>
              <a:rPr lang="fr-FR" sz="2800" b="1" dirty="0" smtClean="0">
                <a:solidFill>
                  <a:schemeClr val="tx2"/>
                </a:solidFill>
              </a:rPr>
              <a:t>	V. Contrôle de l’erreur ou adaptation de maillages sur des cas tests</a:t>
            </a:r>
          </a:p>
          <a:p>
            <a:pPr lvl="1" algn="l">
              <a:lnSpc>
                <a:spcPct val="100000"/>
              </a:lnSpc>
            </a:pPr>
            <a:r>
              <a:rPr lang="fr-FR" sz="3000" b="1" dirty="0">
                <a:solidFill>
                  <a:schemeClr val="tx2"/>
                </a:solidFill>
              </a:rPr>
              <a:t>	</a:t>
            </a:r>
            <a:r>
              <a:rPr lang="fr-FR" sz="2800" b="1" dirty="0" smtClean="0">
                <a:solidFill>
                  <a:schemeClr val="tx2"/>
                </a:solidFill>
              </a:rPr>
              <a:t>VI. Discussion et conclusion</a:t>
            </a:r>
          </a:p>
          <a:p>
            <a:pPr lvl="0" algn="l"/>
            <a:r>
              <a:rPr lang="fr-FR" sz="2800" b="1" dirty="0" smtClean="0">
                <a:solidFill>
                  <a:schemeClr val="tx2"/>
                </a:solidFill>
              </a:rPr>
              <a:t>	Quelques références</a:t>
            </a:r>
            <a:endParaRPr lang="fr-FR" sz="2400" b="1" dirty="0">
              <a:solidFill>
                <a:schemeClr val="tx2"/>
              </a:solidFill>
            </a:endParaRPr>
          </a:p>
        </p:txBody>
      </p:sp>
      <p:sp>
        <p:nvSpPr>
          <p:cNvPr id="6" name="ZoneTexte 5"/>
          <p:cNvSpPr txBox="1"/>
          <p:nvPr/>
        </p:nvSpPr>
        <p:spPr>
          <a:xfrm>
            <a:off x="3244645" y="6315239"/>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2971721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175820" y="64886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
        <p:nvSpPr>
          <p:cNvPr id="11" name="Titre 1"/>
          <p:cNvSpPr>
            <a:spLocks noGrp="1"/>
          </p:cNvSpPr>
          <p:nvPr>
            <p:ph type="ctrTitle"/>
          </p:nvPr>
        </p:nvSpPr>
        <p:spPr>
          <a:xfrm>
            <a:off x="75119" y="0"/>
            <a:ext cx="11595771" cy="406416"/>
          </a:xfrm>
        </p:spPr>
        <p:txBody>
          <a:bodyPr>
            <a:noAutofit/>
          </a:bodyPr>
          <a:lstStyle/>
          <a:p>
            <a:pPr lvl="0" algn="l"/>
            <a:r>
              <a:rPr lang="fr-FR" sz="2400" b="1" dirty="0" smtClean="0">
                <a:solidFill>
                  <a:schemeClr val="tx2"/>
                </a:solidFill>
              </a:rPr>
              <a:t>IV.1 Analyse de la convergence de l’erreur </a:t>
            </a:r>
            <a:endParaRPr lang="fr-FR" sz="2400" b="1" dirty="0">
              <a:solidFill>
                <a:schemeClr val="tx2"/>
              </a:solidFill>
            </a:endParaRPr>
          </a:p>
        </p:txBody>
      </p:sp>
      <p:pic>
        <p:nvPicPr>
          <p:cNvPr id="5" name="Image 4"/>
          <p:cNvPicPr>
            <a:picLocks noChangeAspect="1"/>
          </p:cNvPicPr>
          <p:nvPr/>
        </p:nvPicPr>
        <p:blipFill rotWithShape="1">
          <a:blip r:embed="rId2"/>
          <a:srcRect l="15364" r="12806"/>
          <a:stretch/>
        </p:blipFill>
        <p:spPr>
          <a:xfrm>
            <a:off x="206477" y="559563"/>
            <a:ext cx="4651224" cy="2449108"/>
          </a:xfrm>
          <a:prstGeom prst="rect">
            <a:avLst/>
          </a:prstGeom>
        </p:spPr>
      </p:pic>
      <p:pic>
        <p:nvPicPr>
          <p:cNvPr id="6" name="Image 5"/>
          <p:cNvPicPr>
            <a:picLocks noChangeAspect="1"/>
          </p:cNvPicPr>
          <p:nvPr/>
        </p:nvPicPr>
        <p:blipFill>
          <a:blip r:embed="rId3"/>
          <a:stretch>
            <a:fillRect/>
          </a:stretch>
        </p:blipFill>
        <p:spPr>
          <a:xfrm>
            <a:off x="5191433" y="132969"/>
            <a:ext cx="6803922" cy="6355699"/>
          </a:xfrm>
          <a:prstGeom prst="rect">
            <a:avLst/>
          </a:prstGeom>
        </p:spPr>
      </p:pic>
      <p:sp>
        <p:nvSpPr>
          <p:cNvPr id="7" name="ZoneTexte 6"/>
          <p:cNvSpPr txBox="1"/>
          <p:nvPr/>
        </p:nvSpPr>
        <p:spPr>
          <a:xfrm>
            <a:off x="206477" y="3716594"/>
            <a:ext cx="4139382" cy="1200329"/>
          </a:xfrm>
          <a:prstGeom prst="rect">
            <a:avLst/>
          </a:prstGeom>
          <a:noFill/>
        </p:spPr>
        <p:txBody>
          <a:bodyPr wrap="square" rtlCol="0">
            <a:spAutoFit/>
          </a:bodyPr>
          <a:lstStyle/>
          <a:p>
            <a:r>
              <a:rPr lang="fr-FR" dirty="0" smtClean="0"/>
              <a:t>On peut constater une forte variabilité des erreurs portées par les contraintes et la variable d’endommagement entre pas de chargement successifs</a:t>
            </a:r>
            <a:endParaRPr lang="fr-FR" dirty="0"/>
          </a:p>
        </p:txBody>
      </p:sp>
    </p:spTree>
    <p:extLst>
      <p:ext uri="{BB962C8B-B14F-4D97-AF65-F5344CB8AC3E}">
        <p14:creationId xmlns:p14="http://schemas.microsoft.com/office/powerpoint/2010/main" val="957057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5741" y="2321900"/>
            <a:ext cx="10500852" cy="1148888"/>
          </a:xfrm>
        </p:spPr>
        <p:txBody>
          <a:bodyPr>
            <a:normAutofit fontScale="90000"/>
          </a:bodyPr>
          <a:lstStyle/>
          <a:p>
            <a:pPr lvl="0" algn="l"/>
            <a:r>
              <a:rPr lang="fr-FR" sz="4800" b="1" dirty="0" smtClean="0">
                <a:solidFill>
                  <a:schemeClr val="tx2"/>
                </a:solidFill>
              </a:rPr>
              <a:t>IV.2  Indice d’efficacité de l’indicateur mis au point</a:t>
            </a:r>
            <a:endParaRPr lang="fr-FR" sz="4800" b="1" dirty="0">
              <a:solidFill>
                <a:schemeClr val="tx2"/>
              </a:solidFill>
            </a:endParaRP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1054381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588775" y="6581001"/>
            <a:ext cx="5250425" cy="276999"/>
          </a:xfrm>
          <a:prstGeom prst="rect">
            <a:avLst/>
          </a:prstGeom>
          <a:noFill/>
        </p:spPr>
        <p:txBody>
          <a:bodyPr wrap="square" rtlCol="0">
            <a:spAutoFit/>
          </a:bodyPr>
          <a:lstStyle/>
          <a:p>
            <a:r>
              <a:rPr lang="fr-FR" sz="1200" dirty="0" smtClean="0">
                <a:solidFill>
                  <a:schemeClr val="tx2"/>
                </a:solidFill>
              </a:rPr>
              <a:t>Abdelhamid BECHEUR         Club CAST3M, 27/11/2020</a:t>
            </a:r>
            <a:endParaRPr lang="fr-FR" sz="1200" dirty="0">
              <a:solidFill>
                <a:schemeClr val="tx2"/>
              </a:solidFill>
            </a:endParaRPr>
          </a:p>
        </p:txBody>
      </p:sp>
      <p:sp>
        <p:nvSpPr>
          <p:cNvPr id="11" name="Titre 1"/>
          <p:cNvSpPr>
            <a:spLocks noGrp="1"/>
          </p:cNvSpPr>
          <p:nvPr>
            <p:ph type="ctrTitle"/>
          </p:nvPr>
        </p:nvSpPr>
        <p:spPr>
          <a:xfrm>
            <a:off x="75119" y="0"/>
            <a:ext cx="11595771" cy="406416"/>
          </a:xfrm>
        </p:spPr>
        <p:txBody>
          <a:bodyPr>
            <a:noAutofit/>
          </a:bodyPr>
          <a:lstStyle/>
          <a:p>
            <a:pPr lvl="0" algn="l"/>
            <a:r>
              <a:rPr lang="fr-FR" sz="2400" b="1" dirty="0" smtClean="0">
                <a:solidFill>
                  <a:schemeClr val="tx2"/>
                </a:solidFill>
              </a:rPr>
              <a:t>IV.2 </a:t>
            </a:r>
            <a:r>
              <a:rPr lang="fr-FR" sz="2400" b="1" dirty="0">
                <a:solidFill>
                  <a:schemeClr val="tx2"/>
                </a:solidFill>
              </a:rPr>
              <a:t>Indice d’efficacité de l’indicateur mis au point</a:t>
            </a:r>
          </a:p>
        </p:txBody>
      </p:sp>
      <p:sp>
        <p:nvSpPr>
          <p:cNvPr id="2" name="Rectangle 1"/>
          <p:cNvSpPr/>
          <p:nvPr/>
        </p:nvSpPr>
        <p:spPr>
          <a:xfrm>
            <a:off x="75119" y="406416"/>
            <a:ext cx="10789526" cy="369332"/>
          </a:xfrm>
          <a:prstGeom prst="rect">
            <a:avLst/>
          </a:prstGeom>
        </p:spPr>
        <p:txBody>
          <a:bodyPr wrap="square">
            <a:spAutoFit/>
          </a:bodyPr>
          <a:lstStyle/>
          <a:p>
            <a:r>
              <a:rPr lang="fr-FR" dirty="0" smtClean="0"/>
              <a:t>L'indice </a:t>
            </a:r>
            <a:r>
              <a:rPr lang="fr-FR" dirty="0"/>
              <a:t>d'effectivité noté ici par </a:t>
            </a:r>
            <a:r>
              <a:rPr lang="fr-FR" dirty="0" smtClean="0">
                <a:sym typeface="Symbol" panose="05050102010706020507" pitchFamily="18" charset="2"/>
              </a:rPr>
              <a:t></a:t>
            </a:r>
            <a:r>
              <a:rPr lang="fr-FR" dirty="0" smtClean="0"/>
              <a:t> </a:t>
            </a:r>
            <a:r>
              <a:rPr lang="fr-FR" dirty="0"/>
              <a:t>semble être l'outil le plus utilisé. Il est généralement défini comme suit:</a:t>
            </a:r>
          </a:p>
        </p:txBody>
      </p:sp>
      <p:pic>
        <p:nvPicPr>
          <p:cNvPr id="3" name="Image 2"/>
          <p:cNvPicPr>
            <a:picLocks noChangeAspect="1"/>
          </p:cNvPicPr>
          <p:nvPr/>
        </p:nvPicPr>
        <p:blipFill>
          <a:blip r:embed="rId2"/>
          <a:stretch>
            <a:fillRect/>
          </a:stretch>
        </p:blipFill>
        <p:spPr>
          <a:xfrm>
            <a:off x="402578" y="955538"/>
            <a:ext cx="9963325" cy="453252"/>
          </a:xfrm>
          <a:prstGeom prst="rect">
            <a:avLst/>
          </a:prstGeom>
        </p:spPr>
      </p:pic>
      <p:sp>
        <p:nvSpPr>
          <p:cNvPr id="5" name="Rectangle 4"/>
          <p:cNvSpPr/>
          <p:nvPr/>
        </p:nvSpPr>
        <p:spPr>
          <a:xfrm>
            <a:off x="78657" y="1588580"/>
            <a:ext cx="11985523" cy="923330"/>
          </a:xfrm>
          <a:prstGeom prst="rect">
            <a:avLst/>
          </a:prstGeom>
        </p:spPr>
        <p:txBody>
          <a:bodyPr wrap="square">
            <a:spAutoFit/>
          </a:bodyPr>
          <a:lstStyle/>
          <a:p>
            <a:r>
              <a:rPr lang="fr-FR" dirty="0"/>
              <a:t>avec </a:t>
            </a:r>
            <a:r>
              <a:rPr lang="fr-FR" i="1" dirty="0" smtClean="0"/>
              <a:t>e</a:t>
            </a:r>
            <a:r>
              <a:rPr lang="fr-FR" i="1" baseline="-25000" dirty="0" smtClean="0"/>
              <a:t>s</a:t>
            </a:r>
            <a:r>
              <a:rPr lang="fr-FR" dirty="0" smtClean="0"/>
              <a:t> </a:t>
            </a:r>
            <a:r>
              <a:rPr lang="fr-FR" dirty="0"/>
              <a:t>l'erreur approchée fournie par le présent </a:t>
            </a:r>
            <a:r>
              <a:rPr lang="fr-FR" dirty="0" smtClean="0"/>
              <a:t>indicateur </a:t>
            </a:r>
            <a:r>
              <a:rPr lang="fr-FR" dirty="0"/>
              <a:t>et </a:t>
            </a:r>
            <a:r>
              <a:rPr lang="fr-FR" i="1" dirty="0"/>
              <a:t>e</a:t>
            </a:r>
            <a:r>
              <a:rPr lang="fr-FR" dirty="0"/>
              <a:t> l'erreur exacte calculée par rapport à la solution exacte. Cependant, comme </a:t>
            </a:r>
            <a:r>
              <a:rPr lang="fr-FR" dirty="0" smtClean="0"/>
              <a:t>cette dernière </a:t>
            </a:r>
            <a:r>
              <a:rPr lang="fr-FR" dirty="0"/>
              <a:t>n'est pas disponible, </a:t>
            </a:r>
            <a:r>
              <a:rPr lang="fr-FR" i="1" dirty="0"/>
              <a:t>e</a:t>
            </a:r>
            <a:r>
              <a:rPr lang="fr-FR" dirty="0"/>
              <a:t> est obtenu en utilisant une solution de référence correspondant à </a:t>
            </a:r>
            <a:r>
              <a:rPr lang="fr-FR" dirty="0" smtClean="0"/>
              <a:t>un </a:t>
            </a:r>
            <a:r>
              <a:rPr lang="fr-FR" dirty="0"/>
              <a:t>maillage très </a:t>
            </a:r>
            <a:r>
              <a:rPr lang="fr-FR" dirty="0" smtClean="0"/>
              <a:t>raffiné.</a:t>
            </a:r>
            <a:endParaRPr lang="fr-FR" dirty="0"/>
          </a:p>
        </p:txBody>
      </p:sp>
      <p:sp>
        <p:nvSpPr>
          <p:cNvPr id="6" name="Rectangle 5"/>
          <p:cNvSpPr/>
          <p:nvPr/>
        </p:nvSpPr>
        <p:spPr>
          <a:xfrm>
            <a:off x="75119" y="2691700"/>
            <a:ext cx="11700387" cy="1200329"/>
          </a:xfrm>
          <a:prstGeom prst="rect">
            <a:avLst/>
          </a:prstGeom>
        </p:spPr>
        <p:txBody>
          <a:bodyPr wrap="square">
            <a:spAutoFit/>
          </a:bodyPr>
          <a:lstStyle/>
          <a:p>
            <a:r>
              <a:rPr lang="fr-FR" dirty="0" smtClean="0"/>
              <a:t>Toutefois, en raison d’un coefficient multiplicateur inconnu introduit dans la définition de  l’erreur absolue </a:t>
            </a:r>
            <a:r>
              <a:rPr lang="fr-FR" i="1" dirty="0" smtClean="0"/>
              <a:t>e</a:t>
            </a:r>
            <a:r>
              <a:rPr lang="fr-FR" i="1" baseline="-25000" dirty="0" smtClean="0"/>
              <a:t>s</a:t>
            </a:r>
            <a:r>
              <a:rPr lang="fr-FR" i="1" dirty="0" smtClean="0"/>
              <a:t>, on ne peut calculer que  l’erreur relative telle que définie plus haut </a:t>
            </a:r>
            <a:r>
              <a:rPr lang="fr-FR" i="1" dirty="0"/>
              <a:t>(voir </a:t>
            </a:r>
            <a:r>
              <a:rPr lang="fr-FR" i="1" dirty="0" err="1"/>
              <a:t>Becheur</a:t>
            </a:r>
            <a:r>
              <a:rPr lang="fr-FR" i="1" dirty="0"/>
              <a:t> et al (2018</a:t>
            </a:r>
            <a:r>
              <a:rPr lang="fr-FR" i="1" dirty="0" smtClean="0"/>
              <a:t>)). </a:t>
            </a:r>
            <a:r>
              <a:rPr lang="fr-FR" dirty="0" smtClean="0"/>
              <a:t>Pour </a:t>
            </a:r>
            <a:r>
              <a:rPr lang="fr-FR" dirty="0"/>
              <a:t>surmonter cette difficulté, la solution proposée consiste à définir simultanément et séparément deux indices </a:t>
            </a:r>
            <a:r>
              <a:rPr lang="fr-FR" dirty="0" smtClean="0"/>
              <a:t>d'effectivité différents. </a:t>
            </a:r>
            <a:r>
              <a:rPr lang="fr-FR" dirty="0"/>
              <a:t>Le premier indice est noté </a:t>
            </a:r>
            <a:r>
              <a:rPr lang="fr-FR" dirty="0" smtClean="0">
                <a:sym typeface="Symbol" panose="05050102010706020507" pitchFamily="18" charset="2"/>
              </a:rPr>
              <a:t></a:t>
            </a:r>
            <a:r>
              <a:rPr lang="fr-FR" baseline="-25000" dirty="0" smtClean="0">
                <a:sym typeface="Symbol" panose="05050102010706020507" pitchFamily="18" charset="2"/>
              </a:rPr>
              <a:t></a:t>
            </a:r>
            <a:r>
              <a:rPr lang="fr-FR" dirty="0" smtClean="0"/>
              <a:t>. Il </a:t>
            </a:r>
            <a:r>
              <a:rPr lang="fr-FR" dirty="0"/>
              <a:t>correspond à l'erreur </a:t>
            </a:r>
            <a:r>
              <a:rPr lang="fr-FR" dirty="0" smtClean="0"/>
              <a:t>portée par les champs de </a:t>
            </a:r>
            <a:r>
              <a:rPr lang="fr-FR" dirty="0"/>
              <a:t>contraintes en norme </a:t>
            </a:r>
            <a:r>
              <a:rPr lang="fr-FR" dirty="0" smtClean="0"/>
              <a:t>énergétique et il peut </a:t>
            </a:r>
            <a:r>
              <a:rPr lang="fr-FR" dirty="0"/>
              <a:t>être définie par:</a:t>
            </a:r>
          </a:p>
        </p:txBody>
      </p:sp>
      <mc:AlternateContent xmlns:mc="http://schemas.openxmlformats.org/markup-compatibility/2006" xmlns:a14="http://schemas.microsoft.com/office/drawing/2010/main">
        <mc:Choice Requires="a14">
          <p:sp>
            <p:nvSpPr>
              <p:cNvPr id="7" name="Rectangle 6"/>
              <p:cNvSpPr/>
              <p:nvPr/>
            </p:nvSpPr>
            <p:spPr>
              <a:xfrm>
                <a:off x="4397910" y="4006793"/>
                <a:ext cx="2648930" cy="924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𝛾</m:t>
                          </m:r>
                        </m:e>
                        <m:sub>
                          <m:r>
                            <a:rPr lang="fr-FR" i="1">
                              <a:latin typeface="Cambria Math" panose="02040503050406030204" pitchFamily="18" charset="0"/>
                            </a:rPr>
                            <m:t>𝜎</m:t>
                          </m:r>
                        </m:sub>
                      </m:sSub>
                      <m:r>
                        <a:rPr lang="fr-FR" i="0">
                          <a:latin typeface="Cambria Math" panose="02040503050406030204" pitchFamily="18" charset="0"/>
                        </a:rPr>
                        <m:t>=</m:t>
                      </m:r>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b="1" i="1">
                                              <a:latin typeface="Cambria Math" panose="02040503050406030204" pitchFamily="18" charset="0"/>
                                            </a:rPr>
                                            <m:t>𝝈</m:t>
                                          </m:r>
                                        </m:e>
                                      </m:acc>
                                    </m:e>
                                    <m:sub>
                                      <m:r>
                                        <a:rPr lang="fr-FR" b="0" i="1">
                                          <a:latin typeface="Cambria Math" panose="02040503050406030204" pitchFamily="18" charset="0"/>
                                        </a:rPr>
                                        <m:t>h</m:t>
                                      </m:r>
                                    </m:sub>
                                  </m:sSub>
                                  <m:r>
                                    <a:rPr lang="fr-FR" b="0" i="0">
                                      <a:latin typeface="Cambria Math" panose="02040503050406030204" pitchFamily="18" charset="0"/>
                                    </a:rPr>
                                    <m:t>−</m:t>
                                  </m:r>
                                  <m:sSub>
                                    <m:sSubPr>
                                      <m:ctrlPr>
                                        <a:rPr lang="fr-FR" b="0" i="1">
                                          <a:latin typeface="Cambria Math" panose="02040503050406030204" pitchFamily="18" charset="0"/>
                                        </a:rPr>
                                      </m:ctrlPr>
                                    </m:sSubPr>
                                    <m:e>
                                      <m:r>
                                        <a:rPr lang="fr-FR" b="1" i="1">
                                          <a:latin typeface="Cambria Math" panose="02040503050406030204" pitchFamily="18" charset="0"/>
                                        </a:rPr>
                                        <m:t>𝝈</m:t>
                                      </m:r>
                                    </m:e>
                                    <m:sub>
                                      <m:r>
                                        <a:rPr lang="fr-FR" b="0" i="1">
                                          <a:latin typeface="Cambria Math" panose="02040503050406030204" pitchFamily="18" charset="0"/>
                                        </a:rPr>
                                        <m:t>h</m:t>
                                      </m:r>
                                    </m:sub>
                                  </m:sSub>
                                </m:e>
                              </m:d>
                            </m:e>
                            <m:sub>
                              <m:r>
                                <a:rPr lang="fr-FR" b="1" i="1">
                                  <a:latin typeface="Cambria Math" panose="02040503050406030204" pitchFamily="18" charset="0"/>
                                </a:rPr>
                                <m:t>𝝈</m:t>
                              </m:r>
                              <m:r>
                                <a:rPr lang="fr-FR" b="0" i="0">
                                  <a:latin typeface="Cambria Math" panose="02040503050406030204" pitchFamily="18" charset="0"/>
                                </a:rPr>
                                <m:t>,</m:t>
                              </m:r>
                              <m:r>
                                <a:rPr lang="fr-FR" b="1" i="1">
                                  <a:latin typeface="Cambria Math" panose="02040503050406030204" pitchFamily="18" charset="0"/>
                                </a:rPr>
                                <m:t>𝜴</m:t>
                              </m:r>
                            </m:sub>
                            <m:sup/>
                          </m:sSubSup>
                        </m:num>
                        <m:den>
                          <m:sSubSup>
                            <m:sSubSupPr>
                              <m:ctrlPr>
                                <a:rPr lang="fr-FR" b="1" i="1">
                                  <a:latin typeface="Cambria Math" panose="02040503050406030204" pitchFamily="18" charset="0"/>
                                </a:rPr>
                              </m:ctrlPr>
                            </m:sSubSupPr>
                            <m:e>
                              <m:d>
                                <m:dPr>
                                  <m:begChr m:val="‖"/>
                                  <m:endChr m:val="‖"/>
                                  <m:ctrlPr>
                                    <a:rPr lang="fr-FR" b="1" i="1">
                                      <a:latin typeface="Cambria Math" panose="02040503050406030204" pitchFamily="18" charset="0"/>
                                    </a:rPr>
                                  </m:ctrlPr>
                                </m:dPr>
                                <m:e>
                                  <m:sSub>
                                    <m:sSubPr>
                                      <m:ctrlPr>
                                        <a:rPr lang="fr-FR" b="1" i="1">
                                          <a:latin typeface="Cambria Math" panose="02040503050406030204" pitchFamily="18" charset="0"/>
                                        </a:rPr>
                                      </m:ctrlPr>
                                    </m:sSubPr>
                                    <m:e>
                                      <m:acc>
                                        <m:accPr>
                                          <m:chr m:val="̃"/>
                                          <m:ctrlPr>
                                            <a:rPr lang="fr-FR" b="1" i="1">
                                              <a:latin typeface="Cambria Math" panose="02040503050406030204" pitchFamily="18" charset="0"/>
                                            </a:rPr>
                                          </m:ctrlPr>
                                        </m:accPr>
                                        <m:e>
                                          <m:r>
                                            <a:rPr lang="fr-FR" b="1" i="1">
                                              <a:latin typeface="Cambria Math" panose="02040503050406030204" pitchFamily="18" charset="0"/>
                                            </a:rPr>
                                            <m:t>𝝈</m:t>
                                          </m:r>
                                        </m:e>
                                      </m:acc>
                                    </m:e>
                                    <m:sub>
                                      <m:r>
                                        <a:rPr lang="fr-FR" b="0" i="1">
                                          <a:latin typeface="Cambria Math" panose="02040503050406030204" pitchFamily="18" charset="0"/>
                                        </a:rPr>
                                        <m:t>h𝑟𝑒𝑓</m:t>
                                      </m:r>
                                    </m:sub>
                                  </m:sSub>
                                  <m:r>
                                    <a:rPr lang="fr-FR" b="0" i="0">
                                      <a:latin typeface="Cambria Math" panose="02040503050406030204" pitchFamily="18" charset="0"/>
                                    </a:rPr>
                                    <m:t>−</m:t>
                                  </m:r>
                                  <m:sSub>
                                    <m:sSubPr>
                                      <m:ctrlPr>
                                        <a:rPr lang="fr-FR" b="0" i="1">
                                          <a:latin typeface="Cambria Math" panose="02040503050406030204" pitchFamily="18" charset="0"/>
                                        </a:rPr>
                                      </m:ctrlPr>
                                    </m:sSubPr>
                                    <m:e>
                                      <m:r>
                                        <a:rPr lang="fr-FR" b="1" i="1">
                                          <a:latin typeface="Cambria Math" panose="02040503050406030204" pitchFamily="18" charset="0"/>
                                        </a:rPr>
                                        <m:t>𝝈</m:t>
                                      </m:r>
                                    </m:e>
                                    <m:sub>
                                      <m:r>
                                        <a:rPr lang="fr-FR" b="0" i="1">
                                          <a:latin typeface="Cambria Math" panose="02040503050406030204" pitchFamily="18" charset="0"/>
                                        </a:rPr>
                                        <m:t>h𝑟𝑒𝑓</m:t>
                                      </m:r>
                                    </m:sub>
                                  </m:sSub>
                                </m:e>
                              </m:d>
                            </m:e>
                            <m:sub>
                              <m:r>
                                <a:rPr lang="fr-FR" b="1" i="1">
                                  <a:latin typeface="Cambria Math" panose="02040503050406030204" pitchFamily="18" charset="0"/>
                                </a:rPr>
                                <m:t>𝝈</m:t>
                              </m:r>
                              <m:r>
                                <a:rPr lang="fr-FR" b="0" i="0">
                                  <a:latin typeface="Cambria Math" panose="02040503050406030204" pitchFamily="18" charset="0"/>
                                </a:rPr>
                                <m:t>,</m:t>
                              </m:r>
                              <m:r>
                                <a:rPr lang="fr-FR" b="1" i="1">
                                  <a:latin typeface="Cambria Math" panose="02040503050406030204" pitchFamily="18" charset="0"/>
                                </a:rPr>
                                <m:t>𝜴</m:t>
                              </m:r>
                            </m:sub>
                            <m:sup/>
                          </m:sSubSup>
                        </m:den>
                      </m:f>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4397910" y="4006793"/>
                <a:ext cx="2648930" cy="924099"/>
              </a:xfrm>
              <a:prstGeom prst="rect">
                <a:avLst/>
              </a:prstGeom>
              <a:blipFill rotWithShape="0">
                <a:blip r:embed="rId3"/>
                <a:stretch>
                  <a:fillRect/>
                </a:stretch>
              </a:blipFill>
            </p:spPr>
            <p:txBody>
              <a:bodyPr/>
              <a:lstStyle/>
              <a:p>
                <a:r>
                  <a:rPr lang="fr-FR">
                    <a:noFill/>
                  </a:rPr>
                  <a:t> </a:t>
                </a:r>
              </a:p>
            </p:txBody>
          </p:sp>
        </mc:Fallback>
      </mc:AlternateContent>
      <p:sp>
        <p:nvSpPr>
          <p:cNvPr id="8" name="Rectangle 7"/>
          <p:cNvSpPr/>
          <p:nvPr/>
        </p:nvSpPr>
        <p:spPr>
          <a:xfrm>
            <a:off x="186813" y="4848276"/>
            <a:ext cx="11877367" cy="646331"/>
          </a:xfrm>
          <a:prstGeom prst="rect">
            <a:avLst/>
          </a:prstGeom>
        </p:spPr>
        <p:txBody>
          <a:bodyPr wrap="square">
            <a:spAutoFit/>
          </a:bodyPr>
          <a:lstStyle/>
          <a:p>
            <a:pPr algn="just"/>
            <a:r>
              <a:rPr lang="fr-FR" dirty="0" smtClean="0"/>
              <a:t>Pour sa part, </a:t>
            </a:r>
            <a:r>
              <a:rPr lang="fr-FR" dirty="0"/>
              <a:t>le </a:t>
            </a:r>
            <a:r>
              <a:rPr lang="fr-FR" dirty="0" smtClean="0"/>
              <a:t>second indice </a:t>
            </a:r>
            <a:r>
              <a:rPr lang="fr-FR" dirty="0"/>
              <a:t>noté </a:t>
            </a:r>
            <a:r>
              <a:rPr lang="fr-FR" dirty="0" smtClean="0">
                <a:sym typeface="Symbol" panose="05050102010706020507" pitchFamily="18" charset="2"/>
              </a:rPr>
              <a:t></a:t>
            </a:r>
            <a:r>
              <a:rPr lang="fr-FR" baseline="-25000" dirty="0" smtClean="0">
                <a:sym typeface="Symbol" panose="05050102010706020507" pitchFamily="18" charset="2"/>
              </a:rPr>
              <a:t>d</a:t>
            </a:r>
            <a:r>
              <a:rPr lang="fr-FR" dirty="0" smtClean="0"/>
              <a:t> </a:t>
            </a:r>
            <a:r>
              <a:rPr lang="fr-FR" dirty="0"/>
              <a:t>correspond à l'indice d'effectivité de l'erreur due à la solution du champ d'endommagement par rapport à celle de référence. Il peut également être défini par:</a:t>
            </a:r>
          </a:p>
        </p:txBody>
      </p:sp>
      <mc:AlternateContent xmlns:mc="http://schemas.openxmlformats.org/markup-compatibility/2006" xmlns:a14="http://schemas.microsoft.com/office/drawing/2010/main">
        <mc:Choice Requires="a14">
          <p:sp>
            <p:nvSpPr>
              <p:cNvPr id="9" name="Rectangle 8"/>
              <p:cNvSpPr/>
              <p:nvPr/>
            </p:nvSpPr>
            <p:spPr>
              <a:xfrm>
                <a:off x="4114574" y="5389774"/>
                <a:ext cx="3516860" cy="12037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𝛾</m:t>
                          </m:r>
                        </m:e>
                        <m:sub>
                          <m:r>
                            <a:rPr lang="fr-FR" i="1">
                              <a:latin typeface="Cambria Math" panose="02040503050406030204" pitchFamily="18" charset="0"/>
                            </a:rPr>
                            <m:t>𝑑</m:t>
                          </m:r>
                        </m:sub>
                      </m:sSub>
                      <m:r>
                        <a:rPr lang="fr-FR" i="0">
                          <a:latin typeface="Cambria Math" panose="02040503050406030204" pitchFamily="18" charset="0"/>
                        </a:rPr>
                        <m:t>=</m:t>
                      </m:r>
                      <m:f>
                        <m:fPr>
                          <m:ctrlPr>
                            <a:rPr lang="fr-FR" i="1">
                              <a:latin typeface="Cambria Math" panose="02040503050406030204" pitchFamily="18" charset="0"/>
                            </a:rPr>
                          </m:ctrlPr>
                        </m:fPr>
                        <m:num>
                          <m:sSup>
                            <m:sSupPr>
                              <m:ctrlPr>
                                <a:rPr lang="fr-FR" i="1">
                                  <a:latin typeface="Cambria Math" panose="02040503050406030204" pitchFamily="18" charset="0"/>
                                </a:rPr>
                              </m:ctrlPr>
                            </m:sSupPr>
                            <m:e>
                              <m:d>
                                <m:dPr>
                                  <m:ctrlPr>
                                    <a:rPr lang="fr-FR" i="1">
                                      <a:latin typeface="Cambria Math" panose="02040503050406030204" pitchFamily="18" charset="0"/>
                                    </a:rPr>
                                  </m:ctrlPr>
                                </m:dPr>
                                <m:e>
                                  <m:nary>
                                    <m:naryPr>
                                      <m:limLoc m:val="subSup"/>
                                      <m:ctrlPr>
                                        <a:rPr lang="fr-FR" i="1">
                                          <a:latin typeface="Cambria Math" panose="02040503050406030204" pitchFamily="18" charset="0"/>
                                        </a:rPr>
                                      </m:ctrlPr>
                                    </m:naryPr>
                                    <m:sub>
                                      <m:r>
                                        <a:rPr lang="fr-FR" i="1">
                                          <a:latin typeface="Cambria Math" panose="02040503050406030204" pitchFamily="18" charset="0"/>
                                        </a:rPr>
                                        <m:t>𝛺</m:t>
                                      </m:r>
                                    </m:sub>
                                    <m:sup/>
                                    <m:e>
                                      <m:sSup>
                                        <m:sSupPr>
                                          <m:ctrlPr>
                                            <a:rPr lang="fr-FR" i="1">
                                              <a:latin typeface="Cambria Math" panose="02040503050406030204" pitchFamily="18" charset="0"/>
                                            </a:rPr>
                                          </m:ctrlPr>
                                        </m:sSupPr>
                                        <m:e>
                                          <m:d>
                                            <m:dPr>
                                              <m:ctrlPr>
                                                <a:rPr lang="fr-FR" i="1">
                                                  <a:latin typeface="Cambria Math" panose="02040503050406030204" pitchFamily="18" charset="0"/>
                                                </a:rPr>
                                              </m:ctrlPr>
                                            </m:dPr>
                                            <m:e>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𝑑</m:t>
                                                      </m:r>
                                                    </m:e>
                                                  </m:acc>
                                                </m:e>
                                                <m:sub>
                                                  <m:r>
                                                    <a:rPr lang="fr-FR" i="1">
                                                      <a:latin typeface="Cambria Math" panose="02040503050406030204" pitchFamily="18" charset="0"/>
                                                    </a:rPr>
                                                    <m:t>h</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h</m:t>
                                                  </m:r>
                                                </m:sub>
                                              </m:sSub>
                                            </m:e>
                                          </m:d>
                                        </m:e>
                                        <m:sup>
                                          <m:r>
                                            <a:rPr lang="fr-FR" i="0">
                                              <a:latin typeface="Cambria Math" panose="02040503050406030204" pitchFamily="18" charset="0"/>
                                            </a:rPr>
                                            <m:t>2</m:t>
                                          </m:r>
                                        </m:sup>
                                      </m:sSup>
                                      <m:r>
                                        <a:rPr lang="fr-FR" i="1">
                                          <a:latin typeface="Cambria Math" panose="02040503050406030204" pitchFamily="18" charset="0"/>
                                        </a:rPr>
                                        <m:t>𝑑</m:t>
                                      </m:r>
                                      <m:r>
                                        <a:rPr lang="fr-FR" i="1">
                                          <a:latin typeface="Cambria Math" panose="02040503050406030204" pitchFamily="18" charset="0"/>
                                        </a:rPr>
                                        <m:t>𝛺</m:t>
                                      </m:r>
                                    </m:e>
                                  </m:nary>
                                </m:e>
                              </m:d>
                            </m:e>
                            <m:sup>
                              <m:f>
                                <m:fPr>
                                  <m:type m:val="skw"/>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sup>
                          </m:sSup>
                        </m:num>
                        <m:den>
                          <m:sSup>
                            <m:sSupPr>
                              <m:ctrlPr>
                                <a:rPr lang="fr-FR" i="1">
                                  <a:latin typeface="Cambria Math" panose="02040503050406030204" pitchFamily="18" charset="0"/>
                                </a:rPr>
                              </m:ctrlPr>
                            </m:sSupPr>
                            <m:e>
                              <m:d>
                                <m:dPr>
                                  <m:ctrlPr>
                                    <a:rPr lang="fr-FR" i="1">
                                      <a:latin typeface="Cambria Math" panose="02040503050406030204" pitchFamily="18" charset="0"/>
                                    </a:rPr>
                                  </m:ctrlPr>
                                </m:dPr>
                                <m:e>
                                  <m:nary>
                                    <m:naryPr>
                                      <m:limLoc m:val="subSup"/>
                                      <m:ctrlPr>
                                        <a:rPr lang="fr-FR" i="1">
                                          <a:latin typeface="Cambria Math" panose="02040503050406030204" pitchFamily="18" charset="0"/>
                                        </a:rPr>
                                      </m:ctrlPr>
                                    </m:naryPr>
                                    <m:sub>
                                      <m:r>
                                        <a:rPr lang="fr-FR" i="1">
                                          <a:latin typeface="Cambria Math" panose="02040503050406030204" pitchFamily="18" charset="0"/>
                                        </a:rPr>
                                        <m:t>𝛺</m:t>
                                      </m:r>
                                    </m:sub>
                                    <m:sup/>
                                    <m:e>
                                      <m:sSup>
                                        <m:sSupPr>
                                          <m:ctrlPr>
                                            <a:rPr lang="fr-FR" i="1">
                                              <a:latin typeface="Cambria Math" panose="02040503050406030204" pitchFamily="18" charset="0"/>
                                            </a:rPr>
                                          </m:ctrlPr>
                                        </m:sSupPr>
                                        <m:e>
                                          <m:d>
                                            <m:dPr>
                                              <m:ctrlPr>
                                                <a:rPr lang="fr-FR" i="1">
                                                  <a:latin typeface="Cambria Math" panose="02040503050406030204" pitchFamily="18" charset="0"/>
                                                </a:rPr>
                                              </m:ctrlPr>
                                            </m:dPr>
                                            <m:e>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𝑑</m:t>
                                                      </m:r>
                                                    </m:e>
                                                  </m:acc>
                                                </m:e>
                                                <m:sub>
                                                  <m:r>
                                                    <a:rPr lang="fr-FR" i="1">
                                                      <a:latin typeface="Cambria Math" panose="02040503050406030204" pitchFamily="18" charset="0"/>
                                                    </a:rPr>
                                                    <m:t>h𝑟𝑒𝑓</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𝑑</m:t>
                                                  </m:r>
                                                </m:e>
                                                <m:sub>
                                                  <m:r>
                                                    <a:rPr lang="fr-FR" i="1">
                                                      <a:latin typeface="Cambria Math" panose="02040503050406030204" pitchFamily="18" charset="0"/>
                                                    </a:rPr>
                                                    <m:t>h𝑟𝑒𝑓</m:t>
                                                  </m:r>
                                                </m:sub>
                                              </m:sSub>
                                            </m:e>
                                          </m:d>
                                        </m:e>
                                        <m:sup>
                                          <m:r>
                                            <a:rPr lang="fr-FR" i="0">
                                              <a:latin typeface="Cambria Math" panose="02040503050406030204" pitchFamily="18" charset="0"/>
                                            </a:rPr>
                                            <m:t>2</m:t>
                                          </m:r>
                                        </m:sup>
                                      </m:sSup>
                                      <m:r>
                                        <a:rPr lang="fr-FR" i="1">
                                          <a:latin typeface="Cambria Math" panose="02040503050406030204" pitchFamily="18" charset="0"/>
                                        </a:rPr>
                                        <m:t>𝑑</m:t>
                                      </m:r>
                                      <m:r>
                                        <a:rPr lang="fr-FR" i="1">
                                          <a:latin typeface="Cambria Math" panose="02040503050406030204" pitchFamily="18" charset="0"/>
                                        </a:rPr>
                                        <m:t>𝛺</m:t>
                                      </m:r>
                                    </m:e>
                                  </m:nary>
                                </m:e>
                              </m:d>
                            </m:e>
                            <m:sup>
                              <m:f>
                                <m:fPr>
                                  <m:type m:val="skw"/>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sup>
                          </m:sSup>
                        </m:den>
                      </m:f>
                    </m:oMath>
                  </m:oMathPara>
                </a14:m>
                <a:endParaRPr lang="fr-FR" dirty="0"/>
              </a:p>
            </p:txBody>
          </p:sp>
        </mc:Choice>
        <mc:Fallback xmlns="">
          <p:sp>
            <p:nvSpPr>
              <p:cNvPr id="9" name="Rectangle 8"/>
              <p:cNvSpPr>
                <a:spLocks noRot="1" noChangeAspect="1" noMove="1" noResize="1" noEditPoints="1" noAdjustHandles="1" noChangeArrowheads="1" noChangeShapeType="1" noTextEdit="1"/>
              </p:cNvSpPr>
              <p:nvPr/>
            </p:nvSpPr>
            <p:spPr>
              <a:xfrm>
                <a:off x="4114574" y="5389774"/>
                <a:ext cx="3516860" cy="1203727"/>
              </a:xfrm>
              <a:prstGeom prst="rect">
                <a:avLst/>
              </a:prstGeom>
              <a:blipFill rotWithShape="0">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22047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ctrTitle"/>
          </p:nvPr>
        </p:nvSpPr>
        <p:spPr>
          <a:xfrm>
            <a:off x="75119" y="0"/>
            <a:ext cx="11595771" cy="406416"/>
          </a:xfrm>
        </p:spPr>
        <p:txBody>
          <a:bodyPr>
            <a:noAutofit/>
          </a:bodyPr>
          <a:lstStyle/>
          <a:p>
            <a:pPr lvl="0" algn="l"/>
            <a:r>
              <a:rPr lang="fr-FR" sz="2400" b="1" dirty="0" smtClean="0">
                <a:solidFill>
                  <a:schemeClr val="tx2"/>
                </a:solidFill>
              </a:rPr>
              <a:t>IV.2 </a:t>
            </a:r>
            <a:r>
              <a:rPr lang="fr-FR" sz="2400" b="1" dirty="0">
                <a:solidFill>
                  <a:schemeClr val="tx2"/>
                </a:solidFill>
              </a:rPr>
              <a:t>Indice d’efficacité de l’indicateur mis au </a:t>
            </a:r>
            <a:r>
              <a:rPr lang="fr-FR" sz="2400" b="1" dirty="0" smtClean="0">
                <a:solidFill>
                  <a:schemeClr val="tx2"/>
                </a:solidFill>
              </a:rPr>
              <a:t>point (suite)</a:t>
            </a:r>
            <a:endParaRPr lang="fr-FR" sz="2400" b="1" dirty="0">
              <a:solidFill>
                <a:schemeClr val="tx2"/>
              </a:solidFill>
            </a:endParaRPr>
          </a:p>
        </p:txBody>
      </p:sp>
      <p:pic>
        <p:nvPicPr>
          <p:cNvPr id="13" name="Image 12"/>
          <p:cNvPicPr>
            <a:picLocks noChangeAspect="1"/>
          </p:cNvPicPr>
          <p:nvPr/>
        </p:nvPicPr>
        <p:blipFill rotWithShape="1">
          <a:blip r:embed="rId2"/>
          <a:srcRect l="24733" r="25554"/>
          <a:stretch/>
        </p:blipFill>
        <p:spPr>
          <a:xfrm>
            <a:off x="3293807" y="540774"/>
            <a:ext cx="4896465" cy="4050889"/>
          </a:xfrm>
          <a:prstGeom prst="rect">
            <a:avLst/>
          </a:prstGeom>
        </p:spPr>
      </p:pic>
      <p:sp>
        <p:nvSpPr>
          <p:cNvPr id="14" name="Rectangle 13"/>
          <p:cNvSpPr/>
          <p:nvPr/>
        </p:nvSpPr>
        <p:spPr>
          <a:xfrm>
            <a:off x="245808" y="4726021"/>
            <a:ext cx="11759380" cy="1754326"/>
          </a:xfrm>
          <a:prstGeom prst="rect">
            <a:avLst/>
          </a:prstGeom>
        </p:spPr>
        <p:txBody>
          <a:bodyPr wrap="square">
            <a:spAutoFit/>
          </a:bodyPr>
          <a:lstStyle/>
          <a:p>
            <a:pPr algn="just"/>
            <a:r>
              <a:rPr lang="fr-FR" dirty="0" smtClean="0"/>
              <a:t>L'efficacité </a:t>
            </a:r>
            <a:r>
              <a:rPr lang="fr-FR" dirty="0"/>
              <a:t>du présent indicateur d'erreur serait suffisamment acceptée si ces deux indices d'efficacité sont simultanément proches de l'unité ou </a:t>
            </a:r>
            <a:r>
              <a:rPr lang="fr-FR" dirty="0" smtClean="0"/>
              <a:t>du </a:t>
            </a:r>
            <a:r>
              <a:rPr lang="fr-FR" dirty="0"/>
              <a:t>moins appartenant à des intervalles dont les bornes </a:t>
            </a:r>
            <a:r>
              <a:rPr lang="fr-FR" dirty="0" smtClean="0"/>
              <a:t>inférieures et  supérieures sont proches (respectivement par défaut et par excès  ) de l'unité (on estime généralement cet intervalle entre 0,8 et 1,2).</a:t>
            </a:r>
          </a:p>
          <a:p>
            <a:pPr algn="just"/>
            <a:r>
              <a:rPr lang="fr-FR" dirty="0" smtClean="0"/>
              <a:t>Ainsi on peut constater que cet indicateur surestime l’erreur portée par les champs de contraintes tandis que l’erreur portée par les champs d’endommagement serait globalement acceptable et oscillante autour de l’unité pour de faibles chargement et qu’elle s’éloigne considérablement de l’unité (efficacité limitée) pour  des chargements élevés (</a:t>
            </a:r>
            <a:r>
              <a:rPr lang="fr-FR" dirty="0">
                <a:sym typeface="Symbol" panose="05050102010706020507" pitchFamily="18" charset="2"/>
              </a:rPr>
              <a:t></a:t>
            </a:r>
            <a:r>
              <a:rPr lang="fr-FR" baseline="-25000" dirty="0" smtClean="0">
                <a:sym typeface="Symbol" panose="05050102010706020507" pitchFamily="18" charset="2"/>
              </a:rPr>
              <a:t>d</a:t>
            </a:r>
            <a:r>
              <a:rPr lang="fr-FR" dirty="0" smtClean="0">
                <a:sym typeface="Symbol" panose="05050102010706020507" pitchFamily="18" charset="2"/>
              </a:rPr>
              <a:t>=1,83 pour 135F)</a:t>
            </a:r>
            <a:endParaRPr lang="fr-FR" dirty="0"/>
          </a:p>
        </p:txBody>
      </p:sp>
      <p:sp>
        <p:nvSpPr>
          <p:cNvPr id="5" name="ZoneTexte 4"/>
          <p:cNvSpPr txBox="1"/>
          <p:nvPr/>
        </p:nvSpPr>
        <p:spPr>
          <a:xfrm>
            <a:off x="3215149" y="6443056"/>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3325800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5741" y="2321900"/>
            <a:ext cx="10500852" cy="1148888"/>
          </a:xfrm>
        </p:spPr>
        <p:txBody>
          <a:bodyPr>
            <a:normAutofit fontScale="90000"/>
          </a:bodyPr>
          <a:lstStyle/>
          <a:p>
            <a:pPr lvl="0" algn="l"/>
            <a:r>
              <a:rPr lang="fr-FR" sz="4800" b="1" dirty="0" smtClean="0">
                <a:solidFill>
                  <a:schemeClr val="tx2"/>
                </a:solidFill>
              </a:rPr>
              <a:t>IV.3  Influence de la longueur caractéristique</a:t>
            </a:r>
            <a:endParaRPr lang="fr-FR" sz="4800" b="1" dirty="0">
              <a:solidFill>
                <a:schemeClr val="tx2"/>
              </a:solidFill>
            </a:endParaRP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2414893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651" y="80145"/>
            <a:ext cx="10500852" cy="440965"/>
          </a:xfrm>
        </p:spPr>
        <p:txBody>
          <a:bodyPr>
            <a:normAutofit/>
          </a:bodyPr>
          <a:lstStyle/>
          <a:p>
            <a:pPr lvl="0" algn="l"/>
            <a:r>
              <a:rPr lang="fr-FR" sz="2000" b="1" dirty="0" smtClean="0">
                <a:solidFill>
                  <a:schemeClr val="tx2"/>
                </a:solidFill>
              </a:rPr>
              <a:t>IV.3  Influence de la longueur caractéristique</a:t>
            </a:r>
            <a:endParaRPr lang="fr-FR" sz="2000" b="1" dirty="0">
              <a:solidFill>
                <a:schemeClr val="tx2"/>
              </a:solidFill>
            </a:endParaRPr>
          </a:p>
        </p:txBody>
      </p:sp>
      <p:sp>
        <p:nvSpPr>
          <p:cNvPr id="5" name="ZoneTexte 4"/>
          <p:cNvSpPr txBox="1"/>
          <p:nvPr/>
        </p:nvSpPr>
        <p:spPr>
          <a:xfrm>
            <a:off x="3205316" y="6373741"/>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
        <p:nvSpPr>
          <p:cNvPr id="4" name="Rectangle 3"/>
          <p:cNvSpPr/>
          <p:nvPr/>
        </p:nvSpPr>
        <p:spPr>
          <a:xfrm>
            <a:off x="226142" y="5007261"/>
            <a:ext cx="11700387" cy="1200329"/>
          </a:xfrm>
          <a:prstGeom prst="rect">
            <a:avLst/>
          </a:prstGeom>
        </p:spPr>
        <p:txBody>
          <a:bodyPr wrap="square">
            <a:spAutoFit/>
          </a:bodyPr>
          <a:lstStyle/>
          <a:p>
            <a:pPr algn="just"/>
            <a:r>
              <a:rPr lang="fr-FR" dirty="0"/>
              <a:t>En comparant </a:t>
            </a:r>
            <a:r>
              <a:rPr lang="fr-FR" dirty="0" smtClean="0"/>
              <a:t>les valeurs du tableau 03 et les illustrations a) à d) de la figure 15, </a:t>
            </a:r>
            <a:r>
              <a:rPr lang="fr-FR" dirty="0"/>
              <a:t>on peut conclure que pour ce modèle d'endommagement du </a:t>
            </a:r>
            <a:r>
              <a:rPr lang="fr-FR" dirty="0" err="1"/>
              <a:t>Ricrag</a:t>
            </a:r>
            <a:r>
              <a:rPr lang="fr-FR" dirty="0"/>
              <a:t>, lorsque </a:t>
            </a:r>
            <a:r>
              <a:rPr lang="fr-FR" i="1" dirty="0" err="1" smtClean="0"/>
              <a:t>lc</a:t>
            </a:r>
            <a:r>
              <a:rPr lang="fr-FR" dirty="0" smtClean="0"/>
              <a:t> </a:t>
            </a:r>
            <a:r>
              <a:rPr lang="fr-FR" dirty="0"/>
              <a:t>augmente, </a:t>
            </a:r>
            <a:r>
              <a:rPr lang="fr-FR" dirty="0" smtClean="0"/>
              <a:t> </a:t>
            </a:r>
            <a:r>
              <a:rPr lang="fr-FR" dirty="0"/>
              <a:t>l'apparition et le développement des zones d'endommagement </a:t>
            </a:r>
            <a:r>
              <a:rPr lang="fr-FR" dirty="0" smtClean="0"/>
              <a:t>semblent être retardés. Par ailleurs, l’erreur sur les champs de contraintes semble quasi constante tandis l’erreur d’endommagement varie de manière irrégulière </a:t>
            </a:r>
            <a:r>
              <a:rPr lang="fr-FR" dirty="0"/>
              <a:t>lorsque </a:t>
            </a:r>
            <a:r>
              <a:rPr lang="fr-FR" dirty="0" err="1"/>
              <a:t>lorsque</a:t>
            </a:r>
            <a:r>
              <a:rPr lang="fr-FR" dirty="0"/>
              <a:t> </a:t>
            </a:r>
            <a:r>
              <a:rPr lang="fr-FR" i="1" dirty="0" err="1"/>
              <a:t>lc</a:t>
            </a:r>
            <a:r>
              <a:rPr lang="fr-FR" dirty="0"/>
              <a:t> </a:t>
            </a:r>
            <a:r>
              <a:rPr lang="fr-FR" dirty="0" smtClean="0"/>
              <a:t>augmente.</a:t>
            </a:r>
            <a:endParaRPr lang="fr-FR" dirty="0"/>
          </a:p>
        </p:txBody>
      </p:sp>
      <p:pic>
        <p:nvPicPr>
          <p:cNvPr id="6" name="Image 5"/>
          <p:cNvPicPr>
            <a:picLocks noChangeAspect="1"/>
          </p:cNvPicPr>
          <p:nvPr/>
        </p:nvPicPr>
        <p:blipFill rotWithShape="1">
          <a:blip r:embed="rId2"/>
          <a:srcRect l="11677" r="11205" b="9112"/>
          <a:stretch/>
        </p:blipFill>
        <p:spPr>
          <a:xfrm>
            <a:off x="5743721" y="786579"/>
            <a:ext cx="6315607" cy="1759976"/>
          </a:xfrm>
          <a:prstGeom prst="rect">
            <a:avLst/>
          </a:prstGeom>
        </p:spPr>
      </p:pic>
      <p:pic>
        <p:nvPicPr>
          <p:cNvPr id="7" name="Image 6"/>
          <p:cNvPicPr>
            <a:picLocks noChangeAspect="1"/>
          </p:cNvPicPr>
          <p:nvPr/>
        </p:nvPicPr>
        <p:blipFill rotWithShape="1">
          <a:blip r:embed="rId3"/>
          <a:srcRect l="26957" r="26294" b="10090"/>
          <a:stretch/>
        </p:blipFill>
        <p:spPr>
          <a:xfrm>
            <a:off x="6707895" y="3313471"/>
            <a:ext cx="3802788" cy="1661651"/>
          </a:xfrm>
          <a:prstGeom prst="rect">
            <a:avLst/>
          </a:prstGeom>
        </p:spPr>
      </p:pic>
      <p:pic>
        <p:nvPicPr>
          <p:cNvPr id="9" name="Image 8"/>
          <p:cNvPicPr>
            <a:picLocks noChangeAspect="1"/>
          </p:cNvPicPr>
          <p:nvPr/>
        </p:nvPicPr>
        <p:blipFill rotWithShape="1">
          <a:blip r:embed="rId4"/>
          <a:srcRect l="12294" t="-55" r="11782" b="-55"/>
          <a:stretch/>
        </p:blipFill>
        <p:spPr>
          <a:xfrm>
            <a:off x="137651" y="521110"/>
            <a:ext cx="5470222" cy="4320000"/>
          </a:xfrm>
          <a:prstGeom prst="rect">
            <a:avLst/>
          </a:prstGeom>
        </p:spPr>
      </p:pic>
    </p:spTree>
    <p:extLst>
      <p:ext uri="{BB962C8B-B14F-4D97-AF65-F5344CB8AC3E}">
        <p14:creationId xmlns:p14="http://schemas.microsoft.com/office/powerpoint/2010/main" val="298703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651" y="70312"/>
            <a:ext cx="10500852" cy="440965"/>
          </a:xfrm>
        </p:spPr>
        <p:txBody>
          <a:bodyPr>
            <a:normAutofit/>
          </a:bodyPr>
          <a:lstStyle/>
          <a:p>
            <a:pPr lvl="0" algn="l"/>
            <a:r>
              <a:rPr lang="fr-FR" sz="2000" b="1" dirty="0" smtClean="0">
                <a:solidFill>
                  <a:schemeClr val="tx2"/>
                </a:solidFill>
              </a:rPr>
              <a:t>IV.3  Influence de la longueur caractéristique</a:t>
            </a:r>
            <a:endParaRPr lang="fr-FR" sz="2000" b="1" dirty="0">
              <a:solidFill>
                <a:schemeClr val="tx2"/>
              </a:solidFill>
            </a:endParaRPr>
          </a:p>
        </p:txBody>
      </p:sp>
      <p:pic>
        <p:nvPicPr>
          <p:cNvPr id="3" name="Image 2"/>
          <p:cNvPicPr>
            <a:picLocks noChangeAspect="1"/>
          </p:cNvPicPr>
          <p:nvPr/>
        </p:nvPicPr>
        <p:blipFill rotWithShape="1">
          <a:blip r:embed="rId2"/>
          <a:srcRect l="5810" r="5981"/>
          <a:stretch/>
        </p:blipFill>
        <p:spPr>
          <a:xfrm>
            <a:off x="1602657" y="511277"/>
            <a:ext cx="6449962" cy="3655235"/>
          </a:xfrm>
          <a:prstGeom prst="rect">
            <a:avLst/>
          </a:prstGeom>
        </p:spPr>
      </p:pic>
      <p:sp>
        <p:nvSpPr>
          <p:cNvPr id="8" name="Rectangle 7"/>
          <p:cNvSpPr/>
          <p:nvPr/>
        </p:nvSpPr>
        <p:spPr>
          <a:xfrm>
            <a:off x="137651" y="4381143"/>
            <a:ext cx="11867536" cy="1754326"/>
          </a:xfrm>
          <a:prstGeom prst="rect">
            <a:avLst/>
          </a:prstGeom>
        </p:spPr>
        <p:txBody>
          <a:bodyPr wrap="square">
            <a:spAutoFit/>
          </a:bodyPr>
          <a:lstStyle/>
          <a:p>
            <a:pPr algn="just"/>
            <a:r>
              <a:rPr lang="fr-FR" dirty="0"/>
              <a:t>Pour le deuxième aspect considérant l'influence de </a:t>
            </a:r>
            <a:r>
              <a:rPr lang="fr-FR" i="1" dirty="0" err="1" smtClean="0"/>
              <a:t>lc</a:t>
            </a:r>
            <a:r>
              <a:rPr lang="fr-FR" dirty="0" smtClean="0"/>
              <a:t> </a:t>
            </a:r>
            <a:r>
              <a:rPr lang="fr-FR" dirty="0"/>
              <a:t>sur le taux </a:t>
            </a:r>
            <a:r>
              <a:rPr lang="fr-FR" i="1" dirty="0" smtClean="0"/>
              <a:t>p </a:t>
            </a:r>
            <a:r>
              <a:rPr lang="fr-FR" dirty="0" smtClean="0"/>
              <a:t>de </a:t>
            </a:r>
            <a:r>
              <a:rPr lang="fr-FR" dirty="0"/>
              <a:t>convergence </a:t>
            </a:r>
            <a:r>
              <a:rPr lang="fr-FR" dirty="0" smtClean="0"/>
              <a:t>de l’erreur, on </a:t>
            </a:r>
            <a:r>
              <a:rPr lang="fr-FR" dirty="0"/>
              <a:t>peut observer que la forte variation de </a:t>
            </a:r>
            <a:r>
              <a:rPr lang="fr-FR" i="1" dirty="0"/>
              <a:t>p</a:t>
            </a:r>
            <a:r>
              <a:rPr lang="fr-FR" dirty="0"/>
              <a:t> </a:t>
            </a:r>
            <a:r>
              <a:rPr lang="fr-FR" dirty="0" smtClean="0"/>
              <a:t>est confirmée </a:t>
            </a:r>
            <a:r>
              <a:rPr lang="fr-FR" dirty="0"/>
              <a:t>pour les trois premières valeurs </a:t>
            </a:r>
            <a:r>
              <a:rPr lang="fr-FR" dirty="0" smtClean="0"/>
              <a:t>de </a:t>
            </a:r>
            <a:r>
              <a:rPr lang="fr-FR" i="1" dirty="0" err="1" smtClean="0"/>
              <a:t>lc</a:t>
            </a:r>
            <a:r>
              <a:rPr lang="fr-FR" i="1" dirty="0" smtClean="0"/>
              <a:t> </a:t>
            </a:r>
            <a:r>
              <a:rPr lang="fr-FR" dirty="0" smtClean="0"/>
              <a:t>(10</a:t>
            </a:r>
            <a:r>
              <a:rPr lang="fr-FR" dirty="0"/>
              <a:t>, 20 et 30 mm). Cependant, pour les deux </a:t>
            </a:r>
            <a:r>
              <a:rPr lang="fr-FR" dirty="0" smtClean="0"/>
              <a:t>autres (40 et 50 mm), </a:t>
            </a:r>
            <a:r>
              <a:rPr lang="fr-FR" dirty="0"/>
              <a:t>bien que cette variation devienne moins forte, des valeurs faibles de p sont obtenues. Ces faibles valeurs constituent également une autre difficulté majeure pour la phase d'adaptation du maillage. En effet, il est bien connu qu'en dessous d'une certaine valeur de p environ égale à 0,6, la procédure d'adaptation de maillage </a:t>
            </a:r>
            <a:r>
              <a:rPr lang="fr-FR" dirty="0" smtClean="0"/>
              <a:t> </a:t>
            </a:r>
            <a:r>
              <a:rPr lang="fr-FR" dirty="0"/>
              <a:t>nécessite un </a:t>
            </a:r>
            <a:r>
              <a:rPr lang="fr-FR" dirty="0" smtClean="0"/>
              <a:t>mailleur puissant à </a:t>
            </a:r>
            <a:r>
              <a:rPr lang="fr-FR" dirty="0"/>
              <a:t>hautes performances.</a:t>
            </a:r>
          </a:p>
        </p:txBody>
      </p:sp>
      <p:sp>
        <p:nvSpPr>
          <p:cNvPr id="10" name="ZoneTexte 9"/>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984550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8091" y="2369574"/>
            <a:ext cx="10510683" cy="1681163"/>
          </a:xfrm>
        </p:spPr>
        <p:txBody>
          <a:bodyPr>
            <a:normAutofit/>
          </a:bodyPr>
          <a:lstStyle/>
          <a:p>
            <a:pPr lvl="0" algn="l"/>
            <a:r>
              <a:rPr lang="fr-FR" sz="4800" b="1" dirty="0" smtClean="0">
                <a:solidFill>
                  <a:schemeClr val="tx2"/>
                </a:solidFill>
              </a:rPr>
              <a:t>V</a:t>
            </a:r>
            <a:r>
              <a:rPr lang="fr-FR" sz="4800" b="1" dirty="0">
                <a:solidFill>
                  <a:schemeClr val="tx2"/>
                </a:solidFill>
              </a:rPr>
              <a:t>. </a:t>
            </a:r>
            <a:r>
              <a:rPr lang="fr-FR" sz="4800" b="1" dirty="0" smtClean="0">
                <a:solidFill>
                  <a:schemeClr val="tx2"/>
                </a:solidFill>
              </a:rPr>
              <a:t> Contrôle </a:t>
            </a:r>
            <a:r>
              <a:rPr lang="fr-FR" sz="4800" b="1" dirty="0">
                <a:solidFill>
                  <a:schemeClr val="tx2"/>
                </a:solidFill>
              </a:rPr>
              <a:t>de l’erreur ou adaptation de </a:t>
            </a:r>
            <a:r>
              <a:rPr lang="fr-FR" sz="4800" b="1" dirty="0" smtClean="0">
                <a:solidFill>
                  <a:schemeClr val="tx2"/>
                </a:solidFill>
              </a:rPr>
              <a:t/>
            </a:r>
            <a:br>
              <a:rPr lang="fr-FR" sz="4800" b="1" dirty="0" smtClean="0">
                <a:solidFill>
                  <a:schemeClr val="tx2"/>
                </a:solidFill>
              </a:rPr>
            </a:br>
            <a:r>
              <a:rPr lang="fr-FR" sz="4800" b="1" dirty="0">
                <a:solidFill>
                  <a:schemeClr val="tx2"/>
                </a:solidFill>
              </a:rPr>
              <a:t> </a:t>
            </a:r>
            <a:r>
              <a:rPr lang="fr-FR" sz="4800" b="1" dirty="0" smtClean="0">
                <a:solidFill>
                  <a:schemeClr val="tx2"/>
                </a:solidFill>
              </a:rPr>
              <a:t>    maillages </a:t>
            </a:r>
            <a:r>
              <a:rPr lang="fr-FR" sz="4800" b="1" dirty="0">
                <a:solidFill>
                  <a:schemeClr val="tx2"/>
                </a:solidFill>
              </a:rPr>
              <a:t>sur des cas tests</a:t>
            </a:r>
          </a:p>
        </p:txBody>
      </p:sp>
      <p:sp>
        <p:nvSpPr>
          <p:cNvPr id="5" name="ZoneTexte 4"/>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250391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6480" y="98323"/>
            <a:ext cx="6902243" cy="501292"/>
          </a:xfrm>
        </p:spPr>
        <p:txBody>
          <a:bodyPr>
            <a:normAutofit/>
          </a:bodyPr>
          <a:lstStyle/>
          <a:p>
            <a:pPr lvl="0" algn="l"/>
            <a:r>
              <a:rPr lang="fr-FR" sz="2000" b="1" dirty="0" smtClean="0">
                <a:solidFill>
                  <a:schemeClr val="tx2"/>
                </a:solidFill>
              </a:rPr>
              <a:t>V</a:t>
            </a:r>
            <a:r>
              <a:rPr lang="fr-FR" sz="2000" b="1" dirty="0">
                <a:solidFill>
                  <a:schemeClr val="tx2"/>
                </a:solidFill>
              </a:rPr>
              <a:t>. </a:t>
            </a:r>
            <a:r>
              <a:rPr lang="fr-FR" sz="2000" b="1" dirty="0" smtClean="0">
                <a:solidFill>
                  <a:schemeClr val="tx2"/>
                </a:solidFill>
              </a:rPr>
              <a:t> Contrôle </a:t>
            </a:r>
            <a:r>
              <a:rPr lang="fr-FR" sz="2000" b="1" dirty="0">
                <a:solidFill>
                  <a:schemeClr val="tx2"/>
                </a:solidFill>
              </a:rPr>
              <a:t>de l’erreur ou adaptation de </a:t>
            </a:r>
            <a:r>
              <a:rPr lang="fr-FR" sz="2000" b="1" dirty="0" smtClean="0">
                <a:solidFill>
                  <a:schemeClr val="tx2"/>
                </a:solidFill>
              </a:rPr>
              <a:t>maillages </a:t>
            </a:r>
            <a:r>
              <a:rPr lang="fr-FR" sz="2000" b="1" dirty="0">
                <a:solidFill>
                  <a:schemeClr val="tx2"/>
                </a:solidFill>
              </a:rPr>
              <a:t>sur des cas tests</a:t>
            </a:r>
          </a:p>
        </p:txBody>
      </p:sp>
      <p:sp>
        <p:nvSpPr>
          <p:cNvPr id="5" name="ZoneTexte 4"/>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
        <p:nvSpPr>
          <p:cNvPr id="3" name="Rectangle 2"/>
          <p:cNvSpPr/>
          <p:nvPr/>
        </p:nvSpPr>
        <p:spPr>
          <a:xfrm>
            <a:off x="206480" y="671333"/>
            <a:ext cx="11720049" cy="1754326"/>
          </a:xfrm>
          <a:prstGeom prst="rect">
            <a:avLst/>
          </a:prstGeom>
        </p:spPr>
        <p:txBody>
          <a:bodyPr wrap="square">
            <a:spAutoFit/>
          </a:bodyPr>
          <a:lstStyle/>
          <a:p>
            <a:r>
              <a:rPr lang="fr-FR" dirty="0" smtClean="0"/>
              <a:t>Objectif : garantir </a:t>
            </a:r>
            <a:r>
              <a:rPr lang="fr-FR" dirty="0"/>
              <a:t>à la fois </a:t>
            </a:r>
            <a:r>
              <a:rPr lang="fr-FR" dirty="0" smtClean="0"/>
              <a:t> un certain </a:t>
            </a:r>
            <a:r>
              <a:rPr lang="fr-FR" dirty="0"/>
              <a:t>niveau de précision à l'utilisateur </a:t>
            </a:r>
            <a:r>
              <a:rPr lang="fr-FR" dirty="0" smtClean="0"/>
              <a:t>tout en minimiser </a:t>
            </a:r>
            <a:r>
              <a:rPr lang="fr-FR" dirty="0"/>
              <a:t>les coûts </a:t>
            </a:r>
            <a:r>
              <a:rPr lang="fr-FR" dirty="0" smtClean="0"/>
              <a:t>en </a:t>
            </a:r>
            <a:r>
              <a:rPr lang="fr-FR" dirty="0"/>
              <a:t>temps CPU </a:t>
            </a:r>
            <a:r>
              <a:rPr lang="fr-FR" dirty="0" smtClean="0"/>
              <a:t>de </a:t>
            </a:r>
            <a:r>
              <a:rPr lang="fr-FR" dirty="0"/>
              <a:t>calcul. </a:t>
            </a:r>
            <a:endParaRPr lang="fr-FR" dirty="0" smtClean="0"/>
          </a:p>
          <a:p>
            <a:endParaRPr lang="fr-FR" dirty="0"/>
          </a:p>
          <a:p>
            <a:r>
              <a:rPr lang="fr-FR" dirty="0" smtClean="0"/>
              <a:t>Dans </a:t>
            </a:r>
            <a:r>
              <a:rPr lang="fr-FR" dirty="0"/>
              <a:t>ce cadre, la procédure </a:t>
            </a:r>
            <a:r>
              <a:rPr lang="fr-FR" dirty="0" smtClean="0"/>
              <a:t>h-génération sera </a:t>
            </a:r>
            <a:r>
              <a:rPr lang="fr-FR" dirty="0"/>
              <a:t>utilisée: la taille et les topologies des éléments sont modifiées tandis que le </a:t>
            </a:r>
            <a:r>
              <a:rPr lang="fr-FR" dirty="0" smtClean="0"/>
              <a:t>degré et le type </a:t>
            </a:r>
            <a:r>
              <a:rPr lang="fr-FR" dirty="0"/>
              <a:t>de forme </a:t>
            </a:r>
            <a:r>
              <a:rPr lang="fr-FR" dirty="0" smtClean="0"/>
              <a:t>de l’élément reste </a:t>
            </a:r>
            <a:r>
              <a:rPr lang="fr-FR" dirty="0"/>
              <a:t>le même</a:t>
            </a:r>
            <a:r>
              <a:rPr lang="fr-FR" dirty="0" smtClean="0"/>
              <a:t>.</a:t>
            </a:r>
          </a:p>
          <a:p>
            <a:endParaRPr lang="fr-FR" dirty="0"/>
          </a:p>
          <a:p>
            <a:r>
              <a:rPr lang="fr-FR" dirty="0" smtClean="0"/>
              <a:t>Un </a:t>
            </a:r>
            <a:r>
              <a:rPr lang="fr-FR" dirty="0"/>
              <a:t>maillage </a:t>
            </a:r>
            <a:r>
              <a:rPr lang="fr-FR" dirty="0" smtClean="0"/>
              <a:t>T* </a:t>
            </a:r>
            <a:r>
              <a:rPr lang="fr-FR" dirty="0"/>
              <a:t>est dit optimal (Ladeveze et al.1986) pour une erreur globale relative </a:t>
            </a:r>
            <a:r>
              <a:rPr lang="fr-FR" dirty="0" smtClean="0">
                <a:sym typeface="Symbol" panose="05050102010706020507" pitchFamily="18" charset="2"/>
              </a:rPr>
              <a:t> </a:t>
            </a:r>
            <a:r>
              <a:rPr lang="fr-FR" dirty="0" smtClean="0"/>
              <a:t>si</a:t>
            </a:r>
            <a:r>
              <a:rPr lang="fr-FR" dirty="0"/>
              <a:t>:</a:t>
            </a:r>
          </a:p>
        </p:txBody>
      </p:sp>
      <mc:AlternateContent xmlns:mc="http://schemas.openxmlformats.org/markup-compatibility/2006" xmlns:a14="http://schemas.microsoft.com/office/drawing/2010/main">
        <mc:Choice Requires="a14">
          <p:sp>
            <p:nvSpPr>
              <p:cNvPr id="4" name="Rectangle 3"/>
              <p:cNvSpPr/>
              <p:nvPr/>
            </p:nvSpPr>
            <p:spPr>
              <a:xfrm>
                <a:off x="2297404" y="2497377"/>
                <a:ext cx="8300990"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r>
                                  <a:rPr lang="fr-FR" i="1">
                                    <a:latin typeface="Cambria Math" panose="02040503050406030204" pitchFamily="18" charset="0"/>
                                  </a:rPr>
                                  <m:t>𝑝𝑜𝑢𝑟</m:t>
                                </m:r>
                                <m:r>
                                  <a:rPr lang="fr-FR" i="0">
                                    <a:latin typeface="Cambria Math" panose="02040503050406030204" pitchFamily="18" charset="0"/>
                                  </a:rPr>
                                  <m:t>  </m:t>
                                </m:r>
                                <m:r>
                                  <a:rPr lang="fr-FR" i="1">
                                    <a:latin typeface="Cambria Math" panose="02040503050406030204" pitchFamily="18" charset="0"/>
                                  </a:rPr>
                                  <m:t>𝜀</m:t>
                                </m:r>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𝜀</m:t>
                                    </m:r>
                                  </m:e>
                                  <m:sub>
                                    <m:r>
                                      <a:rPr lang="fr-FR" i="0">
                                        <a:latin typeface="Cambria Math" panose="02040503050406030204" pitchFamily="18" charset="0"/>
                                      </a:rPr>
                                      <m:t>0</m:t>
                                    </m:r>
                                  </m:sub>
                                </m:sSub>
                                <m:r>
                                  <a:rPr lang="fr-FR" i="0">
                                    <a:latin typeface="Cambria Math" panose="02040503050406030204" pitchFamily="18" charset="0"/>
                                  </a:rPr>
                                  <m:t>,</m:t>
                                </m:r>
                                <m:r>
                                  <a:rPr lang="fr-FR" b="0" i="1" smtClean="0">
                                    <a:latin typeface="Cambria Math" panose="02040503050406030204" pitchFamily="18" charset="0"/>
                                  </a:rPr>
                                  <m:t>  </m:t>
                                </m:r>
                                <m:r>
                                  <a:rPr lang="fr-FR" b="0" i="1" smtClean="0">
                                    <a:latin typeface="Cambria Math" panose="02040503050406030204" pitchFamily="18" charset="0"/>
                                  </a:rPr>
                                  <m:t>𝑎𝑣𝑒𝑐</m:t>
                                </m:r>
                                <m:r>
                                  <a:rPr lang="fr-FR" b="0" i="1" smtClean="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𝜀</m:t>
                                    </m:r>
                                  </m:e>
                                  <m:sub>
                                    <m:r>
                                      <a:rPr lang="fr-FR">
                                        <a:latin typeface="Cambria Math" panose="02040503050406030204" pitchFamily="18" charset="0"/>
                                      </a:rPr>
                                      <m:t>0</m:t>
                                    </m:r>
                                  </m:sub>
                                </m:sSub>
                                <m:r>
                                  <a:rPr lang="fr-FR" b="0" i="1" smtClean="0">
                                    <a:latin typeface="Cambria Math" panose="02040503050406030204" pitchFamily="18" charset="0"/>
                                  </a:rPr>
                                  <m:t> </m:t>
                                </m:r>
                                <m:r>
                                  <a:rPr lang="fr-FR" i="1">
                                    <a:latin typeface="Cambria Math" panose="02040503050406030204" pitchFamily="18" charset="0"/>
                                  </a:rPr>
                                  <m:t>𝑙𝑎</m:t>
                                </m:r>
                                <m:r>
                                  <a:rPr lang="fr-FR" i="0">
                                    <a:latin typeface="Cambria Math" panose="02040503050406030204" pitchFamily="18" charset="0"/>
                                  </a:rPr>
                                  <m:t> </m:t>
                                </m:r>
                                <m:r>
                                  <a:rPr lang="fr-FR" i="1">
                                    <a:latin typeface="Cambria Math" panose="02040503050406030204" pitchFamily="18" charset="0"/>
                                  </a:rPr>
                                  <m:t>𝑝𝑟</m:t>
                                </m:r>
                                <m:r>
                                  <a:rPr lang="fr-FR" i="0">
                                    <a:latin typeface="Cambria Math" panose="02040503050406030204" pitchFamily="18" charset="0"/>
                                  </a:rPr>
                                  <m:t>é</m:t>
                                </m:r>
                                <m:r>
                                  <a:rPr lang="fr-FR" i="1">
                                    <a:latin typeface="Cambria Math" panose="02040503050406030204" pitchFamily="18" charset="0"/>
                                  </a:rPr>
                                  <m:t>𝑐𝑖𝑠𝑖𝑜𝑛</m:t>
                                </m:r>
                                <m:r>
                                  <a:rPr lang="fr-FR" i="0">
                                    <a:latin typeface="Cambria Math" panose="02040503050406030204" pitchFamily="18" charset="0"/>
                                  </a:rPr>
                                  <m:t> </m:t>
                                </m:r>
                                <m:d>
                                  <m:dPr>
                                    <m:ctrlPr>
                                      <a:rPr lang="fr-FR" i="1">
                                        <a:latin typeface="Cambria Math" panose="02040503050406030204" pitchFamily="18" charset="0"/>
                                      </a:rPr>
                                    </m:ctrlPr>
                                  </m:dPr>
                                  <m:e>
                                    <m:r>
                                      <a:rPr lang="fr-FR" i="1">
                                        <a:latin typeface="Cambria Math" panose="02040503050406030204" pitchFamily="18" charset="0"/>
                                      </a:rPr>
                                      <m:t>𝑜𝑢</m:t>
                                    </m:r>
                                    <m:r>
                                      <a:rPr lang="fr-FR" i="0">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𝑙</m:t>
                                        </m:r>
                                      </m:e>
                                      <m:sup>
                                        <m:r>
                                          <a:rPr lang="fr-FR" i="0">
                                            <a:latin typeface="Cambria Math" panose="02040503050406030204" pitchFamily="18" charset="0"/>
                                          </a:rPr>
                                          <m:t>′</m:t>
                                        </m:r>
                                      </m:sup>
                                    </m:sSup>
                                    <m:r>
                                      <a:rPr lang="fr-FR" i="1">
                                        <a:latin typeface="Cambria Math" panose="02040503050406030204" pitchFamily="18" charset="0"/>
                                      </a:rPr>
                                      <m:t>𝑒𝑟𝑟𝑒𝑢𝑟</m:t>
                                    </m:r>
                                  </m:e>
                                </m:d>
                                <m:r>
                                  <a:rPr lang="fr-FR" i="0">
                                    <a:latin typeface="Cambria Math" panose="02040503050406030204" pitchFamily="18" charset="0"/>
                                  </a:rPr>
                                  <m:t> </m:t>
                                </m:r>
                                <m:r>
                                  <a:rPr lang="fr-FR" i="1">
                                    <a:latin typeface="Cambria Math" panose="02040503050406030204" pitchFamily="18" charset="0"/>
                                  </a:rPr>
                                  <m:t>𝑝𝑟𝑒𝑠𝑐𝑟𝑖𝑡𝑒</m:t>
                                </m:r>
                                <m:r>
                                  <a:rPr lang="fr-FR" i="0">
                                    <a:latin typeface="Cambria Math" panose="02040503050406030204" pitchFamily="18" charset="0"/>
                                  </a:rPr>
                                  <m:t> </m:t>
                                </m:r>
                                <m:r>
                                  <a:rPr lang="fr-FR" i="1">
                                    <a:latin typeface="Cambria Math" panose="02040503050406030204" pitchFamily="18" charset="0"/>
                                  </a:rPr>
                                  <m:t>𝑝𝑎𝑟</m:t>
                                </m:r>
                                <m:r>
                                  <a:rPr lang="fr-FR" i="0">
                                    <a:latin typeface="Cambria Math" panose="02040503050406030204" pitchFamily="18" charset="0"/>
                                  </a:rPr>
                                  <m:t> </m:t>
                                </m:r>
                                <m:r>
                                  <a:rPr lang="fr-FR" i="1">
                                    <a:latin typeface="Cambria Math" panose="02040503050406030204" pitchFamily="18" charset="0"/>
                                  </a:rPr>
                                  <m:t>𝑙</m:t>
                                </m:r>
                                <m:r>
                                  <a:rPr lang="fr-FR" i="0">
                                    <a:latin typeface="Cambria Math" panose="02040503050406030204" pitchFamily="18" charset="0"/>
                                  </a:rPr>
                                  <m:t>′</m:t>
                                </m:r>
                                <m:r>
                                  <a:rPr lang="fr-FR" i="1">
                                    <a:latin typeface="Cambria Math" panose="02040503050406030204" pitchFamily="18" charset="0"/>
                                  </a:rPr>
                                  <m:t>𝑢𝑡𝑖𝑙𝑖𝑠𝑎𝑡𝑒𝑢𝑟</m:t>
                                </m:r>
                                <m:r>
                                  <a:rPr lang="fr-FR" i="0">
                                    <a:latin typeface="Cambria Math" panose="02040503050406030204" pitchFamily="18" charset="0"/>
                                  </a:rPr>
                                  <m:t> </m:t>
                                </m:r>
                              </m:e>
                            </m:mr>
                            <m:mr>
                              <m:e>
                                <m:sSup>
                                  <m:sSupPr>
                                    <m:ctrlPr>
                                      <a:rPr lang="fr-FR" i="1">
                                        <a:latin typeface="Cambria Math" panose="02040503050406030204" pitchFamily="18" charset="0"/>
                                      </a:rPr>
                                    </m:ctrlPr>
                                  </m:sSupPr>
                                  <m:e>
                                    <m:r>
                                      <a:rPr lang="fr-FR" i="1">
                                        <a:latin typeface="Cambria Math" panose="02040503050406030204" pitchFamily="18" charset="0"/>
                                      </a:rPr>
                                      <m:t>𝑁</m:t>
                                    </m:r>
                                  </m:e>
                                  <m:sup>
                                    <m:r>
                                      <a:rPr lang="fr-FR" i="0">
                                        <a:latin typeface="Cambria Math" panose="02040503050406030204" pitchFamily="18" charset="0"/>
                                      </a:rPr>
                                      <m:t>∗</m:t>
                                    </m:r>
                                  </m:sup>
                                </m:sSup>
                                <m:r>
                                  <a:rPr lang="fr-FR" i="0">
                                    <a:latin typeface="Cambria Math" panose="02040503050406030204" pitchFamily="18" charset="0"/>
                                  </a:rPr>
                                  <m:t> </m:t>
                                </m:r>
                                <m:r>
                                  <a:rPr lang="fr-FR" i="1">
                                    <a:latin typeface="Cambria Math" panose="02040503050406030204" pitchFamily="18" charset="0"/>
                                  </a:rPr>
                                  <m:t>𝑒𝑠𝑡</m:t>
                                </m:r>
                                <m:r>
                                  <a:rPr lang="fr-FR" i="0">
                                    <a:latin typeface="Cambria Math" panose="02040503050406030204" pitchFamily="18" charset="0"/>
                                  </a:rPr>
                                  <m:t> </m:t>
                                </m:r>
                                <m:r>
                                  <a:rPr lang="fr-FR" i="1">
                                    <a:latin typeface="Cambria Math" panose="02040503050406030204" pitchFamily="18" charset="0"/>
                                  </a:rPr>
                                  <m:t>𝑚𝑖𝑛𝑖𝑚𝑎𝑙</m:t>
                                </m:r>
                                <m:r>
                                  <a:rPr lang="fr-FR" i="0">
                                    <a:latin typeface="Cambria Math" panose="02040503050406030204" pitchFamily="18" charset="0"/>
                                  </a:rPr>
                                  <m:t> ( </m:t>
                                </m:r>
                                <m:sSup>
                                  <m:sSupPr>
                                    <m:ctrlPr>
                                      <a:rPr lang="fr-FR" i="1">
                                        <a:latin typeface="Cambria Math" panose="02040503050406030204" pitchFamily="18" charset="0"/>
                                      </a:rPr>
                                    </m:ctrlPr>
                                  </m:sSupPr>
                                  <m:e>
                                    <m:r>
                                      <a:rPr lang="fr-FR" i="1">
                                        <a:latin typeface="Cambria Math" panose="02040503050406030204" pitchFamily="18" charset="0"/>
                                      </a:rPr>
                                      <m:t>𝑁</m:t>
                                    </m:r>
                                  </m:e>
                                  <m:sup>
                                    <m:r>
                                      <a:rPr lang="fr-FR" i="0">
                                        <a:latin typeface="Cambria Math" panose="02040503050406030204" pitchFamily="18" charset="0"/>
                                      </a:rPr>
                                      <m:t>∗</m:t>
                                    </m:r>
                                  </m:sup>
                                </m:sSup>
                                <m:r>
                                  <a:rPr lang="fr-FR" i="0">
                                    <a:latin typeface="Cambria Math" panose="02040503050406030204" pitchFamily="18" charset="0"/>
                                  </a:rPr>
                                  <m:t> </m:t>
                                </m:r>
                                <m:r>
                                  <a:rPr lang="fr-FR" i="1">
                                    <a:latin typeface="Cambria Math" panose="02040503050406030204" pitchFamily="18" charset="0"/>
                                  </a:rPr>
                                  <m:t>𝑒𝑠𝑡</m:t>
                                </m:r>
                                <m:r>
                                  <a:rPr lang="fr-FR" i="0">
                                    <a:latin typeface="Cambria Math" panose="02040503050406030204" pitchFamily="18" charset="0"/>
                                  </a:rPr>
                                  <m:t> </m:t>
                                </m:r>
                                <m:r>
                                  <a:rPr lang="fr-FR" i="1">
                                    <a:latin typeface="Cambria Math" panose="02040503050406030204" pitchFamily="18" charset="0"/>
                                  </a:rPr>
                                  <m:t>𝑙𝑒</m:t>
                                </m:r>
                                <m:r>
                                  <a:rPr lang="fr-FR" i="0">
                                    <a:latin typeface="Cambria Math" panose="02040503050406030204" pitchFamily="18" charset="0"/>
                                  </a:rPr>
                                  <m:t> </m:t>
                                </m:r>
                                <m:r>
                                  <a:rPr lang="fr-FR" i="1">
                                    <a:latin typeface="Cambria Math" panose="02040503050406030204" pitchFamily="18" charset="0"/>
                                  </a:rPr>
                                  <m:t>𝑛𝑜𝑚𝑏𝑟𝑒</m:t>
                                </m:r>
                                <m:r>
                                  <a:rPr lang="fr-FR" i="0">
                                    <a:latin typeface="Cambria Math" panose="02040503050406030204" pitchFamily="18" charset="0"/>
                                  </a:rPr>
                                  <m:t> </m:t>
                                </m:r>
                                <m:r>
                                  <a:rPr lang="fr-FR" i="1">
                                    <a:latin typeface="Cambria Math" panose="02040503050406030204" pitchFamily="18" charset="0"/>
                                  </a:rPr>
                                  <m:t>𝑡𝑜𝑡𝑎𝑙</m:t>
                                </m:r>
                                <m:r>
                                  <a:rPr lang="fr-FR" i="0">
                                    <a:latin typeface="Cambria Math" panose="02040503050406030204" pitchFamily="18" charset="0"/>
                                  </a:rPr>
                                  <m:t> </m:t>
                                </m:r>
                                <m:r>
                                  <a:rPr lang="fr-FR" i="1">
                                    <a:latin typeface="Cambria Math" panose="02040503050406030204" pitchFamily="18" charset="0"/>
                                  </a:rPr>
                                  <m:t>𝑑𝑢</m:t>
                                </m:r>
                                <m:r>
                                  <a:rPr lang="fr-FR" i="0">
                                    <a:latin typeface="Cambria Math" panose="02040503050406030204" pitchFamily="18" charset="0"/>
                                  </a:rPr>
                                  <m:t> </m:t>
                                </m:r>
                                <m:r>
                                  <a:rPr lang="fr-FR" i="1">
                                    <a:latin typeface="Cambria Math" panose="02040503050406030204" pitchFamily="18" charset="0"/>
                                  </a:rPr>
                                  <m:t>𝑚𝑎𝑖𝑙𝑙𝑎𝑔𝑒</m:t>
                                </m:r>
                                <m:r>
                                  <a:rPr lang="fr-FR" i="0">
                                    <a:latin typeface="Cambria Math" panose="02040503050406030204" pitchFamily="18" charset="0"/>
                                  </a:rPr>
                                  <m:t> </m:t>
                                </m:r>
                                <m:r>
                                  <a:rPr lang="fr-FR" i="1">
                                    <a:latin typeface="Cambria Math" panose="02040503050406030204" pitchFamily="18" charset="0"/>
                                  </a:rPr>
                                  <m:t>𝑜𝑝𝑡𝑖𝑚𝑎𝑙</m:t>
                                </m:r>
                                <m:r>
                                  <a:rPr lang="fr-FR" i="0">
                                    <a:latin typeface="Cambria Math" panose="02040503050406030204" pitchFamily="18" charset="0"/>
                                  </a:rPr>
                                  <m:t> </m:t>
                                </m:r>
                                <m:sSup>
                                  <m:sSupPr>
                                    <m:ctrlPr>
                                      <a:rPr lang="fr-FR" i="1">
                                        <a:latin typeface="Cambria Math" panose="02040503050406030204" pitchFamily="18" charset="0"/>
                                      </a:rPr>
                                    </m:ctrlPr>
                                  </m:sSupPr>
                                  <m:e>
                                    <m:r>
                                      <a:rPr lang="fr-FR" i="1">
                                        <a:latin typeface="Cambria Math" panose="02040503050406030204" pitchFamily="18" charset="0"/>
                                      </a:rPr>
                                      <m:t>𝑇</m:t>
                                    </m:r>
                                  </m:e>
                                  <m:sup>
                                    <m:r>
                                      <a:rPr lang="fr-FR" i="0">
                                        <a:latin typeface="Cambria Math" panose="02040503050406030204" pitchFamily="18" charset="0"/>
                                      </a:rPr>
                                      <m:t>∗</m:t>
                                    </m:r>
                                  </m:sup>
                                </m:sSup>
                                <m:r>
                                  <a:rPr lang="fr-FR" i="0">
                                    <a:latin typeface="Cambria Math" panose="02040503050406030204" pitchFamily="18" charset="0"/>
                                  </a:rPr>
                                  <m:t>) </m:t>
                                </m:r>
                              </m:e>
                            </m:mr>
                          </m:m>
                        </m:e>
                      </m:d>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2297404" y="2497377"/>
                <a:ext cx="8300990" cy="710194"/>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6480" y="3397895"/>
                <a:ext cx="11798710" cy="2031325"/>
              </a:xfrm>
              <a:prstGeom prst="rect">
                <a:avLst/>
              </a:prstGeom>
            </p:spPr>
            <p:txBody>
              <a:bodyPr wrap="square">
                <a:spAutoFit/>
              </a:bodyPr>
              <a:lstStyle/>
              <a:p>
                <a:r>
                  <a:rPr lang="fr-FR" dirty="0"/>
                  <a:t>Afin de résoudre le problème </a:t>
                </a:r>
                <a:r>
                  <a:rPr lang="fr-FR" dirty="0" smtClean="0"/>
                  <a:t>précédent d'optimisation, la </a:t>
                </a:r>
                <a:r>
                  <a:rPr lang="fr-FR" dirty="0"/>
                  <a:t>procédure itérative </a:t>
                </a:r>
                <a:r>
                  <a:rPr lang="fr-FR" dirty="0" smtClean="0"/>
                  <a:t>suivante est adoptée :</a:t>
                </a:r>
                <a:endParaRPr lang="fr-FR" dirty="0"/>
              </a:p>
              <a:p>
                <a:pPr marL="742950" lvl="1" indent="-285750">
                  <a:buFont typeface="Arial" panose="020B0604020202020204" pitchFamily="34" charset="0"/>
                  <a:buChar char="•"/>
                </a:pPr>
                <a:r>
                  <a:rPr lang="fr-FR" dirty="0"/>
                  <a:t>Calcul sur un maillage grossier T</a:t>
                </a:r>
              </a:p>
              <a:p>
                <a:pPr marL="742950" lvl="1" indent="-285750">
                  <a:buFont typeface="Arial" panose="020B0604020202020204" pitchFamily="34" charset="0"/>
                  <a:buChar char="•"/>
                </a:pPr>
                <a:r>
                  <a:rPr lang="fr-FR" dirty="0"/>
                  <a:t>Calcul des erreurs relatives globales </a:t>
                </a:r>
                <a:r>
                  <a:rPr lang="es-ES" i="1" dirty="0">
                    <a:sym typeface="Symbol" panose="05050102010706020507" pitchFamily="18" charset="2"/>
                  </a:rPr>
                  <a:t></a:t>
                </a:r>
                <a:r>
                  <a:rPr lang="en-US" i="1" dirty="0"/>
                  <a:t>,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𝜎</m:t>
                        </m:r>
                      </m:sub>
                    </m:sSub>
                  </m:oMath>
                </a14:m>
                <a:r>
                  <a:rPr lang="en-US" i="1" dirty="0"/>
                  <a:t> , </a:t>
                </a:r>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𝑑</m:t>
                        </m:r>
                      </m:sub>
                    </m:sSub>
                  </m:oMath>
                </a14:m>
                <a:r>
                  <a:rPr lang="fr-FR" dirty="0"/>
                  <a:t>et </a:t>
                </a:r>
                <a:r>
                  <a:rPr lang="fr-FR" dirty="0" smtClean="0"/>
                  <a:t>établissement des </a:t>
                </a:r>
                <a:r>
                  <a:rPr lang="fr-FR" dirty="0"/>
                  <a:t>cartes d'erreur globale, de contrainte et d'endommagement</a:t>
                </a:r>
              </a:p>
              <a:p>
                <a:pPr marL="742950" lvl="1" indent="-285750">
                  <a:buFont typeface="Arial" panose="020B0604020202020204" pitchFamily="34" charset="0"/>
                  <a:buChar char="•"/>
                </a:pPr>
                <a:r>
                  <a:rPr lang="fr-FR" dirty="0"/>
                  <a:t>Détermination du maillage </a:t>
                </a:r>
                <a:r>
                  <a:rPr lang="fr-FR" dirty="0" smtClean="0"/>
                  <a:t>optimal T* </a:t>
                </a:r>
                <a:r>
                  <a:rPr lang="fr-FR" dirty="0"/>
                  <a:t>fourni par les calculs d'une carte de taille prescrite obtenue en utilisant la méthode développée par </a:t>
                </a:r>
                <a:r>
                  <a:rPr lang="fr-FR" dirty="0" err="1"/>
                  <a:t>Coorevits</a:t>
                </a:r>
                <a:r>
                  <a:rPr lang="fr-FR" dirty="0"/>
                  <a:t> et al. (1995)</a:t>
                </a:r>
              </a:p>
              <a:p>
                <a:pPr marL="742950" lvl="1" indent="-285750">
                  <a:buFont typeface="Arial" panose="020B0604020202020204" pitchFamily="34" charset="0"/>
                  <a:buChar char="•"/>
                </a:pPr>
                <a:r>
                  <a:rPr lang="fr-FR" dirty="0" smtClean="0"/>
                  <a:t>un </a:t>
                </a:r>
                <a:r>
                  <a:rPr lang="fr-FR" dirty="0"/>
                  <a:t>deuxième calcul des erreurs relatives sur le nouveau maillage </a:t>
                </a:r>
                <a:r>
                  <a:rPr lang="fr-FR" dirty="0" smtClean="0"/>
                  <a:t>T* </a:t>
                </a:r>
                <a:r>
                  <a:rPr lang="fr-FR" dirty="0"/>
                  <a:t>est effectué.</a:t>
                </a:r>
              </a:p>
            </p:txBody>
          </p:sp>
        </mc:Choice>
        <mc:Fallback xmlns="">
          <p:sp>
            <p:nvSpPr>
              <p:cNvPr id="6" name="Rectangle 5"/>
              <p:cNvSpPr>
                <a:spLocks noRot="1" noChangeAspect="1" noMove="1" noResize="1" noEditPoints="1" noAdjustHandles="1" noChangeArrowheads="1" noChangeShapeType="1" noTextEdit="1"/>
              </p:cNvSpPr>
              <p:nvPr/>
            </p:nvSpPr>
            <p:spPr>
              <a:xfrm>
                <a:off x="206480" y="3397895"/>
                <a:ext cx="11798710" cy="2031325"/>
              </a:xfrm>
              <a:prstGeom prst="rect">
                <a:avLst/>
              </a:prstGeom>
              <a:blipFill rotWithShape="0">
                <a:blip r:embed="rId3"/>
                <a:stretch>
                  <a:fillRect l="-465" t="-1497" b="-359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4297" y="5517913"/>
                <a:ext cx="11316929" cy="646331"/>
              </a:xfrm>
              <a:prstGeom prst="rect">
                <a:avLst/>
              </a:prstGeom>
            </p:spPr>
            <p:txBody>
              <a:bodyPr wrap="square">
                <a:spAutoFit/>
              </a:bodyPr>
              <a:lstStyle/>
              <a:p>
                <a:r>
                  <a:rPr lang="fr-FR" dirty="0"/>
                  <a:t>Si l'erreur globale relative </a:t>
                </a:r>
                <a:r>
                  <a:rPr lang="es-ES" i="1" dirty="0">
                    <a:sym typeface="Symbol" panose="05050102010706020507" pitchFamily="18" charset="2"/>
                  </a:rPr>
                  <a:t></a:t>
                </a:r>
                <a:r>
                  <a:rPr lang="fr-FR" dirty="0" smtClean="0"/>
                  <a:t> </a:t>
                </a:r>
                <a:r>
                  <a:rPr lang="fr-FR" dirty="0"/>
                  <a:t>obtenue est supérieure à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𝜀</m:t>
                        </m:r>
                      </m:e>
                      <m:sub>
                        <m:r>
                          <a:rPr lang="fr-FR">
                            <a:latin typeface="Cambria Math" panose="02040503050406030204" pitchFamily="18" charset="0"/>
                          </a:rPr>
                          <m:t>0</m:t>
                        </m:r>
                      </m:sub>
                    </m:sSub>
                  </m:oMath>
                </a14:m>
                <a:r>
                  <a:rPr lang="fr-FR" dirty="0"/>
                  <a:t>, cette procédure est répétée </a:t>
                </a:r>
                <a:r>
                  <a:rPr lang="fr-FR" dirty="0" smtClean="0"/>
                  <a:t>jusqu’à obtention d’une  </a:t>
                </a:r>
                <a:r>
                  <a:rPr lang="fr-FR" dirty="0"/>
                  <a:t>précision proche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𝜀</m:t>
                        </m:r>
                      </m:e>
                      <m:sub>
                        <m:r>
                          <a:rPr lang="fr-FR">
                            <a:latin typeface="Cambria Math" panose="02040503050406030204" pitchFamily="18" charset="0"/>
                          </a:rPr>
                          <m:t>0</m:t>
                        </m:r>
                      </m:sub>
                    </m:sSub>
                  </m:oMath>
                </a14:m>
                <a:r>
                  <a:rPr lang="fr-FR" dirty="0"/>
                  <a:t>.</a:t>
                </a:r>
              </a:p>
            </p:txBody>
          </p:sp>
        </mc:Choice>
        <mc:Fallback xmlns="">
          <p:sp>
            <p:nvSpPr>
              <p:cNvPr id="7" name="Rectangle 6"/>
              <p:cNvSpPr>
                <a:spLocks noRot="1" noChangeAspect="1" noMove="1" noResize="1" noEditPoints="1" noAdjustHandles="1" noChangeArrowheads="1" noChangeShapeType="1" noTextEdit="1"/>
              </p:cNvSpPr>
              <p:nvPr/>
            </p:nvSpPr>
            <p:spPr>
              <a:xfrm>
                <a:off x="334297" y="5517913"/>
                <a:ext cx="11316929" cy="646331"/>
              </a:xfrm>
              <a:prstGeom prst="rect">
                <a:avLst/>
              </a:prstGeom>
              <a:blipFill rotWithShape="0">
                <a:blip r:embed="rId4"/>
                <a:stretch>
                  <a:fillRect l="-485" t="-6604" r="-377" b="-14151"/>
                </a:stretch>
              </a:blipFill>
            </p:spPr>
            <p:txBody>
              <a:bodyPr/>
              <a:lstStyle/>
              <a:p>
                <a:r>
                  <a:rPr lang="fr-FR">
                    <a:noFill/>
                  </a:rPr>
                  <a:t> </a:t>
                </a:r>
              </a:p>
            </p:txBody>
          </p:sp>
        </mc:Fallback>
      </mc:AlternateContent>
    </p:spTree>
    <p:extLst>
      <p:ext uri="{BB962C8B-B14F-4D97-AF65-F5344CB8AC3E}">
        <p14:creationId xmlns:p14="http://schemas.microsoft.com/office/powerpoint/2010/main" val="1711579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lum bright="-30000" contrast="40000"/>
          </a:blip>
          <a:srcRect/>
          <a:stretch>
            <a:fillRect/>
          </a:stretch>
        </p:blipFill>
        <p:spPr bwMode="auto">
          <a:xfrm>
            <a:off x="150242" y="1632518"/>
            <a:ext cx="4532668" cy="962110"/>
          </a:xfrm>
          <a:prstGeom prst="rect">
            <a:avLst/>
          </a:prstGeom>
          <a:noFill/>
          <a:ln w="9525">
            <a:noFill/>
            <a:miter lim="800000"/>
            <a:headEnd/>
            <a:tailEnd/>
          </a:ln>
        </p:spPr>
      </p:pic>
      <p:pic>
        <p:nvPicPr>
          <p:cNvPr id="7" name="Image 6"/>
          <p:cNvPicPr/>
          <p:nvPr/>
        </p:nvPicPr>
        <p:blipFill>
          <a:blip r:embed="rId3" cstate="print"/>
          <a:srcRect/>
          <a:stretch>
            <a:fillRect/>
          </a:stretch>
        </p:blipFill>
        <p:spPr bwMode="auto">
          <a:xfrm>
            <a:off x="5491317" y="1632518"/>
            <a:ext cx="4203289" cy="1023157"/>
          </a:xfrm>
          <a:prstGeom prst="rect">
            <a:avLst/>
          </a:prstGeom>
          <a:noFill/>
          <a:ln w="9525">
            <a:noFill/>
            <a:miter lim="800000"/>
            <a:headEnd/>
            <a:tailEnd/>
          </a:ln>
        </p:spPr>
      </p:pic>
      <p:pic>
        <p:nvPicPr>
          <p:cNvPr id="8" name="Image 7"/>
          <p:cNvPicPr/>
          <p:nvPr/>
        </p:nvPicPr>
        <p:blipFill rotWithShape="1">
          <a:blip r:embed="rId4" cstate="print"/>
          <a:srcRect t="11953"/>
          <a:stretch/>
        </p:blipFill>
        <p:spPr bwMode="auto">
          <a:xfrm>
            <a:off x="10466576" y="1581496"/>
            <a:ext cx="643873" cy="1023157"/>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226145" y="2603633"/>
            <a:ext cx="4581827" cy="346249"/>
          </a:xfrm>
          <a:prstGeom prst="rect">
            <a:avLst/>
          </a:prstGeom>
        </p:spPr>
        <p:txBody>
          <a:bodyPr wrap="square">
            <a:spAutoFit/>
          </a:bodyPr>
          <a:lstStyle/>
          <a:p>
            <a:pPr algn="ctr">
              <a:lnSpc>
                <a:spcPct val="150000"/>
              </a:lnSpc>
              <a:spcBef>
                <a:spcPts val="800"/>
              </a:spcBef>
              <a:spcAft>
                <a:spcPts val="0"/>
              </a:spcAft>
            </a:pPr>
            <a:r>
              <a:rPr lang="fr-FR" sz="1100" b="1" spc="-10" dirty="0"/>
              <a:t>Figure </a:t>
            </a:r>
            <a:r>
              <a:rPr lang="fr-FR" sz="1100" b="1" spc="-10" dirty="0" smtClean="0"/>
              <a:t>14 </a:t>
            </a:r>
            <a:r>
              <a:rPr lang="fr-FR" sz="1100" b="1" spc="-10" dirty="0"/>
              <a:t>: </a:t>
            </a:r>
            <a:r>
              <a:rPr lang="fr-FR" sz="1100" spc="-10" dirty="0"/>
              <a:t>Maillage initial grossier compose de  765 éléments et 789 nœuds</a:t>
            </a:r>
            <a:endParaRPr lang="fr-FR" dirty="0"/>
          </a:p>
        </p:txBody>
      </p:sp>
      <p:sp>
        <p:nvSpPr>
          <p:cNvPr id="9" name="Rectangle 8"/>
          <p:cNvSpPr/>
          <p:nvPr/>
        </p:nvSpPr>
        <p:spPr>
          <a:xfrm>
            <a:off x="5014449" y="2601718"/>
            <a:ext cx="6096000" cy="346249"/>
          </a:xfrm>
          <a:prstGeom prst="rect">
            <a:avLst/>
          </a:prstGeom>
        </p:spPr>
        <p:txBody>
          <a:bodyPr>
            <a:spAutoFit/>
          </a:bodyPr>
          <a:lstStyle/>
          <a:p>
            <a:pPr algn="ctr">
              <a:lnSpc>
                <a:spcPct val="150000"/>
              </a:lnSpc>
              <a:spcBef>
                <a:spcPts val="800"/>
              </a:spcBef>
              <a:spcAft>
                <a:spcPts val="0"/>
              </a:spcAft>
            </a:pPr>
            <a:r>
              <a:rPr lang="fr-FR" sz="1100" b="1" spc="-10" dirty="0"/>
              <a:t>Figure </a:t>
            </a:r>
            <a:r>
              <a:rPr lang="fr-FR" sz="1100" b="1" spc="-10" dirty="0" smtClean="0"/>
              <a:t>15 : </a:t>
            </a:r>
            <a:r>
              <a:rPr lang="fr-FR" sz="1100" spc="-10" dirty="0"/>
              <a:t>Configuration </a:t>
            </a:r>
            <a:r>
              <a:rPr lang="fr-FR" sz="1100" spc="-10" dirty="0" smtClean="0"/>
              <a:t>déformée </a:t>
            </a:r>
            <a:r>
              <a:rPr lang="fr-FR" sz="1100" spc="-10" dirty="0"/>
              <a:t>et carte d’endommagement  (figure amplifiée 63 fois)</a:t>
            </a:r>
            <a:endParaRPr lang="fr-FR" dirty="0"/>
          </a:p>
        </p:txBody>
      </p:sp>
      <p:pic>
        <p:nvPicPr>
          <p:cNvPr id="10" name="Image 9"/>
          <p:cNvPicPr/>
          <p:nvPr/>
        </p:nvPicPr>
        <p:blipFill>
          <a:blip r:embed="rId5" cstate="print"/>
          <a:srcRect/>
          <a:stretch>
            <a:fillRect/>
          </a:stretch>
        </p:blipFill>
        <p:spPr bwMode="auto">
          <a:xfrm>
            <a:off x="143945" y="3361895"/>
            <a:ext cx="4532669" cy="1005684"/>
          </a:xfrm>
          <a:prstGeom prst="rect">
            <a:avLst/>
          </a:prstGeom>
          <a:noFill/>
          <a:ln w="9525">
            <a:noFill/>
            <a:miter lim="800000"/>
            <a:headEnd/>
            <a:tailEnd/>
          </a:ln>
        </p:spPr>
      </p:pic>
      <p:pic>
        <p:nvPicPr>
          <p:cNvPr id="11" name="Image 10"/>
          <p:cNvPicPr/>
          <p:nvPr/>
        </p:nvPicPr>
        <p:blipFill>
          <a:blip r:embed="rId6" cstate="print"/>
          <a:srcRect/>
          <a:stretch>
            <a:fillRect/>
          </a:stretch>
        </p:blipFill>
        <p:spPr bwMode="auto">
          <a:xfrm>
            <a:off x="4876790" y="3363103"/>
            <a:ext cx="353964" cy="1005684"/>
          </a:xfrm>
          <a:prstGeom prst="rect">
            <a:avLst/>
          </a:prstGeom>
          <a:noFill/>
          <a:ln w="9525">
            <a:noFill/>
            <a:miter lim="800000"/>
            <a:headEnd/>
            <a:tailEnd/>
          </a:ln>
        </p:spPr>
      </p:pic>
      <p:pic>
        <p:nvPicPr>
          <p:cNvPr id="12" name="Image 11"/>
          <p:cNvPicPr/>
          <p:nvPr/>
        </p:nvPicPr>
        <p:blipFill>
          <a:blip r:embed="rId7" cstate="print"/>
          <a:srcRect/>
          <a:stretch>
            <a:fillRect/>
          </a:stretch>
        </p:blipFill>
        <p:spPr bwMode="auto">
          <a:xfrm>
            <a:off x="5491317" y="3361895"/>
            <a:ext cx="4975259" cy="964886"/>
          </a:xfrm>
          <a:prstGeom prst="rect">
            <a:avLst/>
          </a:prstGeom>
          <a:noFill/>
          <a:ln w="9525">
            <a:noFill/>
            <a:miter lim="800000"/>
            <a:headEnd/>
            <a:tailEnd/>
          </a:ln>
        </p:spPr>
      </p:pic>
      <p:pic>
        <p:nvPicPr>
          <p:cNvPr id="13" name="Image 12"/>
          <p:cNvPicPr/>
          <p:nvPr/>
        </p:nvPicPr>
        <p:blipFill>
          <a:blip r:embed="rId8" cstate="print"/>
          <a:srcRect/>
          <a:stretch>
            <a:fillRect/>
          </a:stretch>
        </p:blipFill>
        <p:spPr bwMode="auto">
          <a:xfrm>
            <a:off x="10579647" y="3355726"/>
            <a:ext cx="530802" cy="964886"/>
          </a:xfrm>
          <a:prstGeom prst="rect">
            <a:avLst/>
          </a:prstGeom>
          <a:noFill/>
          <a:ln w="9525">
            <a:noFill/>
            <a:miter lim="800000"/>
            <a:headEnd/>
            <a:tailEnd/>
          </a:ln>
        </p:spPr>
      </p:pic>
      <p:sp>
        <p:nvSpPr>
          <p:cNvPr id="14" name="Rectangle 13"/>
          <p:cNvSpPr/>
          <p:nvPr/>
        </p:nvSpPr>
        <p:spPr>
          <a:xfrm>
            <a:off x="143945" y="4413420"/>
            <a:ext cx="4503175" cy="430887"/>
          </a:xfrm>
          <a:prstGeom prst="rect">
            <a:avLst/>
          </a:prstGeom>
        </p:spPr>
        <p:txBody>
          <a:bodyPr wrap="square">
            <a:spAutoFit/>
          </a:bodyPr>
          <a:lstStyle/>
          <a:p>
            <a:pPr algn="ctr"/>
            <a:r>
              <a:rPr lang="fr-FR" sz="1100" b="1" spc="-10" dirty="0">
                <a:solidFill>
                  <a:srgbClr val="595959"/>
                </a:solidFill>
                <a:latin typeface="CMU Serif"/>
                <a:ea typeface="Arial" panose="020B0604020202020204" pitchFamily="34" charset="0"/>
                <a:cs typeface="Times New Roman" panose="02020603050405020304" pitchFamily="18" charset="0"/>
              </a:rPr>
              <a:t>Figure </a:t>
            </a:r>
            <a:r>
              <a:rPr lang="fr-FR" sz="1100" b="1" spc="-10" dirty="0" smtClean="0">
                <a:solidFill>
                  <a:srgbClr val="595959"/>
                </a:solidFill>
                <a:latin typeface="CMU Serif"/>
                <a:ea typeface="Arial" panose="020B0604020202020204" pitchFamily="34" charset="0"/>
                <a:cs typeface="Times New Roman" panose="02020603050405020304" pitchFamily="18" charset="0"/>
              </a:rPr>
              <a:t>16:</a:t>
            </a:r>
            <a:r>
              <a:rPr lang="fr-FR" sz="1100" spc="-10" dirty="0" smtClean="0">
                <a:solidFill>
                  <a:srgbClr val="595959"/>
                </a:solidFill>
                <a:latin typeface="CMU Serif"/>
                <a:ea typeface="Arial" panose="020B0604020202020204" pitchFamily="34" charset="0"/>
                <a:cs typeface="Times New Roman" panose="02020603050405020304" pitchFamily="18" charset="0"/>
              </a:rPr>
              <a:t> </a:t>
            </a:r>
            <a:r>
              <a:rPr lang="fr-FR" sz="1100" spc="-10" dirty="0">
                <a:solidFill>
                  <a:srgbClr val="595959"/>
                </a:solidFill>
                <a:latin typeface="CMU Serif"/>
                <a:ea typeface="Arial" panose="020B0604020202020204" pitchFamily="34" charset="0"/>
                <a:cs typeface="Times New Roman" panose="02020603050405020304" pitchFamily="18" charset="0"/>
              </a:rPr>
              <a:t>Carte de contribution à l’erreur de </a:t>
            </a:r>
            <a:r>
              <a:rPr lang="fr-FR" sz="1100" spc="-10" dirty="0" smtClean="0">
                <a:solidFill>
                  <a:srgbClr val="595959"/>
                </a:solidFill>
                <a:latin typeface="CMU Serif"/>
                <a:ea typeface="Arial" panose="020B0604020202020204" pitchFamily="34" charset="0"/>
                <a:cs typeface="Times New Roman" panose="02020603050405020304" pitchFamily="18" charset="0"/>
              </a:rPr>
              <a:t>maillage  </a:t>
            </a:r>
          </a:p>
          <a:p>
            <a:pPr algn="ctr"/>
            <a:r>
              <a:rPr lang="fr-FR" sz="1100" spc="-10" dirty="0" smtClean="0">
                <a:solidFill>
                  <a:srgbClr val="595959"/>
                </a:solidFill>
                <a:latin typeface="CMU Serif"/>
                <a:ea typeface="Arial" panose="020B0604020202020204" pitchFamily="34" charset="0"/>
              </a:rPr>
              <a:t>du </a:t>
            </a:r>
            <a:r>
              <a:rPr lang="fr-FR" sz="1100" spc="-10" dirty="0">
                <a:solidFill>
                  <a:srgbClr val="595959"/>
                </a:solidFill>
                <a:latin typeface="CMU Serif"/>
                <a:ea typeface="Arial" panose="020B0604020202020204" pitchFamily="34" charset="0"/>
              </a:rPr>
              <a:t>maillage grossier initial avec </a:t>
            </a:r>
            <a:r>
              <a:rPr lang="en-US" sz="1100" spc="-10" dirty="0">
                <a:solidFill>
                  <a:srgbClr val="595959"/>
                </a:solidFill>
                <a:latin typeface="CMU Serif"/>
                <a:ea typeface="Arial" panose="020B0604020202020204" pitchFamily="34" charset="0"/>
                <a:cs typeface="CMU Serif"/>
                <a:sym typeface="Symbol" panose="05050102010706020507" pitchFamily="18" charset="2"/>
              </a:rPr>
              <a:t></a:t>
            </a:r>
            <a:r>
              <a:rPr lang="en-US" sz="1100" spc="-10" baseline="-25000" dirty="0">
                <a:solidFill>
                  <a:srgbClr val="595959"/>
                </a:solidFill>
                <a:latin typeface="CMU Serif"/>
                <a:ea typeface="Arial" panose="020B0604020202020204" pitchFamily="34" charset="0"/>
                <a:cs typeface="CMU Serif"/>
                <a:sym typeface="Symbol" panose="05050102010706020507" pitchFamily="18" charset="2"/>
              </a:rPr>
              <a:t></a:t>
            </a:r>
            <a:r>
              <a:rPr lang="fr-FR" sz="1100" spc="-10" dirty="0">
                <a:solidFill>
                  <a:srgbClr val="595959"/>
                </a:solidFill>
                <a:latin typeface="CMU Serif"/>
                <a:ea typeface="Arial" panose="020B0604020202020204" pitchFamily="34" charset="0"/>
              </a:rPr>
              <a:t> =11.37 %</a:t>
            </a:r>
            <a:endParaRPr lang="fr-FR" sz="2800" dirty="0"/>
          </a:p>
        </p:txBody>
      </p:sp>
      <p:sp>
        <p:nvSpPr>
          <p:cNvPr id="15" name="Rectangle 14"/>
          <p:cNvSpPr/>
          <p:nvPr/>
        </p:nvSpPr>
        <p:spPr>
          <a:xfrm>
            <a:off x="6180952" y="4413419"/>
            <a:ext cx="4043415" cy="430887"/>
          </a:xfrm>
          <a:prstGeom prst="rect">
            <a:avLst/>
          </a:prstGeom>
        </p:spPr>
        <p:txBody>
          <a:bodyPr wrap="none">
            <a:spAutoFit/>
          </a:bodyPr>
          <a:lstStyle/>
          <a:p>
            <a:pPr algn="ctr"/>
            <a:r>
              <a:rPr lang="fr-FR" sz="1100" b="1" spc="-10" dirty="0">
                <a:solidFill>
                  <a:srgbClr val="595959"/>
                </a:solidFill>
                <a:latin typeface="CMU Serif"/>
                <a:ea typeface="Arial" panose="020B0604020202020204" pitchFamily="34" charset="0"/>
              </a:rPr>
              <a:t>Figure </a:t>
            </a:r>
            <a:r>
              <a:rPr lang="fr-FR" sz="1100" b="1" spc="-10" dirty="0" smtClean="0">
                <a:solidFill>
                  <a:srgbClr val="595959"/>
                </a:solidFill>
                <a:latin typeface="CMU Serif"/>
                <a:ea typeface="Arial" panose="020B0604020202020204" pitchFamily="34" charset="0"/>
              </a:rPr>
              <a:t>17:</a:t>
            </a:r>
            <a:r>
              <a:rPr lang="fr-FR" sz="1100" spc="-10" dirty="0" smtClean="0">
                <a:solidFill>
                  <a:srgbClr val="595959"/>
                </a:solidFill>
                <a:latin typeface="CMU Serif"/>
                <a:ea typeface="Arial" panose="020B0604020202020204" pitchFamily="34" charset="0"/>
              </a:rPr>
              <a:t>  </a:t>
            </a:r>
            <a:r>
              <a:rPr lang="fr-FR" sz="1100" spc="-10" dirty="0">
                <a:solidFill>
                  <a:srgbClr val="595959"/>
                </a:solidFill>
                <a:latin typeface="CMU Serif"/>
                <a:ea typeface="Arial" panose="020B0604020202020204" pitchFamily="34" charset="0"/>
              </a:rPr>
              <a:t>Carte de contribution à l’erreur d’endommagement </a:t>
            </a:r>
            <a:endParaRPr lang="fr-FR" sz="1100" spc="-10" dirty="0" smtClean="0">
              <a:solidFill>
                <a:srgbClr val="595959"/>
              </a:solidFill>
              <a:latin typeface="CMU Serif"/>
              <a:ea typeface="Arial" panose="020B0604020202020204" pitchFamily="34" charset="0"/>
            </a:endParaRPr>
          </a:p>
          <a:p>
            <a:pPr algn="ctr"/>
            <a:r>
              <a:rPr lang="fr-FR" sz="1100" spc="-10" dirty="0" smtClean="0">
                <a:solidFill>
                  <a:srgbClr val="595959"/>
                </a:solidFill>
                <a:latin typeface="CMU Serif"/>
                <a:ea typeface="Arial" panose="020B0604020202020204" pitchFamily="34" charset="0"/>
              </a:rPr>
              <a:t>du </a:t>
            </a:r>
            <a:r>
              <a:rPr lang="fr-FR" sz="1100" spc="-10" dirty="0">
                <a:solidFill>
                  <a:srgbClr val="595959"/>
                </a:solidFill>
                <a:latin typeface="CMU Serif"/>
                <a:ea typeface="Arial" panose="020B0604020202020204" pitchFamily="34" charset="0"/>
              </a:rPr>
              <a:t>maillage grossier initial avec </a:t>
            </a:r>
            <a:r>
              <a:rPr lang="en-US" sz="1100" spc="-10" dirty="0">
                <a:solidFill>
                  <a:srgbClr val="595959"/>
                </a:solidFill>
                <a:latin typeface="CMU Serif"/>
                <a:ea typeface="Arial" panose="020B0604020202020204" pitchFamily="34" charset="0"/>
                <a:cs typeface="CMU Serif"/>
                <a:sym typeface="Symbol" panose="05050102010706020507" pitchFamily="18" charset="2"/>
              </a:rPr>
              <a:t></a:t>
            </a:r>
            <a:r>
              <a:rPr lang="fr-FR" sz="1100" spc="-10" baseline="-25000" dirty="0">
                <a:solidFill>
                  <a:srgbClr val="595959"/>
                </a:solidFill>
                <a:latin typeface="CMU Serif"/>
                <a:ea typeface="Arial" panose="020B0604020202020204" pitchFamily="34" charset="0"/>
              </a:rPr>
              <a:t>d</a:t>
            </a:r>
            <a:r>
              <a:rPr lang="fr-FR" sz="1100" spc="-10" dirty="0">
                <a:solidFill>
                  <a:srgbClr val="595959"/>
                </a:solidFill>
                <a:latin typeface="CMU Serif"/>
                <a:ea typeface="Arial" panose="020B0604020202020204" pitchFamily="34" charset="0"/>
              </a:rPr>
              <a:t>=4.43%</a:t>
            </a:r>
            <a:endParaRPr lang="fr-FR" sz="2800" dirty="0"/>
          </a:p>
        </p:txBody>
      </p:sp>
      <p:pic>
        <p:nvPicPr>
          <p:cNvPr id="16" name="Image 15"/>
          <p:cNvPicPr/>
          <p:nvPr/>
        </p:nvPicPr>
        <p:blipFill>
          <a:blip r:embed="rId9" cstate="print"/>
          <a:srcRect/>
          <a:stretch>
            <a:fillRect/>
          </a:stretch>
        </p:blipFill>
        <p:spPr bwMode="auto">
          <a:xfrm>
            <a:off x="226145" y="5142271"/>
            <a:ext cx="4532669" cy="1057101"/>
          </a:xfrm>
          <a:prstGeom prst="rect">
            <a:avLst/>
          </a:prstGeom>
          <a:noFill/>
          <a:ln w="9525">
            <a:noFill/>
            <a:miter lim="800000"/>
            <a:headEnd/>
            <a:tailEnd/>
          </a:ln>
        </p:spPr>
      </p:pic>
      <p:pic>
        <p:nvPicPr>
          <p:cNvPr id="17" name="Image 16"/>
          <p:cNvPicPr/>
          <p:nvPr/>
        </p:nvPicPr>
        <p:blipFill>
          <a:blip r:embed="rId10" cstate="print"/>
          <a:srcRect/>
          <a:stretch>
            <a:fillRect/>
          </a:stretch>
        </p:blipFill>
        <p:spPr bwMode="auto">
          <a:xfrm>
            <a:off x="4876793" y="5142271"/>
            <a:ext cx="353964" cy="1057101"/>
          </a:xfrm>
          <a:prstGeom prst="rect">
            <a:avLst/>
          </a:prstGeom>
          <a:noFill/>
          <a:ln w="9525">
            <a:noFill/>
            <a:miter lim="800000"/>
            <a:headEnd/>
            <a:tailEnd/>
          </a:ln>
        </p:spPr>
      </p:pic>
      <p:pic>
        <p:nvPicPr>
          <p:cNvPr id="18" name="Image 17"/>
          <p:cNvPicPr/>
          <p:nvPr/>
        </p:nvPicPr>
        <p:blipFill>
          <a:blip r:embed="rId11" cstate="print"/>
          <a:srcRect/>
          <a:stretch>
            <a:fillRect/>
          </a:stretch>
        </p:blipFill>
        <p:spPr bwMode="auto">
          <a:xfrm>
            <a:off x="5491317" y="5142271"/>
            <a:ext cx="4975259" cy="1057101"/>
          </a:xfrm>
          <a:prstGeom prst="rect">
            <a:avLst/>
          </a:prstGeom>
          <a:noFill/>
          <a:ln w="9525">
            <a:noFill/>
            <a:miter lim="800000"/>
            <a:headEnd/>
            <a:tailEnd/>
          </a:ln>
        </p:spPr>
      </p:pic>
      <p:pic>
        <p:nvPicPr>
          <p:cNvPr id="19" name="Image 18"/>
          <p:cNvPicPr/>
          <p:nvPr/>
        </p:nvPicPr>
        <p:blipFill>
          <a:blip r:embed="rId12" cstate="print"/>
          <a:srcRect/>
          <a:stretch>
            <a:fillRect/>
          </a:stretch>
        </p:blipFill>
        <p:spPr bwMode="auto">
          <a:xfrm>
            <a:off x="10603311" y="5142271"/>
            <a:ext cx="507138" cy="1057101"/>
          </a:xfrm>
          <a:prstGeom prst="rect">
            <a:avLst/>
          </a:prstGeom>
          <a:noFill/>
          <a:ln w="9525">
            <a:noFill/>
            <a:miter lim="800000"/>
            <a:headEnd/>
            <a:tailEnd/>
          </a:ln>
        </p:spPr>
      </p:pic>
      <p:sp>
        <p:nvSpPr>
          <p:cNvPr id="20" name="Rectangle 19"/>
          <p:cNvSpPr/>
          <p:nvPr/>
        </p:nvSpPr>
        <p:spPr>
          <a:xfrm>
            <a:off x="781147" y="6272060"/>
            <a:ext cx="3258264" cy="430887"/>
          </a:xfrm>
          <a:prstGeom prst="rect">
            <a:avLst/>
          </a:prstGeom>
        </p:spPr>
        <p:txBody>
          <a:bodyPr wrap="none">
            <a:spAutoFit/>
          </a:bodyPr>
          <a:lstStyle/>
          <a:p>
            <a:pPr algn="ctr"/>
            <a:r>
              <a:rPr lang="fr-FR" sz="1100" b="1" spc="-10" dirty="0" smtClean="0">
                <a:solidFill>
                  <a:srgbClr val="595959"/>
                </a:solidFill>
                <a:latin typeface="CMU Serif"/>
                <a:ea typeface="Arial" panose="020B0604020202020204" pitchFamily="34" charset="0"/>
              </a:rPr>
              <a:t>Figure18 : </a:t>
            </a:r>
            <a:r>
              <a:rPr lang="fr-FR" sz="1100" spc="-10" dirty="0" smtClean="0">
                <a:solidFill>
                  <a:srgbClr val="595959"/>
                </a:solidFill>
                <a:latin typeface="CMU Serif"/>
                <a:ea typeface="Arial" panose="020B0604020202020204" pitchFamily="34" charset="0"/>
              </a:rPr>
              <a:t>Carte </a:t>
            </a:r>
            <a:r>
              <a:rPr lang="fr-FR" sz="1100" spc="-10" dirty="0">
                <a:solidFill>
                  <a:srgbClr val="595959"/>
                </a:solidFill>
                <a:latin typeface="CMU Serif"/>
                <a:ea typeface="Arial" panose="020B0604020202020204" pitchFamily="34" charset="0"/>
              </a:rPr>
              <a:t>de contribution à l’erreur globale </a:t>
            </a:r>
            <a:endParaRPr lang="fr-FR" sz="1100" spc="-10" dirty="0" smtClean="0">
              <a:solidFill>
                <a:srgbClr val="595959"/>
              </a:solidFill>
              <a:latin typeface="CMU Serif"/>
              <a:ea typeface="Arial" panose="020B0604020202020204" pitchFamily="34" charset="0"/>
            </a:endParaRPr>
          </a:p>
          <a:p>
            <a:pPr algn="ctr"/>
            <a:r>
              <a:rPr lang="fr-FR" sz="1100" spc="-10" dirty="0" smtClean="0">
                <a:solidFill>
                  <a:srgbClr val="595959"/>
                </a:solidFill>
                <a:latin typeface="CMU Serif"/>
                <a:ea typeface="Arial" panose="020B0604020202020204" pitchFamily="34" charset="0"/>
              </a:rPr>
              <a:t>du </a:t>
            </a:r>
            <a:r>
              <a:rPr lang="fr-FR" sz="1100" spc="-10" dirty="0">
                <a:solidFill>
                  <a:srgbClr val="595959"/>
                </a:solidFill>
                <a:latin typeface="CMU Serif"/>
                <a:ea typeface="Arial" panose="020B0604020202020204" pitchFamily="34" charset="0"/>
              </a:rPr>
              <a:t>maillage grossier initial avec  </a:t>
            </a:r>
            <a:r>
              <a:rPr lang="en-US" sz="1100" spc="-10" dirty="0">
                <a:solidFill>
                  <a:srgbClr val="595959"/>
                </a:solidFill>
                <a:latin typeface="CMU Serif"/>
                <a:ea typeface="Arial" panose="020B0604020202020204" pitchFamily="34" charset="0"/>
                <a:cs typeface="CMU Serif"/>
                <a:sym typeface="Symbol" panose="05050102010706020507" pitchFamily="18" charset="2"/>
              </a:rPr>
              <a:t></a:t>
            </a:r>
            <a:r>
              <a:rPr lang="fr-FR" sz="1100" spc="-10" dirty="0">
                <a:solidFill>
                  <a:srgbClr val="595959"/>
                </a:solidFill>
                <a:latin typeface="CMU Serif"/>
                <a:ea typeface="Arial" panose="020B0604020202020204" pitchFamily="34" charset="0"/>
              </a:rPr>
              <a:t>= 12.20 %</a:t>
            </a:r>
            <a:endParaRPr lang="fr-FR" sz="2800" dirty="0"/>
          </a:p>
        </p:txBody>
      </p:sp>
      <p:sp>
        <p:nvSpPr>
          <p:cNvPr id="21" name="Rectangle 20"/>
          <p:cNvSpPr/>
          <p:nvPr/>
        </p:nvSpPr>
        <p:spPr>
          <a:xfrm>
            <a:off x="6154247" y="6281893"/>
            <a:ext cx="3649397" cy="430887"/>
          </a:xfrm>
          <a:prstGeom prst="rect">
            <a:avLst/>
          </a:prstGeom>
        </p:spPr>
        <p:txBody>
          <a:bodyPr wrap="none">
            <a:spAutoFit/>
          </a:bodyPr>
          <a:lstStyle/>
          <a:p>
            <a:pPr algn="ctr"/>
            <a:r>
              <a:rPr lang="fr-FR" sz="1100" b="1" spc="-10" dirty="0">
                <a:solidFill>
                  <a:srgbClr val="595959"/>
                </a:solidFill>
                <a:latin typeface="CMU Serif"/>
                <a:ea typeface="Arial" panose="020B0604020202020204" pitchFamily="34" charset="0"/>
              </a:rPr>
              <a:t>Figure </a:t>
            </a:r>
            <a:r>
              <a:rPr lang="fr-FR" sz="1100" b="1" spc="-10" dirty="0" smtClean="0">
                <a:solidFill>
                  <a:srgbClr val="595959"/>
                </a:solidFill>
                <a:latin typeface="CMU Serif"/>
                <a:ea typeface="Arial" panose="020B0604020202020204" pitchFamily="34" charset="0"/>
              </a:rPr>
              <a:t>19:</a:t>
            </a:r>
            <a:r>
              <a:rPr lang="fr-FR" sz="1100" spc="-10" dirty="0" smtClean="0">
                <a:solidFill>
                  <a:srgbClr val="595959"/>
                </a:solidFill>
                <a:latin typeface="CMU Serif"/>
                <a:ea typeface="Arial" panose="020B0604020202020204" pitchFamily="34" charset="0"/>
              </a:rPr>
              <a:t> </a:t>
            </a:r>
            <a:r>
              <a:rPr lang="fr-FR" sz="1100" spc="-10" dirty="0">
                <a:solidFill>
                  <a:srgbClr val="595959"/>
                </a:solidFill>
                <a:latin typeface="CMU Serif"/>
                <a:ea typeface="Arial" panose="020B0604020202020204" pitchFamily="34" charset="0"/>
              </a:rPr>
              <a:t>Carte des tailles des éléments prescrite pour </a:t>
            </a:r>
            <a:endParaRPr lang="fr-FR" sz="1100" spc="-10" dirty="0" smtClean="0">
              <a:solidFill>
                <a:srgbClr val="595959"/>
              </a:solidFill>
              <a:latin typeface="CMU Serif"/>
              <a:ea typeface="Arial" panose="020B0604020202020204" pitchFamily="34" charset="0"/>
            </a:endParaRPr>
          </a:p>
          <a:p>
            <a:pPr algn="ctr"/>
            <a:r>
              <a:rPr lang="fr-FR" sz="1100" spc="-10" dirty="0" smtClean="0">
                <a:solidFill>
                  <a:srgbClr val="595959"/>
                </a:solidFill>
                <a:latin typeface="CMU Serif"/>
                <a:ea typeface="Arial" panose="020B0604020202020204" pitchFamily="34" charset="0"/>
              </a:rPr>
              <a:t>obtenir </a:t>
            </a:r>
            <a:r>
              <a:rPr lang="fr-FR" sz="1100" spc="-10" dirty="0">
                <a:solidFill>
                  <a:srgbClr val="595959"/>
                </a:solidFill>
                <a:latin typeface="CMU Serif"/>
                <a:ea typeface="Arial" panose="020B0604020202020204" pitchFamily="34" charset="0"/>
              </a:rPr>
              <a:t>une erreur relative globale  </a:t>
            </a:r>
            <a:r>
              <a:rPr lang="en-US" sz="1100" i="1" spc="-10" dirty="0">
                <a:solidFill>
                  <a:srgbClr val="595959"/>
                </a:solidFill>
                <a:latin typeface="CMU Serif"/>
                <a:ea typeface="Arial" panose="020B0604020202020204" pitchFamily="34" charset="0"/>
                <a:cs typeface="CMU Serif"/>
                <a:sym typeface="Symbol" panose="05050102010706020507" pitchFamily="18" charset="2"/>
              </a:rPr>
              <a:t></a:t>
            </a:r>
            <a:r>
              <a:rPr lang="fr-FR" sz="1100" i="1" spc="-10" baseline="-25000" dirty="0">
                <a:solidFill>
                  <a:srgbClr val="595959"/>
                </a:solidFill>
                <a:latin typeface="CMU Serif"/>
                <a:ea typeface="Arial" panose="020B0604020202020204" pitchFamily="34" charset="0"/>
              </a:rPr>
              <a:t>0</a:t>
            </a:r>
            <a:r>
              <a:rPr lang="fr-FR" sz="1100" spc="-10" dirty="0">
                <a:solidFill>
                  <a:srgbClr val="595959"/>
                </a:solidFill>
                <a:latin typeface="CMU Serif"/>
                <a:ea typeface="Arial" panose="020B0604020202020204" pitchFamily="34" charset="0"/>
              </a:rPr>
              <a:t> =5%.</a:t>
            </a:r>
            <a:endParaRPr lang="fr-FR" sz="2800" dirty="0"/>
          </a:p>
        </p:txBody>
      </p:sp>
      <p:sp>
        <p:nvSpPr>
          <p:cNvPr id="22" name="ZoneTexte 21"/>
          <p:cNvSpPr txBox="1"/>
          <p:nvPr/>
        </p:nvSpPr>
        <p:spPr>
          <a:xfrm>
            <a:off x="206480" y="645456"/>
            <a:ext cx="9261988" cy="369332"/>
          </a:xfrm>
          <a:prstGeom prst="rect">
            <a:avLst/>
          </a:prstGeom>
          <a:noFill/>
        </p:spPr>
        <p:txBody>
          <a:bodyPr wrap="square" rtlCol="0">
            <a:spAutoFit/>
          </a:bodyPr>
          <a:lstStyle/>
          <a:p>
            <a:r>
              <a:rPr lang="fr-FR" b="1" dirty="0" smtClean="0">
                <a:solidFill>
                  <a:srgbClr val="FF0000"/>
                </a:solidFill>
              </a:rPr>
              <a:t>Exemple d’adaptation de maillage pour le cas d’une poutre simplement entaillée (SENB test) :</a:t>
            </a:r>
            <a:endParaRPr lang="fr-FR" b="1" dirty="0">
              <a:solidFill>
                <a:srgbClr val="FF0000"/>
              </a:solidFill>
            </a:endParaRPr>
          </a:p>
        </p:txBody>
      </p:sp>
      <p:sp>
        <p:nvSpPr>
          <p:cNvPr id="23" name="Titre 1"/>
          <p:cNvSpPr>
            <a:spLocks noGrp="1"/>
          </p:cNvSpPr>
          <p:nvPr>
            <p:ph type="ctrTitle"/>
          </p:nvPr>
        </p:nvSpPr>
        <p:spPr>
          <a:xfrm>
            <a:off x="206480" y="98323"/>
            <a:ext cx="6902243" cy="501292"/>
          </a:xfrm>
        </p:spPr>
        <p:txBody>
          <a:bodyPr>
            <a:normAutofit/>
          </a:bodyPr>
          <a:lstStyle/>
          <a:p>
            <a:pPr lvl="0" algn="l"/>
            <a:r>
              <a:rPr lang="fr-FR" sz="2000" b="1" dirty="0" smtClean="0">
                <a:solidFill>
                  <a:schemeClr val="tx2"/>
                </a:solidFill>
              </a:rPr>
              <a:t>V</a:t>
            </a:r>
            <a:r>
              <a:rPr lang="fr-FR" sz="2000" b="1" dirty="0">
                <a:solidFill>
                  <a:schemeClr val="tx2"/>
                </a:solidFill>
              </a:rPr>
              <a:t>. </a:t>
            </a:r>
            <a:r>
              <a:rPr lang="fr-FR" sz="2000" b="1" dirty="0" smtClean="0">
                <a:solidFill>
                  <a:schemeClr val="tx2"/>
                </a:solidFill>
              </a:rPr>
              <a:t> Contrôle </a:t>
            </a:r>
            <a:r>
              <a:rPr lang="fr-FR" sz="2000" b="1" dirty="0">
                <a:solidFill>
                  <a:schemeClr val="tx2"/>
                </a:solidFill>
              </a:rPr>
              <a:t>de l’erreur ou adaptation de </a:t>
            </a:r>
            <a:r>
              <a:rPr lang="fr-FR" sz="2000" b="1" dirty="0" smtClean="0">
                <a:solidFill>
                  <a:schemeClr val="tx2"/>
                </a:solidFill>
              </a:rPr>
              <a:t>maillages </a:t>
            </a:r>
            <a:r>
              <a:rPr lang="fr-FR" sz="2000" b="1" dirty="0">
                <a:solidFill>
                  <a:schemeClr val="tx2"/>
                </a:solidFill>
              </a:rPr>
              <a:t>sur des cas tests</a:t>
            </a:r>
          </a:p>
        </p:txBody>
      </p:sp>
      <p:sp>
        <p:nvSpPr>
          <p:cNvPr id="2" name="ZoneTexte 1"/>
          <p:cNvSpPr txBox="1"/>
          <p:nvPr/>
        </p:nvSpPr>
        <p:spPr>
          <a:xfrm>
            <a:off x="521110" y="1014788"/>
            <a:ext cx="4355680" cy="369332"/>
          </a:xfrm>
          <a:prstGeom prst="rect">
            <a:avLst/>
          </a:prstGeom>
          <a:noFill/>
        </p:spPr>
        <p:txBody>
          <a:bodyPr wrap="square" rtlCol="0">
            <a:spAutoFit/>
          </a:bodyPr>
          <a:lstStyle/>
          <a:p>
            <a:r>
              <a:rPr lang="fr-FR" dirty="0" smtClean="0"/>
              <a:t>Erreur prescrite ou précision désirée = 05 %</a:t>
            </a:r>
            <a:endParaRPr lang="fr-FR" dirty="0"/>
          </a:p>
        </p:txBody>
      </p:sp>
    </p:spTree>
    <p:extLst>
      <p:ext uri="{BB962C8B-B14F-4D97-AF65-F5344CB8AC3E}">
        <p14:creationId xmlns:p14="http://schemas.microsoft.com/office/powerpoint/2010/main" val="132036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chemeClr val="tx2"/>
                </a:solidFill>
              </a:rPr>
              <a:t>I. </a:t>
            </a:r>
            <a:r>
              <a:rPr lang="fr-FR" b="1" dirty="0" smtClean="0">
                <a:solidFill>
                  <a:schemeClr val="tx2"/>
                </a:solidFill>
              </a:rPr>
              <a:t>Introduction</a:t>
            </a:r>
            <a:endParaRPr lang="fr-FR" b="1" dirty="0">
              <a:solidFill>
                <a:schemeClr val="tx2"/>
              </a:solidFill>
            </a:endParaRPr>
          </a:p>
        </p:txBody>
      </p:sp>
      <p:sp>
        <p:nvSpPr>
          <p:cNvPr id="5" name="ZoneTexte 4"/>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1135086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7240" y="622535"/>
            <a:ext cx="10127226" cy="369332"/>
          </a:xfrm>
          <a:prstGeom prst="rect">
            <a:avLst/>
          </a:prstGeom>
          <a:noFill/>
        </p:spPr>
        <p:txBody>
          <a:bodyPr wrap="square" rtlCol="0">
            <a:spAutoFit/>
          </a:bodyPr>
          <a:lstStyle/>
          <a:p>
            <a:r>
              <a:rPr lang="fr-FR" b="1" dirty="0" smtClean="0">
                <a:solidFill>
                  <a:srgbClr val="FF0000"/>
                </a:solidFill>
              </a:rPr>
              <a:t>Suite de l’exemple d’adaptation de maillage pour le cas d’une poutre simplement entaillée (SENB test) :</a:t>
            </a:r>
            <a:endParaRPr lang="fr-FR" b="1" dirty="0">
              <a:solidFill>
                <a:srgbClr val="FF0000"/>
              </a:solidFill>
            </a:endParaRPr>
          </a:p>
        </p:txBody>
      </p:sp>
      <p:pic>
        <p:nvPicPr>
          <p:cNvPr id="7" name="Image 6"/>
          <p:cNvPicPr/>
          <p:nvPr/>
        </p:nvPicPr>
        <p:blipFill>
          <a:blip r:embed="rId2" cstate="print">
            <a:lum bright="-40000" contrast="40000"/>
          </a:blip>
          <a:srcRect/>
          <a:stretch>
            <a:fillRect/>
          </a:stretch>
        </p:blipFill>
        <p:spPr bwMode="auto">
          <a:xfrm>
            <a:off x="324464" y="1636618"/>
            <a:ext cx="4532400" cy="1004400"/>
          </a:xfrm>
          <a:prstGeom prst="rect">
            <a:avLst/>
          </a:prstGeom>
          <a:noFill/>
          <a:ln w="9525">
            <a:noFill/>
            <a:miter lim="800000"/>
            <a:headEnd/>
            <a:tailEnd/>
          </a:ln>
        </p:spPr>
      </p:pic>
      <p:pic>
        <p:nvPicPr>
          <p:cNvPr id="8" name="Image 7"/>
          <p:cNvPicPr/>
          <p:nvPr/>
        </p:nvPicPr>
        <p:blipFill>
          <a:blip r:embed="rId3" cstate="print"/>
          <a:srcRect/>
          <a:stretch>
            <a:fillRect/>
          </a:stretch>
        </p:blipFill>
        <p:spPr bwMode="auto">
          <a:xfrm>
            <a:off x="5388077" y="1636618"/>
            <a:ext cx="4536000" cy="1004400"/>
          </a:xfrm>
          <a:prstGeom prst="rect">
            <a:avLst/>
          </a:prstGeom>
          <a:noFill/>
          <a:ln w="9525">
            <a:noFill/>
            <a:miter lim="800000"/>
            <a:headEnd/>
            <a:tailEnd/>
          </a:ln>
        </p:spPr>
      </p:pic>
      <p:sp>
        <p:nvSpPr>
          <p:cNvPr id="2" name="Rectangle 1"/>
          <p:cNvSpPr/>
          <p:nvPr/>
        </p:nvSpPr>
        <p:spPr>
          <a:xfrm>
            <a:off x="432616" y="2712413"/>
            <a:ext cx="4381649" cy="430887"/>
          </a:xfrm>
          <a:prstGeom prst="rect">
            <a:avLst/>
          </a:prstGeom>
        </p:spPr>
        <p:txBody>
          <a:bodyPr wrap="none">
            <a:spAutoFit/>
          </a:bodyPr>
          <a:lstStyle/>
          <a:p>
            <a:pPr algn="ctr"/>
            <a:r>
              <a:rPr lang="fr-FR" sz="1100" b="1" spc="-10" dirty="0">
                <a:solidFill>
                  <a:srgbClr val="595959"/>
                </a:solidFill>
                <a:latin typeface="CMU Serif"/>
                <a:ea typeface="Arial" panose="020B0604020202020204" pitchFamily="34" charset="0"/>
              </a:rPr>
              <a:t>Figure </a:t>
            </a:r>
            <a:r>
              <a:rPr lang="fr-FR" sz="1100" b="1" spc="-10" dirty="0" smtClean="0">
                <a:solidFill>
                  <a:srgbClr val="595959"/>
                </a:solidFill>
                <a:latin typeface="CMU Serif"/>
                <a:ea typeface="Arial" panose="020B0604020202020204" pitchFamily="34" charset="0"/>
              </a:rPr>
              <a:t>20:</a:t>
            </a:r>
            <a:r>
              <a:rPr lang="fr-FR" sz="1100" spc="-10" dirty="0" smtClean="0">
                <a:solidFill>
                  <a:srgbClr val="595959"/>
                </a:solidFill>
                <a:latin typeface="CMU Serif"/>
                <a:ea typeface="Arial" panose="020B0604020202020204" pitchFamily="34" charset="0"/>
              </a:rPr>
              <a:t>  </a:t>
            </a:r>
            <a:r>
              <a:rPr lang="fr-FR" sz="1100" spc="-10" dirty="0">
                <a:solidFill>
                  <a:srgbClr val="595959"/>
                </a:solidFill>
                <a:latin typeface="CMU Serif"/>
                <a:ea typeface="Arial" panose="020B0604020202020204" pitchFamily="34" charset="0"/>
              </a:rPr>
              <a:t>Maillage optimal  obtenu et compose de 5958  éléments </a:t>
            </a:r>
            <a:endParaRPr lang="fr-FR" sz="1100" spc="-10" dirty="0" smtClean="0">
              <a:solidFill>
                <a:srgbClr val="595959"/>
              </a:solidFill>
              <a:latin typeface="CMU Serif"/>
              <a:ea typeface="Arial" panose="020B0604020202020204" pitchFamily="34" charset="0"/>
            </a:endParaRPr>
          </a:p>
          <a:p>
            <a:pPr algn="ctr"/>
            <a:r>
              <a:rPr lang="fr-FR" sz="1100" spc="-10" dirty="0" smtClean="0">
                <a:solidFill>
                  <a:srgbClr val="595959"/>
                </a:solidFill>
                <a:latin typeface="CMU Serif"/>
                <a:ea typeface="Arial" panose="020B0604020202020204" pitchFamily="34" charset="0"/>
              </a:rPr>
              <a:t>de type QUA4 </a:t>
            </a:r>
            <a:r>
              <a:rPr lang="fr-FR" sz="1100" spc="-10" dirty="0">
                <a:solidFill>
                  <a:srgbClr val="595959"/>
                </a:solidFill>
                <a:latin typeface="CMU Serif"/>
                <a:ea typeface="Arial" panose="020B0604020202020204" pitchFamily="34" charset="0"/>
              </a:rPr>
              <a:t>avec une précision finale de  </a:t>
            </a:r>
            <a:r>
              <a:rPr lang="en-US" sz="1100" spc="-10" dirty="0">
                <a:solidFill>
                  <a:srgbClr val="595959"/>
                </a:solidFill>
                <a:latin typeface="CMU Serif"/>
                <a:ea typeface="Arial" panose="020B0604020202020204" pitchFamily="34" charset="0"/>
                <a:cs typeface="CMU Serif"/>
                <a:sym typeface="Symbol" panose="05050102010706020507" pitchFamily="18" charset="2"/>
              </a:rPr>
              <a:t></a:t>
            </a:r>
            <a:r>
              <a:rPr lang="fr-FR" sz="1100" spc="-10" dirty="0">
                <a:solidFill>
                  <a:srgbClr val="595959"/>
                </a:solidFill>
                <a:latin typeface="CMU Serif"/>
                <a:ea typeface="Arial" panose="020B0604020202020204" pitchFamily="34" charset="0"/>
              </a:rPr>
              <a:t> = 4.86%</a:t>
            </a:r>
            <a:endParaRPr lang="fr-FR" sz="2800" dirty="0"/>
          </a:p>
        </p:txBody>
      </p:sp>
      <p:sp>
        <p:nvSpPr>
          <p:cNvPr id="3" name="Rectangle 2"/>
          <p:cNvSpPr/>
          <p:nvPr/>
        </p:nvSpPr>
        <p:spPr>
          <a:xfrm>
            <a:off x="6004343" y="2712412"/>
            <a:ext cx="3303468" cy="430887"/>
          </a:xfrm>
          <a:prstGeom prst="rect">
            <a:avLst/>
          </a:prstGeom>
        </p:spPr>
        <p:txBody>
          <a:bodyPr wrap="none">
            <a:spAutoFit/>
          </a:bodyPr>
          <a:lstStyle/>
          <a:p>
            <a:pPr algn="ctr"/>
            <a:r>
              <a:rPr lang="fr-FR" sz="1100" b="1" spc="-10" dirty="0">
                <a:solidFill>
                  <a:srgbClr val="595959"/>
                </a:solidFill>
                <a:latin typeface="CMU Serif"/>
                <a:ea typeface="Arial" panose="020B0604020202020204" pitchFamily="34" charset="0"/>
              </a:rPr>
              <a:t>Figure </a:t>
            </a:r>
            <a:r>
              <a:rPr lang="fr-FR" sz="1100" b="1" spc="-10" dirty="0" smtClean="0">
                <a:solidFill>
                  <a:srgbClr val="595959"/>
                </a:solidFill>
                <a:latin typeface="CMU Serif"/>
                <a:ea typeface="Arial" panose="020B0604020202020204" pitchFamily="34" charset="0"/>
              </a:rPr>
              <a:t>21:</a:t>
            </a:r>
            <a:r>
              <a:rPr lang="fr-FR" sz="1100" spc="-10" dirty="0" smtClean="0">
                <a:solidFill>
                  <a:srgbClr val="595959"/>
                </a:solidFill>
                <a:latin typeface="CMU Serif"/>
                <a:ea typeface="Arial" panose="020B0604020202020204" pitchFamily="34" charset="0"/>
              </a:rPr>
              <a:t>  </a:t>
            </a:r>
            <a:r>
              <a:rPr lang="fr-FR" sz="1100" spc="-10" dirty="0">
                <a:solidFill>
                  <a:srgbClr val="595959"/>
                </a:solidFill>
                <a:latin typeface="CMU Serif"/>
                <a:ea typeface="Arial" panose="020B0604020202020204" pitchFamily="34" charset="0"/>
              </a:rPr>
              <a:t>Carte de contribution à l’erreur globale </a:t>
            </a:r>
            <a:endParaRPr lang="fr-FR" sz="1100" spc="-10" dirty="0" smtClean="0">
              <a:solidFill>
                <a:srgbClr val="595959"/>
              </a:solidFill>
              <a:latin typeface="CMU Serif"/>
              <a:ea typeface="Arial" panose="020B0604020202020204" pitchFamily="34" charset="0"/>
            </a:endParaRPr>
          </a:p>
          <a:p>
            <a:pPr algn="ctr"/>
            <a:r>
              <a:rPr lang="fr-FR" sz="1100" spc="-10" dirty="0" smtClean="0">
                <a:solidFill>
                  <a:srgbClr val="595959"/>
                </a:solidFill>
                <a:latin typeface="CMU Serif"/>
                <a:ea typeface="Arial" panose="020B0604020202020204" pitchFamily="34" charset="0"/>
              </a:rPr>
              <a:t>du </a:t>
            </a:r>
            <a:r>
              <a:rPr lang="fr-FR" sz="1100" spc="-10" dirty="0">
                <a:solidFill>
                  <a:srgbClr val="595959"/>
                </a:solidFill>
                <a:latin typeface="CMU Serif"/>
                <a:ea typeface="Arial" panose="020B0604020202020204" pitchFamily="34" charset="0"/>
              </a:rPr>
              <a:t>maillage optimal </a:t>
            </a:r>
            <a:r>
              <a:rPr lang="fr-FR" sz="1100" spc="-10" dirty="0" smtClean="0">
                <a:solidFill>
                  <a:srgbClr val="595959"/>
                </a:solidFill>
                <a:latin typeface="CMU Serif"/>
                <a:ea typeface="Arial" panose="020B0604020202020204" pitchFamily="34" charset="0"/>
              </a:rPr>
              <a:t> avec  </a:t>
            </a:r>
            <a:r>
              <a:rPr lang="en-US" sz="1100" spc="-10" dirty="0">
                <a:solidFill>
                  <a:srgbClr val="595959"/>
                </a:solidFill>
                <a:latin typeface="CMU Serif"/>
                <a:ea typeface="Arial" panose="020B0604020202020204" pitchFamily="34" charset="0"/>
                <a:cs typeface="CMU Serif"/>
                <a:sym typeface="Symbol" panose="05050102010706020507" pitchFamily="18" charset="2"/>
              </a:rPr>
              <a:t></a:t>
            </a:r>
            <a:r>
              <a:rPr lang="fr-FR" sz="1100" spc="-10" dirty="0">
                <a:solidFill>
                  <a:srgbClr val="595959"/>
                </a:solidFill>
                <a:latin typeface="CMU Serif"/>
                <a:ea typeface="Arial" panose="020B0604020202020204" pitchFamily="34" charset="0"/>
              </a:rPr>
              <a:t>=4.86 </a:t>
            </a:r>
            <a:r>
              <a:rPr lang="fr-FR" sz="1100" spc="-10" dirty="0" smtClean="0">
                <a:solidFill>
                  <a:srgbClr val="595959"/>
                </a:solidFill>
                <a:latin typeface="CMU Serif"/>
                <a:ea typeface="Arial" panose="020B0604020202020204" pitchFamily="34" charset="0"/>
              </a:rPr>
              <a:t>%,</a:t>
            </a:r>
            <a:endParaRPr lang="fr-FR" sz="2800" dirty="0"/>
          </a:p>
        </p:txBody>
      </p:sp>
      <p:pic>
        <p:nvPicPr>
          <p:cNvPr id="9" name="Image 8"/>
          <p:cNvPicPr/>
          <p:nvPr/>
        </p:nvPicPr>
        <p:blipFill>
          <a:blip r:embed="rId4" cstate="print"/>
          <a:srcRect/>
          <a:stretch>
            <a:fillRect/>
          </a:stretch>
        </p:blipFill>
        <p:spPr bwMode="auto">
          <a:xfrm>
            <a:off x="324464" y="3448030"/>
            <a:ext cx="4532400" cy="1008000"/>
          </a:xfrm>
          <a:prstGeom prst="rect">
            <a:avLst/>
          </a:prstGeom>
          <a:noFill/>
          <a:ln w="9525">
            <a:noFill/>
            <a:miter lim="800000"/>
            <a:headEnd/>
            <a:tailEnd/>
          </a:ln>
        </p:spPr>
      </p:pic>
      <p:pic>
        <p:nvPicPr>
          <p:cNvPr id="10" name="Image 9"/>
          <p:cNvPicPr/>
          <p:nvPr/>
        </p:nvPicPr>
        <p:blipFill>
          <a:blip r:embed="rId5" cstate="print"/>
          <a:srcRect/>
          <a:stretch>
            <a:fillRect/>
          </a:stretch>
        </p:blipFill>
        <p:spPr bwMode="auto">
          <a:xfrm>
            <a:off x="5388077" y="3448030"/>
            <a:ext cx="4536000" cy="1008000"/>
          </a:xfrm>
          <a:prstGeom prst="rect">
            <a:avLst/>
          </a:prstGeom>
          <a:noFill/>
          <a:ln w="9525">
            <a:noFill/>
            <a:miter lim="800000"/>
            <a:headEnd/>
            <a:tailEnd/>
          </a:ln>
        </p:spPr>
      </p:pic>
      <p:sp>
        <p:nvSpPr>
          <p:cNvPr id="11" name="Rectangle 10"/>
          <p:cNvSpPr/>
          <p:nvPr/>
        </p:nvSpPr>
        <p:spPr>
          <a:xfrm>
            <a:off x="357240" y="4545315"/>
            <a:ext cx="4532400" cy="430887"/>
          </a:xfrm>
          <a:prstGeom prst="rect">
            <a:avLst/>
          </a:prstGeom>
        </p:spPr>
        <p:txBody>
          <a:bodyPr wrap="square">
            <a:spAutoFit/>
          </a:bodyPr>
          <a:lstStyle/>
          <a:p>
            <a:pPr algn="ctr"/>
            <a:r>
              <a:rPr lang="fr-FR" sz="1100" b="1" spc="-10" dirty="0">
                <a:solidFill>
                  <a:srgbClr val="595959"/>
                </a:solidFill>
                <a:latin typeface="CMU Serif"/>
                <a:ea typeface="Arial" panose="020B0604020202020204" pitchFamily="34" charset="0"/>
                <a:cs typeface="Times New Roman" panose="02020603050405020304" pitchFamily="18" charset="0"/>
              </a:rPr>
              <a:t>Figure </a:t>
            </a:r>
            <a:r>
              <a:rPr lang="fr-FR" sz="1100" b="1" spc="-10" dirty="0" smtClean="0">
                <a:solidFill>
                  <a:srgbClr val="595959"/>
                </a:solidFill>
                <a:latin typeface="CMU Serif"/>
                <a:ea typeface="Arial" panose="020B0604020202020204" pitchFamily="34" charset="0"/>
                <a:cs typeface="Times New Roman" panose="02020603050405020304" pitchFamily="18" charset="0"/>
              </a:rPr>
              <a:t>22</a:t>
            </a:r>
            <a:r>
              <a:rPr lang="fr-FR" sz="1100" b="1" spc="-10" dirty="0">
                <a:solidFill>
                  <a:srgbClr val="595959"/>
                </a:solidFill>
                <a:latin typeface="CMU Serif"/>
                <a:ea typeface="Arial" panose="020B0604020202020204" pitchFamily="34" charset="0"/>
                <a:cs typeface="Times New Roman" panose="02020603050405020304" pitchFamily="18" charset="0"/>
              </a:rPr>
              <a:t> : </a:t>
            </a:r>
            <a:r>
              <a:rPr lang="fr-FR" sz="1100" spc="-10" dirty="0">
                <a:solidFill>
                  <a:srgbClr val="595959"/>
                </a:solidFill>
                <a:latin typeface="CMU Serif"/>
                <a:ea typeface="Arial" panose="020B0604020202020204" pitchFamily="34" charset="0"/>
                <a:cs typeface="Times New Roman" panose="02020603050405020304" pitchFamily="18" charset="0"/>
              </a:rPr>
              <a:t> Carte de contribution à l’erreur de </a:t>
            </a:r>
            <a:r>
              <a:rPr lang="fr-FR" sz="1100" spc="-10" dirty="0" smtClean="0">
                <a:solidFill>
                  <a:srgbClr val="595959"/>
                </a:solidFill>
                <a:latin typeface="CMU Serif"/>
                <a:ea typeface="Arial" panose="020B0604020202020204" pitchFamily="34" charset="0"/>
                <a:cs typeface="Times New Roman" panose="02020603050405020304" pitchFamily="18" charset="0"/>
              </a:rPr>
              <a:t>maillage </a:t>
            </a:r>
          </a:p>
          <a:p>
            <a:pPr algn="ctr"/>
            <a:r>
              <a:rPr lang="fr-FR" sz="1100" spc="-10" dirty="0" smtClean="0">
                <a:solidFill>
                  <a:srgbClr val="595959"/>
                </a:solidFill>
                <a:latin typeface="CMU Serif"/>
                <a:ea typeface="Arial" panose="020B0604020202020204" pitchFamily="34" charset="0"/>
              </a:rPr>
              <a:t>du maillage optimal avec  </a:t>
            </a:r>
            <a:r>
              <a:rPr lang="en-US" sz="1100" spc="-10" dirty="0" smtClean="0">
                <a:solidFill>
                  <a:srgbClr val="595959"/>
                </a:solidFill>
                <a:latin typeface="CMU Serif"/>
                <a:ea typeface="Arial" panose="020B0604020202020204" pitchFamily="34" charset="0"/>
                <a:cs typeface="CMU Serif"/>
                <a:sym typeface="Symbol" panose="05050102010706020507" pitchFamily="18" charset="2"/>
              </a:rPr>
              <a:t></a:t>
            </a:r>
            <a:r>
              <a:rPr lang="en-US" sz="1100" spc="-10" baseline="-25000" dirty="0" smtClean="0">
                <a:solidFill>
                  <a:srgbClr val="595959"/>
                </a:solidFill>
                <a:latin typeface="CMU Serif"/>
                <a:ea typeface="Arial" panose="020B0604020202020204" pitchFamily="34" charset="0"/>
                <a:cs typeface="CMU Serif"/>
                <a:sym typeface="Symbol" panose="05050102010706020507" pitchFamily="18" charset="2"/>
              </a:rPr>
              <a:t></a:t>
            </a:r>
            <a:r>
              <a:rPr lang="en-US" sz="1100" spc="-10" baseline="-25000" dirty="0" smtClean="0">
                <a:solidFill>
                  <a:srgbClr val="595959"/>
                </a:solidFill>
                <a:latin typeface="CMU Serif"/>
                <a:ea typeface="Arial" panose="020B0604020202020204" pitchFamily="34" charset="0"/>
              </a:rPr>
              <a:t> </a:t>
            </a:r>
            <a:r>
              <a:rPr lang="en-US" sz="1100" spc="-10" dirty="0" smtClean="0">
                <a:solidFill>
                  <a:srgbClr val="595959"/>
                </a:solidFill>
                <a:latin typeface="CMU Serif"/>
                <a:ea typeface="Arial" panose="020B0604020202020204" pitchFamily="34" charset="0"/>
              </a:rPr>
              <a:t>= 3.39 %</a:t>
            </a:r>
            <a:endParaRPr lang="fr-FR" sz="2800" dirty="0"/>
          </a:p>
        </p:txBody>
      </p:sp>
      <p:sp>
        <p:nvSpPr>
          <p:cNvPr id="12" name="Rectangle 11"/>
          <p:cNvSpPr/>
          <p:nvPr/>
        </p:nvSpPr>
        <p:spPr>
          <a:xfrm>
            <a:off x="6004343" y="4545316"/>
            <a:ext cx="4043415" cy="430887"/>
          </a:xfrm>
          <a:prstGeom prst="rect">
            <a:avLst/>
          </a:prstGeom>
        </p:spPr>
        <p:txBody>
          <a:bodyPr wrap="none">
            <a:spAutoFit/>
          </a:bodyPr>
          <a:lstStyle/>
          <a:p>
            <a:pPr algn="ctr"/>
            <a:r>
              <a:rPr lang="fr-FR" sz="1100" b="1" spc="-10" dirty="0">
                <a:solidFill>
                  <a:srgbClr val="595959"/>
                </a:solidFill>
                <a:latin typeface="CMU Serif"/>
                <a:ea typeface="Arial" panose="020B0604020202020204" pitchFamily="34" charset="0"/>
              </a:rPr>
              <a:t>Figure </a:t>
            </a:r>
            <a:r>
              <a:rPr lang="fr-FR" sz="1100" b="1" spc="-10" dirty="0" smtClean="0">
                <a:solidFill>
                  <a:srgbClr val="595959"/>
                </a:solidFill>
                <a:latin typeface="CMU Serif"/>
                <a:ea typeface="Arial" panose="020B0604020202020204" pitchFamily="34" charset="0"/>
              </a:rPr>
              <a:t>23:</a:t>
            </a:r>
            <a:r>
              <a:rPr lang="fr-FR" sz="1100" spc="-10" dirty="0" smtClean="0">
                <a:solidFill>
                  <a:srgbClr val="595959"/>
                </a:solidFill>
                <a:latin typeface="CMU Serif"/>
                <a:ea typeface="Arial" panose="020B0604020202020204" pitchFamily="34" charset="0"/>
              </a:rPr>
              <a:t>  </a:t>
            </a:r>
            <a:r>
              <a:rPr lang="fr-FR" sz="1100" spc="-10" dirty="0">
                <a:solidFill>
                  <a:srgbClr val="595959"/>
                </a:solidFill>
                <a:latin typeface="CMU Serif"/>
                <a:ea typeface="Arial" panose="020B0604020202020204" pitchFamily="34" charset="0"/>
              </a:rPr>
              <a:t>Carte de contribution à l’erreur d’endommagement </a:t>
            </a:r>
            <a:endParaRPr lang="fr-FR" sz="1100" spc="-10" dirty="0" smtClean="0">
              <a:solidFill>
                <a:srgbClr val="595959"/>
              </a:solidFill>
              <a:latin typeface="CMU Serif"/>
              <a:ea typeface="Arial" panose="020B0604020202020204" pitchFamily="34" charset="0"/>
            </a:endParaRPr>
          </a:p>
          <a:p>
            <a:pPr algn="ctr"/>
            <a:r>
              <a:rPr lang="fr-FR" sz="1100" spc="-10" dirty="0" smtClean="0">
                <a:solidFill>
                  <a:srgbClr val="595959"/>
                </a:solidFill>
                <a:latin typeface="CMU Serif"/>
                <a:ea typeface="Arial" panose="020B0604020202020204" pitchFamily="34" charset="0"/>
              </a:rPr>
              <a:t>du </a:t>
            </a:r>
            <a:r>
              <a:rPr lang="fr-FR" sz="1100" spc="-10" dirty="0">
                <a:solidFill>
                  <a:srgbClr val="595959"/>
                </a:solidFill>
                <a:latin typeface="CMU Serif"/>
                <a:ea typeface="Arial" panose="020B0604020202020204" pitchFamily="34" charset="0"/>
              </a:rPr>
              <a:t>maillage  optimal avec </a:t>
            </a:r>
            <a:r>
              <a:rPr lang="en-US" sz="1100" spc="-10" dirty="0">
                <a:solidFill>
                  <a:srgbClr val="595959"/>
                </a:solidFill>
                <a:latin typeface="CMU Serif"/>
                <a:ea typeface="Arial" panose="020B0604020202020204" pitchFamily="34" charset="0"/>
                <a:cs typeface="CMU Serif"/>
                <a:sym typeface="Symbol" panose="05050102010706020507" pitchFamily="18" charset="2"/>
              </a:rPr>
              <a:t></a:t>
            </a:r>
            <a:r>
              <a:rPr lang="fr-FR" sz="1100" spc="-10" baseline="-25000" dirty="0">
                <a:solidFill>
                  <a:srgbClr val="595959"/>
                </a:solidFill>
                <a:latin typeface="CMU Serif"/>
                <a:ea typeface="Arial" panose="020B0604020202020204" pitchFamily="34" charset="0"/>
              </a:rPr>
              <a:t>d</a:t>
            </a:r>
            <a:r>
              <a:rPr lang="fr-FR" sz="1100" spc="-10" dirty="0">
                <a:solidFill>
                  <a:srgbClr val="595959"/>
                </a:solidFill>
                <a:latin typeface="CMU Serif"/>
                <a:ea typeface="Arial" panose="020B0604020202020204" pitchFamily="34" charset="0"/>
              </a:rPr>
              <a:t> = 3.48 %</a:t>
            </a:r>
            <a:endParaRPr lang="fr-FR" sz="2800" dirty="0"/>
          </a:p>
        </p:txBody>
      </p:sp>
      <p:sp>
        <p:nvSpPr>
          <p:cNvPr id="13" name="Rectangle 12"/>
          <p:cNvSpPr/>
          <p:nvPr/>
        </p:nvSpPr>
        <p:spPr>
          <a:xfrm>
            <a:off x="324464" y="5162782"/>
            <a:ext cx="11674429" cy="1200329"/>
          </a:xfrm>
          <a:prstGeom prst="rect">
            <a:avLst/>
          </a:prstGeom>
        </p:spPr>
        <p:txBody>
          <a:bodyPr wrap="square">
            <a:spAutoFit/>
          </a:bodyPr>
          <a:lstStyle/>
          <a:p>
            <a:pPr algn="just"/>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Pour les champs de distribution des erreurs, les résultats obtenus sont en bon accord avec ceux obtenus par l'utilisation de la méthode des résidus mise au point par Huerta et al (2000).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Toutefois,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pour l'erreur relative globale, les valeurs obtenues sont significativement plus grandes que celles fournies par </a:t>
            </a:r>
            <a:r>
              <a:rPr lang="fr-FR"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la méthode des  </a:t>
            </a:r>
            <a:r>
              <a:rPr lang="fr-FR" dirty="0">
                <a:solidFill>
                  <a:srgbClr val="000000"/>
                </a:solidFill>
                <a:latin typeface="Arial" panose="020B0604020202020204" pitchFamily="34" charset="0"/>
                <a:ea typeface="Arial" panose="020B0604020202020204" pitchFamily="34" charset="0"/>
                <a:cs typeface="Times New Roman" panose="02020603050405020304" pitchFamily="18" charset="0"/>
              </a:rPr>
              <a:t>résidus.</a:t>
            </a:r>
            <a:endParaRPr lang="fr-FR" dirty="0"/>
          </a:p>
        </p:txBody>
      </p:sp>
      <p:sp>
        <p:nvSpPr>
          <p:cNvPr id="18" name="Titre 1"/>
          <p:cNvSpPr>
            <a:spLocks noGrp="1"/>
          </p:cNvSpPr>
          <p:nvPr>
            <p:ph type="ctrTitle"/>
          </p:nvPr>
        </p:nvSpPr>
        <p:spPr>
          <a:xfrm>
            <a:off x="206480" y="98323"/>
            <a:ext cx="6902243" cy="501292"/>
          </a:xfrm>
        </p:spPr>
        <p:txBody>
          <a:bodyPr>
            <a:normAutofit/>
          </a:bodyPr>
          <a:lstStyle/>
          <a:p>
            <a:pPr lvl="0" algn="l"/>
            <a:r>
              <a:rPr lang="fr-FR" sz="2000" b="1" dirty="0" smtClean="0">
                <a:solidFill>
                  <a:schemeClr val="tx2"/>
                </a:solidFill>
              </a:rPr>
              <a:t>V</a:t>
            </a:r>
            <a:r>
              <a:rPr lang="fr-FR" sz="2000" b="1" dirty="0">
                <a:solidFill>
                  <a:schemeClr val="tx2"/>
                </a:solidFill>
              </a:rPr>
              <a:t>. </a:t>
            </a:r>
            <a:r>
              <a:rPr lang="fr-FR" sz="2000" b="1" dirty="0" smtClean="0">
                <a:solidFill>
                  <a:schemeClr val="tx2"/>
                </a:solidFill>
              </a:rPr>
              <a:t> Contrôle </a:t>
            </a:r>
            <a:r>
              <a:rPr lang="fr-FR" sz="2000" b="1" dirty="0">
                <a:solidFill>
                  <a:schemeClr val="tx2"/>
                </a:solidFill>
              </a:rPr>
              <a:t>de l’erreur ou adaptation de </a:t>
            </a:r>
            <a:r>
              <a:rPr lang="fr-FR" sz="2000" b="1" dirty="0" smtClean="0">
                <a:solidFill>
                  <a:schemeClr val="tx2"/>
                </a:solidFill>
              </a:rPr>
              <a:t>maillages </a:t>
            </a:r>
            <a:r>
              <a:rPr lang="fr-FR" sz="2000" b="1" dirty="0">
                <a:solidFill>
                  <a:schemeClr val="tx2"/>
                </a:solidFill>
              </a:rPr>
              <a:t>sur des cas tests</a:t>
            </a:r>
          </a:p>
        </p:txBody>
      </p:sp>
      <p:sp>
        <p:nvSpPr>
          <p:cNvPr id="19" name="ZoneTexte 18"/>
          <p:cNvSpPr txBox="1"/>
          <p:nvPr/>
        </p:nvSpPr>
        <p:spPr>
          <a:xfrm>
            <a:off x="521110" y="1014788"/>
            <a:ext cx="4355680" cy="369332"/>
          </a:xfrm>
          <a:prstGeom prst="rect">
            <a:avLst/>
          </a:prstGeom>
          <a:noFill/>
        </p:spPr>
        <p:txBody>
          <a:bodyPr wrap="square" rtlCol="0">
            <a:spAutoFit/>
          </a:bodyPr>
          <a:lstStyle/>
          <a:p>
            <a:r>
              <a:rPr lang="fr-FR" dirty="0" smtClean="0"/>
              <a:t>Erreur prescrite ou précision désirée = 05 %</a:t>
            </a:r>
            <a:endParaRPr lang="fr-FR" dirty="0"/>
          </a:p>
        </p:txBody>
      </p:sp>
      <p:sp>
        <p:nvSpPr>
          <p:cNvPr id="20" name="ZoneTexte 19"/>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1923113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7240" y="622535"/>
            <a:ext cx="10127226" cy="369332"/>
          </a:xfrm>
          <a:prstGeom prst="rect">
            <a:avLst/>
          </a:prstGeom>
          <a:noFill/>
        </p:spPr>
        <p:txBody>
          <a:bodyPr wrap="square" rtlCol="0">
            <a:spAutoFit/>
          </a:bodyPr>
          <a:lstStyle/>
          <a:p>
            <a:r>
              <a:rPr lang="fr-FR" b="1" dirty="0" smtClean="0">
                <a:solidFill>
                  <a:srgbClr val="FF0000"/>
                </a:solidFill>
              </a:rPr>
              <a:t>Second exemple d’adaptation de maillage pour le cas d’une poutre doublement entaillée (DENB test) :</a:t>
            </a:r>
            <a:endParaRPr lang="fr-FR" b="1" dirty="0">
              <a:solidFill>
                <a:srgbClr val="FF0000"/>
              </a:solidFill>
            </a:endParaRPr>
          </a:p>
        </p:txBody>
      </p:sp>
      <p:sp>
        <p:nvSpPr>
          <p:cNvPr id="8" name="Titre 1"/>
          <p:cNvSpPr>
            <a:spLocks noGrp="1"/>
          </p:cNvSpPr>
          <p:nvPr>
            <p:ph type="ctrTitle"/>
          </p:nvPr>
        </p:nvSpPr>
        <p:spPr>
          <a:xfrm>
            <a:off x="206480" y="98323"/>
            <a:ext cx="6902243" cy="501292"/>
          </a:xfrm>
        </p:spPr>
        <p:txBody>
          <a:bodyPr>
            <a:normAutofit/>
          </a:bodyPr>
          <a:lstStyle/>
          <a:p>
            <a:pPr lvl="0" algn="l"/>
            <a:r>
              <a:rPr lang="fr-FR" sz="2000" b="1" dirty="0" smtClean="0">
                <a:solidFill>
                  <a:schemeClr val="tx2"/>
                </a:solidFill>
              </a:rPr>
              <a:t>V</a:t>
            </a:r>
            <a:r>
              <a:rPr lang="fr-FR" sz="2000" b="1" dirty="0">
                <a:solidFill>
                  <a:schemeClr val="tx2"/>
                </a:solidFill>
              </a:rPr>
              <a:t>. </a:t>
            </a:r>
            <a:r>
              <a:rPr lang="fr-FR" sz="2000" b="1" dirty="0" smtClean="0">
                <a:solidFill>
                  <a:schemeClr val="tx2"/>
                </a:solidFill>
              </a:rPr>
              <a:t> Contrôle </a:t>
            </a:r>
            <a:r>
              <a:rPr lang="fr-FR" sz="2000" b="1" dirty="0">
                <a:solidFill>
                  <a:schemeClr val="tx2"/>
                </a:solidFill>
              </a:rPr>
              <a:t>de l’erreur ou adaptation de </a:t>
            </a:r>
            <a:r>
              <a:rPr lang="fr-FR" sz="2000" b="1" dirty="0" smtClean="0">
                <a:solidFill>
                  <a:schemeClr val="tx2"/>
                </a:solidFill>
              </a:rPr>
              <a:t>maillages </a:t>
            </a:r>
            <a:r>
              <a:rPr lang="fr-FR" sz="2000" b="1" dirty="0">
                <a:solidFill>
                  <a:schemeClr val="tx2"/>
                </a:solidFill>
              </a:rPr>
              <a:t>sur des cas tests</a:t>
            </a:r>
          </a:p>
        </p:txBody>
      </p:sp>
      <p:sp>
        <p:nvSpPr>
          <p:cNvPr id="9" name="ZoneTexte 8"/>
          <p:cNvSpPr txBox="1"/>
          <p:nvPr/>
        </p:nvSpPr>
        <p:spPr>
          <a:xfrm>
            <a:off x="521110" y="1014788"/>
            <a:ext cx="4355680" cy="369332"/>
          </a:xfrm>
          <a:prstGeom prst="rect">
            <a:avLst/>
          </a:prstGeom>
          <a:noFill/>
        </p:spPr>
        <p:txBody>
          <a:bodyPr wrap="square" rtlCol="0">
            <a:spAutoFit/>
          </a:bodyPr>
          <a:lstStyle/>
          <a:p>
            <a:r>
              <a:rPr lang="fr-FR" dirty="0" smtClean="0"/>
              <a:t>Erreur prescrite ou précision désirée = 05 %</a:t>
            </a:r>
            <a:endParaRPr lang="fr-FR" dirty="0"/>
          </a:p>
        </p:txBody>
      </p:sp>
      <p:pic>
        <p:nvPicPr>
          <p:cNvPr id="3" name="Image 2"/>
          <p:cNvPicPr>
            <a:picLocks noChangeAspect="1"/>
          </p:cNvPicPr>
          <p:nvPr/>
        </p:nvPicPr>
        <p:blipFill rotWithShape="1">
          <a:blip r:embed="rId2"/>
          <a:srcRect b="4207"/>
          <a:stretch/>
        </p:blipFill>
        <p:spPr>
          <a:xfrm>
            <a:off x="1448776" y="1384120"/>
            <a:ext cx="9035690" cy="4872227"/>
          </a:xfrm>
          <a:prstGeom prst="rect">
            <a:avLst/>
          </a:prstGeom>
        </p:spPr>
      </p:pic>
      <p:sp>
        <p:nvSpPr>
          <p:cNvPr id="11" name="ZoneTexte 10"/>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3725302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7240" y="622535"/>
            <a:ext cx="10127226" cy="369332"/>
          </a:xfrm>
          <a:prstGeom prst="rect">
            <a:avLst/>
          </a:prstGeom>
          <a:noFill/>
        </p:spPr>
        <p:txBody>
          <a:bodyPr wrap="square" rtlCol="0">
            <a:spAutoFit/>
          </a:bodyPr>
          <a:lstStyle/>
          <a:p>
            <a:r>
              <a:rPr lang="fr-FR" b="1" dirty="0" smtClean="0">
                <a:solidFill>
                  <a:srgbClr val="FF0000"/>
                </a:solidFill>
              </a:rPr>
              <a:t>Second exemple d’adaptation de maillage pour le cas d’une poutre doublement entaillée (DENB test) :</a:t>
            </a:r>
            <a:endParaRPr lang="fr-FR" b="1" dirty="0">
              <a:solidFill>
                <a:srgbClr val="FF0000"/>
              </a:solidFill>
            </a:endParaRPr>
          </a:p>
        </p:txBody>
      </p:sp>
      <p:sp>
        <p:nvSpPr>
          <p:cNvPr id="8" name="Titre 1"/>
          <p:cNvSpPr>
            <a:spLocks noGrp="1"/>
          </p:cNvSpPr>
          <p:nvPr>
            <p:ph type="ctrTitle"/>
          </p:nvPr>
        </p:nvSpPr>
        <p:spPr>
          <a:xfrm>
            <a:off x="206480" y="98323"/>
            <a:ext cx="6902243" cy="501292"/>
          </a:xfrm>
        </p:spPr>
        <p:txBody>
          <a:bodyPr>
            <a:normAutofit/>
          </a:bodyPr>
          <a:lstStyle/>
          <a:p>
            <a:pPr lvl="0" algn="l"/>
            <a:r>
              <a:rPr lang="fr-FR" sz="2000" b="1" dirty="0" smtClean="0">
                <a:solidFill>
                  <a:schemeClr val="tx2"/>
                </a:solidFill>
              </a:rPr>
              <a:t>V</a:t>
            </a:r>
            <a:r>
              <a:rPr lang="fr-FR" sz="2000" b="1" dirty="0">
                <a:solidFill>
                  <a:schemeClr val="tx2"/>
                </a:solidFill>
              </a:rPr>
              <a:t>. </a:t>
            </a:r>
            <a:r>
              <a:rPr lang="fr-FR" sz="2000" b="1" dirty="0" smtClean="0">
                <a:solidFill>
                  <a:schemeClr val="tx2"/>
                </a:solidFill>
              </a:rPr>
              <a:t> Contrôle </a:t>
            </a:r>
            <a:r>
              <a:rPr lang="fr-FR" sz="2000" b="1" dirty="0">
                <a:solidFill>
                  <a:schemeClr val="tx2"/>
                </a:solidFill>
              </a:rPr>
              <a:t>de l’erreur ou adaptation de </a:t>
            </a:r>
            <a:r>
              <a:rPr lang="fr-FR" sz="2000" b="1" dirty="0" smtClean="0">
                <a:solidFill>
                  <a:schemeClr val="tx2"/>
                </a:solidFill>
              </a:rPr>
              <a:t>maillages </a:t>
            </a:r>
            <a:r>
              <a:rPr lang="fr-FR" sz="2000" b="1" dirty="0">
                <a:solidFill>
                  <a:schemeClr val="tx2"/>
                </a:solidFill>
              </a:rPr>
              <a:t>sur des cas tests</a:t>
            </a:r>
          </a:p>
        </p:txBody>
      </p:sp>
      <p:sp>
        <p:nvSpPr>
          <p:cNvPr id="9" name="ZoneTexte 8"/>
          <p:cNvSpPr txBox="1"/>
          <p:nvPr/>
        </p:nvSpPr>
        <p:spPr>
          <a:xfrm>
            <a:off x="521110" y="1014788"/>
            <a:ext cx="4355680" cy="369332"/>
          </a:xfrm>
          <a:prstGeom prst="rect">
            <a:avLst/>
          </a:prstGeom>
          <a:noFill/>
        </p:spPr>
        <p:txBody>
          <a:bodyPr wrap="square" rtlCol="0">
            <a:spAutoFit/>
          </a:bodyPr>
          <a:lstStyle/>
          <a:p>
            <a:r>
              <a:rPr lang="fr-FR" dirty="0" smtClean="0"/>
              <a:t>Erreur prescrite ou précision désirée = 05 %</a:t>
            </a:r>
            <a:endParaRPr lang="fr-FR" dirty="0"/>
          </a:p>
        </p:txBody>
      </p:sp>
      <p:pic>
        <p:nvPicPr>
          <p:cNvPr id="10" name="Image 9"/>
          <p:cNvPicPr>
            <a:picLocks noChangeAspect="1"/>
          </p:cNvPicPr>
          <p:nvPr/>
        </p:nvPicPr>
        <p:blipFill>
          <a:blip r:embed="rId2"/>
          <a:stretch>
            <a:fillRect/>
          </a:stretch>
        </p:blipFill>
        <p:spPr>
          <a:xfrm>
            <a:off x="1222654" y="1384120"/>
            <a:ext cx="9956473" cy="5053230"/>
          </a:xfrm>
          <a:prstGeom prst="rect">
            <a:avLst/>
          </a:prstGeom>
        </p:spPr>
      </p:pic>
      <p:sp>
        <p:nvSpPr>
          <p:cNvPr id="11" name="ZoneTexte 10"/>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2504688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7240" y="622535"/>
            <a:ext cx="10127226" cy="369332"/>
          </a:xfrm>
          <a:prstGeom prst="rect">
            <a:avLst/>
          </a:prstGeom>
          <a:noFill/>
        </p:spPr>
        <p:txBody>
          <a:bodyPr wrap="square" rtlCol="0">
            <a:spAutoFit/>
          </a:bodyPr>
          <a:lstStyle/>
          <a:p>
            <a:r>
              <a:rPr lang="fr-FR" b="1" dirty="0" smtClean="0">
                <a:solidFill>
                  <a:srgbClr val="FF0000"/>
                </a:solidFill>
              </a:rPr>
              <a:t>Second exemple d’adaptation de maillage pour le cas d’une poutre doublement entaillée (DENB test) :</a:t>
            </a:r>
            <a:endParaRPr lang="fr-FR" b="1" dirty="0">
              <a:solidFill>
                <a:srgbClr val="FF0000"/>
              </a:solidFill>
            </a:endParaRPr>
          </a:p>
        </p:txBody>
      </p:sp>
      <p:sp>
        <p:nvSpPr>
          <p:cNvPr id="8" name="Titre 1"/>
          <p:cNvSpPr>
            <a:spLocks noGrp="1"/>
          </p:cNvSpPr>
          <p:nvPr>
            <p:ph type="ctrTitle"/>
          </p:nvPr>
        </p:nvSpPr>
        <p:spPr>
          <a:xfrm>
            <a:off x="206480" y="98323"/>
            <a:ext cx="6902243" cy="501292"/>
          </a:xfrm>
        </p:spPr>
        <p:txBody>
          <a:bodyPr>
            <a:normAutofit/>
          </a:bodyPr>
          <a:lstStyle/>
          <a:p>
            <a:pPr lvl="0" algn="l"/>
            <a:r>
              <a:rPr lang="fr-FR" sz="2000" b="1" dirty="0" smtClean="0">
                <a:solidFill>
                  <a:schemeClr val="tx2"/>
                </a:solidFill>
              </a:rPr>
              <a:t>V</a:t>
            </a:r>
            <a:r>
              <a:rPr lang="fr-FR" sz="2000" b="1" dirty="0">
                <a:solidFill>
                  <a:schemeClr val="tx2"/>
                </a:solidFill>
              </a:rPr>
              <a:t>. </a:t>
            </a:r>
            <a:r>
              <a:rPr lang="fr-FR" sz="2000" b="1" dirty="0" smtClean="0">
                <a:solidFill>
                  <a:schemeClr val="tx2"/>
                </a:solidFill>
              </a:rPr>
              <a:t> Contrôle </a:t>
            </a:r>
            <a:r>
              <a:rPr lang="fr-FR" sz="2000" b="1" dirty="0">
                <a:solidFill>
                  <a:schemeClr val="tx2"/>
                </a:solidFill>
              </a:rPr>
              <a:t>de l’erreur ou adaptation de </a:t>
            </a:r>
            <a:r>
              <a:rPr lang="fr-FR" sz="2000" b="1" dirty="0" smtClean="0">
                <a:solidFill>
                  <a:schemeClr val="tx2"/>
                </a:solidFill>
              </a:rPr>
              <a:t>maillages </a:t>
            </a:r>
            <a:r>
              <a:rPr lang="fr-FR" sz="2000" b="1" dirty="0">
                <a:solidFill>
                  <a:schemeClr val="tx2"/>
                </a:solidFill>
              </a:rPr>
              <a:t>sur des cas tests</a:t>
            </a:r>
          </a:p>
        </p:txBody>
      </p:sp>
      <p:sp>
        <p:nvSpPr>
          <p:cNvPr id="9" name="ZoneTexte 8"/>
          <p:cNvSpPr txBox="1"/>
          <p:nvPr/>
        </p:nvSpPr>
        <p:spPr>
          <a:xfrm>
            <a:off x="521110" y="1014788"/>
            <a:ext cx="4355680" cy="369332"/>
          </a:xfrm>
          <a:prstGeom prst="rect">
            <a:avLst/>
          </a:prstGeom>
          <a:noFill/>
        </p:spPr>
        <p:txBody>
          <a:bodyPr wrap="square" rtlCol="0">
            <a:spAutoFit/>
          </a:bodyPr>
          <a:lstStyle/>
          <a:p>
            <a:r>
              <a:rPr lang="fr-FR" dirty="0" smtClean="0"/>
              <a:t>Erreur prescrite ou précision désirée = 05 %</a:t>
            </a:r>
            <a:endParaRPr lang="fr-FR" dirty="0"/>
          </a:p>
        </p:txBody>
      </p:sp>
      <p:pic>
        <p:nvPicPr>
          <p:cNvPr id="2" name="Image 1"/>
          <p:cNvPicPr>
            <a:picLocks noChangeAspect="1"/>
          </p:cNvPicPr>
          <p:nvPr/>
        </p:nvPicPr>
        <p:blipFill>
          <a:blip r:embed="rId2"/>
          <a:stretch>
            <a:fillRect/>
          </a:stretch>
        </p:blipFill>
        <p:spPr>
          <a:xfrm>
            <a:off x="973394" y="1407041"/>
            <a:ext cx="10252992" cy="5003683"/>
          </a:xfrm>
          <a:prstGeom prst="rect">
            <a:avLst/>
          </a:prstGeom>
        </p:spPr>
      </p:pic>
      <p:sp>
        <p:nvSpPr>
          <p:cNvPr id="11" name="ZoneTexte 10"/>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4245169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281083"/>
            <a:ext cx="9144000" cy="1228879"/>
          </a:xfrm>
        </p:spPr>
        <p:txBody>
          <a:bodyPr/>
          <a:lstStyle/>
          <a:p>
            <a:r>
              <a:rPr lang="fr-FR" b="1" dirty="0" smtClean="0">
                <a:solidFill>
                  <a:schemeClr val="tx2"/>
                </a:solidFill>
              </a:rPr>
              <a:t>VI. Discussion </a:t>
            </a:r>
            <a:r>
              <a:rPr lang="fr-FR" b="1" dirty="0">
                <a:solidFill>
                  <a:schemeClr val="tx2"/>
                </a:solidFill>
              </a:rPr>
              <a:t>et conclusion</a:t>
            </a:r>
          </a:p>
        </p:txBody>
      </p:sp>
      <p:sp>
        <p:nvSpPr>
          <p:cNvPr id="5" name="ZoneTexte 4"/>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2725115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80" y="924404"/>
            <a:ext cx="11818370" cy="4893647"/>
          </a:xfrm>
          <a:prstGeom prst="rect">
            <a:avLst/>
          </a:prstGeom>
        </p:spPr>
        <p:txBody>
          <a:bodyPr wrap="square">
            <a:spAutoFit/>
          </a:bodyPr>
          <a:lstStyle/>
          <a:p>
            <a:pPr algn="just"/>
            <a:r>
              <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L’erreur </a:t>
            </a:r>
            <a:r>
              <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globale est composée de deux </a:t>
            </a:r>
            <a:r>
              <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termes (erreurs </a:t>
            </a:r>
            <a:r>
              <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d'endommagement et de maillage) qui ont les mêmes ordres de grandeur. </a:t>
            </a:r>
            <a:endPar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r>
              <a:rPr lang="fr-FR" sz="2400" b="1"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Conséquence : </a:t>
            </a:r>
            <a:r>
              <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cela </a:t>
            </a:r>
            <a:r>
              <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explique également l'exigence de précision de 5% au lieu de 2% habituellement prescrites pour les tests d'adaptation de maillage. </a:t>
            </a:r>
            <a:endPar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algn="just"/>
            <a:r>
              <a:rPr lang="fr-FR" sz="2400" b="1" dirty="0" smtClean="0">
                <a:solidFill>
                  <a:srgbClr val="FF0000"/>
                </a:solidFill>
                <a:latin typeface="Arial" panose="020B0604020202020204" pitchFamily="34" charset="0"/>
                <a:ea typeface="Arial" panose="020B0604020202020204" pitchFamily="34" charset="0"/>
                <a:cs typeface="Times New Roman" panose="02020603050405020304" pitchFamily="18" charset="0"/>
              </a:rPr>
              <a:t>Un autre résultat :</a:t>
            </a:r>
            <a:r>
              <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les analyses de convergence </a:t>
            </a:r>
            <a:r>
              <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effectuées ont </a:t>
            </a:r>
            <a:r>
              <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mis en évidence une forte </a:t>
            </a:r>
            <a:r>
              <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variabilité du </a:t>
            </a:r>
            <a:r>
              <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taux de convergence des erreurs d'endommagement avec les incréments de chargement. Cette difficulté est encore plus accentuée dans le cas d'éléments de tailles non uniformes. Ceci constitue une difficulté majeure pour obtenir une adaptation de maillage automatique pas à pas. Néanmoins, pour un pas choisi et en se limitant à déterminer manuellement le taux de convergence des erreurs </a:t>
            </a:r>
            <a:r>
              <a:rPr lang="fr-FR" sz="2400"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d'endommagement, </a:t>
            </a:r>
            <a:r>
              <a:rPr lang="fr-FR" sz="2400" dirty="0">
                <a:solidFill>
                  <a:srgbClr val="000000"/>
                </a:solidFill>
                <a:latin typeface="Arial" panose="020B0604020202020204" pitchFamily="34" charset="0"/>
                <a:ea typeface="Arial" panose="020B0604020202020204" pitchFamily="34" charset="0"/>
                <a:cs typeface="Times New Roman" panose="02020603050405020304" pitchFamily="18" charset="0"/>
              </a:rPr>
              <a:t>des calculs optimisés peuvent être effectués.</a:t>
            </a:r>
            <a:endParaRPr lang="fr-FR" sz="2400" dirty="0"/>
          </a:p>
        </p:txBody>
      </p:sp>
      <p:sp>
        <p:nvSpPr>
          <p:cNvPr id="8" name="Titre 1"/>
          <p:cNvSpPr>
            <a:spLocks noGrp="1"/>
          </p:cNvSpPr>
          <p:nvPr>
            <p:ph type="ctrTitle"/>
          </p:nvPr>
        </p:nvSpPr>
        <p:spPr>
          <a:xfrm>
            <a:off x="206480" y="98323"/>
            <a:ext cx="6902243" cy="501292"/>
          </a:xfrm>
        </p:spPr>
        <p:txBody>
          <a:bodyPr>
            <a:normAutofit/>
          </a:bodyPr>
          <a:lstStyle/>
          <a:p>
            <a:pPr lvl="0" algn="l"/>
            <a:r>
              <a:rPr lang="fr-FR" sz="2000" b="1" dirty="0" smtClean="0">
                <a:solidFill>
                  <a:schemeClr val="tx2"/>
                </a:solidFill>
              </a:rPr>
              <a:t>VI.  Discussion et conclusion </a:t>
            </a:r>
            <a:endParaRPr lang="fr-FR" sz="2000" b="1" dirty="0">
              <a:solidFill>
                <a:schemeClr val="tx2"/>
              </a:solidFill>
            </a:endParaRPr>
          </a:p>
        </p:txBody>
      </p:sp>
      <p:sp>
        <p:nvSpPr>
          <p:cNvPr id="6" name="ZoneTexte 5"/>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4007713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281083"/>
            <a:ext cx="9144000" cy="1228879"/>
          </a:xfrm>
        </p:spPr>
        <p:txBody>
          <a:bodyPr/>
          <a:lstStyle/>
          <a:p>
            <a:r>
              <a:rPr lang="fr-FR" b="1" dirty="0" smtClean="0">
                <a:solidFill>
                  <a:schemeClr val="tx2"/>
                </a:solidFill>
              </a:rPr>
              <a:t> Quelques références </a:t>
            </a:r>
            <a:endParaRPr lang="fr-FR" b="1" dirty="0">
              <a:solidFill>
                <a:schemeClr val="tx2"/>
              </a:solidFill>
            </a:endParaRPr>
          </a:p>
        </p:txBody>
      </p:sp>
      <p:sp>
        <p:nvSpPr>
          <p:cNvPr id="5" name="ZoneTexte 4"/>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3211851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91" y="68827"/>
            <a:ext cx="4857135" cy="550605"/>
          </a:xfrm>
        </p:spPr>
        <p:txBody>
          <a:bodyPr>
            <a:normAutofit fontScale="90000"/>
          </a:bodyPr>
          <a:lstStyle/>
          <a:p>
            <a:pPr algn="l"/>
            <a:r>
              <a:rPr lang="fr-FR" sz="4000" b="1" dirty="0" smtClean="0">
                <a:solidFill>
                  <a:schemeClr val="tx2"/>
                </a:solidFill>
              </a:rPr>
              <a:t> </a:t>
            </a:r>
            <a:r>
              <a:rPr lang="fr-FR" sz="2400" b="1" dirty="0">
                <a:solidFill>
                  <a:schemeClr val="tx2"/>
                </a:solidFill>
              </a:rPr>
              <a:t>Quelques</a:t>
            </a:r>
            <a:r>
              <a:rPr lang="fr-FR" sz="4000" b="1" dirty="0" smtClean="0">
                <a:solidFill>
                  <a:schemeClr val="tx2"/>
                </a:solidFill>
              </a:rPr>
              <a:t> </a:t>
            </a:r>
            <a:r>
              <a:rPr lang="fr-FR" sz="2400" b="1" dirty="0" smtClean="0">
                <a:solidFill>
                  <a:schemeClr val="tx2"/>
                </a:solidFill>
              </a:rPr>
              <a:t>références</a:t>
            </a:r>
            <a:r>
              <a:rPr lang="fr-FR" sz="4000" b="1" dirty="0" smtClean="0">
                <a:solidFill>
                  <a:schemeClr val="tx2"/>
                </a:solidFill>
              </a:rPr>
              <a:t> </a:t>
            </a:r>
            <a:endParaRPr lang="fr-FR" sz="4000" b="1" dirty="0">
              <a:solidFill>
                <a:schemeClr val="tx2"/>
              </a:solidFill>
            </a:endParaRPr>
          </a:p>
        </p:txBody>
      </p:sp>
      <p:sp>
        <p:nvSpPr>
          <p:cNvPr id="5" name="ZoneTexte 4"/>
          <p:cNvSpPr txBox="1"/>
          <p:nvPr/>
        </p:nvSpPr>
        <p:spPr>
          <a:xfrm>
            <a:off x="3215149" y="6354568"/>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pic>
        <p:nvPicPr>
          <p:cNvPr id="3" name="Image 2"/>
          <p:cNvPicPr>
            <a:picLocks noChangeAspect="1"/>
          </p:cNvPicPr>
          <p:nvPr/>
        </p:nvPicPr>
        <p:blipFill>
          <a:blip r:embed="rId2"/>
          <a:stretch>
            <a:fillRect/>
          </a:stretch>
        </p:blipFill>
        <p:spPr>
          <a:xfrm>
            <a:off x="3018501" y="1022555"/>
            <a:ext cx="8122217" cy="5332013"/>
          </a:xfrm>
          <a:prstGeom prst="rect">
            <a:avLst/>
          </a:prstGeom>
        </p:spPr>
      </p:pic>
      <p:sp>
        <p:nvSpPr>
          <p:cNvPr id="4" name="Rectangle 3"/>
          <p:cNvSpPr/>
          <p:nvPr/>
        </p:nvSpPr>
        <p:spPr>
          <a:xfrm>
            <a:off x="2939843" y="588655"/>
            <a:ext cx="8042789" cy="430887"/>
          </a:xfrm>
          <a:prstGeom prst="rect">
            <a:avLst/>
          </a:prstGeom>
        </p:spPr>
        <p:txBody>
          <a:bodyPr wrap="square">
            <a:spAutoFit/>
          </a:bodyPr>
          <a:lstStyle/>
          <a:p>
            <a:r>
              <a:rPr lang="en-US" sz="1100" dirty="0" err="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Becheur</a:t>
            </a:r>
            <a:r>
              <a:rPr lang="en-US" sz="110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 </a:t>
            </a:r>
            <a:r>
              <a:rPr lang="en-US" sz="1100" dirty="0" err="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Medjahed</a:t>
            </a:r>
            <a:r>
              <a:rPr lang="en-US" sz="110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 </a:t>
            </a:r>
            <a:r>
              <a:rPr lang="en-US" sz="1100" dirty="0" err="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Coorevits</a:t>
            </a:r>
            <a:r>
              <a:rPr lang="en-US" sz="110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P.  A </a:t>
            </a:r>
            <a:r>
              <a:rPr lang="en-US" sz="11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new a posteriori error indicator and its mesh optimization for nonlocal concrete damage </a:t>
            </a:r>
            <a:r>
              <a:rPr lang="en-US" sz="110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models.  </a:t>
            </a:r>
            <a:r>
              <a:rPr lang="en-US" sz="11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Latin American Journal of Solids and </a:t>
            </a:r>
            <a:r>
              <a:rPr lang="en-US" sz="110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Structures  </a:t>
            </a:r>
            <a:r>
              <a:rPr lang="en-US" sz="11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LAJSS, </a:t>
            </a:r>
            <a:r>
              <a:rPr lang="en-US" sz="11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vol</a:t>
            </a:r>
            <a:r>
              <a:rPr lang="en-US" sz="11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15 (9) (2018).</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1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http://dx.doi.org/10.1590/1679-78254793</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466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91" y="68827"/>
            <a:ext cx="4857135" cy="550605"/>
          </a:xfrm>
        </p:spPr>
        <p:txBody>
          <a:bodyPr>
            <a:normAutofit fontScale="90000"/>
          </a:bodyPr>
          <a:lstStyle/>
          <a:p>
            <a:pPr algn="l"/>
            <a:r>
              <a:rPr lang="fr-FR" sz="4000" b="1" dirty="0" smtClean="0">
                <a:solidFill>
                  <a:schemeClr val="tx2"/>
                </a:solidFill>
              </a:rPr>
              <a:t> </a:t>
            </a:r>
            <a:r>
              <a:rPr lang="fr-FR" sz="2400" b="1" dirty="0">
                <a:solidFill>
                  <a:schemeClr val="tx2"/>
                </a:solidFill>
              </a:rPr>
              <a:t>Quelques</a:t>
            </a:r>
            <a:r>
              <a:rPr lang="fr-FR" sz="4000" b="1" dirty="0" smtClean="0">
                <a:solidFill>
                  <a:schemeClr val="tx2"/>
                </a:solidFill>
              </a:rPr>
              <a:t> </a:t>
            </a:r>
            <a:r>
              <a:rPr lang="fr-FR" sz="2400" b="1" dirty="0" smtClean="0">
                <a:solidFill>
                  <a:schemeClr val="tx2"/>
                </a:solidFill>
              </a:rPr>
              <a:t>références</a:t>
            </a:r>
            <a:r>
              <a:rPr lang="fr-FR" sz="4000" b="1" dirty="0" smtClean="0">
                <a:solidFill>
                  <a:schemeClr val="tx2"/>
                </a:solidFill>
              </a:rPr>
              <a:t> </a:t>
            </a:r>
            <a:endParaRPr lang="fr-FR" sz="4000" b="1" dirty="0">
              <a:solidFill>
                <a:schemeClr val="tx2"/>
              </a:solidFill>
            </a:endParaRPr>
          </a:p>
        </p:txBody>
      </p:sp>
      <p:sp>
        <p:nvSpPr>
          <p:cNvPr id="5" name="ZoneTexte 4"/>
          <p:cNvSpPr txBox="1"/>
          <p:nvPr/>
        </p:nvSpPr>
        <p:spPr>
          <a:xfrm>
            <a:off x="3195485" y="6550223"/>
            <a:ext cx="5250425" cy="307777"/>
          </a:xfrm>
          <a:prstGeom prst="rect">
            <a:avLst/>
          </a:prstGeom>
          <a:noFill/>
        </p:spPr>
        <p:txBody>
          <a:bodyPr wrap="square" rtlCol="0">
            <a:spAutoFit/>
          </a:bodyPr>
          <a:lstStyle/>
          <a:p>
            <a:r>
              <a:rPr lang="fr-FR" sz="1400" dirty="0" smtClean="0">
                <a:solidFill>
                  <a:schemeClr val="tx2"/>
                </a:solidFill>
              </a:rPr>
              <a:t>Abdelhamid BECHEUR         Club CAST3M, 27/11/2020</a:t>
            </a:r>
            <a:endParaRPr lang="fr-FR" sz="1400" dirty="0">
              <a:solidFill>
                <a:schemeClr val="tx2"/>
              </a:solidFill>
            </a:endParaRPr>
          </a:p>
        </p:txBody>
      </p:sp>
      <p:pic>
        <p:nvPicPr>
          <p:cNvPr id="4" name="Image 3"/>
          <p:cNvPicPr>
            <a:picLocks noChangeAspect="1"/>
          </p:cNvPicPr>
          <p:nvPr/>
        </p:nvPicPr>
        <p:blipFill>
          <a:blip r:embed="rId2"/>
          <a:stretch>
            <a:fillRect/>
          </a:stretch>
        </p:blipFill>
        <p:spPr>
          <a:xfrm>
            <a:off x="3666888" y="68827"/>
            <a:ext cx="6293189" cy="6416566"/>
          </a:xfrm>
          <a:prstGeom prst="rect">
            <a:avLst/>
          </a:prstGeom>
        </p:spPr>
      </p:pic>
    </p:spTree>
    <p:extLst>
      <p:ext uri="{BB962C8B-B14F-4D97-AF65-F5344CB8AC3E}">
        <p14:creationId xmlns:p14="http://schemas.microsoft.com/office/powerpoint/2010/main" val="2093482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317522" y="2864617"/>
            <a:ext cx="9517626" cy="822479"/>
          </a:xfrm>
        </p:spPr>
        <p:txBody>
          <a:bodyPr>
            <a:noAutofit/>
          </a:bodyPr>
          <a:lstStyle/>
          <a:p>
            <a:r>
              <a:rPr lang="fr-FR" sz="6600" dirty="0" smtClean="0"/>
              <a:t>Merci pour votre attention</a:t>
            </a:r>
            <a:endParaRPr lang="fr-FR" sz="6600" dirty="0"/>
          </a:p>
        </p:txBody>
      </p:sp>
    </p:spTree>
    <p:extLst>
      <p:ext uri="{BB962C8B-B14F-4D97-AF65-F5344CB8AC3E}">
        <p14:creationId xmlns:p14="http://schemas.microsoft.com/office/powerpoint/2010/main" val="12058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7703" y="1434337"/>
            <a:ext cx="11287432" cy="481796"/>
          </a:xfrm>
        </p:spPr>
        <p:txBody>
          <a:bodyPr>
            <a:noAutofit/>
          </a:bodyPr>
          <a:lstStyle/>
          <a:p>
            <a:pPr algn="just"/>
            <a:r>
              <a:rPr lang="fr-FR" sz="2800" dirty="0" smtClean="0">
                <a:solidFill>
                  <a:schemeClr val="tx2"/>
                </a:solidFill>
              </a:rPr>
              <a:t>Pour </a:t>
            </a:r>
            <a:r>
              <a:rPr lang="fr-FR" sz="2800" dirty="0">
                <a:solidFill>
                  <a:schemeClr val="tx2"/>
                </a:solidFill>
              </a:rPr>
              <a:t>l’utilisateur de </a:t>
            </a:r>
            <a:r>
              <a:rPr lang="fr-FR" sz="2800" dirty="0" smtClean="0">
                <a:solidFill>
                  <a:schemeClr val="tx2"/>
                </a:solidFill>
              </a:rPr>
              <a:t>toute méthode de simulation numérique (basée dans notre cas sur la MEF), deux </a:t>
            </a:r>
            <a:r>
              <a:rPr lang="fr-FR" sz="2800" dirty="0">
                <a:solidFill>
                  <a:schemeClr val="tx2"/>
                </a:solidFill>
              </a:rPr>
              <a:t>questions </a:t>
            </a:r>
            <a:r>
              <a:rPr lang="fr-FR" sz="2800" dirty="0" smtClean="0">
                <a:solidFill>
                  <a:schemeClr val="tx2"/>
                </a:solidFill>
              </a:rPr>
              <a:t>peuvent (ou plutôt doivent) se </a:t>
            </a:r>
            <a:r>
              <a:rPr lang="fr-FR" sz="2800" dirty="0">
                <a:solidFill>
                  <a:schemeClr val="tx2"/>
                </a:solidFill>
              </a:rPr>
              <a:t>poser :</a:t>
            </a:r>
          </a:p>
        </p:txBody>
      </p:sp>
      <p:sp>
        <p:nvSpPr>
          <p:cNvPr id="4" name="Sous-titre 2"/>
          <p:cNvSpPr txBox="1">
            <a:spLocks/>
          </p:cNvSpPr>
          <p:nvPr/>
        </p:nvSpPr>
        <p:spPr>
          <a:xfrm>
            <a:off x="1111045" y="2666819"/>
            <a:ext cx="9920748" cy="8323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800" dirty="0" smtClean="0">
                <a:solidFill>
                  <a:schemeClr val="tx2"/>
                </a:solidFill>
              </a:rPr>
              <a:t>1- Quelle </a:t>
            </a:r>
            <a:r>
              <a:rPr lang="fr-FR" sz="2800" dirty="0">
                <a:solidFill>
                  <a:schemeClr val="tx2"/>
                </a:solidFill>
              </a:rPr>
              <a:t>est la qualité de la solution approchée obtenue vis-à-vis </a:t>
            </a:r>
            <a:r>
              <a:rPr lang="fr-FR" sz="2800" dirty="0" smtClean="0">
                <a:solidFill>
                  <a:schemeClr val="tx2"/>
                </a:solidFill>
              </a:rPr>
              <a:t>de la solution exacte ou dans le cas échéant, vis-à-vis d’une  solution de référence ?</a:t>
            </a:r>
          </a:p>
          <a:p>
            <a:pPr algn="l"/>
            <a:endParaRPr lang="fr-FR" sz="2800" dirty="0">
              <a:solidFill>
                <a:schemeClr val="tx2"/>
              </a:solidFill>
            </a:endParaRPr>
          </a:p>
          <a:p>
            <a:pPr algn="l"/>
            <a:endParaRPr lang="fr-FR" sz="2800" dirty="0">
              <a:solidFill>
                <a:schemeClr val="tx2"/>
              </a:solidFill>
            </a:endParaRPr>
          </a:p>
        </p:txBody>
      </p:sp>
      <p:sp>
        <p:nvSpPr>
          <p:cNvPr id="8" name="Sous-titre 2"/>
          <p:cNvSpPr txBox="1">
            <a:spLocks/>
          </p:cNvSpPr>
          <p:nvPr/>
        </p:nvSpPr>
        <p:spPr>
          <a:xfrm>
            <a:off x="1111045" y="4249815"/>
            <a:ext cx="9920748" cy="8323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800" dirty="0" smtClean="0">
                <a:solidFill>
                  <a:schemeClr val="tx2"/>
                </a:solidFill>
              </a:rPr>
              <a:t>2- Comment </a:t>
            </a:r>
            <a:r>
              <a:rPr lang="fr-FR" sz="2800" dirty="0">
                <a:solidFill>
                  <a:schemeClr val="tx2"/>
                </a:solidFill>
              </a:rPr>
              <a:t>optimiser les paramètres du calcul pour garantir une précision donnée tout en minimisant les coûts de calcul ?</a:t>
            </a:r>
          </a:p>
        </p:txBody>
      </p:sp>
      <p:sp>
        <p:nvSpPr>
          <p:cNvPr id="7" name="Titre 1"/>
          <p:cNvSpPr>
            <a:spLocks noGrp="1"/>
          </p:cNvSpPr>
          <p:nvPr>
            <p:ph type="ctrTitle"/>
          </p:nvPr>
        </p:nvSpPr>
        <p:spPr>
          <a:xfrm>
            <a:off x="143944" y="321172"/>
            <a:ext cx="6037007" cy="593861"/>
          </a:xfrm>
        </p:spPr>
        <p:txBody>
          <a:bodyPr>
            <a:noAutofit/>
          </a:bodyPr>
          <a:lstStyle/>
          <a:p>
            <a:pPr algn="l">
              <a:lnSpc>
                <a:spcPct val="100000"/>
              </a:lnSpc>
            </a:pPr>
            <a:r>
              <a:rPr lang="fr-FR" sz="3600" b="1" dirty="0">
                <a:solidFill>
                  <a:schemeClr val="tx2"/>
                </a:solidFill>
              </a:rPr>
              <a:t>I. </a:t>
            </a:r>
            <a:r>
              <a:rPr lang="fr-FR" sz="3600" b="1" dirty="0" smtClean="0">
                <a:solidFill>
                  <a:schemeClr val="tx2"/>
                </a:solidFill>
              </a:rPr>
              <a:t>Introduction</a:t>
            </a:r>
            <a:endParaRPr lang="fr-FR" sz="6600" b="1" dirty="0">
              <a:solidFill>
                <a:schemeClr val="tx2"/>
              </a:solidFill>
            </a:endParaRPr>
          </a:p>
        </p:txBody>
      </p:sp>
      <p:sp>
        <p:nvSpPr>
          <p:cNvPr id="10" name="ZoneTexte 9"/>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3260325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7535" y="747246"/>
            <a:ext cx="10825316" cy="4524315"/>
          </a:xfrm>
          <a:prstGeom prst="rect">
            <a:avLst/>
          </a:prstGeom>
          <a:noFill/>
        </p:spPr>
        <p:txBody>
          <a:bodyPr wrap="square" rtlCol="0">
            <a:spAutoFit/>
          </a:bodyPr>
          <a:lstStyle/>
          <a:p>
            <a:r>
              <a:rPr lang="fr-FR" sz="3200" dirty="0" smtClean="0">
                <a:solidFill>
                  <a:schemeClr val="tx2"/>
                </a:solidFill>
              </a:rPr>
              <a:t>Deux catégories complémentaires d’estimateurs d’erreurs : </a:t>
            </a:r>
          </a:p>
          <a:p>
            <a:endParaRPr lang="fr-FR" sz="3200" dirty="0" smtClean="0">
              <a:solidFill>
                <a:schemeClr val="tx2"/>
              </a:solidFill>
            </a:endParaRPr>
          </a:p>
          <a:p>
            <a:pPr algn="just"/>
            <a:r>
              <a:rPr lang="fr-FR" sz="3200" dirty="0">
                <a:solidFill>
                  <a:schemeClr val="tx2"/>
                </a:solidFill>
              </a:rPr>
              <a:t>	</a:t>
            </a:r>
            <a:r>
              <a:rPr lang="fr-FR" sz="3200" dirty="0" smtClean="0">
                <a:solidFill>
                  <a:schemeClr val="tx2"/>
                </a:solidFill>
              </a:rPr>
              <a:t>- la première dite : à priori est  d’ordre qualitative et étudie mathématiquement les conditions de convergence de  la solution approchée vers la solution exacte (ou de référence)</a:t>
            </a:r>
          </a:p>
          <a:p>
            <a:endParaRPr lang="fr-FR" sz="3200" dirty="0" smtClean="0">
              <a:solidFill>
                <a:schemeClr val="tx2"/>
              </a:solidFill>
            </a:endParaRPr>
          </a:p>
          <a:p>
            <a:pPr algn="just"/>
            <a:r>
              <a:rPr lang="fr-FR" sz="3200" dirty="0">
                <a:solidFill>
                  <a:schemeClr val="tx2"/>
                </a:solidFill>
              </a:rPr>
              <a:t>	</a:t>
            </a:r>
            <a:r>
              <a:rPr lang="fr-FR" sz="3200" dirty="0" smtClean="0">
                <a:solidFill>
                  <a:schemeClr val="tx2"/>
                </a:solidFill>
              </a:rPr>
              <a:t>- la seconde dite : à postériori est d’ordre quantitative et analyse après tout calcul EF les résultats des calculs et leur convergence vers la solution exacte (ou de référence)</a:t>
            </a:r>
            <a:endParaRPr lang="fr-FR" sz="3200" dirty="0">
              <a:solidFill>
                <a:schemeClr val="tx2"/>
              </a:solidFill>
            </a:endParaRPr>
          </a:p>
        </p:txBody>
      </p:sp>
      <p:sp>
        <p:nvSpPr>
          <p:cNvPr id="5" name="Titre 1"/>
          <p:cNvSpPr>
            <a:spLocks noGrp="1"/>
          </p:cNvSpPr>
          <p:nvPr>
            <p:ph type="ctrTitle"/>
          </p:nvPr>
        </p:nvSpPr>
        <p:spPr>
          <a:xfrm>
            <a:off x="134113" y="124526"/>
            <a:ext cx="6037007" cy="386751"/>
          </a:xfrm>
        </p:spPr>
        <p:txBody>
          <a:bodyPr>
            <a:noAutofit/>
          </a:bodyPr>
          <a:lstStyle/>
          <a:p>
            <a:pPr algn="l">
              <a:lnSpc>
                <a:spcPct val="100000"/>
              </a:lnSpc>
            </a:pPr>
            <a:r>
              <a:rPr lang="fr-FR" sz="3600" b="1" dirty="0">
                <a:solidFill>
                  <a:schemeClr val="tx2"/>
                </a:solidFill>
              </a:rPr>
              <a:t>I. </a:t>
            </a:r>
            <a:r>
              <a:rPr lang="fr-FR" sz="3600" b="1" dirty="0" smtClean="0">
                <a:solidFill>
                  <a:schemeClr val="tx2"/>
                </a:solidFill>
              </a:rPr>
              <a:t>Introduction (suite)</a:t>
            </a:r>
            <a:endParaRPr lang="fr-FR" sz="6600" b="1" dirty="0">
              <a:solidFill>
                <a:schemeClr val="tx2"/>
              </a:solidFill>
            </a:endParaRPr>
          </a:p>
        </p:txBody>
      </p:sp>
      <p:sp>
        <p:nvSpPr>
          <p:cNvPr id="6" name="ZoneTexte 5"/>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4114194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593" y="771794"/>
            <a:ext cx="11208774" cy="5164940"/>
          </a:xfrm>
          <a:prstGeom prst="rect">
            <a:avLst/>
          </a:prstGeom>
        </p:spPr>
        <p:txBody>
          <a:bodyPr wrap="square">
            <a:spAutoFit/>
          </a:bodyPr>
          <a:lstStyle/>
          <a:p>
            <a:pPr indent="228600" algn="just">
              <a:lnSpc>
                <a:spcPct val="150000"/>
              </a:lnSpc>
              <a:spcBef>
                <a:spcPts val="800"/>
              </a:spcBef>
              <a:spcAft>
                <a:spcPts val="1600"/>
              </a:spcAft>
            </a:pP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Pour les problèmes linéaires : il existe essentiellement dans la littérature trois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démarches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a:t>
            </a:r>
            <a:endParaRPr lang="fr-FR" sz="24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800100" lvl="1" indent="-342900" algn="just">
              <a:lnSpc>
                <a:spcPct val="150000"/>
              </a:lnSpc>
              <a:spcBef>
                <a:spcPts val="800"/>
              </a:spcBef>
              <a:buFont typeface="Symbol" panose="05050102010706020507" pitchFamily="18" charset="2"/>
              <a:buChar char=""/>
              <a:tabLst>
                <a:tab pos="457200" algn="l"/>
              </a:tabLst>
            </a:pP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travaux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de </a:t>
            </a:r>
            <a:r>
              <a:rPr lang="fr-FR" sz="2000" dirty="0" err="1" smtClean="0">
                <a:solidFill>
                  <a:schemeClr val="tx2"/>
                </a:solidFill>
                <a:latin typeface="Arial" panose="020B0604020202020204" pitchFamily="34" charset="0"/>
                <a:ea typeface="Arial" panose="020B0604020202020204" pitchFamily="34" charset="0"/>
                <a:cs typeface="Times New Roman" panose="02020603050405020304" pitchFamily="18" charset="0"/>
              </a:rPr>
              <a:t>Babuska-Rheinboldt</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(1978)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estimateur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d’erreur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basé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sur la notion de défauts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d’équilibre : Estimateur nommé </a:t>
            </a:r>
            <a:r>
              <a:rPr lang="fr-FR" sz="2000" b="1" i="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BR</a:t>
            </a:r>
            <a:endParaRPr lang="fr-FR" sz="2400" b="1" i="1"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800100" lvl="1" indent="-342900" algn="just">
              <a:lnSpc>
                <a:spcPct val="150000"/>
              </a:lnSpc>
              <a:spcBef>
                <a:spcPts val="800"/>
              </a:spcBef>
              <a:buFont typeface="Symbol" panose="05050102010706020507" pitchFamily="18" charset="2"/>
              <a:buChar char=""/>
              <a:tabLst>
                <a:tab pos="457200" algn="l"/>
              </a:tabLst>
            </a:pP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Indicateurs d’erreurs de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Zienkiewicz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et Zhu (1987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et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1992) utilisation de techniques de lissage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des champs de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contraintes : indicateur dit </a:t>
            </a:r>
            <a:r>
              <a:rPr lang="fr-FR" sz="2000" b="1" i="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ZZ</a:t>
            </a:r>
            <a:r>
              <a:rPr lang="fr-FR" sz="2000" b="1" i="1" baseline="30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1</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(version 1987) et </a:t>
            </a:r>
            <a:r>
              <a:rPr lang="fr-FR" sz="2000" b="1" i="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ZZ</a:t>
            </a:r>
            <a:r>
              <a:rPr lang="fr-FR" sz="2000" b="1" i="1" baseline="30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2</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(version 1992) </a:t>
            </a:r>
            <a:endParaRPr lang="fr-FR" sz="24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800100" lvl="1" indent="-342900" algn="just">
              <a:lnSpc>
                <a:spcPct val="150000"/>
              </a:lnSpc>
              <a:spcBef>
                <a:spcPts val="800"/>
              </a:spcBef>
              <a:buFont typeface="Symbol" panose="05050102010706020507" pitchFamily="18" charset="2"/>
              <a:buChar char=""/>
              <a:tabLst>
                <a:tab pos="457200" algn="l"/>
              </a:tabLst>
            </a:pP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travaux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de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Ladeveze (1983) (Estimateur dit </a:t>
            </a:r>
            <a:r>
              <a:rPr lang="fr-FR" sz="2000" b="1" i="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L</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 erreur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en relation de comportement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basée </a:t>
            </a:r>
            <a:r>
              <a:rPr lang="fr-FR" sz="2000" dirty="0">
                <a:solidFill>
                  <a:schemeClr val="tx2"/>
                </a:solidFill>
                <a:latin typeface="Arial" panose="020B0604020202020204" pitchFamily="34" charset="0"/>
                <a:ea typeface="Arial" panose="020B0604020202020204" pitchFamily="34" charset="0"/>
                <a:cs typeface="Times New Roman" panose="02020603050405020304" pitchFamily="18" charset="0"/>
              </a:rPr>
              <a:t>sur des techniques associées de construction de champs </a:t>
            </a:r>
            <a:r>
              <a:rPr lang="fr-FR" sz="20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statiquement (pour les contraintes) et cinématiquement (pour les déplacements)  admissibles (ou acceptables). Ces champs sont donc supposés vérifier rigoureusement les équations d’équilibre et les liaisons cinématiques. </a:t>
            </a:r>
            <a:endParaRPr lang="fr-FR" sz="2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itre 1"/>
          <p:cNvSpPr>
            <a:spLocks noGrp="1"/>
          </p:cNvSpPr>
          <p:nvPr>
            <p:ph type="ctrTitle"/>
          </p:nvPr>
        </p:nvSpPr>
        <p:spPr>
          <a:xfrm>
            <a:off x="134113" y="124526"/>
            <a:ext cx="6037007" cy="386751"/>
          </a:xfrm>
        </p:spPr>
        <p:txBody>
          <a:bodyPr>
            <a:noAutofit/>
          </a:bodyPr>
          <a:lstStyle/>
          <a:p>
            <a:pPr algn="l">
              <a:lnSpc>
                <a:spcPct val="100000"/>
              </a:lnSpc>
            </a:pPr>
            <a:r>
              <a:rPr lang="fr-FR" sz="3600" b="1" dirty="0">
                <a:solidFill>
                  <a:schemeClr val="tx2"/>
                </a:solidFill>
              </a:rPr>
              <a:t>I. </a:t>
            </a:r>
            <a:r>
              <a:rPr lang="fr-FR" sz="3600" b="1" dirty="0" smtClean="0">
                <a:solidFill>
                  <a:schemeClr val="tx2"/>
                </a:solidFill>
              </a:rPr>
              <a:t>Introduction (suite)</a:t>
            </a:r>
            <a:endParaRPr lang="fr-FR" sz="6600" b="1" dirty="0">
              <a:solidFill>
                <a:schemeClr val="tx2"/>
              </a:solidFill>
            </a:endParaRPr>
          </a:p>
        </p:txBody>
      </p:sp>
      <p:sp>
        <p:nvSpPr>
          <p:cNvPr id="7" name="ZoneTexte 6"/>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438392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079" y="661147"/>
            <a:ext cx="11812081" cy="3970318"/>
          </a:xfrm>
          <a:prstGeom prst="rect">
            <a:avLst/>
          </a:prstGeom>
        </p:spPr>
        <p:txBody>
          <a:bodyPr wrap="square">
            <a:spAutoFit/>
          </a:bodyPr>
          <a:lstStyle/>
          <a:p>
            <a:endParaRPr lang="fr-FR"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algn="just"/>
            <a:r>
              <a:rPr lang="fr-FR" b="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Pour </a:t>
            </a:r>
            <a:r>
              <a:rPr lang="fr-FR" b="1" dirty="0">
                <a:solidFill>
                  <a:schemeClr val="tx2"/>
                </a:solidFill>
                <a:latin typeface="Arial" panose="020B0604020202020204" pitchFamily="34" charset="0"/>
                <a:ea typeface="Arial" panose="020B0604020202020204" pitchFamily="34" charset="0"/>
                <a:cs typeface="Times New Roman" panose="02020603050405020304" pitchFamily="18" charset="0"/>
              </a:rPr>
              <a:t>les problèmes non-linéaires de la mécanique de l’endommagement, les travaux relatifs à cette problématique sont peu abondants. </a:t>
            </a:r>
            <a:endParaRPr lang="fr-FR" b="1"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endParaRPr lang="fr-FR"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r>
              <a:rPr lang="fr-FR" b="1" u="sng"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On peut citer</a:t>
            </a:r>
            <a:r>
              <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a:t>
            </a:r>
          </a:p>
          <a:p>
            <a:r>
              <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a:t>
            </a:r>
          </a:p>
          <a:p>
            <a:pPr marL="285750" indent="-285750">
              <a:buFont typeface="Arial" panose="020B0604020202020204" pitchFamily="34" charset="0"/>
              <a:buChar char="•"/>
            </a:pPr>
            <a:r>
              <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L’estimateur basé </a:t>
            </a:r>
            <a:r>
              <a:rPr lang="fr-FR" dirty="0">
                <a:solidFill>
                  <a:schemeClr val="tx2"/>
                </a:solidFill>
                <a:latin typeface="Arial" panose="020B0604020202020204" pitchFamily="34" charset="0"/>
                <a:ea typeface="Arial" panose="020B0604020202020204" pitchFamily="34" charset="0"/>
                <a:cs typeface="Times New Roman" panose="02020603050405020304" pitchFamily="18" charset="0"/>
              </a:rPr>
              <a:t>sur les résidus et des calculs locaux a été développé par Rodriguez-</a:t>
            </a:r>
            <a:r>
              <a:rPr lang="fr-FR" dirty="0" err="1">
                <a:solidFill>
                  <a:schemeClr val="tx2"/>
                </a:solidFill>
                <a:latin typeface="Arial" panose="020B0604020202020204" pitchFamily="34" charset="0"/>
                <a:ea typeface="Arial" panose="020B0604020202020204" pitchFamily="34" charset="0"/>
                <a:cs typeface="Times New Roman" panose="02020603050405020304" pitchFamily="18" charset="0"/>
              </a:rPr>
              <a:t>Ferran</a:t>
            </a:r>
            <a:r>
              <a:rPr lang="fr-FR" dirty="0">
                <a:solidFill>
                  <a:schemeClr val="tx2"/>
                </a:solidFill>
                <a:latin typeface="Arial" panose="020B0604020202020204" pitchFamily="34" charset="0"/>
                <a:ea typeface="Arial" panose="020B0604020202020204" pitchFamily="34" charset="0"/>
                <a:cs typeface="Times New Roman" panose="02020603050405020304" pitchFamily="18" charset="0"/>
              </a:rPr>
              <a:t> et Huerta en 2000. </a:t>
            </a:r>
            <a:r>
              <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a:t>
            </a:r>
          </a:p>
          <a:p>
            <a:pPr marL="285750" indent="-285750">
              <a:buFont typeface="Arial" panose="020B0604020202020204" pitchFamily="34" charset="0"/>
              <a:buChar char="•"/>
            </a:pPr>
            <a:r>
              <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L’estimateur de  </a:t>
            </a:r>
            <a:r>
              <a:rPr lang="fr-FR" dirty="0" err="1">
                <a:solidFill>
                  <a:schemeClr val="tx2"/>
                </a:solidFill>
                <a:latin typeface="Arial" panose="020B0604020202020204" pitchFamily="34" charset="0"/>
                <a:ea typeface="Arial" panose="020B0604020202020204" pitchFamily="34" charset="0"/>
                <a:cs typeface="Times New Roman" panose="02020603050405020304" pitchFamily="18" charset="0"/>
              </a:rPr>
              <a:t>Comi</a:t>
            </a:r>
            <a:r>
              <a:rPr lang="fr-FR" dirty="0">
                <a:solidFill>
                  <a:schemeClr val="tx2"/>
                </a:solidFill>
                <a:latin typeface="Arial" panose="020B0604020202020204" pitchFamily="34" charset="0"/>
                <a:ea typeface="Arial" panose="020B0604020202020204" pitchFamily="34" charset="0"/>
                <a:cs typeface="Times New Roman" panose="02020603050405020304" pitchFamily="18" charset="0"/>
              </a:rPr>
              <a:t> et </a:t>
            </a:r>
            <a:r>
              <a:rPr lang="fr-FR" dirty="0" err="1">
                <a:solidFill>
                  <a:schemeClr val="tx2"/>
                </a:solidFill>
                <a:latin typeface="Arial" panose="020B0604020202020204" pitchFamily="34" charset="0"/>
                <a:ea typeface="Arial" panose="020B0604020202020204" pitchFamily="34" charset="0"/>
                <a:cs typeface="Times New Roman" panose="02020603050405020304" pitchFamily="18" charset="0"/>
              </a:rPr>
              <a:t>Perego</a:t>
            </a:r>
            <a:r>
              <a:rPr lang="fr-FR" dirty="0">
                <a:solidFill>
                  <a:schemeClr val="tx2"/>
                </a:solidFill>
                <a:latin typeface="Arial" panose="020B0604020202020204" pitchFamily="34" charset="0"/>
                <a:ea typeface="Arial" panose="020B0604020202020204" pitchFamily="34" charset="0"/>
                <a:cs typeface="Times New Roman" panose="02020603050405020304" pitchFamily="18" charset="0"/>
              </a:rPr>
              <a:t> (2002) ont adapté l'erreur dans les relations de comportement développée par Ladeveze à un modèle d’endommagent non local qu'ils ont </a:t>
            </a:r>
            <a:r>
              <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développé. </a:t>
            </a:r>
          </a:p>
          <a:p>
            <a:pPr marL="285750" indent="-285750">
              <a:buFont typeface="Arial" panose="020B0604020202020204" pitchFamily="34" charset="0"/>
              <a:buChar char="•"/>
            </a:pPr>
            <a:endPar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endParaRPr lang="fr-FR"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r>
              <a:rPr lang="fr-FR" b="1" u="sng"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La principale difficulté</a:t>
            </a:r>
            <a:r>
              <a:rPr lang="fr-FR"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  la </a:t>
            </a:r>
            <a:r>
              <a:rPr lang="fr-FR" dirty="0">
                <a:solidFill>
                  <a:schemeClr val="tx2"/>
                </a:solidFill>
                <a:latin typeface="Arial" panose="020B0604020202020204" pitchFamily="34" charset="0"/>
                <a:ea typeface="Arial" panose="020B0604020202020204" pitchFamily="34" charset="0"/>
                <a:cs typeface="Times New Roman" panose="02020603050405020304" pitchFamily="18" charset="0"/>
              </a:rPr>
              <a:t>mise en œuvre et l’implantation de ces estimateurs présente de grandes difficultés et semble nécessiter des efforts considérables de programmation.</a:t>
            </a:r>
            <a:endParaRPr lang="fr-FR" dirty="0">
              <a:solidFill>
                <a:schemeClr val="tx2"/>
              </a:solidFill>
            </a:endParaRPr>
          </a:p>
        </p:txBody>
      </p:sp>
      <p:sp>
        <p:nvSpPr>
          <p:cNvPr id="6" name="Titre 1"/>
          <p:cNvSpPr>
            <a:spLocks noGrp="1"/>
          </p:cNvSpPr>
          <p:nvPr>
            <p:ph type="ctrTitle"/>
          </p:nvPr>
        </p:nvSpPr>
        <p:spPr>
          <a:xfrm>
            <a:off x="134113" y="124526"/>
            <a:ext cx="6037007" cy="386751"/>
          </a:xfrm>
        </p:spPr>
        <p:txBody>
          <a:bodyPr>
            <a:noAutofit/>
          </a:bodyPr>
          <a:lstStyle/>
          <a:p>
            <a:pPr algn="l">
              <a:lnSpc>
                <a:spcPct val="100000"/>
              </a:lnSpc>
            </a:pPr>
            <a:r>
              <a:rPr lang="fr-FR" sz="3600" b="1" dirty="0">
                <a:solidFill>
                  <a:schemeClr val="tx2"/>
                </a:solidFill>
              </a:rPr>
              <a:t>I. </a:t>
            </a:r>
            <a:r>
              <a:rPr lang="fr-FR" sz="3600" b="1" dirty="0" smtClean="0">
                <a:solidFill>
                  <a:schemeClr val="tx2"/>
                </a:solidFill>
              </a:rPr>
              <a:t>Introduction (suite)</a:t>
            </a:r>
            <a:endParaRPr lang="fr-FR" sz="6600" b="1" dirty="0">
              <a:solidFill>
                <a:schemeClr val="tx2"/>
              </a:solidFill>
            </a:endParaRPr>
          </a:p>
        </p:txBody>
      </p:sp>
    </p:spTree>
    <p:extLst>
      <p:ext uri="{BB962C8B-B14F-4D97-AF65-F5344CB8AC3E}">
        <p14:creationId xmlns:p14="http://schemas.microsoft.com/office/powerpoint/2010/main" val="1908704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424" y="1253130"/>
            <a:ext cx="10609008" cy="3539430"/>
          </a:xfrm>
          <a:prstGeom prst="rect">
            <a:avLst/>
          </a:prstGeom>
        </p:spPr>
        <p:txBody>
          <a:bodyPr wrap="square">
            <a:spAutoFit/>
          </a:bodyPr>
          <a:lstStyle/>
          <a:p>
            <a:pPr algn="just"/>
            <a:r>
              <a:rPr lang="fr-FR" sz="2800" b="1"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Notre objectif  </a:t>
            </a:r>
            <a:r>
              <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la mise </a:t>
            </a:r>
            <a:r>
              <a:rPr lang="fr-FR" sz="2800" dirty="0">
                <a:solidFill>
                  <a:schemeClr val="tx2"/>
                </a:solidFill>
                <a:latin typeface="Arial" panose="020B0604020202020204" pitchFamily="34" charset="0"/>
                <a:ea typeface="Arial" panose="020B0604020202020204" pitchFamily="34" charset="0"/>
                <a:cs typeface="Times New Roman" panose="02020603050405020304" pitchFamily="18" charset="0"/>
              </a:rPr>
              <a:t>au point d’une méthode d’estimation d’erreur </a:t>
            </a:r>
            <a:r>
              <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avec les qualités suivantes :</a:t>
            </a:r>
          </a:p>
          <a:p>
            <a:pPr lvl="1" algn="just"/>
            <a:endPar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971550" lvl="1" indent="-514350" algn="just">
              <a:buFont typeface="+mj-lt"/>
              <a:buAutoNum type="arabicPeriod"/>
            </a:pPr>
            <a:r>
              <a:rPr lang="fr-FR" sz="2800" dirty="0">
                <a:solidFill>
                  <a:schemeClr val="tx2"/>
                </a:solidFill>
                <a:latin typeface="Arial" panose="020B0604020202020204" pitchFamily="34" charset="0"/>
                <a:ea typeface="Arial" panose="020B0604020202020204" pitchFamily="34" charset="0"/>
                <a:cs typeface="Times New Roman" panose="02020603050405020304" pitchFamily="18" charset="0"/>
              </a:rPr>
              <a:t> </a:t>
            </a:r>
            <a:r>
              <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relativement moins difficile dans </a:t>
            </a:r>
            <a:r>
              <a:rPr lang="fr-FR" sz="2800" dirty="0">
                <a:solidFill>
                  <a:schemeClr val="tx2"/>
                </a:solidFill>
                <a:latin typeface="Arial" panose="020B0604020202020204" pitchFamily="34" charset="0"/>
                <a:ea typeface="Arial" panose="020B0604020202020204" pitchFamily="34" charset="0"/>
                <a:cs typeface="Times New Roman" panose="02020603050405020304" pitchFamily="18" charset="0"/>
              </a:rPr>
              <a:t>sa mise en </a:t>
            </a:r>
            <a:r>
              <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œuvre</a:t>
            </a:r>
          </a:p>
          <a:p>
            <a:pPr marL="971550" lvl="1" indent="-514350" algn="just">
              <a:buFont typeface="+mj-lt"/>
              <a:buAutoNum type="arabicPeriod"/>
            </a:pPr>
            <a:endPar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971550" lvl="1" indent="-514350" algn="just">
              <a:buFont typeface="+mj-lt"/>
              <a:buAutoNum type="arabicPeriod"/>
            </a:pPr>
            <a:r>
              <a:rPr lang="fr-FR" sz="2800" dirty="0">
                <a:solidFill>
                  <a:schemeClr val="tx2"/>
                </a:solidFill>
                <a:latin typeface="Arial" panose="020B0604020202020204" pitchFamily="34" charset="0"/>
                <a:ea typeface="Arial" panose="020B0604020202020204" pitchFamily="34" charset="0"/>
                <a:cs typeface="Times New Roman" panose="02020603050405020304" pitchFamily="18" charset="0"/>
              </a:rPr>
              <a:t> </a:t>
            </a:r>
            <a:r>
              <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        être </a:t>
            </a:r>
            <a:r>
              <a:rPr lang="fr-FR" sz="2800" dirty="0">
                <a:solidFill>
                  <a:schemeClr val="tx2"/>
                </a:solidFill>
                <a:latin typeface="Arial" panose="020B0604020202020204" pitchFamily="34" charset="0"/>
                <a:ea typeface="Arial" panose="020B0604020202020204" pitchFamily="34" charset="0"/>
                <a:cs typeface="Times New Roman" panose="02020603050405020304" pitchFamily="18" charset="0"/>
              </a:rPr>
              <a:t>capable d’estimer correctement et suffisamment les erreurs de discrétisation inhérentes aux maillages des </a:t>
            </a:r>
            <a:r>
              <a:rPr lang="fr-FR" sz="2800" dirty="0" smtClean="0">
                <a:solidFill>
                  <a:schemeClr val="tx2"/>
                </a:solidFill>
                <a:latin typeface="Arial" panose="020B0604020202020204" pitchFamily="34" charset="0"/>
                <a:ea typeface="Arial" panose="020B0604020202020204" pitchFamily="34" charset="0"/>
                <a:cs typeface="Times New Roman" panose="02020603050405020304" pitchFamily="18" charset="0"/>
              </a:rPr>
              <a:t>structures endommagées.</a:t>
            </a:r>
            <a:endParaRPr lang="fr-FR" sz="2800" dirty="0">
              <a:solidFill>
                <a:schemeClr val="tx2"/>
              </a:solidFill>
            </a:endParaRP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
        <p:nvSpPr>
          <p:cNvPr id="7" name="Titre 1"/>
          <p:cNvSpPr>
            <a:spLocks noGrp="1"/>
          </p:cNvSpPr>
          <p:nvPr>
            <p:ph type="ctrTitle"/>
          </p:nvPr>
        </p:nvSpPr>
        <p:spPr>
          <a:xfrm>
            <a:off x="134113" y="124526"/>
            <a:ext cx="6037007" cy="386751"/>
          </a:xfrm>
        </p:spPr>
        <p:txBody>
          <a:bodyPr>
            <a:noAutofit/>
          </a:bodyPr>
          <a:lstStyle/>
          <a:p>
            <a:pPr algn="l">
              <a:lnSpc>
                <a:spcPct val="100000"/>
              </a:lnSpc>
            </a:pPr>
            <a:r>
              <a:rPr lang="fr-FR" sz="3600" b="1" dirty="0">
                <a:solidFill>
                  <a:schemeClr val="tx2"/>
                </a:solidFill>
              </a:rPr>
              <a:t>I. </a:t>
            </a:r>
            <a:r>
              <a:rPr lang="fr-FR" sz="3600" b="1" dirty="0" smtClean="0">
                <a:solidFill>
                  <a:schemeClr val="tx2"/>
                </a:solidFill>
              </a:rPr>
              <a:t>Introduction (suite)</a:t>
            </a:r>
            <a:endParaRPr lang="fr-FR" sz="6600" b="1" dirty="0">
              <a:solidFill>
                <a:schemeClr val="tx2"/>
              </a:solidFill>
            </a:endParaRPr>
          </a:p>
        </p:txBody>
      </p:sp>
    </p:spTree>
    <p:extLst>
      <p:ext uri="{BB962C8B-B14F-4D97-AF65-F5344CB8AC3E}">
        <p14:creationId xmlns:p14="http://schemas.microsoft.com/office/powerpoint/2010/main" val="1485426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7019" y="2312067"/>
            <a:ext cx="10500852" cy="1148888"/>
          </a:xfrm>
        </p:spPr>
        <p:txBody>
          <a:bodyPr>
            <a:normAutofit fontScale="90000"/>
          </a:bodyPr>
          <a:lstStyle/>
          <a:p>
            <a:pPr lvl="0" algn="l"/>
            <a:r>
              <a:rPr lang="fr-FR" sz="4800" b="1" dirty="0" smtClean="0">
                <a:solidFill>
                  <a:schemeClr val="tx2"/>
                </a:solidFill>
              </a:rPr>
              <a:t>II</a:t>
            </a:r>
            <a:r>
              <a:rPr lang="fr-FR" sz="4800" b="1" dirty="0">
                <a:solidFill>
                  <a:schemeClr val="tx2"/>
                </a:solidFill>
              </a:rPr>
              <a:t>. Quelques </a:t>
            </a:r>
            <a:r>
              <a:rPr lang="fr-FR" sz="4800" b="1" dirty="0" smtClean="0">
                <a:solidFill>
                  <a:schemeClr val="tx2"/>
                </a:solidFill>
              </a:rPr>
              <a:t>modèles d’endommagement (rappels)</a:t>
            </a:r>
            <a:endParaRPr lang="fr-FR" sz="4800" b="1" dirty="0">
              <a:solidFill>
                <a:schemeClr val="tx2"/>
              </a:solidFill>
            </a:endParaRPr>
          </a:p>
        </p:txBody>
      </p:sp>
      <p:pic>
        <p:nvPicPr>
          <p:cNvPr id="3" name="Image 14" descr="logo ub grande tai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749" y="0"/>
            <a:ext cx="3310319" cy="140601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062458" y="307479"/>
            <a:ext cx="3578942" cy="461665"/>
          </a:xfrm>
          <a:prstGeom prst="rect">
            <a:avLst/>
          </a:prstGeom>
          <a:noFill/>
        </p:spPr>
        <p:txBody>
          <a:bodyPr wrap="square" rtlCol="0">
            <a:spAutoFit/>
          </a:bodyPr>
          <a:lstStyle/>
          <a:p>
            <a:r>
              <a:rPr lang="fr-FR" sz="2400" dirty="0" smtClean="0">
                <a:solidFill>
                  <a:schemeClr val="tx2"/>
                </a:solidFill>
              </a:rPr>
              <a:t>Club CAST3M, 27/11/2019</a:t>
            </a:r>
            <a:endParaRPr lang="fr-FR" sz="2400" dirty="0">
              <a:solidFill>
                <a:schemeClr val="tx2"/>
              </a:solidFill>
            </a:endParaRPr>
          </a:p>
        </p:txBody>
      </p:sp>
      <p:sp>
        <p:nvSpPr>
          <p:cNvPr id="5" name="ZoneTexte 4"/>
          <p:cNvSpPr txBox="1"/>
          <p:nvPr/>
        </p:nvSpPr>
        <p:spPr>
          <a:xfrm>
            <a:off x="3224981" y="6197252"/>
            <a:ext cx="5250425" cy="369332"/>
          </a:xfrm>
          <a:prstGeom prst="rect">
            <a:avLst/>
          </a:prstGeom>
          <a:noFill/>
        </p:spPr>
        <p:txBody>
          <a:bodyPr wrap="square" rtlCol="0">
            <a:spAutoFit/>
          </a:bodyPr>
          <a:lstStyle/>
          <a:p>
            <a:r>
              <a:rPr lang="fr-FR" dirty="0" smtClean="0">
                <a:solidFill>
                  <a:schemeClr val="tx2"/>
                </a:solidFill>
              </a:rPr>
              <a:t>Abdelhamid BECHEUR         Club CAST3M, 27/11/2020</a:t>
            </a:r>
            <a:endParaRPr lang="fr-FR" dirty="0">
              <a:solidFill>
                <a:schemeClr val="tx2"/>
              </a:solidFill>
            </a:endParaRPr>
          </a:p>
        </p:txBody>
      </p:sp>
    </p:spTree>
    <p:extLst>
      <p:ext uri="{BB962C8B-B14F-4D97-AF65-F5344CB8AC3E}">
        <p14:creationId xmlns:p14="http://schemas.microsoft.com/office/powerpoint/2010/main" val="269967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3894</TotalTime>
  <Words>2497</Words>
  <Application>Microsoft Office PowerPoint</Application>
  <PresentationFormat>Grand écran</PresentationFormat>
  <Paragraphs>229</Paragraphs>
  <Slides>39</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39</vt:i4>
      </vt:variant>
    </vt:vector>
  </HeadingPairs>
  <TitlesOfParts>
    <vt:vector size="51" baseType="lpstr">
      <vt:lpstr>SimSun</vt:lpstr>
      <vt:lpstr>Arial</vt:lpstr>
      <vt:lpstr>Calibri</vt:lpstr>
      <vt:lpstr>Calibri Light</vt:lpstr>
      <vt:lpstr>Cambria Math</vt:lpstr>
      <vt:lpstr>CMU Serif</vt:lpstr>
      <vt:lpstr>Georgia</vt:lpstr>
      <vt:lpstr>Symbol</vt:lpstr>
      <vt:lpstr>Tahoma</vt:lpstr>
      <vt:lpstr>Times New Roman</vt:lpstr>
      <vt:lpstr>Wingdings</vt:lpstr>
      <vt:lpstr>Thème Office</vt:lpstr>
      <vt:lpstr>Présentation PowerPoint</vt:lpstr>
      <vt:lpstr>Présentation PowerPoint</vt:lpstr>
      <vt:lpstr>I. Introduction</vt:lpstr>
      <vt:lpstr>I. Introduction</vt:lpstr>
      <vt:lpstr>I. Introduction (suite)</vt:lpstr>
      <vt:lpstr>I. Introduction (suite)</vt:lpstr>
      <vt:lpstr>I. Introduction (suite)</vt:lpstr>
      <vt:lpstr>I. Introduction (suite)</vt:lpstr>
      <vt:lpstr>II. Quelques modèles d’endommagement (rappels)</vt:lpstr>
      <vt:lpstr>II. Quelques Modèles endommagement (rappels)</vt:lpstr>
      <vt:lpstr>II. Quelques Modèles endommagement (rappels)</vt:lpstr>
      <vt:lpstr>II. Quelques Modèles endommagement (rappels)</vt:lpstr>
      <vt:lpstr>III. L’indicateur d’erreur développé</vt:lpstr>
      <vt:lpstr>III. L’indicateur d’erreur développé</vt:lpstr>
      <vt:lpstr>IV. Propriétés de l’indicateur développé</vt:lpstr>
      <vt:lpstr>IV. Propriétés de l’indicateur développé</vt:lpstr>
      <vt:lpstr>IV.1  Analyse de la convergence de l’erreur</vt:lpstr>
      <vt:lpstr>IV.1 Analyse de la convergence de l’erreur </vt:lpstr>
      <vt:lpstr>IV.1 Analyse de la convergence de l’erreur </vt:lpstr>
      <vt:lpstr>IV.1 Analyse de la convergence de l’erreur </vt:lpstr>
      <vt:lpstr>IV.2  Indice d’efficacité de l’indicateur mis au point</vt:lpstr>
      <vt:lpstr>IV.2 Indice d’efficacité de l’indicateur mis au point</vt:lpstr>
      <vt:lpstr>IV.2 Indice d’efficacité de l’indicateur mis au point (suite)</vt:lpstr>
      <vt:lpstr>IV.3  Influence de la longueur caractéristique</vt:lpstr>
      <vt:lpstr>IV.3  Influence de la longueur caractéristique</vt:lpstr>
      <vt:lpstr>IV.3  Influence de la longueur caractéristique</vt:lpstr>
      <vt:lpstr>V.  Contrôle de l’erreur ou adaptation de       maillages sur des cas tests</vt:lpstr>
      <vt:lpstr>V.  Contrôle de l’erreur ou adaptation de maillages sur des cas tests</vt:lpstr>
      <vt:lpstr>V.  Contrôle de l’erreur ou adaptation de maillages sur des cas tests</vt:lpstr>
      <vt:lpstr>V.  Contrôle de l’erreur ou adaptation de maillages sur des cas tests</vt:lpstr>
      <vt:lpstr>V.  Contrôle de l’erreur ou adaptation de maillages sur des cas tests</vt:lpstr>
      <vt:lpstr>V.  Contrôle de l’erreur ou adaptation de maillages sur des cas tests</vt:lpstr>
      <vt:lpstr>V.  Contrôle de l’erreur ou adaptation de maillages sur des cas tests</vt:lpstr>
      <vt:lpstr>VI. Discussion et conclusion</vt:lpstr>
      <vt:lpstr>VI.  Discussion et conclusion </vt:lpstr>
      <vt:lpstr> Quelques références </vt:lpstr>
      <vt:lpstr> Quelques références </vt:lpstr>
      <vt:lpstr> Quelques références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VMI</dc:creator>
  <cp:lastModifiedBy>VMI</cp:lastModifiedBy>
  <cp:revision>254</cp:revision>
  <dcterms:created xsi:type="dcterms:W3CDTF">2018-09-30T13:02:57Z</dcterms:created>
  <dcterms:modified xsi:type="dcterms:W3CDTF">2020-11-29T20:23:52Z</dcterms:modified>
</cp:coreProperties>
</file>