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31"/>
  </p:notesMasterIdLst>
  <p:handoutMasterIdLst>
    <p:handoutMasterId r:id="rId32"/>
  </p:handoutMasterIdLst>
  <p:sldIdLst>
    <p:sldId id="375" r:id="rId3"/>
    <p:sldId id="434" r:id="rId4"/>
    <p:sldId id="440" r:id="rId5"/>
    <p:sldId id="418" r:id="rId6"/>
    <p:sldId id="419" r:id="rId7"/>
    <p:sldId id="421" r:id="rId8"/>
    <p:sldId id="441" r:id="rId9"/>
    <p:sldId id="430" r:id="rId10"/>
    <p:sldId id="395" r:id="rId11"/>
    <p:sldId id="429" r:id="rId12"/>
    <p:sldId id="415" r:id="rId13"/>
    <p:sldId id="442" r:id="rId14"/>
    <p:sldId id="436" r:id="rId15"/>
    <p:sldId id="432" r:id="rId16"/>
    <p:sldId id="417" r:id="rId17"/>
    <p:sldId id="390" r:id="rId18"/>
    <p:sldId id="443" r:id="rId19"/>
    <p:sldId id="427" r:id="rId20"/>
    <p:sldId id="428" r:id="rId21"/>
    <p:sldId id="401" r:id="rId22"/>
    <p:sldId id="416" r:id="rId23"/>
    <p:sldId id="444" r:id="rId24"/>
    <p:sldId id="435" r:id="rId25"/>
    <p:sldId id="420" r:id="rId26"/>
    <p:sldId id="445" r:id="rId27"/>
    <p:sldId id="379" r:id="rId28"/>
    <p:sldId id="431" r:id="rId29"/>
    <p:sldId id="439" r:id="rId30"/>
  </p:sldIdLst>
  <p:sldSz cx="9144000" cy="6858000" type="screen4x3"/>
  <p:notesSz cx="9872663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C35B1"/>
    <a:srgbClr val="FFFFFF"/>
    <a:srgbClr val="8F45C7"/>
    <a:srgbClr val="DCE6F2"/>
    <a:srgbClr val="99CCFF"/>
    <a:srgbClr val="009900"/>
    <a:srgbClr val="669900"/>
    <a:srgbClr val="FF33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502" autoAdjust="0"/>
  </p:normalViewPr>
  <p:slideViewPr>
    <p:cSldViewPr snapToGrid="0">
      <p:cViewPr>
        <p:scale>
          <a:sx n="80" d="100"/>
          <a:sy n="80" d="100"/>
        </p:scale>
        <p:origin x="-1526" y="-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-3132" y="-84"/>
      </p:cViewPr>
      <p:guideLst>
        <p:guide orient="horz" pos="2141"/>
        <p:guide pos="3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230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8" tIns="47628" rIns="95258" bIns="4762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128" y="0"/>
            <a:ext cx="4279230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8" tIns="47628" rIns="95258" bIns="4762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0CD28D17-8413-4F2B-A04D-8C6F885E0499}" type="datetimeFigureOut">
              <a:rPr lang="fr-FR"/>
              <a:pPr>
                <a:defRPr/>
              </a:pPr>
              <a:t>29/11/2019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644"/>
            <a:ext cx="4279230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8" tIns="47628" rIns="95258" bIns="4762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128" y="6456644"/>
            <a:ext cx="4279230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8" tIns="47628" rIns="95258" bIns="4762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ABF7086-8381-48D6-98B4-E3584704B6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94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230" cy="339939"/>
          </a:xfrm>
          <a:prstGeom prst="rect">
            <a:avLst/>
          </a:prstGeom>
        </p:spPr>
        <p:txBody>
          <a:bodyPr vert="horz" lIns="95258" tIns="47628" rIns="95258" bIns="4762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1128" y="0"/>
            <a:ext cx="4279230" cy="339939"/>
          </a:xfrm>
          <a:prstGeom prst="rect">
            <a:avLst/>
          </a:prstGeom>
        </p:spPr>
        <p:txBody>
          <a:bodyPr vert="horz" lIns="95258" tIns="47628" rIns="95258" bIns="4762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E45873A-0EDB-40AE-AF80-29DE658A82AA}" type="datetimeFigureOut">
              <a:rPr lang="fr-FR"/>
              <a:pPr>
                <a:defRPr/>
              </a:pPr>
              <a:t>29/11/2019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8" tIns="47628" rIns="95258" bIns="4762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89112" y="3228868"/>
            <a:ext cx="7894441" cy="3059446"/>
          </a:xfrm>
          <a:prstGeom prst="rect">
            <a:avLst/>
          </a:prstGeom>
        </p:spPr>
        <p:txBody>
          <a:bodyPr vert="horz" lIns="95258" tIns="47628" rIns="95258" bIns="47628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44"/>
            <a:ext cx="4279230" cy="339938"/>
          </a:xfrm>
          <a:prstGeom prst="rect">
            <a:avLst/>
          </a:prstGeom>
        </p:spPr>
        <p:txBody>
          <a:bodyPr vert="horz" lIns="95258" tIns="47628" rIns="95258" bIns="4762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1128" y="6456644"/>
            <a:ext cx="4279230" cy="339938"/>
          </a:xfrm>
          <a:prstGeom prst="rect">
            <a:avLst/>
          </a:prstGeom>
        </p:spPr>
        <p:txBody>
          <a:bodyPr vert="horz" lIns="95258" tIns="47628" rIns="95258" bIns="4762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639C330-FC75-475B-926B-93CF4AAC8F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155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7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7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7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7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7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C330-FC75-475B-926B-93CF4AAC8F24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RFMblan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28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B651E1D-C0FA-4274-A8AC-B8C791DAAC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2681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6817-601F-4411-85C3-2FFDAFA9F6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891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FD090-C6E9-4A4F-B911-7A52A4C34E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54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E362-2D9C-407A-BDA1-21E98C3830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68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D3895-959E-4CF3-A433-790E74E71F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825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9D2D-1E10-4CC2-B641-B2B67198DF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415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FC9C6-E564-4F68-BEC6-E5A3935160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98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39BD3-5D6E-42A0-B88A-B0C64630A5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15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3E69F-8F99-4441-BE02-433CF8C203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44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F90C-0F68-4020-97FF-3C54E20989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43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6695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AB5B-7F43-4EE4-8974-75C70913FC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685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712DE-6F1D-48B2-9049-9EB5F71D1C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7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3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8458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388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100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1104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E1A05960-451E-4BCA-8613-D77BBE1803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</p:spTree>
    <p:extLst>
      <p:ext uri="{BB962C8B-B14F-4D97-AF65-F5344CB8AC3E}">
        <p14:creationId xmlns:p14="http://schemas.microsoft.com/office/powerpoint/2010/main" val="257707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04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03613" y="6305550"/>
            <a:ext cx="31035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28BC83BF-A6DA-44EE-9D37-1788D0BE368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0" fontAlgn="base" hangingPunct="0">
        <a:spcBef>
          <a:spcPct val="0"/>
        </a:spcBef>
        <a:spcAft>
          <a:spcPts val="400"/>
        </a:spcAft>
        <a:buFont typeface="Arial" pitchFamily="34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4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pitchFamily="34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21-22 January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D522373-0EE3-4990-AAB0-3330E6BF19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50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3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12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6.png"/><Relationship Id="rId5" Type="http://schemas.openxmlformats.org/officeDocument/2006/relationships/image" Target="../media/image65.jpeg"/><Relationship Id="rId10" Type="http://schemas.openxmlformats.org/officeDocument/2006/relationships/image" Target="../media/image75.png"/><Relationship Id="rId4" Type="http://schemas.openxmlformats.org/officeDocument/2006/relationships/image" Target="../media/image64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jpe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re 8"/>
          <p:cNvSpPr>
            <a:spLocks noGrp="1"/>
          </p:cNvSpPr>
          <p:nvPr>
            <p:ph type="ctrTitle"/>
          </p:nvPr>
        </p:nvSpPr>
        <p:spPr bwMode="auto">
          <a:xfrm>
            <a:off x="3370263" y="64335"/>
            <a:ext cx="5726112" cy="629836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Club Cast3M</a:t>
            </a:r>
            <a:b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-</a:t>
            </a:r>
            <a:b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Couplage thermique – thermohydraulique</a:t>
            </a:r>
            <a:b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/>
            </a:r>
            <a:b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TACTICS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/>
            </a:r>
            <a:br>
              <a:rPr lang="fr-FR" sz="30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24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/>
            </a:r>
            <a:br>
              <a:rPr lang="fr-FR" altLang="fr-FR" sz="24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24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/>
            </a:r>
            <a:br>
              <a:rPr lang="fr-FR" altLang="fr-FR" sz="24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</a:br>
            <a:r>
              <a:rPr lang="fr-FR" altLang="fr-FR" sz="1800" u="sng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Quentin Le </a:t>
            </a:r>
            <a:r>
              <a:rPr lang="fr-FR" altLang="fr-FR" sz="1800" u="sng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Coz</a:t>
            </a:r>
            <a:r>
              <a:rPr lang="fr-FR" altLang="fr-FR" sz="18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, Benoît Lacroix, François Nunio, Roser Vallcorba, Louis Zani</a:t>
            </a:r>
            <a:endParaRPr lang="fr-FR" altLang="fr-FR" sz="2400" i="1" cap="none" dirty="0" smtClean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3" y="4160947"/>
            <a:ext cx="2021894" cy="64033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 b="10404"/>
          <a:stretch/>
        </p:blipFill>
        <p:spPr bwMode="auto">
          <a:xfrm>
            <a:off x="4979500" y="3010227"/>
            <a:ext cx="2507149" cy="228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89" y="2827967"/>
            <a:ext cx="1279702" cy="987198"/>
          </a:xfrm>
          <a:prstGeom prst="rect">
            <a:avLst/>
          </a:prstGeom>
        </p:spPr>
      </p:pic>
      <p:sp>
        <p:nvSpPr>
          <p:cNvPr id="11" name="Titre 8"/>
          <p:cNvSpPr txBox="1">
            <a:spLocks/>
          </p:cNvSpPr>
          <p:nvPr/>
        </p:nvSpPr>
        <p:spPr bwMode="auto">
          <a:xfrm>
            <a:off x="6562725" y="6362700"/>
            <a:ext cx="2581275" cy="490620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29 Novembre 2019</a:t>
            </a:r>
            <a:endParaRPr lang="fr-FR" altLang="fr-FR" sz="2400" i="1" cap="none" dirty="0" smtClean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5" y="38099"/>
            <a:ext cx="742318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Codes - Thermique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10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6264" y="1000753"/>
            <a:ext cx="9057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Cast3M</a:t>
            </a:r>
            <a:r>
              <a:rPr lang="fr-FR" sz="1600" dirty="0" smtClean="0"/>
              <a:t> (code CEA)</a:t>
            </a:r>
          </a:p>
          <a:p>
            <a:r>
              <a:rPr lang="fr-FR" sz="1600" dirty="0" smtClean="0"/>
              <a:t>Code éléments finis transitoire utilisé pour la </a:t>
            </a:r>
            <a:r>
              <a:rPr lang="fr-FR" sz="1600" b="1" dirty="0" smtClean="0"/>
              <a:t>thermique 2D</a:t>
            </a:r>
            <a:r>
              <a:rPr lang="fr-FR" sz="1600" dirty="0" smtClean="0"/>
              <a:t> de sections de bobines.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Géométrie, maillage.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Modèles.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Chargement.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Initialisation &amp; conditions aux limites (fixe ou </a:t>
            </a:r>
            <a:r>
              <a:rPr lang="fr-FR" sz="1600" dirty="0" err="1"/>
              <a:t>co</a:t>
            </a:r>
            <a:r>
              <a:rPr lang="fr-FR" sz="1600" dirty="0"/>
              <a:t>-simulation THEA</a:t>
            </a:r>
            <a:r>
              <a:rPr lang="fr-FR" sz="1600" dirty="0" smtClean="0"/>
              <a:t>).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74" y="2558150"/>
            <a:ext cx="13716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/>
          <a:stretch/>
        </p:blipFill>
        <p:spPr bwMode="auto">
          <a:xfrm>
            <a:off x="3079703" y="2631328"/>
            <a:ext cx="2662238" cy="198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07"/>
          <a:stretch/>
        </p:blipFill>
        <p:spPr bwMode="auto">
          <a:xfrm>
            <a:off x="175501" y="2631328"/>
            <a:ext cx="1342762" cy="198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avec flèche 13"/>
          <p:cNvCxnSpPr>
            <a:cxnSpLocks/>
            <a:stCxn id="17" idx="0"/>
          </p:cNvCxnSpPr>
          <p:nvPr/>
        </p:nvCxnSpPr>
        <p:spPr bwMode="auto">
          <a:xfrm flipV="1">
            <a:off x="5298026" y="4033945"/>
            <a:ext cx="122452" cy="396432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357267" y="460282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FF0000"/>
                </a:solidFill>
                <a:latin typeface="Times" pitchFamily="18" charset="0"/>
              </a:rPr>
              <a:t>Inner</a:t>
            </a:r>
            <a:r>
              <a:rPr lang="fr-FR" sz="1200" dirty="0" smtClean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  <a:latin typeface="Times" pitchFamily="18" charset="0"/>
              </a:rPr>
              <a:t>leg</a:t>
            </a:r>
            <a:endParaRPr lang="fr-FR" sz="1200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96319" y="4606261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50"/>
                </a:solidFill>
                <a:latin typeface="Times" pitchFamily="18" charset="0"/>
              </a:rPr>
              <a:t>Outer </a:t>
            </a:r>
            <a:r>
              <a:rPr lang="fr-FR" sz="1200" dirty="0" err="1" smtClean="0">
                <a:solidFill>
                  <a:srgbClr val="00B050"/>
                </a:solidFill>
                <a:latin typeface="Times" pitchFamily="18" charset="0"/>
              </a:rPr>
              <a:t>leg</a:t>
            </a:r>
            <a:endParaRPr lang="fr-FR" sz="1200" dirty="0">
              <a:solidFill>
                <a:srgbClr val="00B050"/>
              </a:solidFill>
              <a:latin typeface="Times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76362" y="4430377"/>
            <a:ext cx="12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00FF"/>
                </a:solidFill>
                <a:latin typeface="Times" pitchFamily="18" charset="0"/>
              </a:rPr>
              <a:t>Casing </a:t>
            </a:r>
            <a:r>
              <a:rPr lang="fr-FR" sz="1200" dirty="0" err="1" smtClean="0">
                <a:solidFill>
                  <a:srgbClr val="0000FF"/>
                </a:solidFill>
                <a:latin typeface="Times" pitchFamily="18" charset="0"/>
              </a:rPr>
              <a:t>cooling</a:t>
            </a:r>
            <a:r>
              <a:rPr lang="fr-FR" sz="1200" dirty="0" smtClean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fr-FR" sz="1200" dirty="0" err="1" smtClean="0">
                <a:solidFill>
                  <a:srgbClr val="0000FF"/>
                </a:solidFill>
                <a:latin typeface="Times" pitchFamily="18" charset="0"/>
              </a:rPr>
              <a:t>channels</a:t>
            </a:r>
            <a:r>
              <a:rPr lang="fr-FR" sz="1200" dirty="0" smtClean="0">
                <a:solidFill>
                  <a:srgbClr val="0000FF"/>
                </a:solidFill>
                <a:latin typeface="Times" pitchFamily="18" charset="0"/>
              </a:rPr>
              <a:t> (CCC)</a:t>
            </a:r>
            <a:endParaRPr lang="fr-FR" sz="1200" dirty="0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883123" y="4602822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 pitchFamily="18" charset="0"/>
              </a:rPr>
              <a:t>TF coil</a:t>
            </a:r>
            <a:endParaRPr lang="fr-FR" sz="1200" dirty="0">
              <a:latin typeface="Times" pitchFamily="18" charset="0"/>
            </a:endParaRPr>
          </a:p>
        </p:txBody>
      </p:sp>
      <p:sp>
        <p:nvSpPr>
          <p:cNvPr id="19" name="Flèche courbée vers le bas 18"/>
          <p:cNvSpPr/>
          <p:nvPr/>
        </p:nvSpPr>
        <p:spPr>
          <a:xfrm rot="1148186" flipH="1">
            <a:off x="1291148" y="3152954"/>
            <a:ext cx="622697" cy="227999"/>
          </a:xfrm>
          <a:prstGeom prst="curved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 courbée vers le bas 20"/>
          <p:cNvSpPr/>
          <p:nvPr/>
        </p:nvSpPr>
        <p:spPr>
          <a:xfrm rot="20164042">
            <a:off x="2595362" y="3533654"/>
            <a:ext cx="598564" cy="227999"/>
          </a:xfrm>
          <a:prstGeom prst="curved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5119" r="55430" b="8929"/>
          <a:stretch/>
        </p:blipFill>
        <p:spPr>
          <a:xfrm>
            <a:off x="7648879" y="5394183"/>
            <a:ext cx="907690" cy="13077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4561" r="62910" b="10083"/>
          <a:stretch/>
        </p:blipFill>
        <p:spPr>
          <a:xfrm>
            <a:off x="6243057" y="5012499"/>
            <a:ext cx="974785" cy="16860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7" t="9566" r="7790" b="11868"/>
          <a:stretch/>
        </p:blipFill>
        <p:spPr>
          <a:xfrm>
            <a:off x="8552199" y="5029751"/>
            <a:ext cx="326602" cy="16987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7" t="9559" r="7760" b="11877"/>
          <a:stretch/>
        </p:blipFill>
        <p:spPr>
          <a:xfrm>
            <a:off x="7183339" y="5029751"/>
            <a:ext cx="326602" cy="1698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265" y="2542885"/>
            <a:ext cx="5833424" cy="2336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2937774" y="4985067"/>
            <a:ext cx="6051730" cy="1818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40" y="1030329"/>
            <a:ext cx="1159472" cy="1249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3025660" y="5387705"/>
                <a:ext cx="3311423" cy="886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Exemple de chargement (DEMO)</a:t>
                </a:r>
                <a:endParaRPr lang="fr-FR" sz="16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fr-FR" sz="1600" i="1">
                              <a:latin typeface="Cambria Math"/>
                            </a:rPr>
                            <m:t>𝑁𝐻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/>
                                </a:rPr>
                                <m:t>𝑊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1600" i="1">
                          <a:latin typeface="Cambria Math"/>
                        </a:rPr>
                        <m:t>=50∙</m:t>
                      </m:r>
                      <m:r>
                        <m:rPr>
                          <m:sty m:val="p"/>
                        </m:rPr>
                        <a:rPr lang="fr-FR" sz="1600">
                          <a:latin typeface="Cambria Math"/>
                        </a:rPr>
                        <m:t>exp</m:t>
                      </m:r>
                      <m:r>
                        <a:rPr lang="fr-FR" sz="1600" i="1">
                          <a:latin typeface="Cambria Math"/>
                        </a:rPr>
                        <m:t>(−</m:t>
                      </m:r>
                      <m:f>
                        <m:fPr>
                          <m:ctrlPr>
                            <a:rPr lang="fr-FR" sz="16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</a:rPr>
                                <m:t>𝐶𝐴𝑆𝐸</m:t>
                              </m:r>
                            </m:sub>
                          </m:sSub>
                        </m:num>
                        <m:den>
                          <m:r>
                            <a:rPr lang="fr-FR" sz="1600" i="1">
                              <a:latin typeface="Cambria Math"/>
                            </a:rPr>
                            <m:t>140</m:t>
                          </m:r>
                        </m:den>
                      </m:f>
                      <m:r>
                        <a:rPr lang="fr-FR" sz="16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660" y="5387705"/>
                <a:ext cx="3311423" cy="886525"/>
              </a:xfrm>
              <a:prstGeom prst="rect">
                <a:avLst/>
              </a:prstGeom>
              <a:blipFill rotWithShape="1">
                <a:blip r:embed="rId9"/>
                <a:stretch>
                  <a:fillRect l="-919" t="-20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001642" y="2631328"/>
            <a:ext cx="3051870" cy="2193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62" y="2709581"/>
            <a:ext cx="2933943" cy="2046702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94558" y="5046138"/>
            <a:ext cx="2475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Modèles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Conduction isotrope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Conduction orthotrope (isolation)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Convection (CL)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Mécanique ?</a:t>
            </a:r>
            <a:endParaRPr lang="fr-FR" sz="1600" dirty="0"/>
          </a:p>
        </p:txBody>
      </p:sp>
      <p:sp>
        <p:nvSpPr>
          <p:cNvPr id="31" name="Rectangle 30"/>
          <p:cNvSpPr/>
          <p:nvPr/>
        </p:nvSpPr>
        <p:spPr>
          <a:xfrm>
            <a:off x="43738" y="4970088"/>
            <a:ext cx="2474495" cy="1818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77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21" grpId="0" animBg="1"/>
      <p:bldP spid="7" grpId="0" animBg="1"/>
      <p:bldP spid="27" grpId="0" animBg="1"/>
      <p:bldP spid="23" grpId="0"/>
      <p:bldP spid="29" grpId="0" animBg="1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/>
              <a:t>Codes existants et stratégie CEA</a:t>
            </a:r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11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67" y="2111375"/>
            <a:ext cx="5559684" cy="195995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2207" y="863038"/>
            <a:ext cx="9121784" cy="589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sz="1000" dirty="0"/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Dimensionnement d’une bobine supraconductrice (critères de marge en température </a:t>
            </a:r>
            <a:r>
              <a:rPr lang="fr-FR" sz="1400" dirty="0" err="1" smtClean="0">
                <a:latin typeface="Symbol" panose="05050102010706020507" pitchFamily="18" charset="2"/>
              </a:rPr>
              <a:t>D</a:t>
            </a:r>
            <a:r>
              <a:rPr lang="fr-FR" sz="1400" dirty="0" err="1" smtClean="0"/>
              <a:t>T</a:t>
            </a:r>
            <a:r>
              <a:rPr lang="fr-FR" sz="1400" baseline="-25000" dirty="0" err="1" smtClean="0"/>
              <a:t>ma</a:t>
            </a:r>
            <a:r>
              <a:rPr lang="fr-FR" sz="1400" dirty="0" smtClean="0"/>
              <a:t> et de température de point chaud </a:t>
            </a:r>
            <a:r>
              <a:rPr lang="fr-FR" sz="1400" dirty="0" err="1" smtClean="0"/>
              <a:t>T</a:t>
            </a:r>
            <a:r>
              <a:rPr lang="fr-FR" sz="1400" baseline="-25000" dirty="0" err="1" smtClean="0"/>
              <a:t>hotspot</a:t>
            </a:r>
            <a:r>
              <a:rPr lang="fr-FR" sz="1400" dirty="0" smtClean="0"/>
              <a:t>) </a:t>
            </a:r>
            <a:r>
              <a:rPr lang="fr-FR" sz="1400" dirty="0"/>
              <a:t>→</a:t>
            </a:r>
            <a:r>
              <a:rPr lang="fr-FR" sz="1400" dirty="0" smtClean="0"/>
              <a:t> </a:t>
            </a:r>
            <a:r>
              <a:rPr lang="fr-FR" sz="1400" dirty="0" smtClean="0">
                <a:solidFill>
                  <a:srgbClr val="0000FF"/>
                </a:solidFill>
              </a:rPr>
              <a:t>problème</a:t>
            </a:r>
            <a:r>
              <a:rPr lang="fr-FR" sz="1400" dirty="0" smtClean="0"/>
              <a:t> </a:t>
            </a:r>
            <a:r>
              <a:rPr lang="fr-FR" sz="1400" dirty="0" err="1" smtClean="0"/>
              <a:t>thermohydraulique</a:t>
            </a:r>
            <a:r>
              <a:rPr lang="fr-FR" sz="1400" dirty="0" smtClean="0"/>
              <a:t> / thermique </a:t>
            </a:r>
            <a:r>
              <a:rPr lang="fr-FR" sz="1400" dirty="0" smtClean="0">
                <a:solidFill>
                  <a:srgbClr val="0000FF"/>
                </a:solidFill>
              </a:rPr>
              <a:t>3D</a:t>
            </a: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800" dirty="0" smtClean="0"/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Approche retenue </a:t>
            </a:r>
            <a:r>
              <a:rPr lang="fr-FR" sz="1400" u="sng" dirty="0" smtClean="0"/>
              <a:t>pour tous les outils existants</a:t>
            </a:r>
            <a:r>
              <a:rPr lang="fr-FR" sz="1400" dirty="0" smtClean="0"/>
              <a:t> = TH conducteur en 1D + thermique transverse dans les structures en 2D </a:t>
            </a:r>
            <a:r>
              <a:rPr lang="fr-FR" sz="1400" b="1" dirty="0"/>
              <a:t>→ </a:t>
            </a:r>
            <a:r>
              <a:rPr lang="fr-FR" sz="1400" dirty="0" smtClean="0">
                <a:solidFill>
                  <a:srgbClr val="0000FF"/>
                </a:solidFill>
              </a:rPr>
              <a:t>modèle quasi 3D</a:t>
            </a: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rgbClr val="0000FF"/>
              </a:solidFill>
            </a:endParaRP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1400" dirty="0" smtClean="0">
              <a:solidFill>
                <a:srgbClr val="0000FF"/>
              </a:solidFill>
            </a:endParaRP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1400" dirty="0" smtClean="0">
              <a:solidFill>
                <a:srgbClr val="0000FF"/>
              </a:solidFill>
            </a:endParaRPr>
          </a:p>
          <a:p>
            <a:pPr marL="0" lvl="1">
              <a:spcAft>
                <a:spcPts val="400"/>
              </a:spcAft>
            </a:pPr>
            <a:endParaRPr lang="fr-FR" sz="1400" dirty="0">
              <a:solidFill>
                <a:srgbClr val="0000FF"/>
              </a:solidFill>
            </a:endParaRP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1400" dirty="0" smtClean="0">
              <a:solidFill>
                <a:srgbClr val="0000FF"/>
              </a:solidFill>
            </a:endParaRPr>
          </a:p>
          <a:p>
            <a:pPr marL="0" lvl="1">
              <a:spcAft>
                <a:spcPts val="400"/>
              </a:spcAft>
            </a:pPr>
            <a:endParaRPr lang="fr-FR" sz="1400" dirty="0">
              <a:solidFill>
                <a:srgbClr val="0000FF"/>
              </a:solidFill>
            </a:endParaRP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sz="1400" dirty="0">
              <a:solidFill>
                <a:srgbClr val="0000FF"/>
              </a:solidFill>
            </a:endParaRPr>
          </a:p>
          <a:p>
            <a:pPr marL="2857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Codes existants : 	</a:t>
            </a:r>
            <a:r>
              <a:rPr lang="fr-FR" sz="1400" dirty="0" smtClean="0">
                <a:solidFill>
                  <a:srgbClr val="0000FF"/>
                </a:solidFill>
              </a:rPr>
              <a:t>SuperMagnet</a:t>
            </a:r>
            <a:r>
              <a:rPr lang="fr-FR" sz="1400" dirty="0" smtClean="0"/>
              <a:t> (THEA/</a:t>
            </a:r>
            <a:r>
              <a:rPr lang="fr-FR" sz="1400" dirty="0" err="1" smtClean="0"/>
              <a:t>Heater</a:t>
            </a:r>
            <a:r>
              <a:rPr lang="fr-FR" sz="1400" dirty="0" smtClean="0"/>
              <a:t>) - CryoSoft (L. </a:t>
            </a:r>
            <a:r>
              <a:rPr lang="fr-FR" sz="1400" dirty="0" err="1" smtClean="0"/>
              <a:t>Bottura</a:t>
            </a:r>
            <a:r>
              <a:rPr lang="fr-FR" sz="1400" dirty="0" smtClean="0"/>
              <a:t>, CERN)</a:t>
            </a:r>
          </a:p>
          <a:p>
            <a:pPr marL="0" lvl="1">
              <a:spcAft>
                <a:spcPts val="400"/>
              </a:spcAft>
            </a:pPr>
            <a:r>
              <a:rPr lang="fr-FR" sz="1400" dirty="0" smtClean="0"/>
              <a:t>		</a:t>
            </a:r>
            <a:r>
              <a:rPr lang="fr-FR" sz="1400" dirty="0" err="1" smtClean="0">
                <a:solidFill>
                  <a:srgbClr val="0000FF"/>
                </a:solidFill>
              </a:rPr>
              <a:t>Venecia</a:t>
            </a:r>
            <a:r>
              <a:rPr lang="fr-FR" sz="1400" dirty="0" smtClean="0"/>
              <a:t> - Institut EFREMOV &amp; </a:t>
            </a:r>
            <a:r>
              <a:rPr lang="fr-FR" sz="1400" dirty="0" err="1" smtClean="0"/>
              <a:t>Alphysica</a:t>
            </a:r>
            <a:r>
              <a:rPr lang="fr-FR" sz="1400" dirty="0" smtClean="0"/>
              <a:t> (Russie)</a:t>
            </a:r>
          </a:p>
          <a:p>
            <a:pPr marL="0" lvl="1">
              <a:spcAft>
                <a:spcPts val="400"/>
              </a:spcAft>
            </a:pPr>
            <a:r>
              <a:rPr lang="fr-FR" sz="1400" dirty="0"/>
              <a:t>	</a:t>
            </a:r>
            <a:r>
              <a:rPr lang="fr-FR" sz="1400" dirty="0" smtClean="0"/>
              <a:t>	</a:t>
            </a:r>
            <a:r>
              <a:rPr lang="fr-FR" sz="1400" dirty="0" smtClean="0">
                <a:solidFill>
                  <a:srgbClr val="0000FF"/>
                </a:solidFill>
              </a:rPr>
              <a:t>4C</a:t>
            </a:r>
            <a:r>
              <a:rPr lang="fr-FR" sz="1400" dirty="0" smtClean="0"/>
              <a:t> - </a:t>
            </a:r>
            <a:r>
              <a:rPr lang="fr-FR" sz="1400" dirty="0" err="1" smtClean="0"/>
              <a:t>Politecnico</a:t>
            </a:r>
            <a:r>
              <a:rPr lang="fr-FR" sz="1400" dirty="0" smtClean="0"/>
              <a:t> di Torino (Italie)</a:t>
            </a:r>
          </a:p>
          <a:p>
            <a:pPr marL="0" lvl="1">
              <a:spcAft>
                <a:spcPts val="400"/>
              </a:spcAft>
            </a:pPr>
            <a:endParaRPr lang="fr-FR" sz="800" dirty="0" smtClean="0"/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Motivations </a:t>
            </a:r>
            <a:r>
              <a:rPr lang="fr-FR" sz="1400" dirty="0"/>
              <a:t>du développement de </a:t>
            </a:r>
            <a:r>
              <a:rPr lang="fr-FR" sz="1400" dirty="0" smtClean="0"/>
              <a:t>TACTICS (THEA 1D + Cast3M 2D) :</a:t>
            </a:r>
            <a:endParaRPr lang="fr-FR" sz="1400" dirty="0"/>
          </a:p>
          <a:p>
            <a:pPr marL="622300" lvl="1" indent="-1651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FF"/>
                </a:solidFill>
              </a:rPr>
              <a:t>Continuer à utiliser THEA</a:t>
            </a:r>
            <a:r>
              <a:rPr lang="fr-FR" sz="1400" dirty="0"/>
              <a:t> pour la TH 1D du conducteur (code </a:t>
            </a:r>
            <a:r>
              <a:rPr lang="fr-FR" sz="1400" dirty="0" smtClean="0"/>
              <a:t>utilisé </a:t>
            </a:r>
            <a:r>
              <a:rPr lang="fr-FR" sz="1400" dirty="0"/>
              <a:t>à l’IRFM, </a:t>
            </a:r>
            <a:r>
              <a:rPr lang="fr-FR" sz="1400" dirty="0" smtClean="0"/>
              <a:t>open source) ;</a:t>
            </a:r>
            <a:endParaRPr lang="fr-FR" sz="1400" dirty="0"/>
          </a:p>
          <a:p>
            <a:pPr marL="622300" lvl="1" indent="-1651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Bénéficier </a:t>
            </a:r>
            <a:r>
              <a:rPr lang="fr-FR" sz="1400" dirty="0" smtClean="0"/>
              <a:t>des </a:t>
            </a:r>
            <a:r>
              <a:rPr lang="fr-FR" sz="1400" dirty="0" smtClean="0">
                <a:solidFill>
                  <a:srgbClr val="0000FF"/>
                </a:solidFill>
              </a:rPr>
              <a:t>atouts </a:t>
            </a:r>
            <a:r>
              <a:rPr lang="fr-FR" sz="1400" dirty="0">
                <a:solidFill>
                  <a:srgbClr val="0000FF"/>
                </a:solidFill>
              </a:rPr>
              <a:t>de </a:t>
            </a:r>
            <a:r>
              <a:rPr lang="fr-FR" sz="1400" dirty="0" smtClean="0">
                <a:solidFill>
                  <a:srgbClr val="0000FF"/>
                </a:solidFill>
              </a:rPr>
              <a:t>Cast3M</a:t>
            </a:r>
            <a:r>
              <a:rPr lang="fr-FR" sz="1400" dirty="0" smtClean="0"/>
              <a:t> :</a:t>
            </a:r>
          </a:p>
          <a:p>
            <a:pPr marL="1200150" lvl="2" indent="-28575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400" dirty="0" smtClean="0"/>
              <a:t>Ergonomie : </a:t>
            </a:r>
            <a:r>
              <a:rPr lang="fr-FR" sz="1400" dirty="0" err="1" smtClean="0"/>
              <a:t>mailleur</a:t>
            </a:r>
            <a:r>
              <a:rPr lang="fr-FR" sz="1400" dirty="0" smtClean="0"/>
              <a:t>, interface utilisateur ;</a:t>
            </a:r>
          </a:p>
          <a:p>
            <a:pPr marL="1200150" lvl="2" indent="-285750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L</a:t>
            </a:r>
            <a:r>
              <a:rPr lang="fr-FR" sz="1400" dirty="0" smtClean="0"/>
              <a:t>angage évolué (GIBIANE) : description du modèle, mise en œuvre du couplage ;</a:t>
            </a:r>
          </a:p>
          <a:p>
            <a:pPr marL="1200150" lvl="2" indent="-285750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sz="1400" dirty="0" smtClean="0"/>
              <a:t>Disponibilité de l’équipe de développement.</a:t>
            </a:r>
          </a:p>
          <a:p>
            <a:pPr marL="622300" lvl="1" indent="-1651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dirty="0" smtClean="0"/>
              <a:t>Implémentation d’un </a:t>
            </a:r>
            <a:r>
              <a:rPr lang="fr-FR" sz="1400" dirty="0" smtClean="0">
                <a:solidFill>
                  <a:srgbClr val="0000FF"/>
                </a:solidFill>
              </a:rPr>
              <a:t>code traitant aussi la mécanique.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64630" y="2835059"/>
            <a:ext cx="124710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200" b="1" i="1" dirty="0" smtClean="0"/>
              <a:t>Bobine TF</a:t>
            </a:r>
          </a:p>
          <a:p>
            <a:pPr algn="ctr">
              <a:spcBef>
                <a:spcPts val="600"/>
              </a:spcBef>
            </a:pPr>
            <a:r>
              <a:rPr lang="fr-FR" sz="1200" b="1" i="1" dirty="0" smtClean="0"/>
              <a:t>JT-60SA</a:t>
            </a:r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25544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12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Systèmes magnétiques d’un tokamak &amp; câble en conduit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Codes de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Thermique et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thermohydraulique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Couplage thermique-thermohydraulique (TACTICS)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Mise en œuvre dans Cast3M</a:t>
            </a:r>
          </a:p>
          <a:p>
            <a:endParaRPr lang="fr-F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Cas applicatifs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2018 – scénario opérationnel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burn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2015 – scénario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incidentel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quench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(transitoire rapide)</a:t>
            </a: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Projet OLYMPE : plateforme </a:t>
            </a:r>
            <a:r>
              <a:rPr lang="fr-FR" b="1" dirty="0" err="1" smtClean="0">
                <a:solidFill>
                  <a:schemeClr val="bg1">
                    <a:lumMod val="75000"/>
                  </a:schemeClr>
                </a:solidFill>
              </a:rPr>
              <a:t>multiphysique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Conclusion &amp;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perspectives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TACTICS - présentation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13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086" y="982857"/>
            <a:ext cx="52868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TACTICS: </a:t>
            </a:r>
            <a:r>
              <a:rPr lang="fr-FR" sz="1600" b="1" u="sng" dirty="0" smtClean="0"/>
              <a:t>T</a:t>
            </a:r>
            <a:r>
              <a:rPr lang="fr-FR" sz="1600" b="1" dirty="0" smtClean="0"/>
              <a:t>HE</a:t>
            </a:r>
            <a:r>
              <a:rPr lang="fr-FR" sz="1600" b="1" u="sng" dirty="0" smtClean="0"/>
              <a:t>A</a:t>
            </a:r>
            <a:r>
              <a:rPr lang="fr-FR" sz="1600" b="1" dirty="0" smtClean="0"/>
              <a:t>-</a:t>
            </a:r>
            <a:r>
              <a:rPr lang="fr-FR" sz="1600" b="1" u="sng" dirty="0" smtClean="0"/>
              <a:t>C</a:t>
            </a:r>
            <a:r>
              <a:rPr lang="fr-FR" sz="1600" b="1" dirty="0" smtClean="0"/>
              <a:t>as</a:t>
            </a:r>
            <a:r>
              <a:rPr lang="fr-FR" sz="1600" b="1" u="sng" dirty="0" smtClean="0"/>
              <a:t>t</a:t>
            </a:r>
            <a:r>
              <a:rPr lang="fr-FR" sz="1600" b="1" dirty="0" smtClean="0"/>
              <a:t>3M-S</a:t>
            </a:r>
            <a:r>
              <a:rPr lang="fr-FR" sz="1600" b="1" u="sng" dirty="0" smtClean="0"/>
              <a:t>i</a:t>
            </a:r>
            <a:r>
              <a:rPr lang="fr-FR" sz="1600" b="1" dirty="0" smtClean="0"/>
              <a:t>m</a:t>
            </a:r>
            <a:r>
              <a:rPr lang="fr-FR" sz="1600" b="1" u="sng" dirty="0" smtClean="0"/>
              <a:t>C</a:t>
            </a:r>
            <a:r>
              <a:rPr lang="fr-FR" sz="1600" b="1" dirty="0" smtClean="0"/>
              <a:t>ryogenic</a:t>
            </a:r>
            <a:r>
              <a:rPr lang="fr-FR" sz="1600" b="1" u="sng" dirty="0" smtClean="0"/>
              <a:t>s</a:t>
            </a:r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Co-simulation pseudo-3D (transitoire)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dirty="0" smtClean="0"/>
              <a:t>THEA</a:t>
            </a:r>
            <a:r>
              <a:rPr lang="fr-FR" sz="1600" dirty="0" smtClean="0"/>
              <a:t> pour la </a:t>
            </a:r>
            <a:r>
              <a:rPr lang="fr-FR" sz="1600" dirty="0" err="1" smtClean="0"/>
              <a:t>thermohydraulique</a:t>
            </a:r>
            <a:r>
              <a:rPr lang="fr-FR" sz="1600" dirty="0" smtClean="0"/>
              <a:t> conducteur 1D.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dirty="0" smtClean="0"/>
              <a:t>Cast3M</a:t>
            </a:r>
            <a:r>
              <a:rPr lang="fr-FR" sz="1600" dirty="0" smtClean="0"/>
              <a:t> EF 2D pour la thermique transverse.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dirty="0" smtClean="0"/>
              <a:t>SimCryogenics</a:t>
            </a:r>
            <a:r>
              <a:rPr lang="fr-FR" sz="1600" dirty="0" smtClean="0"/>
              <a:t> (CEA/DSBT) pour la cryodistribution.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u="sng" dirty="0" smtClean="0"/>
              <a:t>Objectifs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Modélisation des échanges boitier / bobinage.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Couplage thermique inter-tour / inter-pancake.</a:t>
            </a:r>
          </a:p>
          <a:p>
            <a:endParaRPr lang="fr-FR" sz="1600" dirty="0"/>
          </a:p>
          <a:p>
            <a:r>
              <a:rPr lang="fr-FR" sz="1600" dirty="0" smtClean="0"/>
              <a:t>Le couplage se fait par un schéma temporel explicite.</a:t>
            </a:r>
          </a:p>
          <a:p>
            <a:r>
              <a:rPr lang="fr-FR" sz="1600" dirty="0" smtClean="0"/>
              <a:t>Les données sont échangées par des fichiers textes.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46645" y="4481931"/>
            <a:ext cx="8945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accent4"/>
                </a:solidFill>
              </a:rPr>
              <a:t>Initialisation</a:t>
            </a:r>
          </a:p>
          <a:p>
            <a:endParaRPr lang="fr-FR" u="sng" dirty="0"/>
          </a:p>
          <a:p>
            <a:r>
              <a:rPr lang="fr-FR" b="1" dirty="0" smtClean="0"/>
              <a:t>   Cast3M</a:t>
            </a:r>
            <a:r>
              <a:rPr lang="fr-FR" b="1" dirty="0"/>
              <a:t>	</a:t>
            </a:r>
            <a:r>
              <a:rPr lang="fr-FR" b="1" dirty="0" smtClean="0"/>
              <a:t>	   Cast3M		   Cast3M</a:t>
            </a:r>
          </a:p>
          <a:p>
            <a:endParaRPr lang="fr-FR" dirty="0"/>
          </a:p>
          <a:p>
            <a:r>
              <a:rPr lang="fr-FR" dirty="0" smtClean="0"/>
              <a:t>							           	</a:t>
            </a:r>
          </a:p>
          <a:p>
            <a:r>
              <a:rPr lang="fr-FR" dirty="0" smtClean="0"/>
              <a:t>							       </a:t>
            </a:r>
            <a:r>
              <a:rPr lang="fr-FR" sz="1400" dirty="0" smtClean="0">
                <a:solidFill>
                  <a:schemeClr val="accent4"/>
                </a:solidFill>
              </a:rPr>
              <a:t>Simulation time</a:t>
            </a:r>
          </a:p>
          <a:p>
            <a:endParaRPr lang="fr-FR" dirty="0" smtClean="0"/>
          </a:p>
          <a:p>
            <a:r>
              <a:rPr lang="fr-FR" b="1" dirty="0" smtClean="0"/>
              <a:t>     THEA		</a:t>
            </a:r>
            <a:r>
              <a:rPr lang="fr-FR" b="1" dirty="0"/>
              <a:t> </a:t>
            </a:r>
            <a:r>
              <a:rPr lang="fr-FR" b="1" dirty="0" smtClean="0"/>
              <a:t>    THEA		      THEA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6645" y="4510749"/>
            <a:ext cx="1371601" cy="2304018"/>
          </a:xfrm>
          <a:prstGeom prst="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70925" y="5899595"/>
            <a:ext cx="7735617" cy="0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V="1">
            <a:off x="1147312" y="5304379"/>
            <a:ext cx="2009954" cy="1155932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0800000">
            <a:off x="3633224" y="5356131"/>
            <a:ext cx="0" cy="1112816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232741" y="5508869"/>
            <a:ext cx="56297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accent5"/>
                </a:solidFill>
              </a:rPr>
              <a:t>Φ</a:t>
            </a:r>
            <a:r>
              <a:rPr lang="fr-FR" sz="1400" dirty="0" smtClean="0">
                <a:solidFill>
                  <a:schemeClr val="accent5"/>
                </a:solidFill>
              </a:rPr>
              <a:t>(t</a:t>
            </a:r>
            <a:r>
              <a:rPr lang="fr-FR" sz="1400" baseline="-25000" dirty="0" smtClean="0">
                <a:solidFill>
                  <a:schemeClr val="accent5"/>
                </a:solidFill>
              </a:rPr>
              <a:t>1</a:t>
            </a:r>
            <a:r>
              <a:rPr lang="fr-FR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34345" y="5508868"/>
            <a:ext cx="529312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T(t</a:t>
            </a:r>
            <a:r>
              <a:rPr lang="en-US" sz="1400" baseline="-25000" dirty="0" smtClean="0">
                <a:solidFill>
                  <a:schemeClr val="accent5"/>
                </a:solidFill>
              </a:rPr>
              <a:t>1</a:t>
            </a:r>
            <a:r>
              <a:rPr lang="en-US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823819" y="5356131"/>
            <a:ext cx="0" cy="1086928"/>
          </a:xfrm>
          <a:prstGeom prst="straightConnector1">
            <a:avLst/>
          </a:prstGeom>
          <a:ln w="28575" cmpd="dbl">
            <a:solidFill>
              <a:schemeClr val="accent5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10800000" flipV="1">
            <a:off x="3896262" y="5326847"/>
            <a:ext cx="2009954" cy="1155932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035614" y="5502912"/>
            <a:ext cx="56297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accent5"/>
                </a:solidFill>
              </a:rPr>
              <a:t>Φ</a:t>
            </a:r>
            <a:r>
              <a:rPr lang="fr-FR" sz="1400" dirty="0" smtClean="0">
                <a:solidFill>
                  <a:schemeClr val="accent5"/>
                </a:solidFill>
              </a:rPr>
              <a:t>(t</a:t>
            </a:r>
            <a:r>
              <a:rPr lang="fr-FR" sz="1400" baseline="-25000" dirty="0" smtClean="0">
                <a:solidFill>
                  <a:schemeClr val="accent5"/>
                </a:solidFill>
              </a:rPr>
              <a:t>2</a:t>
            </a:r>
            <a:r>
              <a:rPr lang="fr-FR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0800000">
            <a:off x="6502945" y="5350174"/>
            <a:ext cx="0" cy="1112816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212692" y="5502911"/>
            <a:ext cx="529312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T(t</a:t>
            </a:r>
            <a:r>
              <a:rPr lang="en-US" sz="1400" baseline="-25000" dirty="0" smtClean="0">
                <a:solidFill>
                  <a:schemeClr val="accent5"/>
                </a:solidFill>
              </a:rPr>
              <a:t>2</a:t>
            </a:r>
            <a:r>
              <a:rPr lang="en-US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627246" y="50505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…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733242" y="5815331"/>
            <a:ext cx="0" cy="17716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547238" y="5817995"/>
            <a:ext cx="0" cy="17716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6407241" y="5823957"/>
            <a:ext cx="0" cy="17716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74437" y="5906793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t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0</a:t>
            </a:r>
            <a:endParaRPr lang="en-US" sz="1400" baseline="-25000" dirty="0">
              <a:solidFill>
                <a:schemeClr val="accent4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94743" y="5906793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t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1</a:t>
            </a:r>
            <a:endParaRPr lang="en-US" sz="1400" baseline="-25000" dirty="0">
              <a:solidFill>
                <a:schemeClr val="accent4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59189" y="5903949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t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2</a:t>
            </a:r>
            <a:endParaRPr lang="en-US" sz="1400" baseline="-25000" dirty="0">
              <a:solidFill>
                <a:schemeClr val="accent4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6412" y="5507554"/>
            <a:ext cx="56297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accent5"/>
                </a:solidFill>
              </a:rPr>
              <a:t>Φ</a:t>
            </a:r>
            <a:r>
              <a:rPr lang="fr-FR" sz="1400" dirty="0" smtClean="0">
                <a:solidFill>
                  <a:schemeClr val="accent5"/>
                </a:solidFill>
              </a:rPr>
              <a:t>(t</a:t>
            </a:r>
            <a:r>
              <a:rPr lang="fr-FR" sz="1400" baseline="-25000" dirty="0">
                <a:solidFill>
                  <a:schemeClr val="accent5"/>
                </a:solidFill>
              </a:rPr>
              <a:t>0</a:t>
            </a:r>
            <a:r>
              <a:rPr lang="fr-FR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82594" y="5507553"/>
            <a:ext cx="529312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T(t</a:t>
            </a:r>
            <a:r>
              <a:rPr lang="en-US" sz="1400" baseline="-25000" dirty="0">
                <a:solidFill>
                  <a:schemeClr val="accent5"/>
                </a:solidFill>
              </a:rPr>
              <a:t>0</a:t>
            </a:r>
            <a:r>
              <a:rPr lang="en-US" sz="1400" dirty="0" smtClean="0">
                <a:solidFill>
                  <a:schemeClr val="accent5"/>
                </a:solidFill>
              </a:rPr>
              <a:t>)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1277802" y="5224609"/>
            <a:ext cx="1870838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253076" y="6596143"/>
            <a:ext cx="1975749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4007280" y="5229410"/>
            <a:ext cx="1870838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3983722" y="6600944"/>
            <a:ext cx="2022287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2424228" y="5139410"/>
            <a:ext cx="180000" cy="180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1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733819" y="5973444"/>
            <a:ext cx="180000" cy="180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0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2424228" y="6510944"/>
            <a:ext cx="180000" cy="180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3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760448" y="5973444"/>
            <a:ext cx="180000" cy="180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2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3550661" y="5974369"/>
            <a:ext cx="180000" cy="180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4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6761062" y="5230959"/>
            <a:ext cx="868520" cy="0"/>
          </a:xfrm>
          <a:prstGeom prst="straightConnector1">
            <a:avLst/>
          </a:prstGeom>
          <a:ln w="19050">
            <a:solidFill>
              <a:schemeClr val="accent5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93" y="897132"/>
            <a:ext cx="3008189" cy="1971856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23" y="2907087"/>
            <a:ext cx="1985127" cy="22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Interface entre les codes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14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086" y="982857"/>
            <a:ext cx="8926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/>
              <a:t>Conditions de raccord</a:t>
            </a:r>
            <a:r>
              <a:rPr lang="fr-FR" sz="1600" dirty="0" smtClean="0"/>
              <a:t> : le couplage se fait sur le contour interne des gaines.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7" y="1425669"/>
            <a:ext cx="17621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6" y="3655945"/>
            <a:ext cx="17494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219134" y="1474770"/>
            <a:ext cx="6924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/>
              <a:t>Couplage direct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Instable : faible inertie thermique de la pellicule de gaine dans THEA.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Impose une température uniforme sur le contour dans Cast3M.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b="1" u="sng" dirty="0" smtClean="0"/>
              <a:t>Couplage convectif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Numériquement plus robuste -&gt; transitoire rapide (</a:t>
            </a:r>
            <a:r>
              <a:rPr lang="fr-FR" sz="1600" dirty="0" err="1" smtClean="0"/>
              <a:t>quench</a:t>
            </a:r>
            <a:r>
              <a:rPr lang="fr-FR" sz="16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Plus réaliste (profil de température non-uniforme sur le contour).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45749" y="4626418"/>
            <a:ext cx="5627235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Initialisation :</a:t>
            </a:r>
          </a:p>
          <a:p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Modèle :	‘CONVECTION’</a:t>
            </a:r>
          </a:p>
          <a:p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Matériaux :	‘H’	</a:t>
            </a:r>
            <a:r>
              <a:rPr lang="fr-FR" sz="1600" b="1" dirty="0" err="1" smtClean="0"/>
              <a:t>Htc</a:t>
            </a:r>
            <a:endParaRPr lang="fr-FR" sz="1600" b="1" dirty="0" smtClean="0"/>
          </a:p>
          <a:p>
            <a:endParaRPr lang="fr-FR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Chargement :	CHPO ‘TECO’	</a:t>
            </a:r>
            <a:r>
              <a:rPr lang="fr-FR" sz="1600" b="1" dirty="0" smtClean="0"/>
              <a:t>Tf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945003" y="5334304"/>
            <a:ext cx="768914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THEA</a:t>
            </a:r>
          </a:p>
        </p:txBody>
      </p:sp>
      <p:sp>
        <p:nvSpPr>
          <p:cNvPr id="10" name="Ellipse 9"/>
          <p:cNvSpPr/>
          <p:nvPr/>
        </p:nvSpPr>
        <p:spPr>
          <a:xfrm>
            <a:off x="4958077" y="5613830"/>
            <a:ext cx="586330" cy="2979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>
            <a:stCxn id="10" idx="6"/>
            <a:endCxn id="9" idx="1"/>
          </p:cNvCxnSpPr>
          <p:nvPr/>
        </p:nvCxnSpPr>
        <p:spPr>
          <a:xfrm flipV="1">
            <a:off x="5544407" y="5503581"/>
            <a:ext cx="1400596" cy="25920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4" idx="7"/>
            <a:endCxn id="9" idx="1"/>
          </p:cNvCxnSpPr>
          <p:nvPr/>
        </p:nvCxnSpPr>
        <p:spPr>
          <a:xfrm flipV="1">
            <a:off x="6246099" y="5503581"/>
            <a:ext cx="698904" cy="64076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5934456" y="6100715"/>
            <a:ext cx="365112" cy="2979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2832334" y="5302828"/>
            <a:ext cx="3377965" cy="4140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63500" cmpd="dbl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/>
              <a:t>Fonctionnement de TRANSNON</a:t>
            </a:r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15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1" name="ZoneTexte 40"/>
          <p:cNvSpPr txBox="1">
            <a:spLocks/>
          </p:cNvSpPr>
          <p:nvPr/>
        </p:nvSpPr>
        <p:spPr>
          <a:xfrm>
            <a:off x="2441576" y="1126758"/>
            <a:ext cx="17145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Initialisations, </a:t>
            </a:r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CHARTHER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>
                <a:spLocks/>
              </p:cNvSpPr>
              <p:nvPr/>
            </p:nvSpPr>
            <p:spPr>
              <a:xfrm>
                <a:off x="2332353" y="1557138"/>
                <a:ext cx="1932944" cy="1015663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</a:rPr>
                  <a:t>État de la structure 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p>
                    </m:sSup>
                    <m:r>
                      <a:rPr lang="fr-FR" sz="1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dirty="0">
                  <a:solidFill>
                    <a:srgbClr val="00B05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Instanciation matériau</a:t>
                </a:r>
                <a:endParaRPr lang="fr-FR" sz="1000" b="1" dirty="0">
                  <a:solidFill>
                    <a:srgbClr val="00B050"/>
                  </a:solidFill>
                  <a:latin typeface="+mn-lt"/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Calcul </a:t>
                </a:r>
                <a:r>
                  <a:rPr lang="fr-FR" sz="1000" b="1" dirty="0" smtClean="0">
                    <a:solidFill>
                      <a:srgbClr val="00B050"/>
                    </a:solidFill>
                  </a:rPr>
                  <a:t>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1000" b="1" dirty="0" smtClean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dirty="0" smtClean="0">
                  <a:solidFill>
                    <a:srgbClr val="00B05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Calcul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dirty="0" smtClean="0">
                  <a:solidFill>
                    <a:srgbClr val="00B05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353" y="1557138"/>
                <a:ext cx="1932944" cy="10156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20"/>
          <p:cNvSpPr txBox="1">
            <a:spLocks/>
          </p:cNvSpPr>
          <p:nvPr/>
        </p:nvSpPr>
        <p:spPr bwMode="auto">
          <a:xfrm>
            <a:off x="2974975" y="3295407"/>
            <a:ext cx="649288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RESO</a:t>
            </a:r>
          </a:p>
        </p:txBody>
      </p:sp>
      <p:sp>
        <p:nvSpPr>
          <p:cNvPr id="44" name="ZoneTexte 25"/>
          <p:cNvSpPr txBox="1">
            <a:spLocks/>
          </p:cNvSpPr>
          <p:nvPr/>
        </p:nvSpPr>
        <p:spPr bwMode="auto">
          <a:xfrm>
            <a:off x="2930526" y="5392502"/>
            <a:ext cx="736600" cy="246221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PERSO2</a:t>
            </a:r>
          </a:p>
        </p:txBody>
      </p:sp>
      <p:sp>
        <p:nvSpPr>
          <p:cNvPr id="45" name="ZoneTexte 44"/>
          <p:cNvSpPr txBox="1">
            <a:spLocks/>
          </p:cNvSpPr>
          <p:nvPr/>
        </p:nvSpPr>
        <p:spPr>
          <a:xfrm>
            <a:off x="2016125" y="6525050"/>
            <a:ext cx="25654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Enregistrement des résultats et sortie</a:t>
            </a:r>
          </a:p>
        </p:txBody>
      </p:sp>
      <p:sp>
        <p:nvSpPr>
          <p:cNvPr id="46" name="Organigramme : Décision 45"/>
          <p:cNvSpPr/>
          <p:nvPr/>
        </p:nvSpPr>
        <p:spPr>
          <a:xfrm>
            <a:off x="2155825" y="4654914"/>
            <a:ext cx="2286000" cy="477728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Convergence 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47" name="Organigramme : Décision 46"/>
          <p:cNvSpPr/>
          <p:nvPr/>
        </p:nvSpPr>
        <p:spPr>
          <a:xfrm>
            <a:off x="2384425" y="5787778"/>
            <a:ext cx="1828800" cy="576262"/>
          </a:xfrm>
          <a:prstGeom prst="flowChartDecision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</a:rPr>
              <a:t>Fin des pas</a:t>
            </a:r>
            <a:br>
              <a:rPr lang="fr-FR" sz="1000" b="1" dirty="0">
                <a:solidFill>
                  <a:srgbClr val="00B050"/>
                </a:solidFill>
              </a:rPr>
            </a:br>
            <a:r>
              <a:rPr lang="fr-FR" sz="1000" b="1" dirty="0">
                <a:solidFill>
                  <a:srgbClr val="00B050"/>
                </a:solidFill>
              </a:rPr>
              <a:t>de temps ?</a:t>
            </a:r>
            <a:endParaRPr lang="fr-FR" sz="10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48" name="Connecteur droit 32"/>
          <p:cNvCxnSpPr>
            <a:cxnSpLocks noChangeShapeType="1"/>
            <a:stCxn id="41" idx="2"/>
            <a:endCxn id="42" idx="0"/>
          </p:cNvCxnSpPr>
          <p:nvPr/>
        </p:nvCxnSpPr>
        <p:spPr bwMode="auto">
          <a:xfrm flipH="1">
            <a:off x="3298825" y="1372979"/>
            <a:ext cx="1" cy="184159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9" name="Connecteur droit 33"/>
          <p:cNvCxnSpPr>
            <a:cxnSpLocks noChangeShapeType="1"/>
            <a:stCxn id="42" idx="2"/>
            <a:endCxn id="75" idx="0"/>
          </p:cNvCxnSpPr>
          <p:nvPr/>
        </p:nvCxnSpPr>
        <p:spPr bwMode="auto">
          <a:xfrm>
            <a:off x="3298825" y="2572801"/>
            <a:ext cx="3907" cy="217391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50" name="Connecteur droit 36"/>
          <p:cNvCxnSpPr>
            <a:cxnSpLocks noChangeShapeType="1"/>
            <a:stCxn id="75" idx="2"/>
            <a:endCxn id="43" idx="0"/>
          </p:cNvCxnSpPr>
          <p:nvPr/>
        </p:nvCxnSpPr>
        <p:spPr bwMode="auto">
          <a:xfrm flipH="1">
            <a:off x="3299619" y="3036413"/>
            <a:ext cx="3113" cy="2589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" name="Connecteur droit 39"/>
          <p:cNvCxnSpPr>
            <a:cxnSpLocks noChangeShapeType="1"/>
            <a:stCxn id="43" idx="2"/>
            <a:endCxn id="76" idx="0"/>
          </p:cNvCxnSpPr>
          <p:nvPr/>
        </p:nvCxnSpPr>
        <p:spPr bwMode="auto">
          <a:xfrm>
            <a:off x="3299619" y="3541628"/>
            <a:ext cx="3113" cy="48183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2" name="Connecteur droit 51"/>
          <p:cNvCxnSpPr>
            <a:cxnSpLocks noChangeShapeType="1"/>
            <a:stCxn id="46" idx="2"/>
            <a:endCxn id="44" idx="0"/>
          </p:cNvCxnSpPr>
          <p:nvPr/>
        </p:nvCxnSpPr>
        <p:spPr bwMode="auto">
          <a:xfrm>
            <a:off x="3298825" y="5132642"/>
            <a:ext cx="1" cy="25986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53" name="Connecteur droit 54"/>
          <p:cNvCxnSpPr>
            <a:cxnSpLocks noChangeShapeType="1"/>
            <a:stCxn id="44" idx="2"/>
            <a:endCxn id="47" idx="0"/>
          </p:cNvCxnSpPr>
          <p:nvPr/>
        </p:nvCxnSpPr>
        <p:spPr bwMode="auto">
          <a:xfrm flipH="1">
            <a:off x="3298825" y="5638723"/>
            <a:ext cx="1" cy="149055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54" name="Connecteur droit 57"/>
          <p:cNvCxnSpPr>
            <a:cxnSpLocks noChangeShapeType="1"/>
            <a:stCxn id="45" idx="0"/>
            <a:endCxn id="47" idx="2"/>
          </p:cNvCxnSpPr>
          <p:nvPr/>
        </p:nvCxnSpPr>
        <p:spPr bwMode="auto">
          <a:xfrm flipV="1">
            <a:off x="3298825" y="6364040"/>
            <a:ext cx="0" cy="16101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5" name="Connecteur en angle 70"/>
          <p:cNvCxnSpPr>
            <a:cxnSpLocks noChangeShapeType="1"/>
            <a:stCxn id="47" idx="1"/>
            <a:endCxn id="67" idx="3"/>
          </p:cNvCxnSpPr>
          <p:nvPr/>
        </p:nvCxnSpPr>
        <p:spPr bwMode="auto">
          <a:xfrm flipH="1">
            <a:off x="1525361" y="6075909"/>
            <a:ext cx="859064" cy="2839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56" name="Connecteur en angle 73"/>
          <p:cNvCxnSpPr>
            <a:cxnSpLocks noChangeShapeType="1"/>
            <a:stCxn id="46" idx="1"/>
            <a:endCxn id="66" idx="2"/>
          </p:cNvCxnSpPr>
          <p:nvPr/>
        </p:nvCxnSpPr>
        <p:spPr bwMode="auto">
          <a:xfrm rot="10800000">
            <a:off x="1251159" y="4211466"/>
            <a:ext cx="904666" cy="682312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57" name="Rectangle 78"/>
          <p:cNvSpPr>
            <a:spLocks noChangeArrowheads="1"/>
          </p:cNvSpPr>
          <p:nvPr/>
        </p:nvSpPr>
        <p:spPr bwMode="auto">
          <a:xfrm>
            <a:off x="1750155" y="4520087"/>
            <a:ext cx="558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non</a:t>
            </a:r>
          </a:p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i = i + 1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58" name="Rectangle 79"/>
          <p:cNvSpPr>
            <a:spLocks noChangeArrowheads="1"/>
          </p:cNvSpPr>
          <p:nvPr/>
        </p:nvSpPr>
        <p:spPr bwMode="auto">
          <a:xfrm>
            <a:off x="2165968" y="5811211"/>
            <a:ext cx="3866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non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59" name="Rectangle 80"/>
          <p:cNvSpPr>
            <a:spLocks noChangeArrowheads="1"/>
          </p:cNvSpPr>
          <p:nvPr/>
        </p:nvSpPr>
        <p:spPr bwMode="auto">
          <a:xfrm>
            <a:off x="2975258" y="6294211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947458" y="5066132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61" name="ZoneTexte 60"/>
          <p:cNvSpPr txBox="1">
            <a:spLocks/>
          </p:cNvSpPr>
          <p:nvPr/>
        </p:nvSpPr>
        <p:spPr>
          <a:xfrm>
            <a:off x="4846638" y="1049460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Récupération des options choisies,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instants de calcul,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unités (°C ou K)</a:t>
            </a:r>
            <a:r>
              <a:rPr lang="fr-FR" sz="1000" i="1" dirty="0" smtClean="0">
                <a:solidFill>
                  <a:srgbClr val="0070C0"/>
                </a:solidFill>
              </a:rPr>
              <a:t>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état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initial,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calcul des facteurs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de forme…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>
                <a:spLocks/>
              </p:cNvSpPr>
              <p:nvPr/>
            </p:nvSpPr>
            <p:spPr>
              <a:xfrm>
                <a:off x="4846639" y="1525014"/>
                <a:ext cx="4211636" cy="12337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Mise à jour des variables externes, caractéristiques matériaux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/>
                </a:r>
                <a:br>
                  <a:rPr lang="fr-FR" sz="1000" i="1" dirty="0">
                    <a:solidFill>
                      <a:srgbClr val="0070C0"/>
                    </a:solidFill>
                    <a:latin typeface="+mn-lt"/>
                  </a:rPr>
                </a:b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Calcul matrice de conductivité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1000" b="1" i="1" dirty="0" smtClean="0">
                    <a:solidFill>
                      <a:srgbClr val="0070C0"/>
                    </a:solidFill>
                    <a:latin typeface="+mn-lt"/>
                  </a:rPr>
                  <a:t> 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(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cond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conv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rayo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bloc.)</a:t>
                </a: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et de 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>capacité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1000" b="1" i="1" dirty="0" smtClean="0">
                    <a:solidFill>
                      <a:srgbClr val="0070C0"/>
                    </a:solidFill>
                    <a:latin typeface="+mn-lt"/>
                  </a:rPr>
                  <a:t>	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à la température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et au temps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i="1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Calcul du second membre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 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(T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.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 + 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conv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rayo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Flux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.)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		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à 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la température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et au temps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On définit alors l'opérateur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𝜃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639" y="1525014"/>
                <a:ext cx="4211636" cy="12337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>
                <a:spLocks/>
              </p:cNvSpPr>
              <p:nvPr/>
            </p:nvSpPr>
            <p:spPr>
              <a:xfrm>
                <a:off x="4846638" y="3122795"/>
                <a:ext cx="4211637" cy="59144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Calcul de l'incrément de température sur le pas : </a:t>
                </a:r>
                <a14:m>
                  <m:oMath xmlns:m="http://schemas.openxmlformats.org/officeDocument/2006/math">
                    <m:r>
                      <a:rPr lang="fr-FR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fr-FR" sz="1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0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𝐿</m:t>
                                </m:r>
                              </m:e>
                            </m:d>
                          </m:e>
                          <m:sup>
                            <m:r>
                              <a:rPr lang="fr-FR" sz="1000" i="1">
                                <a:latin typeface="Cambria Math"/>
                                <a:ea typeface="Cambria Math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i="1" baseline="-25000" dirty="0" smtClean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on en déduit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p>
                    </m:sSup>
                    <m:r>
                      <a:rPr lang="fr-FR" sz="1000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fr-FR" sz="1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fr-FR" sz="1000" b="1" i="1" baseline="-25000" dirty="0" smtClean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et aussi 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sz="1000" i="1">
                        <a:latin typeface="Cambria Math"/>
                        <a:ea typeface="Cambria Math"/>
                      </a:rPr>
                      <m:t>𝜃</m:t>
                    </m:r>
                    <m:sSubSup>
                      <m:sSub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/>
                        <a:ea typeface="Cambria Math"/>
                      </a:rPr>
                      <m:t>+(1−</m:t>
                    </m:r>
                    <m:r>
                      <a:rPr lang="fr-FR" sz="10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1000" i="1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fr-FR" sz="1000" b="1" i="1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638" y="3122795"/>
                <a:ext cx="4211637" cy="591444"/>
              </a:xfrm>
              <a:prstGeom prst="rect">
                <a:avLst/>
              </a:prstGeom>
              <a:blipFill rotWithShape="1">
                <a:blip r:embed="rId6"/>
                <a:stretch>
                  <a:fillRect b="-309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ZoneTexte 63"/>
          <p:cNvSpPr txBox="1">
            <a:spLocks/>
          </p:cNvSpPr>
          <p:nvPr/>
        </p:nvSpPr>
        <p:spPr>
          <a:xfrm>
            <a:off x="4846638" y="4697160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Si le critère est suffisamment petit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  <a:p>
            <a:pPr>
              <a:defRPr/>
            </a:pPr>
            <a:r>
              <a:rPr lang="fr-FR" sz="1000" b="1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Crit</a:t>
            </a:r>
            <a:r>
              <a:rPr lang="fr-FR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b="1" dirty="0" smtClean="0">
                <a:solidFill>
                  <a:srgbClr val="0070C0"/>
                </a:solidFill>
                <a:cs typeface="Consolas" pitchFamily="49" charset="0"/>
              </a:rPr>
              <a:t>≤</a:t>
            </a:r>
            <a:r>
              <a:rPr lang="fr-FR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'PRECISION'	</a:t>
            </a:r>
            <a:r>
              <a:rPr lang="fr-FR" sz="1000" dirty="0" smtClean="0">
                <a:solidFill>
                  <a:srgbClr val="0070C0"/>
                </a:solidFill>
                <a:cs typeface="Consolas" pitchFamily="49" charset="0"/>
              </a:rPr>
              <a:t>(1.E-4 par défaut)</a:t>
            </a:r>
            <a:endParaRPr lang="fr-FR" sz="1000" i="1" dirty="0">
              <a:solidFill>
                <a:srgbClr val="0070C0"/>
              </a:solidFill>
            </a:endParaRPr>
          </a:p>
        </p:txBody>
      </p:sp>
      <p:sp>
        <p:nvSpPr>
          <p:cNvPr id="65" name="ZoneTexte 64"/>
          <p:cNvSpPr txBox="1">
            <a:spLocks/>
          </p:cNvSpPr>
          <p:nvPr/>
        </p:nvSpPr>
        <p:spPr>
          <a:xfrm>
            <a:off x="4846638" y="5389533"/>
            <a:ext cx="4211637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Procédure utilisateur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/>
              <p:cNvSpPr txBox="1">
                <a:spLocks/>
              </p:cNvSpPr>
              <p:nvPr/>
            </p:nvSpPr>
            <p:spPr>
              <a:xfrm>
                <a:off x="457365" y="3349692"/>
                <a:ext cx="1587588" cy="86177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FF0000"/>
                    </a:solidFill>
                  </a:rPr>
                  <a:t>État 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bSup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dirty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>
                    <a:solidFill>
                      <a:srgbClr val="FF0000"/>
                    </a:solidFill>
                  </a:rPr>
                  <a:t>Instanciation </a:t>
                </a:r>
                <a:r>
                  <a:rPr lang="fr-FR" sz="1000" b="1" dirty="0" smtClean="0">
                    <a:solidFill>
                      <a:srgbClr val="FF0000"/>
                    </a:solidFill>
                  </a:rPr>
                  <a:t>matériau</a:t>
                </a:r>
                <a:endParaRPr lang="fr-FR" sz="1000" b="1" dirty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FF0000"/>
                    </a:solidFill>
                  </a:rPr>
                  <a:t>Mise à jour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ZoneText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65" y="3349692"/>
                <a:ext cx="1587588" cy="86177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ZoneTexte 66"/>
          <p:cNvSpPr txBox="1">
            <a:spLocks/>
          </p:cNvSpPr>
          <p:nvPr/>
        </p:nvSpPr>
        <p:spPr>
          <a:xfrm>
            <a:off x="459015" y="5878693"/>
            <a:ext cx="1066346" cy="4001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00B050"/>
                </a:solidFill>
                <a:latin typeface="+mn-lt"/>
              </a:rPr>
              <a:t>Initialisations</a:t>
            </a:r>
            <a:r>
              <a:rPr lang="fr-FR" sz="1000" b="1" dirty="0">
                <a:solidFill>
                  <a:srgbClr val="00B050"/>
                </a:solidFill>
                <a:latin typeface="+mn-lt"/>
              </a:rPr>
              <a:t/>
            </a:r>
            <a:br>
              <a:rPr lang="fr-FR" sz="1000" b="1" dirty="0">
                <a:solidFill>
                  <a:srgbClr val="00B050"/>
                </a:solidFill>
                <a:latin typeface="+mn-lt"/>
              </a:rPr>
            </a:br>
            <a:r>
              <a:rPr lang="fr-FR" sz="1000" b="1" dirty="0">
                <a:solidFill>
                  <a:srgbClr val="00B050"/>
                </a:solidFill>
                <a:latin typeface="+mn-lt"/>
              </a:rPr>
              <a:t>pas suivant</a:t>
            </a:r>
            <a:endParaRPr lang="fr-FR" sz="1000" b="1" dirty="0">
              <a:solidFill>
                <a:srgbClr val="92D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8" name="Connecteur en angle 226"/>
          <p:cNvCxnSpPr>
            <a:cxnSpLocks noChangeShapeType="1"/>
            <a:stCxn id="67" idx="1"/>
            <a:endCxn id="42" idx="1"/>
          </p:cNvCxnSpPr>
          <p:nvPr/>
        </p:nvCxnSpPr>
        <p:spPr bwMode="auto">
          <a:xfrm rot="10800000" flipH="1">
            <a:off x="459015" y="2064970"/>
            <a:ext cx="1873338" cy="4013778"/>
          </a:xfrm>
          <a:prstGeom prst="bentConnector3">
            <a:avLst>
              <a:gd name="adj1" fmla="val -13740"/>
            </a:avLst>
          </a:prstGeom>
          <a:noFill/>
          <a:ln w="19050" algn="ctr">
            <a:solidFill>
              <a:srgbClr val="00B050"/>
            </a:solidFill>
            <a:miter lim="800000"/>
            <a:headEnd/>
            <a:tailEnd type="arrow" w="med" len="med"/>
          </a:ln>
        </p:spPr>
      </p:cxnSp>
      <p:cxnSp>
        <p:nvCxnSpPr>
          <p:cNvPr id="69" name="Connecteur droit 68"/>
          <p:cNvCxnSpPr>
            <a:stCxn id="41" idx="3"/>
            <a:endCxn id="61" idx="1"/>
          </p:cNvCxnSpPr>
          <p:nvPr/>
        </p:nvCxnSpPr>
        <p:spPr>
          <a:xfrm flipV="1">
            <a:off x="4156076" y="1249515"/>
            <a:ext cx="690562" cy="3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42" idx="3"/>
          </p:cNvCxnSpPr>
          <p:nvPr/>
        </p:nvCxnSpPr>
        <p:spPr>
          <a:xfrm>
            <a:off x="4265297" y="2064970"/>
            <a:ext cx="581341" cy="387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319"/>
          <p:cNvCxnSpPr>
            <a:cxnSpLocks noChangeShapeType="1"/>
            <a:stCxn id="43" idx="3"/>
            <a:endCxn id="63" idx="1"/>
          </p:cNvCxnSpPr>
          <p:nvPr/>
        </p:nvCxnSpPr>
        <p:spPr bwMode="auto">
          <a:xfrm flipV="1">
            <a:off x="3624263" y="3418517"/>
            <a:ext cx="1222375" cy="1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72" name="Connecteur droit 322"/>
          <p:cNvCxnSpPr>
            <a:cxnSpLocks noChangeShapeType="1"/>
            <a:stCxn id="46" idx="3"/>
            <a:endCxn id="64" idx="1"/>
          </p:cNvCxnSpPr>
          <p:nvPr/>
        </p:nvCxnSpPr>
        <p:spPr bwMode="auto">
          <a:xfrm>
            <a:off x="4441825" y="4893778"/>
            <a:ext cx="404813" cy="343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73" name="Connecteur droit 72"/>
          <p:cNvCxnSpPr>
            <a:stCxn id="44" idx="3"/>
            <a:endCxn id="65" idx="1"/>
          </p:cNvCxnSpPr>
          <p:nvPr/>
        </p:nvCxnSpPr>
        <p:spPr>
          <a:xfrm flipV="1">
            <a:off x="3667126" y="5512644"/>
            <a:ext cx="1179512" cy="296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338"/>
          <p:cNvSpPr txBox="1">
            <a:spLocks/>
          </p:cNvSpPr>
          <p:nvPr/>
        </p:nvSpPr>
        <p:spPr bwMode="auto">
          <a:xfrm>
            <a:off x="5823136" y="5726388"/>
            <a:ext cx="308273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dirty="0"/>
              <a:t>Remarque :</a:t>
            </a:r>
            <a:br>
              <a:rPr lang="fr-FR" sz="1000" b="1" dirty="0"/>
            </a:br>
            <a:r>
              <a:rPr lang="fr-FR" sz="1000" dirty="0" smtClean="0"/>
              <a:t>lorsque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TRANSON</a:t>
            </a:r>
            <a:r>
              <a:rPr lang="fr-FR" sz="1000" dirty="0"/>
              <a:t> est utilisée par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PASAPAS</a:t>
            </a:r>
            <a:r>
              <a:rPr lang="fr-FR" sz="1000" dirty="0"/>
              <a:t>,</a:t>
            </a:r>
          </a:p>
          <a:p>
            <a:r>
              <a:rPr lang="fr-FR" sz="1000" dirty="0"/>
              <a:t>la </a:t>
            </a:r>
            <a:r>
              <a:rPr lang="fr-FR" sz="1000" b="1" dirty="0">
                <a:solidFill>
                  <a:srgbClr val="00B050"/>
                </a:solidFill>
              </a:rPr>
              <a:t>boucle sur les pas de temps </a:t>
            </a:r>
            <a:r>
              <a:rPr lang="fr-FR" sz="1000" dirty="0"/>
              <a:t>n’est effectuée qu’une seule fois</a:t>
            </a:r>
          </a:p>
        </p:txBody>
      </p:sp>
      <p:sp>
        <p:nvSpPr>
          <p:cNvPr id="75" name="ZoneTexte 20"/>
          <p:cNvSpPr txBox="1">
            <a:spLocks/>
          </p:cNvSpPr>
          <p:nvPr/>
        </p:nvSpPr>
        <p:spPr bwMode="auto">
          <a:xfrm>
            <a:off x="2290639" y="2790192"/>
            <a:ext cx="2024186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Accélération de convergence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76" name="ZoneTexte 20"/>
          <p:cNvSpPr txBox="1">
            <a:spLocks/>
          </p:cNvSpPr>
          <p:nvPr/>
        </p:nvSpPr>
        <p:spPr bwMode="auto">
          <a:xfrm>
            <a:off x="2841860" y="4023463"/>
            <a:ext cx="921744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Critère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cxnSp>
        <p:nvCxnSpPr>
          <p:cNvPr id="77" name="Connecteur droit 39"/>
          <p:cNvCxnSpPr>
            <a:cxnSpLocks noChangeShapeType="1"/>
            <a:stCxn id="76" idx="2"/>
            <a:endCxn id="46" idx="0"/>
          </p:cNvCxnSpPr>
          <p:nvPr/>
        </p:nvCxnSpPr>
        <p:spPr bwMode="auto">
          <a:xfrm flipH="1">
            <a:off x="3298825" y="4269684"/>
            <a:ext cx="3907" cy="38523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>
                <a:spLocks/>
              </p:cNvSpPr>
              <p:nvPr/>
            </p:nvSpPr>
            <p:spPr>
              <a:xfrm>
                <a:off x="4846638" y="3869769"/>
                <a:ext cx="4211637" cy="56284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Mesure de la </a:t>
                </a:r>
                <a:r>
                  <a:rPr lang="fr-FR" sz="1000" i="1" u="sng" dirty="0" smtClean="0">
                    <a:solidFill>
                      <a:srgbClr val="0070C0"/>
                    </a:solidFill>
                    <a:latin typeface="+mn-lt"/>
                  </a:rPr>
                  <a:t>variation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 maxi. de </a:t>
                </a:r>
                <a:r>
                  <a:rPr lang="fr-FR" sz="1000" i="1" u="sng" dirty="0" smtClean="0">
                    <a:solidFill>
                      <a:srgbClr val="0070C0"/>
                    </a:solidFill>
                    <a:latin typeface="+mn-lt"/>
                  </a:rPr>
                  <a:t>l'incrément de température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/>
                </a:r>
                <a:b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</a:b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entre deux 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>itérations 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successives :</a:t>
                </a:r>
                <a:endParaRPr lang="fr-FR" sz="1000" i="1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b="1" dirty="0" err="1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Crit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= [</a:t>
                </a:r>
                <a:r>
                  <a:rPr lang="fr-FR" sz="1000" b="1" dirty="0" smtClean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:r>
                  <a:rPr lang="fr-FR" sz="1000" b="1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10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b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−∆</m:t>
                        </m:r>
                        <m:sSub>
                          <m:sSubPr>
                            <m:ctrlPr>
                              <a:rPr lang="fr-FR" sz="10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b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000" b="1" dirty="0" smtClean="0">
                    <a:solidFill>
                      <a:srgbClr val="0070C0"/>
                    </a:solidFill>
                    <a:latin typeface="+mn-lt"/>
                  </a:rPr>
                  <a:t>]</a:t>
                </a:r>
                <a:r>
                  <a:rPr lang="fr-FR" sz="1000" b="1" i="1" dirty="0" smtClean="0">
                    <a:solidFill>
                      <a:srgbClr val="0070C0"/>
                    </a:solidFill>
                    <a:latin typeface="+mn-lt"/>
                  </a:rPr>
                  <a:t> /  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+mn-lt"/>
                  </a:rPr>
                  <a:t>[</a:t>
                </a:r>
                <a:r>
                  <a:rPr lang="fr-FR" sz="1000" b="1" dirty="0" smtClean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:r>
                  <a:rPr lang="fr-FR" sz="1000" b="1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b="1" dirty="0" smtClean="0">
                    <a:solidFill>
                      <a:srgbClr val="0070C0"/>
                    </a:solidFill>
                  </a:rPr>
                  <a:t>]</a:t>
                </a:r>
                <a:endParaRPr lang="fr-FR" sz="1000" b="1" i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638" y="3869769"/>
                <a:ext cx="4211637" cy="562846"/>
              </a:xfrm>
              <a:prstGeom prst="rect">
                <a:avLst/>
              </a:prstGeom>
              <a:blipFill rotWithShape="1">
                <a:blip r:embed="rId8"/>
                <a:stretch>
                  <a:fillRect b="-434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eur droit 322"/>
          <p:cNvCxnSpPr>
            <a:cxnSpLocks noChangeShapeType="1"/>
            <a:stCxn id="76" idx="3"/>
            <a:endCxn id="78" idx="1"/>
          </p:cNvCxnSpPr>
          <p:nvPr/>
        </p:nvCxnSpPr>
        <p:spPr bwMode="auto">
          <a:xfrm>
            <a:off x="3763604" y="4146574"/>
            <a:ext cx="1083034" cy="4618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80" name="Connecteur en angle 73"/>
          <p:cNvCxnSpPr>
            <a:cxnSpLocks noChangeShapeType="1"/>
            <a:stCxn id="66" idx="0"/>
            <a:endCxn id="75" idx="1"/>
          </p:cNvCxnSpPr>
          <p:nvPr/>
        </p:nvCxnSpPr>
        <p:spPr bwMode="auto">
          <a:xfrm rot="5400000" flipH="1" flipV="1">
            <a:off x="1552705" y="2611758"/>
            <a:ext cx="436389" cy="1039480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82" name="ZoneTexte 338"/>
          <p:cNvSpPr txBox="1">
            <a:spLocks/>
          </p:cNvSpPr>
          <p:nvPr/>
        </p:nvSpPr>
        <p:spPr bwMode="auto">
          <a:xfrm>
            <a:off x="963027" y="710346"/>
            <a:ext cx="7592804" cy="24622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dirty="0" smtClean="0"/>
              <a:t>Slide issue de la présentation de la formation avancée Cast3M : « La procédure PASAPAS et les procédures utilisateurs »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09201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Couplage via PERSO2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16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7979" y="1366839"/>
            <a:ext cx="6798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Reso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67979" y="1838330"/>
            <a:ext cx="6798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Perso2</a:t>
            </a:r>
            <a:endParaRPr lang="fr-FR" sz="1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804876" y="1162050"/>
            <a:ext cx="1588" cy="204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19157" y="1638309"/>
            <a:ext cx="1588" cy="204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817570" y="2114568"/>
            <a:ext cx="1333" cy="4476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556978" y="1366839"/>
            <a:ext cx="24435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Calcul d’un pas de temps</a:t>
            </a:r>
            <a:endParaRPr lang="fr-FR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rot="5400000">
            <a:off x="916194" y="2245526"/>
            <a:ext cx="1588" cy="204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022358" y="2208626"/>
            <a:ext cx="741679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Calcul des flux :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[W/m] = h .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fr-FR" sz="1200" i="1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. (Tf -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Ts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450850" algn="l"/>
              </a:tabLst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h = extrait de ‘WTABLE’ . ‘MAT_TOT’</a:t>
            </a:r>
          </a:p>
          <a:p>
            <a:pPr defTabSz="771525">
              <a:tabLst>
                <a:tab pos="450850" algn="l"/>
              </a:tabLst>
            </a:pP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Tf =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extrait de ‘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WTABLE’.’CHARGEMENT’ </a:t>
            </a:r>
            <a:endParaRPr lang="fr-FR" sz="1200" i="1" dirty="0" smtClean="0">
              <a:solidFill>
                <a:srgbClr val="C00000"/>
              </a:solidFill>
            </a:endParaRPr>
          </a:p>
          <a:p>
            <a:pPr>
              <a:tabLst>
                <a:tab pos="450850" algn="l"/>
                <a:tab pos="3856038" algn="l"/>
              </a:tabLst>
            </a:pPr>
            <a:r>
              <a:rPr lang="fr-FR" sz="1200" i="1" dirty="0" smtClean="0">
                <a:solidFill>
                  <a:srgbClr val="C00000"/>
                </a:solidFill>
              </a:rPr>
              <a:t>	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Ts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extrait de ‘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WTABLE’.’THER_COURANT’ + intégration sur le contour (commandes en annexe)</a:t>
            </a:r>
            <a:r>
              <a:rPr lang="fr-FR" sz="1200" i="1" dirty="0" smtClean="0">
                <a:solidFill>
                  <a:srgbClr val="C00000"/>
                </a:solidFill>
              </a:rPr>
              <a:t>			</a:t>
            </a:r>
            <a:endParaRPr lang="fr-FR" sz="1200" i="1" dirty="0">
              <a:solidFill>
                <a:srgbClr val="C0000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824119" y="3442502"/>
            <a:ext cx="20478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31884" y="3304001"/>
            <a:ext cx="65785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Ecriture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</a:rPr>
              <a:t>F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dans des fichiers textes</a:t>
            </a:r>
            <a:endParaRPr lang="fr-FR" sz="1200" i="1" dirty="0">
              <a:solidFill>
                <a:srgbClr val="C00000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814594" y="3842552"/>
            <a:ext cx="20478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022359" y="3704051"/>
            <a:ext cx="47459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Mise en pause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3138174" y="3888980"/>
            <a:ext cx="590550" cy="175427"/>
          </a:xfrm>
          <a:prstGeom prst="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885566" y="3798570"/>
            <a:ext cx="593089" cy="33869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4318635" y="4141383"/>
            <a:ext cx="636" cy="369970"/>
          </a:xfrm>
          <a:prstGeom prst="straightConnector1">
            <a:avLst/>
          </a:prstGeom>
          <a:ln w="12700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4013835" y="4135768"/>
            <a:ext cx="636" cy="471510"/>
          </a:xfrm>
          <a:prstGeom prst="straightConnector1">
            <a:avLst/>
          </a:prstGeom>
          <a:ln w="12700">
            <a:solidFill>
              <a:srgbClr val="0000CC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14344" y="4465068"/>
            <a:ext cx="12831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00CC"/>
                </a:solidFill>
              </a:rPr>
              <a:t>Résultats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092425" y="4471685"/>
            <a:ext cx="5264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00CC"/>
                </a:solidFill>
              </a:rPr>
              <a:t>Flag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32" name="Parallélogramme 31"/>
          <p:cNvSpPr/>
          <p:nvPr/>
        </p:nvSpPr>
        <p:spPr>
          <a:xfrm>
            <a:off x="2052638" y="4436879"/>
            <a:ext cx="566228" cy="333375"/>
          </a:xfrm>
          <a:prstGeom prst="parallelogram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/>
          <p:cNvCxnSpPr>
            <a:endCxn id="31" idx="3"/>
          </p:cNvCxnSpPr>
          <p:nvPr/>
        </p:nvCxnSpPr>
        <p:spPr>
          <a:xfrm flipH="1">
            <a:off x="2618866" y="4603566"/>
            <a:ext cx="1394716" cy="6619"/>
          </a:xfrm>
          <a:prstGeom prst="straightConnector1">
            <a:avLst/>
          </a:prstGeom>
          <a:ln w="12700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193800" y="4597173"/>
            <a:ext cx="824431" cy="1"/>
          </a:xfrm>
          <a:prstGeom prst="straightConnector1">
            <a:avLst/>
          </a:prstGeom>
          <a:ln w="12700">
            <a:solidFill>
              <a:srgbClr val="0000CC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185863" y="4597173"/>
            <a:ext cx="4232" cy="336060"/>
          </a:xfrm>
          <a:prstGeom prst="straightConnector1">
            <a:avLst/>
          </a:prstGeom>
          <a:ln w="12700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819157" y="5054960"/>
            <a:ext cx="20478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022359" y="4914183"/>
            <a:ext cx="47459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Reprise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028908" y="5198353"/>
            <a:ext cx="4745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:	h → MATE du modèle de convection</a:t>
            </a:r>
          </a:p>
          <a:p>
            <a:pPr defTabSz="688975"/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Tf → CHPO sur le contour contenant Tf</a:t>
            </a:r>
            <a:endParaRPr lang="fr-FR" sz="1200" dirty="0">
              <a:solidFill>
                <a:srgbClr val="0000CC"/>
              </a:solidFill>
            </a:endParaRPr>
          </a:p>
        </p:txBody>
      </p:sp>
      <p:grpSp>
        <p:nvGrpSpPr>
          <p:cNvPr id="39" name="Groupe 38"/>
          <p:cNvGrpSpPr/>
          <p:nvPr/>
        </p:nvGrpSpPr>
        <p:grpSpPr>
          <a:xfrm flipH="1">
            <a:off x="1903970" y="5651499"/>
            <a:ext cx="255027" cy="126507"/>
            <a:chOff x="2818373" y="4154818"/>
            <a:chExt cx="557923" cy="471510"/>
          </a:xfrm>
        </p:grpSpPr>
        <p:cxnSp>
          <p:nvCxnSpPr>
            <p:cNvPr id="40" name="Connecteur droit avec flèche 39"/>
            <p:cNvCxnSpPr/>
            <p:nvPr/>
          </p:nvCxnSpPr>
          <p:spPr>
            <a:xfrm flipH="1" flipV="1">
              <a:off x="3375660" y="4154818"/>
              <a:ext cx="636" cy="47151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 flipV="1">
              <a:off x="2818373" y="4621980"/>
              <a:ext cx="557033" cy="636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ZoneTexte 41"/>
          <p:cNvSpPr txBox="1"/>
          <p:nvPr/>
        </p:nvSpPr>
        <p:spPr>
          <a:xfrm>
            <a:off x="2158997" y="5638339"/>
            <a:ext cx="47459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CHAR ‘TECO’ avec la valeur du CHPO</a:t>
            </a:r>
            <a:endParaRPr lang="fr-FR" sz="1200" dirty="0">
              <a:solidFill>
                <a:srgbClr val="0000CC"/>
              </a:solidFill>
            </a:endParaRPr>
          </a:p>
        </p:txBody>
      </p:sp>
      <p:cxnSp>
        <p:nvCxnSpPr>
          <p:cNvPr id="43" name="Connecteur droit 42"/>
          <p:cNvCxnSpPr/>
          <p:nvPr/>
        </p:nvCxnSpPr>
        <p:spPr>
          <a:xfrm flipH="1">
            <a:off x="822332" y="6083660"/>
            <a:ext cx="20478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031884" y="5942883"/>
            <a:ext cx="62642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>
              <a:tabLst>
                <a:tab pos="2867025" algn="l"/>
                <a:tab pos="3495675" algn="l"/>
              </a:tabLst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Mise à jour de PASAPAS avec WTABLE	‘WTABLE’ . ’MAT_TOT’</a:t>
            </a:r>
          </a:p>
          <a:p>
            <a:pPr defTabSz="688975">
              <a:tabLst>
                <a:tab pos="2867025" algn="l"/>
                <a:tab pos="3495675" algn="l"/>
              </a:tabLst>
            </a:pP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‘WTABLE’ . ‘CHARGEMENT'</a:t>
            </a:r>
            <a:endParaRPr lang="fr-FR" sz="1200" dirty="0">
              <a:solidFill>
                <a:srgbClr val="0000CC"/>
              </a:solidFill>
            </a:endParaRPr>
          </a:p>
        </p:txBody>
      </p:sp>
      <p:cxnSp>
        <p:nvCxnSpPr>
          <p:cNvPr id="45" name="Connecteur droit 44"/>
          <p:cNvCxnSpPr/>
          <p:nvPr/>
        </p:nvCxnSpPr>
        <p:spPr>
          <a:xfrm flipH="1">
            <a:off x="822332" y="6422151"/>
            <a:ext cx="20478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031884" y="6281374"/>
            <a:ext cx="47459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FINP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47" name="Triangle isocèle 46"/>
          <p:cNvSpPr/>
          <p:nvPr/>
        </p:nvSpPr>
        <p:spPr>
          <a:xfrm flipV="1">
            <a:off x="757966" y="1080299"/>
            <a:ext cx="93820" cy="87309"/>
          </a:xfrm>
          <a:prstGeom prst="triangl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riangle isocèle 47"/>
          <p:cNvSpPr/>
          <p:nvPr/>
        </p:nvSpPr>
        <p:spPr>
          <a:xfrm flipV="1">
            <a:off x="777209" y="6571307"/>
            <a:ext cx="93820" cy="87309"/>
          </a:xfrm>
          <a:prstGeom prst="triangl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31885" y="3917158"/>
            <a:ext cx="21911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(commande EXTE → fichier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shell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pour détection du flag)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890649" y="3840548"/>
            <a:ext cx="47459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8975"/>
            <a:r>
              <a:rPr lang="fr-FR" sz="1200" dirty="0" smtClean="0">
                <a:solidFill>
                  <a:srgbClr val="0000CC"/>
                </a:solidFill>
              </a:rPr>
              <a:t>THEA</a:t>
            </a:r>
            <a:endParaRPr lang="fr-FR" sz="1200" dirty="0">
              <a:solidFill>
                <a:srgbClr val="0000CC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838825" y="3940547"/>
            <a:ext cx="29146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Attention, les indices de PASAPAS utilisés lors de l’initialisation de la table peuvent différer de ceux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utilisés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dans WTABLE.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le coefficient d’échange h :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‘CARACTERISTIQUES’ → ‘MAT_TOT’</a:t>
            </a:r>
            <a:endParaRPr lang="fr-FR" sz="1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17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Systèmes magnétiques d’un tokamak &amp; câble en conduit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Codes de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Thermique et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thermohydraulique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Couplage thermique-thermohydraulique (TACTICS)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Mise en œuvre dans Cast3M</a:t>
            </a:r>
          </a:p>
          <a:p>
            <a:endParaRPr lang="fr-F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Cas applicatifs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DEMO 2018 – scénario opérationnel : </a:t>
            </a:r>
            <a:r>
              <a:rPr lang="fr-FR" dirty="0" err="1" smtClean="0"/>
              <a:t>burn</a:t>
            </a:r>
            <a:r>
              <a:rPr lang="fr-FR" dirty="0" smtClean="0"/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DEMO 2015 – scénario </a:t>
            </a:r>
            <a:r>
              <a:rPr lang="fr-FR" dirty="0" err="1" smtClean="0"/>
              <a:t>incidentel</a:t>
            </a:r>
            <a:r>
              <a:rPr lang="fr-FR" dirty="0" smtClean="0"/>
              <a:t> : </a:t>
            </a:r>
            <a:r>
              <a:rPr lang="fr-FR" dirty="0" err="1" smtClean="0"/>
              <a:t>quench</a:t>
            </a:r>
            <a:r>
              <a:rPr lang="fr-FR" dirty="0" smtClean="0"/>
              <a:t> (transitoire rapide)</a:t>
            </a:r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Projet OLYMPE : plateforme </a:t>
            </a:r>
            <a:r>
              <a:rPr lang="fr-FR" b="1" dirty="0" err="1" smtClean="0">
                <a:solidFill>
                  <a:schemeClr val="bg1">
                    <a:lumMod val="75000"/>
                  </a:schemeClr>
                </a:solidFill>
              </a:rPr>
              <a:t>multiphysique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Conclusion &amp;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perspectives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94" y="3381330"/>
            <a:ext cx="4790262" cy="33794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DEMO 2018 – </a:t>
            </a:r>
            <a:r>
              <a:rPr lang="fr-FR" dirty="0" err="1" smtClean="0"/>
              <a:t>burn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18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" y="3373783"/>
            <a:ext cx="4800958" cy="338697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068" y="1001133"/>
            <a:ext cx="2869649" cy="2761636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H="1">
            <a:off x="3199998" y="2651760"/>
            <a:ext cx="2511080" cy="1491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7400925" y="2304786"/>
            <a:ext cx="83351" cy="1604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1463" y="6492474"/>
            <a:ext cx="1375387" cy="219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383316" y="6492474"/>
            <a:ext cx="1375387" cy="219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67" y="6535738"/>
            <a:ext cx="1447800" cy="180975"/>
          </a:xfrm>
          <a:prstGeom prst="rect">
            <a:avLst/>
          </a:prstGeom>
        </p:spPr>
      </p:pic>
      <p:sp>
        <p:nvSpPr>
          <p:cNvPr id="33" name="Shape 147"/>
          <p:cNvSpPr/>
          <p:nvPr/>
        </p:nvSpPr>
        <p:spPr>
          <a:xfrm>
            <a:off x="53363" y="1048758"/>
            <a:ext cx="4813912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100263" indent="-100263" algn="just">
              <a:buSzPct val="100000"/>
              <a:buChar char="•"/>
              <a:defRPr sz="1000"/>
            </a:lvl1pPr>
          </a:lstStyle>
          <a:p>
            <a:r>
              <a:rPr lang="en-US" sz="1600" dirty="0"/>
              <a:t>Simulation de </a:t>
            </a:r>
            <a:r>
              <a:rPr lang="en-US" sz="1600" b="1" dirty="0"/>
              <a:t>2 h burn</a:t>
            </a:r>
            <a:r>
              <a:rPr lang="en-US" sz="1600" dirty="0"/>
              <a:t> + 10 </a:t>
            </a:r>
            <a:r>
              <a:rPr lang="en-US" sz="1600" dirty="0" smtClean="0"/>
              <a:t>minutes dwell.</a:t>
            </a:r>
          </a:p>
          <a:p>
            <a:endParaRPr lang="en-US" sz="1600" dirty="0" smtClean="0"/>
          </a:p>
          <a:p>
            <a:r>
              <a:rPr lang="en-US" sz="1600" b="1" dirty="0" smtClean="0"/>
              <a:t>8 sections transverses </a:t>
            </a:r>
            <a:r>
              <a:rPr lang="en-US" sz="1600" dirty="0" smtClean="0"/>
              <a:t>Cast3M: </a:t>
            </a:r>
            <a:r>
              <a:rPr lang="en-US" sz="1600" dirty="0" smtClean="0">
                <a:solidFill>
                  <a:srgbClr val="FF0000"/>
                </a:solidFill>
              </a:rPr>
              <a:t>3 </a:t>
            </a:r>
            <a:r>
              <a:rPr lang="en-US" sz="1600" dirty="0" err="1" smtClean="0">
                <a:solidFill>
                  <a:srgbClr val="FF0000"/>
                </a:solidFill>
              </a:rPr>
              <a:t>en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jambe</a:t>
            </a:r>
            <a:r>
              <a:rPr lang="en-US" sz="1600" dirty="0" smtClean="0">
                <a:solidFill>
                  <a:srgbClr val="FF0000"/>
                </a:solidFill>
              </a:rPr>
              <a:t> interne</a:t>
            </a:r>
            <a:r>
              <a:rPr lang="en-US" sz="1600" dirty="0" smtClean="0">
                <a:solidFill>
                  <a:srgbClr val="00B050"/>
                </a:solidFill>
              </a:rPr>
              <a:t> et 5 sur la </a:t>
            </a:r>
            <a:r>
              <a:rPr lang="en-US" sz="1600" dirty="0" err="1" smtClean="0">
                <a:solidFill>
                  <a:srgbClr val="00B050"/>
                </a:solidFill>
              </a:rPr>
              <a:t>jambe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</a:rPr>
              <a:t>externe</a:t>
            </a:r>
            <a:r>
              <a:rPr lang="en-US" sz="1600" dirty="0" smtClean="0">
                <a:solidFill>
                  <a:srgbClr val="00B050"/>
                </a:solidFill>
              </a:rPr>
              <a:t>.</a:t>
            </a:r>
          </a:p>
          <a:p>
            <a:endParaRPr lang="fr-FR" sz="1600" dirty="0">
              <a:solidFill>
                <a:srgbClr val="00B050"/>
              </a:solidFill>
            </a:endParaRPr>
          </a:p>
          <a:p>
            <a:r>
              <a:rPr lang="en-US" sz="1600" b="1" dirty="0" smtClean="0"/>
              <a:t>18 </a:t>
            </a:r>
            <a:r>
              <a:rPr lang="en-US" sz="1600" b="1" dirty="0" err="1" smtClean="0"/>
              <a:t>conducteurs</a:t>
            </a:r>
            <a:r>
              <a:rPr lang="en-US" sz="1600" b="1" dirty="0" smtClean="0"/>
              <a:t> </a:t>
            </a:r>
            <a:r>
              <a:rPr lang="en-US" sz="1600" b="1" dirty="0"/>
              <a:t>+ </a:t>
            </a:r>
            <a:r>
              <a:rPr lang="en-US" sz="1600" b="1" dirty="0" smtClean="0"/>
              <a:t>40 </a:t>
            </a:r>
            <a:r>
              <a:rPr lang="en-US" sz="1600" b="1" dirty="0"/>
              <a:t>CCC</a:t>
            </a:r>
            <a:r>
              <a:rPr lang="en-US" sz="1600" dirty="0"/>
              <a:t> </a:t>
            </a:r>
            <a:r>
              <a:rPr lang="en-US" sz="1600" dirty="0" smtClean="0"/>
              <a:t>THEA avec inversion du </a:t>
            </a:r>
            <a:r>
              <a:rPr lang="en-US" sz="1600" dirty="0" err="1" smtClean="0"/>
              <a:t>sens</a:t>
            </a:r>
            <a:r>
              <a:rPr lang="en-US" sz="1600" dirty="0" smtClean="0"/>
              <a:t> de circulation de </a:t>
            </a:r>
            <a:r>
              <a:rPr lang="en-US" sz="1600" dirty="0" err="1" smtClean="0"/>
              <a:t>l’hélium</a:t>
            </a:r>
            <a:r>
              <a:rPr lang="en-US" sz="1600" dirty="0" smtClean="0"/>
              <a:t> </a:t>
            </a:r>
            <a:r>
              <a:rPr lang="en-US" sz="1600" dirty="0" err="1" smtClean="0"/>
              <a:t>d’une</a:t>
            </a:r>
            <a:r>
              <a:rPr lang="en-US" sz="1600" dirty="0" smtClean="0"/>
              <a:t> </a:t>
            </a:r>
            <a:r>
              <a:rPr lang="en-US" sz="1600" dirty="0" err="1" smtClean="0"/>
              <a:t>galette</a:t>
            </a:r>
            <a:r>
              <a:rPr lang="en-US" sz="1600" dirty="0" smtClean="0"/>
              <a:t> à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dirty="0" err="1" smtClean="0"/>
              <a:t>autre</a:t>
            </a:r>
            <a:r>
              <a:rPr lang="en-US" sz="1600" dirty="0" smtClean="0"/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DEMO 2018 – résultats d’un </a:t>
            </a:r>
            <a:r>
              <a:rPr lang="fr-FR" dirty="0" err="1" smtClean="0"/>
              <a:t>burn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19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62" y="5897495"/>
            <a:ext cx="728170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conducteur est surdimensionné (marge visée = 1,5 K), le design sera optimisé par la suite.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298796" y="6044441"/>
            <a:ext cx="800100" cy="364751"/>
          </a:xfrm>
          <a:prstGeom prst="rightArrow">
            <a:avLst>
              <a:gd name="adj1" fmla="val 39554"/>
              <a:gd name="adj2" fmla="val 6827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4" y="1016396"/>
            <a:ext cx="8104027" cy="342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76945" y="4652102"/>
            <a:ext cx="4920141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Galette critique 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median ACW (#9) - </a:t>
            </a:r>
            <a:r>
              <a:rPr lang="fr-FR" sz="1600" b="1" dirty="0" err="1" smtClean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600" b="1" baseline="-25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fr-FR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1.67 K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droit avec flèche 18"/>
          <p:cNvCxnSpPr>
            <a:stCxn id="18" idx="0"/>
          </p:cNvCxnSpPr>
          <p:nvPr/>
        </p:nvCxnSpPr>
        <p:spPr>
          <a:xfrm flipH="1" flipV="1">
            <a:off x="3959608" y="3649212"/>
            <a:ext cx="677408" cy="10028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32"/>
          <p:cNvSpPr/>
          <p:nvPr/>
        </p:nvSpPr>
        <p:spPr>
          <a:xfrm>
            <a:off x="2586781" y="5205263"/>
            <a:ext cx="4345801" cy="307777"/>
          </a:xfrm>
          <a:prstGeom prst="rect">
            <a:avLst/>
          </a:prstGeom>
          <a:ln w="12700">
            <a:solidFill>
              <a:srgbClr val="00B0F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defRPr sz="1000"/>
            </a:lvl1pPr>
          </a:lstStyle>
          <a:p>
            <a:r>
              <a:rPr lang="fr-FR" sz="1400" b="1" dirty="0" smtClean="0">
                <a:solidFill>
                  <a:srgbClr val="0070C0"/>
                </a:solidFill>
              </a:rPr>
              <a:t>Temperature margin criterion: </a:t>
            </a:r>
            <a:r>
              <a:rPr lang="el-GR" sz="1400" b="1" dirty="0" smtClean="0">
                <a:solidFill>
                  <a:srgbClr val="0070C0"/>
                </a:solidFill>
                <a:latin typeface="Calibri"/>
                <a:cs typeface="Calibri"/>
              </a:rPr>
              <a:t>Δ</a:t>
            </a:r>
            <a:r>
              <a:rPr lang="fr-FR" sz="1400" b="1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lang="fr-FR" sz="1400" b="1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ma</a:t>
            </a:r>
            <a:r>
              <a:rPr lang="fr-FR" sz="1400" b="1" dirty="0" smtClean="0">
                <a:solidFill>
                  <a:srgbClr val="0070C0"/>
                </a:solidFill>
                <a:latin typeface="Calibri"/>
                <a:cs typeface="Calibri"/>
              </a:rPr>
              <a:t> = T</a:t>
            </a:r>
            <a:r>
              <a:rPr lang="fr-FR" sz="1400" b="1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CS</a:t>
            </a:r>
            <a:r>
              <a:rPr lang="fr-FR" sz="1400" b="1" dirty="0" smtClean="0">
                <a:solidFill>
                  <a:srgbClr val="0070C0"/>
                </a:solidFill>
                <a:latin typeface="Calibri"/>
                <a:cs typeface="Calibri"/>
              </a:rPr>
              <a:t> – T</a:t>
            </a:r>
            <a:r>
              <a:rPr lang="fr-FR" sz="1400" b="1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op</a:t>
            </a:r>
            <a:r>
              <a:rPr lang="fr-FR" sz="1400" b="1" dirty="0" smtClean="0">
                <a:solidFill>
                  <a:srgbClr val="0070C0"/>
                </a:solidFill>
                <a:latin typeface="Calibri"/>
                <a:cs typeface="Calibri"/>
              </a:rPr>
              <a:t> &gt; 1.5 K</a:t>
            </a:r>
            <a:endParaRPr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Systèmes magnétiques d’un tokamak &amp; câble en conduit</a:t>
            </a:r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/>
              <a:t>Codes de </a:t>
            </a:r>
            <a:r>
              <a:rPr lang="fr-FR" b="1" dirty="0" smtClean="0"/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Thermique et </a:t>
            </a:r>
            <a:r>
              <a:rPr lang="fr-FR" dirty="0" err="1" smtClean="0"/>
              <a:t>thermohydraulique</a:t>
            </a:r>
            <a:endParaRPr lang="fr-FR" b="1" dirty="0" smtClean="0"/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Couplage thermique-thermohydraulique (TACTICS)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Mise en œuvre dans Cast3M</a:t>
            </a:r>
          </a:p>
          <a:p>
            <a:endParaRPr lang="fr-F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Cas applicatifs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DEMO 2018 – scénario opérationnel : </a:t>
            </a:r>
            <a:r>
              <a:rPr lang="fr-FR" dirty="0" err="1" smtClean="0"/>
              <a:t>burn</a:t>
            </a:r>
            <a:r>
              <a:rPr lang="fr-FR" dirty="0" smtClean="0"/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DEMO 2015 – scénario </a:t>
            </a:r>
            <a:r>
              <a:rPr lang="fr-FR" dirty="0" err="1" smtClean="0"/>
              <a:t>incidentel</a:t>
            </a:r>
            <a:r>
              <a:rPr lang="fr-FR" dirty="0" smtClean="0"/>
              <a:t> : </a:t>
            </a:r>
            <a:r>
              <a:rPr lang="fr-FR" dirty="0" err="1" smtClean="0"/>
              <a:t>quench</a:t>
            </a:r>
            <a:r>
              <a:rPr lang="fr-FR" dirty="0" smtClean="0"/>
              <a:t> (transitoire rapide)</a:t>
            </a:r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Projet OLYMPE : plateforme </a:t>
            </a:r>
            <a:r>
              <a:rPr lang="fr-FR" b="1" dirty="0" err="1" smtClean="0"/>
              <a:t>multiphysique</a:t>
            </a:r>
            <a:endParaRPr lang="fr-FR" b="1" dirty="0" smtClean="0"/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/>
              <a:t>Conclusion &amp; </a:t>
            </a:r>
            <a:r>
              <a:rPr lang="fr-FR" b="1" dirty="0" smtClean="0"/>
              <a:t>perspectives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7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Modélisation TACTICS d’un </a:t>
            </a:r>
            <a:r>
              <a:rPr lang="fr-FR" dirty="0" err="1" smtClean="0"/>
              <a:t>quench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20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29" y="2937468"/>
            <a:ext cx="6575417" cy="30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9964" y="6174884"/>
            <a:ext cx="772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gaine est considérée "thermiquement" dans Cast3M </a:t>
            </a:r>
            <a:r>
              <a:rPr lang="fr-FR" sz="1600" dirty="0"/>
              <a:t>et </a:t>
            </a:r>
            <a:r>
              <a:rPr lang="fr-FR" sz="1600" dirty="0" smtClean="0"/>
              <a:t>"électriquement" dans THEA pour pouvoir tenir compte de la redistribution de courant lors d’un </a:t>
            </a:r>
            <a:r>
              <a:rPr lang="fr-FR" sz="1600" dirty="0" err="1" smtClean="0"/>
              <a:t>quench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69963" y="1018470"/>
            <a:ext cx="8570929" cy="173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49263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sz="1400" dirty="0" err="1" smtClean="0">
                <a:ea typeface="Arial Unicode MS" pitchFamily="34" charset="-128"/>
                <a:cs typeface="Times New Roman" pitchFamily="18" charset="0"/>
              </a:rPr>
              <a:t>Quench</a:t>
            </a:r>
            <a:r>
              <a:rPr lang="fr-FR" sz="1400" dirty="0" smtClean="0">
                <a:ea typeface="Arial Unicode MS" pitchFamily="34" charset="-128"/>
                <a:cs typeface="Times New Roman" pitchFamily="18" charset="0"/>
              </a:rPr>
              <a:t> : transition irréversible de l’état supraconducteur à l’état résistif.</a:t>
            </a:r>
          </a:p>
          <a:p>
            <a:pPr marL="285750" indent="-285750" defTabSz="449263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ja-JP" sz="1400" dirty="0" smtClean="0">
                <a:ea typeface="ＭＳ Ｐゴシック" pitchFamily="34" charset="-128"/>
              </a:rPr>
              <a:t>Causes possibles : disruption, vieillissement du conducteur, incident cryogénique…</a:t>
            </a:r>
          </a:p>
          <a:p>
            <a:pPr marL="285750" indent="-285750" defTabSz="449263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sz="1400" dirty="0" smtClean="0">
                <a:ea typeface="Arial Unicode MS" pitchFamily="34" charset="-128"/>
                <a:cs typeface="Times New Roman" pitchFamily="18" charset="0"/>
              </a:rPr>
              <a:t>Dépôt d’énergie très important par effet Joule.</a:t>
            </a:r>
          </a:p>
          <a:p>
            <a:pPr marL="285750" indent="-285750" defTabSz="449263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sz="1400" dirty="0" smtClean="0">
                <a:ea typeface="Arial Unicode MS" pitchFamily="34" charset="-128"/>
                <a:cs typeface="Times New Roman" pitchFamily="18" charset="0"/>
              </a:rPr>
              <a:t>Risque de dommages irréversibles à l’aimant en cas de défaillance de la détection.</a:t>
            </a:r>
          </a:p>
          <a:p>
            <a:pPr marL="714375" lvl="1" indent="-257175" defTabSz="449263" eaLnBrk="0" hangingPunct="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ea typeface="Arial Unicode MS" pitchFamily="34" charset="-128"/>
                <a:cs typeface="Times New Roman" pitchFamily="18" charset="0"/>
              </a:rPr>
              <a:t>échauffement local excessif → </a:t>
            </a:r>
            <a:r>
              <a:rPr lang="fr-FR" sz="1400" dirty="0" smtClean="0">
                <a:solidFill>
                  <a:srgbClr val="0000FF"/>
                </a:solidFill>
              </a:rPr>
              <a:t>T</a:t>
            </a:r>
            <a:r>
              <a:rPr lang="fr-FR" sz="1400" baseline="-25000" dirty="0" smtClean="0">
                <a:solidFill>
                  <a:srgbClr val="0000FF"/>
                </a:solidFill>
              </a:rPr>
              <a:t>hot spot</a:t>
            </a:r>
            <a:r>
              <a:rPr lang="fr-FR" sz="1400" dirty="0" smtClean="0">
                <a:solidFill>
                  <a:srgbClr val="0000FF"/>
                </a:solidFill>
              </a:rPr>
              <a:t> &lt; 150 K</a:t>
            </a:r>
            <a:endParaRPr lang="fr-FR" sz="1400" dirty="0" smtClean="0">
              <a:solidFill>
                <a:srgbClr val="0000FF"/>
              </a:solidFill>
              <a:ea typeface="Arial Unicode MS" pitchFamily="34" charset="-128"/>
              <a:cs typeface="Times New Roman" pitchFamily="18" charset="0"/>
            </a:endParaRPr>
          </a:p>
          <a:p>
            <a:pPr marL="714375" indent="-257175" defTabSz="449263" eaLnBrk="0" hangingPunct="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ea typeface="Arial Unicode MS" pitchFamily="34" charset="-128"/>
                <a:cs typeface="Times New Roman" pitchFamily="18" charset="0"/>
              </a:rPr>
              <a:t>surpression</a:t>
            </a:r>
            <a:endParaRPr lang="fr-FR" sz="1400" dirty="0"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DEMO 2015 - </a:t>
            </a:r>
            <a:r>
              <a:rPr lang="fr-FR" dirty="0" err="1" smtClean="0"/>
              <a:t>Quench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21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57" y="1428750"/>
            <a:ext cx="3356107" cy="2367664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7" y="4351157"/>
            <a:ext cx="4136537" cy="228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71" y="978405"/>
            <a:ext cx="1785027" cy="307129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71" y="966095"/>
            <a:ext cx="542485" cy="307408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139843" y="4311073"/>
            <a:ext cx="2061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Carte de température de la gaine + isolant des 2 premiers tours de la galettes au milieu de la zone d'initiation du quench.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886413" y="5643333"/>
            <a:ext cx="392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Les cartographies de température issues de cette étude serviront de données d’entrées aux analyses mécaniques (simulations Cast3M - IRFU).</a:t>
            </a:r>
            <a:endParaRPr lang="fr-FR" sz="12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-1" y="4021591"/>
            <a:ext cx="5426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Champ de température dans les 100 sections transverses à 100s.</a:t>
            </a:r>
            <a:endParaRPr lang="fr-FR" sz="1200" dirty="0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5095875" y="3629025"/>
            <a:ext cx="1043968" cy="722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" y="1130064"/>
            <a:ext cx="3378174" cy="273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Connecteur droit avec flèche 31"/>
          <p:cNvCxnSpPr/>
          <p:nvPr/>
        </p:nvCxnSpPr>
        <p:spPr>
          <a:xfrm>
            <a:off x="1777480" y="1895875"/>
            <a:ext cx="2022995" cy="291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lus 32"/>
          <p:cNvSpPr/>
          <p:nvPr/>
        </p:nvSpPr>
        <p:spPr>
          <a:xfrm>
            <a:off x="4460462" y="2135003"/>
            <a:ext cx="72000" cy="720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4464438" y="2304812"/>
            <a:ext cx="72000" cy="720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Plus 34"/>
          <p:cNvSpPr/>
          <p:nvPr/>
        </p:nvSpPr>
        <p:spPr>
          <a:xfrm>
            <a:off x="4464438" y="2364592"/>
            <a:ext cx="72000" cy="720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Plus 35"/>
          <p:cNvSpPr/>
          <p:nvPr/>
        </p:nvSpPr>
        <p:spPr>
          <a:xfrm>
            <a:off x="4464438" y="2541567"/>
            <a:ext cx="72000" cy="720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456486" y="2541783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T1-In</a:t>
            </a:r>
            <a:endParaRPr lang="fr-FR" sz="8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472822" y="2322808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T1-Out</a:t>
            </a:r>
            <a:endParaRPr lang="fr-FR" sz="8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4115126" y="1987151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T2-In</a:t>
            </a:r>
            <a:endParaRPr lang="fr-FR" sz="8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4021337" y="2187417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T2-Out</a:t>
            </a:r>
            <a:endParaRPr lang="fr-FR" sz="800" b="1" dirty="0"/>
          </a:p>
        </p:txBody>
      </p:sp>
    </p:spTree>
    <p:extLst>
      <p:ext uri="{BB962C8B-B14F-4D97-AF65-F5344CB8AC3E}">
        <p14:creationId xmlns:p14="http://schemas.microsoft.com/office/powerpoint/2010/main" val="33285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22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Systèmes magnétiques d’un tokamak &amp; câble en conduit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Codes de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Thermique et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thermohydraulique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Couplage thermique-thermohydraulique (TACTICS)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Mise en œuvre dans Cast3M</a:t>
            </a:r>
          </a:p>
          <a:p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Cas applicatifs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2018 – scénario opérationnel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burn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2015 – scénario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incidentel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quench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(transitoire rapide)</a:t>
            </a:r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Projet OLYMPE : plateforme </a:t>
            </a:r>
            <a:r>
              <a:rPr lang="fr-FR" b="1" dirty="0" err="1" smtClean="0"/>
              <a:t>multiphysique</a:t>
            </a:r>
            <a:endParaRPr lang="fr-FR" b="1" dirty="0" smtClean="0"/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Conclusion &amp;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perspectives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Plateforme multi-physique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23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8636" y="950205"/>
            <a:ext cx="4190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Plateforme OLYMPE développée </a:t>
            </a:r>
            <a:r>
              <a:rPr lang="fr-FR" sz="1600" dirty="0" smtClean="0"/>
              <a:t>sous</a:t>
            </a:r>
          </a:p>
          <a:p>
            <a:r>
              <a:rPr lang="fr-FR" sz="1600" u="sng" dirty="0" smtClean="0"/>
              <a:t>SALOME</a:t>
            </a:r>
            <a:r>
              <a:rPr lang="fr-FR" sz="1600" dirty="0" smtClean="0"/>
              <a:t> </a:t>
            </a:r>
            <a:r>
              <a:rPr lang="fr-FR" sz="1600" dirty="0" smtClean="0"/>
              <a:t>(Co-développé par le CEA </a:t>
            </a:r>
            <a:r>
              <a:rPr lang="fr-FR" sz="1600" dirty="0"/>
              <a:t>+</a:t>
            </a:r>
            <a:r>
              <a:rPr lang="fr-FR" sz="1600" dirty="0" smtClean="0"/>
              <a:t> EDF)</a:t>
            </a:r>
          </a:p>
          <a:p>
            <a:r>
              <a:rPr lang="en-US" sz="1600" dirty="0" err="1" smtClean="0"/>
              <a:t>Plateforme</a:t>
            </a:r>
            <a:r>
              <a:rPr lang="en-US" sz="1600" dirty="0" smtClean="0"/>
              <a:t> </a:t>
            </a:r>
            <a:r>
              <a:rPr lang="en-US" sz="1600" dirty="0" err="1" smtClean="0"/>
              <a:t>multiphysique</a:t>
            </a:r>
            <a:r>
              <a:rPr lang="en-US" sz="1600" dirty="0" smtClean="0"/>
              <a:t> (Python)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Maillage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Post-</a:t>
            </a:r>
            <a:r>
              <a:rPr lang="en-US" sz="1600" dirty="0" err="1" smtClean="0"/>
              <a:t>traitement</a:t>
            </a:r>
            <a:r>
              <a:rPr lang="en-US" sz="1600" dirty="0" smtClean="0"/>
              <a:t> (</a:t>
            </a:r>
            <a:r>
              <a:rPr lang="en-US" sz="1600" dirty="0" err="1" smtClean="0"/>
              <a:t>Paravis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Intégration</a:t>
            </a:r>
            <a:r>
              <a:rPr lang="en-US" sz="1600" dirty="0" smtClean="0"/>
              <a:t> de </a:t>
            </a:r>
            <a:r>
              <a:rPr lang="en-US" sz="1600" dirty="0" err="1" smtClean="0"/>
              <a:t>solveurs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Couplage</a:t>
            </a:r>
            <a:r>
              <a:rPr lang="en-US" sz="1600" dirty="0" smtClean="0"/>
              <a:t> de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Supervision</a:t>
            </a:r>
            <a:endParaRPr lang="en-US" sz="1600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76" y="3404235"/>
            <a:ext cx="4253219" cy="265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71" y="1039841"/>
            <a:ext cx="3028950" cy="15144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3" y="3953267"/>
            <a:ext cx="3621006" cy="16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à coins arrondis 44"/>
          <p:cNvSpPr/>
          <p:nvPr/>
        </p:nvSpPr>
        <p:spPr>
          <a:xfrm>
            <a:off x="33556" y="2172749"/>
            <a:ext cx="7516535" cy="46558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259255" y="1023457"/>
            <a:ext cx="3691149" cy="1013031"/>
          </a:xfrm>
          <a:prstGeom prst="round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Platef</a:t>
            </a:r>
            <a:r>
              <a:rPr lang="fr-FR" u="sng" dirty="0" smtClean="0"/>
              <a:t>o</a:t>
            </a:r>
            <a:r>
              <a:rPr lang="fr-FR" dirty="0" smtClean="0"/>
              <a:t>rme </a:t>
            </a:r>
            <a:r>
              <a:rPr lang="fr-FR" dirty="0"/>
              <a:t>mu</a:t>
            </a:r>
            <a:r>
              <a:rPr lang="fr-FR" u="sng" dirty="0"/>
              <a:t>L</a:t>
            </a:r>
            <a:r>
              <a:rPr lang="fr-FR" dirty="0"/>
              <a:t>tiph</a:t>
            </a:r>
            <a:r>
              <a:rPr lang="fr-FR" u="sng" dirty="0"/>
              <a:t>Y</a:t>
            </a:r>
            <a:r>
              <a:rPr lang="fr-FR" dirty="0"/>
              <a:t>sique pour </a:t>
            </a:r>
            <a:r>
              <a:rPr lang="fr-FR" dirty="0" smtClean="0"/>
              <a:t>ai</a:t>
            </a:r>
            <a:r>
              <a:rPr lang="fr-FR" u="sng" dirty="0" smtClean="0"/>
              <a:t>m</a:t>
            </a:r>
            <a:r>
              <a:rPr lang="fr-FR" dirty="0" smtClean="0"/>
              <a:t>ants su</a:t>
            </a:r>
            <a:r>
              <a:rPr lang="fr-FR" u="sng" dirty="0" smtClean="0"/>
              <a:t>p</a:t>
            </a:r>
            <a:r>
              <a:rPr lang="fr-FR" dirty="0" smtClean="0"/>
              <a:t>raconduct</a:t>
            </a:r>
            <a:r>
              <a:rPr lang="fr-FR" u="sng" dirty="0" smtClean="0"/>
              <a:t>e</a:t>
            </a:r>
            <a:r>
              <a:rPr lang="fr-FR" dirty="0" smtClean="0"/>
              <a:t>urs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24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33993" y="1059033"/>
            <a:ext cx="2136638" cy="943899"/>
          </a:xfrm>
          <a:prstGeom prst="round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Codes systèmes :</a:t>
            </a:r>
          </a:p>
          <a:p>
            <a:r>
              <a:rPr lang="fr-FR" sz="1100" dirty="0" smtClean="0">
                <a:solidFill>
                  <a:schemeClr val="tx1"/>
                </a:solidFill>
              </a:rPr>
              <a:t>-PROCESS</a:t>
            </a:r>
          </a:p>
          <a:p>
            <a:r>
              <a:rPr lang="fr-FR" sz="1100" dirty="0" smtClean="0">
                <a:solidFill>
                  <a:schemeClr val="tx1"/>
                </a:solidFill>
              </a:rPr>
              <a:t>-Sycomore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957012" y="5603569"/>
            <a:ext cx="1538786" cy="11411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Post-TRAPS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90672" y="2249449"/>
            <a:ext cx="1669352" cy="968588"/>
          </a:xfrm>
          <a:prstGeom prst="round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Pré-dimensionnement</a:t>
            </a:r>
          </a:p>
          <a:p>
            <a:pPr algn="ctr"/>
            <a:r>
              <a:rPr lang="fr-FR" sz="1100" b="1" dirty="0" smtClean="0">
                <a:solidFill>
                  <a:schemeClr val="tx1"/>
                </a:solidFill>
              </a:rPr>
              <a:t>MADMACS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2623559" y="1249579"/>
            <a:ext cx="1272641" cy="569176"/>
          </a:xfrm>
          <a:prstGeom prst="round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Chargements thermiques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24" y="1082180"/>
            <a:ext cx="656681" cy="903975"/>
          </a:xfrm>
          <a:prstGeom prst="rect">
            <a:avLst/>
          </a:prstGeom>
        </p:spPr>
      </p:pic>
      <p:pic>
        <p:nvPicPr>
          <p:cNvPr id="35" name="Image 3" descr="Conducteur DEMO WP3-s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1" r="19910"/>
          <a:stretch/>
        </p:blipFill>
        <p:spPr bwMode="auto">
          <a:xfrm>
            <a:off x="1131264" y="2689832"/>
            <a:ext cx="797726" cy="48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necteur droit avec flèche 54"/>
          <p:cNvCxnSpPr>
            <a:endCxn id="26" idx="0"/>
          </p:cNvCxnSpPr>
          <p:nvPr/>
        </p:nvCxnSpPr>
        <p:spPr>
          <a:xfrm>
            <a:off x="1333850" y="5327762"/>
            <a:ext cx="392555" cy="27580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4" y="5887733"/>
            <a:ext cx="1354631" cy="79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3" name="Connecteur droit avec flèche 62"/>
          <p:cNvCxnSpPr>
            <a:stCxn id="26" idx="3"/>
            <a:endCxn id="93" idx="1"/>
          </p:cNvCxnSpPr>
          <p:nvPr/>
        </p:nvCxnSpPr>
        <p:spPr>
          <a:xfrm flipV="1">
            <a:off x="2495798" y="6083826"/>
            <a:ext cx="2533481" cy="9033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à coins arrondis 80"/>
          <p:cNvSpPr/>
          <p:nvPr/>
        </p:nvSpPr>
        <p:spPr>
          <a:xfrm>
            <a:off x="7630796" y="5702766"/>
            <a:ext cx="1420923" cy="6316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Performances:</a:t>
            </a:r>
          </a:p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-</a:t>
            </a:r>
            <a:r>
              <a:rPr lang="el-GR" sz="1100" dirty="0" smtClean="0">
                <a:solidFill>
                  <a:schemeClr val="tx1"/>
                </a:solidFill>
              </a:rPr>
              <a:t>Δ</a:t>
            </a:r>
            <a:r>
              <a:rPr lang="fr-FR" sz="1100" dirty="0" smtClean="0">
                <a:solidFill>
                  <a:schemeClr val="tx1"/>
                </a:solidFill>
              </a:rPr>
              <a:t>T</a:t>
            </a:r>
            <a:r>
              <a:rPr lang="fr-FR" sz="1100" baseline="-25000" dirty="0" smtClean="0">
                <a:solidFill>
                  <a:schemeClr val="tx1"/>
                </a:solidFill>
              </a:rPr>
              <a:t>ma</a:t>
            </a:r>
            <a:r>
              <a:rPr lang="fr-FR" sz="1100" dirty="0" smtClean="0">
                <a:solidFill>
                  <a:schemeClr val="tx1"/>
                </a:solidFill>
              </a:rPr>
              <a:t> (burn)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- </a:t>
            </a:r>
            <a:r>
              <a:rPr lang="fr-FR" sz="1100" dirty="0" err="1" smtClean="0">
                <a:solidFill>
                  <a:schemeClr val="tx1"/>
                </a:solidFill>
              </a:rPr>
              <a:t>T</a:t>
            </a:r>
            <a:r>
              <a:rPr lang="fr-FR" sz="1100" baseline="-25000" dirty="0" err="1" smtClean="0">
                <a:solidFill>
                  <a:schemeClr val="tx1"/>
                </a:solidFill>
              </a:rPr>
              <a:t>hotspot</a:t>
            </a:r>
            <a:r>
              <a:rPr lang="fr-FR" sz="1100" dirty="0" smtClean="0">
                <a:solidFill>
                  <a:schemeClr val="tx1"/>
                </a:solidFill>
              </a:rPr>
              <a:t> (quench)</a:t>
            </a:r>
          </a:p>
        </p:txBody>
      </p:sp>
      <p:cxnSp>
        <p:nvCxnSpPr>
          <p:cNvPr id="119" name="Connecteur droit avec flèche 118"/>
          <p:cNvCxnSpPr>
            <a:stCxn id="252" idx="2"/>
            <a:endCxn id="92" idx="0"/>
          </p:cNvCxnSpPr>
          <p:nvPr/>
        </p:nvCxnSpPr>
        <p:spPr>
          <a:xfrm flipH="1">
            <a:off x="881178" y="2812274"/>
            <a:ext cx="3094339" cy="81152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>
            <a:stCxn id="252" idx="2"/>
            <a:endCxn id="95" idx="0"/>
          </p:cNvCxnSpPr>
          <p:nvPr/>
        </p:nvCxnSpPr>
        <p:spPr>
          <a:xfrm>
            <a:off x="3975517" y="2812274"/>
            <a:ext cx="194521" cy="1291379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>
            <a:stCxn id="252" idx="2"/>
            <a:endCxn id="93" idx="0"/>
          </p:cNvCxnSpPr>
          <p:nvPr/>
        </p:nvCxnSpPr>
        <p:spPr>
          <a:xfrm>
            <a:off x="3975517" y="2812274"/>
            <a:ext cx="1823413" cy="261182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à coins arrondis 251"/>
          <p:cNvSpPr/>
          <p:nvPr/>
        </p:nvSpPr>
        <p:spPr>
          <a:xfrm>
            <a:off x="3310668" y="2479967"/>
            <a:ext cx="1329698" cy="332307"/>
          </a:xfrm>
          <a:prstGeom prst="round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Modèle de données</a:t>
            </a:r>
          </a:p>
        </p:txBody>
      </p:sp>
      <p:cxnSp>
        <p:nvCxnSpPr>
          <p:cNvPr id="271" name="Connecteur droit avec flèche 270"/>
          <p:cNvCxnSpPr>
            <a:stCxn id="252" idx="3"/>
            <a:endCxn id="50" idx="1"/>
          </p:cNvCxnSpPr>
          <p:nvPr/>
        </p:nvCxnSpPr>
        <p:spPr>
          <a:xfrm>
            <a:off x="4640366" y="2646121"/>
            <a:ext cx="854423" cy="18554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65" y="1831549"/>
            <a:ext cx="1928310" cy="32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89" y="2272068"/>
            <a:ext cx="1246382" cy="1119200"/>
          </a:xfrm>
          <a:prstGeom prst="rect">
            <a:avLst/>
          </a:prstGeom>
        </p:spPr>
      </p:pic>
      <p:sp>
        <p:nvSpPr>
          <p:cNvPr id="92" name="Rectangle à coins arrondis 91"/>
          <p:cNvSpPr/>
          <p:nvPr/>
        </p:nvSpPr>
        <p:spPr>
          <a:xfrm>
            <a:off x="101334" y="3623801"/>
            <a:ext cx="1559687" cy="169557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Electromagnétique </a:t>
            </a:r>
            <a:r>
              <a:rPr lang="fr-FR" sz="1100" b="1" dirty="0" smtClean="0">
                <a:solidFill>
                  <a:schemeClr val="tx1"/>
                </a:solidFill>
              </a:rPr>
              <a:t>TRAPS</a:t>
            </a:r>
          </a:p>
        </p:txBody>
      </p:sp>
      <p:sp>
        <p:nvSpPr>
          <p:cNvPr id="93" name="Rectangle à coins arrondis 92"/>
          <p:cNvSpPr/>
          <p:nvPr/>
        </p:nvSpPr>
        <p:spPr>
          <a:xfrm>
            <a:off x="5029279" y="5424101"/>
            <a:ext cx="1539301" cy="131944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Thermohydraulique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b="1" dirty="0" smtClean="0">
                <a:solidFill>
                  <a:schemeClr val="tx1"/>
                </a:solidFill>
              </a:rPr>
              <a:t>THEA</a:t>
            </a:r>
          </a:p>
        </p:txBody>
      </p:sp>
      <p:sp>
        <p:nvSpPr>
          <p:cNvPr id="94" name="Rectangle à coins arrondis 93"/>
          <p:cNvSpPr/>
          <p:nvPr/>
        </p:nvSpPr>
        <p:spPr>
          <a:xfrm>
            <a:off x="5856445" y="3584411"/>
            <a:ext cx="1383253" cy="151001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Cryodistribution </a:t>
            </a:r>
            <a:r>
              <a:rPr lang="fr-FR" sz="1100" b="1" dirty="0" smtClean="0">
                <a:solidFill>
                  <a:schemeClr val="tx1"/>
                </a:solidFill>
              </a:rPr>
              <a:t>SimCryogenics</a:t>
            </a:r>
          </a:p>
        </p:txBody>
      </p:sp>
      <p:sp>
        <p:nvSpPr>
          <p:cNvPr id="95" name="Rectangle à coins arrondis 94"/>
          <p:cNvSpPr/>
          <p:nvPr/>
        </p:nvSpPr>
        <p:spPr>
          <a:xfrm>
            <a:off x="3678023" y="4103653"/>
            <a:ext cx="984030" cy="14170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Thermique </a:t>
            </a:r>
            <a:r>
              <a:rPr lang="fr-FR" sz="1100" b="1" dirty="0" smtClean="0">
                <a:solidFill>
                  <a:schemeClr val="tx1"/>
                </a:solidFill>
              </a:rPr>
              <a:t>Cast3M</a:t>
            </a:r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t="6419" r="26981" b="8835"/>
          <a:stretch/>
        </p:blipFill>
        <p:spPr>
          <a:xfrm>
            <a:off x="288359" y="4084415"/>
            <a:ext cx="1109163" cy="1209427"/>
          </a:xfrm>
          <a:prstGeom prst="rect">
            <a:avLst/>
          </a:prstGeom>
        </p:spPr>
      </p:pic>
      <p:sp>
        <p:nvSpPr>
          <p:cNvPr id="97" name="Rectangle à coins arrondis 96"/>
          <p:cNvSpPr/>
          <p:nvPr/>
        </p:nvSpPr>
        <p:spPr>
          <a:xfrm>
            <a:off x="1918299" y="3775046"/>
            <a:ext cx="1451502" cy="156949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Mécanique </a:t>
            </a:r>
            <a:r>
              <a:rPr lang="fr-FR" sz="1100" b="1" dirty="0" smtClean="0">
                <a:solidFill>
                  <a:schemeClr val="tx1"/>
                </a:solidFill>
              </a:rPr>
              <a:t>Cast3M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smtClean="0">
                <a:solidFill>
                  <a:schemeClr val="tx1"/>
                </a:solidFill>
              </a:rPr>
              <a:t>/ </a:t>
            </a:r>
            <a:r>
              <a:rPr lang="fr-FR" sz="1100" b="1" dirty="0" smtClean="0">
                <a:solidFill>
                  <a:schemeClr val="tx1"/>
                </a:solidFill>
              </a:rPr>
              <a:t>ANSYS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30" y="4519060"/>
            <a:ext cx="736946" cy="98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58" y="5914992"/>
            <a:ext cx="1318530" cy="74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26" y="4053228"/>
            <a:ext cx="1127076" cy="975006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7" y="4248996"/>
            <a:ext cx="1080108" cy="10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0" name="Connecteur droit avec flèche 119"/>
          <p:cNvCxnSpPr>
            <a:stCxn id="252" idx="2"/>
            <a:endCxn id="94" idx="1"/>
          </p:cNvCxnSpPr>
          <p:nvPr/>
        </p:nvCxnSpPr>
        <p:spPr>
          <a:xfrm>
            <a:off x="3975517" y="2812274"/>
            <a:ext cx="1880928" cy="152714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>
            <a:stCxn id="94" idx="2"/>
            <a:endCxn id="93" idx="0"/>
          </p:cNvCxnSpPr>
          <p:nvPr/>
        </p:nvCxnSpPr>
        <p:spPr>
          <a:xfrm flipH="1">
            <a:off x="5798930" y="5094430"/>
            <a:ext cx="749142" cy="329671"/>
          </a:xfrm>
          <a:prstGeom prst="straightConnector1">
            <a:avLst/>
          </a:prstGeom>
          <a:ln w="38100" cmpd="dbl">
            <a:solidFill>
              <a:srgbClr val="0000FF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>
            <a:stCxn id="252" idx="2"/>
            <a:endCxn id="97" idx="0"/>
          </p:cNvCxnSpPr>
          <p:nvPr/>
        </p:nvCxnSpPr>
        <p:spPr>
          <a:xfrm flipH="1">
            <a:off x="2644050" y="2812274"/>
            <a:ext cx="1331467" cy="96277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>
            <a:stCxn id="95" idx="1"/>
            <a:endCxn id="97" idx="3"/>
          </p:cNvCxnSpPr>
          <p:nvPr/>
        </p:nvCxnSpPr>
        <p:spPr>
          <a:xfrm flipH="1" flipV="1">
            <a:off x="3369801" y="4559793"/>
            <a:ext cx="308222" cy="2523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>
            <a:stCxn id="92" idx="3"/>
            <a:endCxn id="97" idx="1"/>
          </p:cNvCxnSpPr>
          <p:nvPr/>
        </p:nvCxnSpPr>
        <p:spPr>
          <a:xfrm>
            <a:off x="1661021" y="4471587"/>
            <a:ext cx="257278" cy="8820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Flèche droite 142"/>
          <p:cNvSpPr/>
          <p:nvPr/>
        </p:nvSpPr>
        <p:spPr>
          <a:xfrm>
            <a:off x="6641474" y="5884526"/>
            <a:ext cx="908617" cy="393687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ZoneTexte 146"/>
          <p:cNvSpPr txBox="1"/>
          <p:nvPr/>
        </p:nvSpPr>
        <p:spPr>
          <a:xfrm>
            <a:off x="7981975" y="3457833"/>
            <a:ext cx="89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rgbClr val="0000FF"/>
                </a:solidFill>
                <a:latin typeface="+mn-lt"/>
              </a:rPr>
              <a:t>Couplage dynamique</a:t>
            </a:r>
            <a:endParaRPr lang="fr-FR" sz="110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48" name="Connecteur droit avec flèche 147"/>
          <p:cNvCxnSpPr/>
          <p:nvPr/>
        </p:nvCxnSpPr>
        <p:spPr>
          <a:xfrm>
            <a:off x="8026596" y="3355342"/>
            <a:ext cx="807926" cy="0"/>
          </a:xfrm>
          <a:prstGeom prst="straightConnector1">
            <a:avLst/>
          </a:prstGeom>
          <a:ln w="38100" cmpd="dbl">
            <a:solidFill>
              <a:srgbClr val="0000FF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8016524" y="2675071"/>
            <a:ext cx="828072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ZoneTexte 157"/>
          <p:cNvSpPr txBox="1"/>
          <p:nvPr/>
        </p:nvSpPr>
        <p:spPr>
          <a:xfrm>
            <a:off x="7994601" y="2703861"/>
            <a:ext cx="8719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rgbClr val="0070C0"/>
                </a:solidFill>
                <a:latin typeface="+mn-lt"/>
              </a:rPr>
              <a:t>Chainage</a:t>
            </a:r>
            <a:endParaRPr lang="fr-FR" sz="11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77" name="Connecteur droit avec flèche 176"/>
          <p:cNvCxnSpPr>
            <a:endCxn id="32" idx="0"/>
          </p:cNvCxnSpPr>
          <p:nvPr/>
        </p:nvCxnSpPr>
        <p:spPr>
          <a:xfrm>
            <a:off x="1519436" y="2036488"/>
            <a:ext cx="5912" cy="212961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/>
          <p:cNvCxnSpPr>
            <a:endCxn id="252" idx="1"/>
          </p:cNvCxnSpPr>
          <p:nvPr/>
        </p:nvCxnSpPr>
        <p:spPr>
          <a:xfrm>
            <a:off x="2360024" y="2646120"/>
            <a:ext cx="950644" cy="1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95" idx="3"/>
            <a:endCxn id="93" idx="0"/>
          </p:cNvCxnSpPr>
          <p:nvPr/>
        </p:nvCxnSpPr>
        <p:spPr>
          <a:xfrm>
            <a:off x="4662053" y="4812181"/>
            <a:ext cx="1136877" cy="611920"/>
          </a:xfrm>
          <a:prstGeom prst="straightConnector1">
            <a:avLst/>
          </a:prstGeom>
          <a:ln w="38100" cmpd="dbl">
            <a:solidFill>
              <a:srgbClr val="0000FF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7008851" y="1059033"/>
            <a:ext cx="205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Objectifs d’</a:t>
            </a:r>
            <a:r>
              <a:rPr lang="fr-FR" sz="1400" b="1" dirty="0" smtClean="0"/>
              <a:t>OLYMPE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Intégration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Interfaçage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Supervision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7994601" y="4990766"/>
            <a:ext cx="840102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TACTICS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3619500" y="3467358"/>
            <a:ext cx="3772599" cy="3323817"/>
          </a:xfrm>
          <a:prstGeom prst="roundRect">
            <a:avLst/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 smtClean="0">
              <a:solidFill>
                <a:schemeClr val="tx1"/>
              </a:solidFill>
            </a:endParaRPr>
          </a:p>
        </p:txBody>
      </p:sp>
      <p:cxnSp>
        <p:nvCxnSpPr>
          <p:cNvPr id="52" name="Connecteur droit avec flèche 51"/>
          <p:cNvCxnSpPr>
            <a:stCxn id="49" idx="1"/>
            <a:endCxn id="51" idx="3"/>
          </p:cNvCxnSpPr>
          <p:nvPr/>
        </p:nvCxnSpPr>
        <p:spPr>
          <a:xfrm flipH="1">
            <a:off x="7392099" y="5129266"/>
            <a:ext cx="602502" cy="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25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Systèmes magnétiques d’un tokamak &amp; câble en conduit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Codes de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Thermique et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thermohydraulique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Couplage thermique-thermohydraulique (TACTICS)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Mise en œuvre dans Cast3M</a:t>
            </a:r>
          </a:p>
          <a:p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Cas applicatifs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2018 – scénario opérationnel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burn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2015 – scénario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incidentel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quench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(transitoire rapide)</a:t>
            </a: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Projet OLYMPE : plateforme </a:t>
            </a:r>
            <a:r>
              <a:rPr lang="fr-FR" b="1" dirty="0" err="1" smtClean="0">
                <a:solidFill>
                  <a:schemeClr val="bg1">
                    <a:lumMod val="75000"/>
                  </a:schemeClr>
                </a:solidFill>
              </a:rPr>
              <a:t>multiphysique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/>
              <a:t>Conclusion &amp; </a:t>
            </a:r>
            <a:r>
              <a:rPr lang="fr-FR" b="1" dirty="0" smtClean="0"/>
              <a:t>perspectives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9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26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78" y="6350727"/>
            <a:ext cx="999182" cy="3696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0" t="10965" r="41360" b="10554"/>
          <a:stretch/>
        </p:blipFill>
        <p:spPr>
          <a:xfrm>
            <a:off x="7076392" y="5663438"/>
            <a:ext cx="627954" cy="6310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964" y="5732261"/>
            <a:ext cx="691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  Q</a:t>
            </a:r>
            <a:r>
              <a:rPr lang="en-US" sz="1200" dirty="0"/>
              <a:t>. Le Coz, et al., Towards a multi-physic platform for fusion magnet design - Application to DEMO </a:t>
            </a:r>
            <a:r>
              <a:rPr lang="en-US" sz="1200" dirty="0" smtClean="0"/>
              <a:t>TF coil, Fusion </a:t>
            </a:r>
            <a:r>
              <a:rPr lang="en-US" sz="1200" dirty="0"/>
              <a:t>Eng. Des. (2017), http://</a:t>
            </a:r>
            <a:r>
              <a:rPr lang="en-US" sz="1200" dirty="0" smtClean="0"/>
              <a:t>dx.doi.org/10.1016/j.fusengdes.2017.03.076</a:t>
            </a:r>
          </a:p>
          <a:p>
            <a:endParaRPr lang="fr-FR" sz="1200" dirty="0"/>
          </a:p>
          <a:p>
            <a:r>
              <a:rPr lang="en-US" sz="1200" dirty="0" smtClean="0"/>
              <a:t>[2]   Q</a:t>
            </a:r>
            <a:r>
              <a:rPr lang="en-US" sz="1200" dirty="0"/>
              <a:t>. Le Coz, et al., Quench simulation of a DEMO TF coil using a quasi-3D coupling tool, IEEE Transactions on Applied Superconductivity Vol. 28 n°3, Art. n° 4203105 (2018)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25" y="1067395"/>
            <a:ext cx="91439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Le </a:t>
            </a:r>
            <a:r>
              <a:rPr lang="fr-FR" sz="1400" dirty="0">
                <a:solidFill>
                  <a:prstClr val="black"/>
                </a:solidFill>
              </a:rPr>
              <a:t>dimensionnement des grands aimants de fusion requiert la mise en </a:t>
            </a:r>
            <a:r>
              <a:rPr lang="fr-FR" sz="1400" dirty="0" smtClean="0">
                <a:solidFill>
                  <a:prstClr val="black"/>
                </a:solidFill>
              </a:rPr>
              <a:t>œuvre </a:t>
            </a:r>
            <a:r>
              <a:rPr lang="fr-FR" sz="1400" dirty="0">
                <a:solidFill>
                  <a:prstClr val="black"/>
                </a:solidFill>
              </a:rPr>
              <a:t>de </a:t>
            </a:r>
            <a:r>
              <a:rPr lang="fr-FR" sz="1400" dirty="0">
                <a:solidFill>
                  <a:srgbClr val="0000FF"/>
                </a:solidFill>
              </a:rPr>
              <a:t>modèles quasi 3D </a:t>
            </a:r>
            <a:r>
              <a:rPr lang="fr-FR" sz="1400" dirty="0" smtClean="0">
                <a:solidFill>
                  <a:srgbClr val="0000FF"/>
                </a:solidFill>
              </a:rPr>
              <a:t>couplant </a:t>
            </a:r>
            <a:r>
              <a:rPr lang="fr-FR" sz="1400" dirty="0">
                <a:solidFill>
                  <a:srgbClr val="0000FF"/>
                </a:solidFill>
              </a:rPr>
              <a:t>thermique </a:t>
            </a:r>
            <a:r>
              <a:rPr lang="fr-FR" sz="1400" dirty="0" smtClean="0">
                <a:solidFill>
                  <a:srgbClr val="0000FF"/>
                </a:solidFill>
              </a:rPr>
              <a:t>et </a:t>
            </a:r>
            <a:r>
              <a:rPr lang="fr-FR" sz="1400" dirty="0" err="1">
                <a:solidFill>
                  <a:srgbClr val="0000FF"/>
                </a:solidFill>
              </a:rPr>
              <a:t>thermohydraulique</a:t>
            </a:r>
            <a:r>
              <a:rPr lang="fr-FR" sz="1400" dirty="0">
                <a:solidFill>
                  <a:srgbClr val="0000FF"/>
                </a:solidFill>
              </a:rPr>
              <a:t>.</a:t>
            </a:r>
          </a:p>
          <a:p>
            <a:pPr lvl="1">
              <a:spcAft>
                <a:spcPts val="0"/>
              </a:spcAft>
            </a:pP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FF"/>
                </a:solidFill>
              </a:rPr>
              <a:t>Besoin de souplesse et de précision </a:t>
            </a:r>
            <a:r>
              <a:rPr lang="fr-FR" sz="1400" dirty="0">
                <a:solidFill>
                  <a:prstClr val="black"/>
                </a:solidFill>
              </a:rPr>
              <a:t>pour la conception de nouveaux systèmes </a:t>
            </a:r>
            <a:r>
              <a:rPr lang="fr-FR" sz="1400" dirty="0" err="1">
                <a:solidFill>
                  <a:prstClr val="black"/>
                </a:solidFill>
              </a:rPr>
              <a:t>cryo</a:t>
            </a:r>
            <a:r>
              <a:rPr lang="fr-FR" sz="1400" dirty="0">
                <a:solidFill>
                  <a:prstClr val="black"/>
                </a:solidFill>
              </a:rPr>
              <a:t>-magnétiques → développement du coupleur </a:t>
            </a:r>
            <a:r>
              <a:rPr lang="fr-FR" sz="1400" dirty="0">
                <a:solidFill>
                  <a:srgbClr val="0000FF"/>
                </a:solidFill>
              </a:rPr>
              <a:t>THEA-Cast3M : TACTICS.</a:t>
            </a:r>
          </a:p>
          <a:p>
            <a:pPr lvl="1">
              <a:spcAft>
                <a:spcPts val="0"/>
              </a:spcAft>
            </a:pP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Plusieurs applicatifs ont été réalisés, notamment sur l’aimant TF de DEMO (</a:t>
            </a:r>
            <a:r>
              <a:rPr lang="fr-FR" sz="1400" dirty="0">
                <a:solidFill>
                  <a:srgbClr val="0000FF"/>
                </a:solidFill>
              </a:rPr>
              <a:t>→ 2 publications</a:t>
            </a:r>
            <a:r>
              <a:rPr lang="fr-FR" sz="1400" dirty="0">
                <a:solidFill>
                  <a:prstClr val="black"/>
                </a:solidFill>
              </a:rPr>
              <a:t>) :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Scenarios d’opération nominale (</a:t>
            </a:r>
            <a:r>
              <a:rPr lang="fr-FR" sz="1400" dirty="0" err="1">
                <a:solidFill>
                  <a:prstClr val="black"/>
                </a:solidFill>
              </a:rPr>
              <a:t>burn</a:t>
            </a:r>
            <a:r>
              <a:rPr lang="fr-FR" sz="1400" dirty="0">
                <a:solidFill>
                  <a:prstClr val="black"/>
                </a:solidFill>
              </a:rPr>
              <a:t>) [1</a:t>
            </a:r>
            <a:r>
              <a:rPr lang="fr-FR" sz="1400" dirty="0" smtClean="0">
                <a:solidFill>
                  <a:prstClr val="black"/>
                </a:solidFill>
              </a:rPr>
              <a:t>] ;</a:t>
            </a:r>
            <a:endParaRPr lang="fr-FR" sz="1400" dirty="0">
              <a:solidFill>
                <a:prstClr val="black"/>
              </a:solidFill>
            </a:endParaRP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Transitoires </a:t>
            </a:r>
            <a:r>
              <a:rPr lang="fr-FR" sz="1400" dirty="0" smtClean="0">
                <a:solidFill>
                  <a:prstClr val="black"/>
                </a:solidFill>
              </a:rPr>
              <a:t>incidentels </a:t>
            </a:r>
            <a:r>
              <a:rPr lang="fr-FR" sz="1400" dirty="0">
                <a:solidFill>
                  <a:prstClr val="black"/>
                </a:solidFill>
              </a:rPr>
              <a:t>(</a:t>
            </a:r>
            <a:r>
              <a:rPr lang="fr-FR" sz="1400" dirty="0" err="1">
                <a:solidFill>
                  <a:prstClr val="black"/>
                </a:solidFill>
              </a:rPr>
              <a:t>quench</a:t>
            </a:r>
            <a:r>
              <a:rPr lang="fr-FR" sz="1400" dirty="0">
                <a:solidFill>
                  <a:prstClr val="black"/>
                </a:solidFill>
              </a:rPr>
              <a:t>) [2].</a:t>
            </a:r>
          </a:p>
          <a:p>
            <a:pPr lvl="1">
              <a:spcAft>
                <a:spcPts val="0"/>
              </a:spcAft>
            </a:pP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L’outil de couplage TACTICS inclut également </a:t>
            </a:r>
            <a:r>
              <a:rPr lang="fr-FR" sz="1400" dirty="0" smtClean="0">
                <a:solidFill>
                  <a:prstClr val="black"/>
                </a:solidFill>
              </a:rPr>
              <a:t>le code </a:t>
            </a:r>
            <a:r>
              <a:rPr lang="fr-FR" sz="1400" dirty="0">
                <a:solidFill>
                  <a:prstClr val="black"/>
                </a:solidFill>
              </a:rPr>
              <a:t>de modélisation de la </a:t>
            </a:r>
            <a:r>
              <a:rPr lang="fr-FR" sz="1400" dirty="0">
                <a:solidFill>
                  <a:srgbClr val="0000FF"/>
                </a:solidFill>
              </a:rPr>
              <a:t>cryodistribution : </a:t>
            </a:r>
            <a:r>
              <a:rPr lang="fr-FR" sz="1400" dirty="0" smtClean="0">
                <a:solidFill>
                  <a:srgbClr val="0000FF"/>
                </a:solidFill>
              </a:rPr>
              <a:t>SimCryogenics </a:t>
            </a:r>
            <a:r>
              <a:rPr lang="fr-FR" sz="1400" dirty="0" smtClean="0"/>
              <a:t>(CEA/DSBT).</a:t>
            </a:r>
            <a:endParaRPr lang="fr-FR" sz="1400" dirty="0">
              <a:solidFill>
                <a:srgbClr val="0000FF"/>
              </a:solidFill>
            </a:endParaRPr>
          </a:p>
          <a:p>
            <a:pPr lvl="1">
              <a:spcAft>
                <a:spcPts val="0"/>
              </a:spcAft>
            </a:pP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TACTICS et plusieurs autres codes de dimensionnement des aimants de fusion sont en cours d’intégration dans une </a:t>
            </a:r>
            <a:r>
              <a:rPr lang="fr-FR" sz="1400" dirty="0">
                <a:solidFill>
                  <a:srgbClr val="0000FF"/>
                </a:solidFill>
              </a:rPr>
              <a:t>plateforme multi-physique unifiée : OLYMPE.</a:t>
            </a:r>
          </a:p>
          <a:p>
            <a:pPr lvl="1">
              <a:spcAft>
                <a:spcPts val="0"/>
              </a:spcAft>
            </a:pP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Perspectives d’applications :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En cours : JT-60SA (test des bobines en station d’essais) ;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A venir : JT-60SA (en configuration tokamak), ITER ;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Envisagées : CFETR (Chine), aimants d’accélérateurs.</a:t>
            </a:r>
          </a:p>
          <a:p>
            <a:pPr lvl="1">
              <a:spcAft>
                <a:spcPts val="0"/>
              </a:spcAft>
            </a:pPr>
            <a:endParaRPr lang="fr-FR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4189" y="2780928"/>
            <a:ext cx="59731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 smtClean="0"/>
              <a:t>Merci de votre attention</a:t>
            </a:r>
          </a:p>
          <a:p>
            <a:pPr algn="ctr"/>
            <a:endParaRPr lang="fr-FR" sz="4000" b="1" dirty="0"/>
          </a:p>
          <a:p>
            <a:pPr algn="ctr"/>
            <a:r>
              <a:rPr lang="fr-FR" sz="4000" b="1" dirty="0" smtClean="0"/>
              <a:t>Questions ?</a:t>
            </a:r>
            <a:endParaRPr lang="fr-FR" sz="4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704565" y="6456105"/>
            <a:ext cx="336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Contact : qlecoz@assystem.com </a:t>
            </a:r>
          </a:p>
        </p:txBody>
      </p:sp>
    </p:spTree>
    <p:extLst>
      <p:ext uri="{BB962C8B-B14F-4D97-AF65-F5344CB8AC3E}">
        <p14:creationId xmlns:p14="http://schemas.microsoft.com/office/powerpoint/2010/main" val="16102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28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4388" y="1721729"/>
            <a:ext cx="7590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Méthode utilisée pour intégrer un CHPO sur une géométrie (contour, surface…) :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MO_F = MODE </a:t>
            </a:r>
            <a:r>
              <a:rPr lang="fr-FR" sz="1600" dirty="0" err="1" smtClean="0"/>
              <a:t>geo</a:t>
            </a:r>
            <a:r>
              <a:rPr lang="fr-FR" sz="1600" dirty="0" smtClean="0"/>
              <a:t> THERMIQUE ISOTROPE ;</a:t>
            </a:r>
          </a:p>
          <a:p>
            <a:endParaRPr lang="fr-FR" sz="1600" dirty="0" smtClean="0"/>
          </a:p>
          <a:p>
            <a:r>
              <a:rPr lang="fr-FR" sz="1600" dirty="0" smtClean="0"/>
              <a:t>MA_F = MATE MO_F 'RHO' 1. ;</a:t>
            </a:r>
          </a:p>
          <a:p>
            <a:endParaRPr lang="fr-FR" sz="1600" dirty="0" smtClean="0"/>
          </a:p>
          <a:p>
            <a:r>
              <a:rPr lang="fr-FR" sz="1600" dirty="0" smtClean="0"/>
              <a:t>LO_F = INTG MA_F MO_F ;</a:t>
            </a:r>
          </a:p>
          <a:p>
            <a:endParaRPr lang="fr-FR" sz="1600" dirty="0" smtClean="0"/>
          </a:p>
          <a:p>
            <a:r>
              <a:rPr lang="fr-FR" sz="1600" dirty="0" smtClean="0"/>
              <a:t>CHEL_F = CHAN CHAM (REDU CHTMP </a:t>
            </a:r>
            <a:r>
              <a:rPr lang="fr-FR" sz="1600" dirty="0" err="1" smtClean="0"/>
              <a:t>geo</a:t>
            </a:r>
            <a:r>
              <a:rPr lang="fr-FR" sz="1600" dirty="0" smtClean="0"/>
              <a:t>) </a:t>
            </a:r>
            <a:r>
              <a:rPr lang="fr-FR" sz="1600" dirty="0" err="1" smtClean="0"/>
              <a:t>geo</a:t>
            </a:r>
            <a:r>
              <a:rPr lang="fr-FR" sz="1600" dirty="0" smtClean="0"/>
              <a:t> ;</a:t>
            </a:r>
          </a:p>
          <a:p>
            <a:endParaRPr lang="fr-FR" sz="1600" dirty="0" smtClean="0"/>
          </a:p>
          <a:p>
            <a:r>
              <a:rPr lang="fr-FR" sz="1600" dirty="0" smtClean="0"/>
              <a:t>INTT = INTG CHEL_F MO_F ;</a:t>
            </a:r>
          </a:p>
          <a:p>
            <a:endParaRPr lang="fr-FR" sz="1600" dirty="0" smtClean="0"/>
          </a:p>
          <a:p>
            <a:r>
              <a:rPr lang="fr-FR" sz="1600" dirty="0" smtClean="0"/>
              <a:t>TMOY = INTT/LO_F ;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9274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3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/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Systèmes magnétiques d’un tokamak &amp; câble en conduit</a:t>
            </a:r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Codes de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Thermique et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thermohydraulique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Couplage thermique-thermohydraulique (TACTICS)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Mise en œuvre dans Cast3M</a:t>
            </a:r>
          </a:p>
          <a:p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Cas applicatifs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2018 – scénario opérationnel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burn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2015 – scénario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incidentel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quench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(transitoire rapide)</a:t>
            </a: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Projet OLYMPE : plateforme </a:t>
            </a:r>
            <a:r>
              <a:rPr lang="fr-FR" b="1" dirty="0" err="1" smtClean="0">
                <a:solidFill>
                  <a:schemeClr val="bg1">
                    <a:lumMod val="75000"/>
                  </a:schemeClr>
                </a:solidFill>
              </a:rPr>
              <a:t>multiphysique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Conclusion &amp;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perspectives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31" y="4641562"/>
            <a:ext cx="2761081" cy="200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Aimants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Approche multi-échelle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7221" r="30377" b="12414"/>
          <a:stretch/>
        </p:blipFill>
        <p:spPr>
          <a:xfrm>
            <a:off x="4727967" y="1755348"/>
            <a:ext cx="1576643" cy="1274373"/>
          </a:xfrm>
          <a:prstGeom prst="rect">
            <a:avLst/>
          </a:prstGeom>
        </p:spPr>
      </p:pic>
      <p:pic>
        <p:nvPicPr>
          <p:cNvPr id="45" name="Image 3" descr="Conducteur DEMO WP3-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1" r="39108"/>
          <a:stretch>
            <a:fillRect/>
          </a:stretch>
        </p:blipFill>
        <p:spPr bwMode="auto">
          <a:xfrm>
            <a:off x="6627962" y="2202527"/>
            <a:ext cx="7810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cxnSpLocks/>
          </p:cNvCxnSpPr>
          <p:nvPr/>
        </p:nvCxnSpPr>
        <p:spPr bwMode="auto">
          <a:xfrm flipV="1">
            <a:off x="7239780" y="2491695"/>
            <a:ext cx="42863" cy="30128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Connecteur droit avec flèche 46"/>
          <p:cNvCxnSpPr>
            <a:cxnSpLocks/>
          </p:cNvCxnSpPr>
          <p:nvPr/>
        </p:nvCxnSpPr>
        <p:spPr bwMode="auto">
          <a:xfrm flipH="1">
            <a:off x="6921411" y="2134941"/>
            <a:ext cx="200064" cy="272634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Connecteur droit avec flèche 47"/>
          <p:cNvCxnSpPr>
            <a:cxnSpLocks/>
          </p:cNvCxnSpPr>
          <p:nvPr/>
        </p:nvCxnSpPr>
        <p:spPr bwMode="auto">
          <a:xfrm>
            <a:off x="6755302" y="2208252"/>
            <a:ext cx="96837" cy="3302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Connecteur droit avec flèche 48"/>
          <p:cNvCxnSpPr>
            <a:cxnSpLocks/>
          </p:cNvCxnSpPr>
          <p:nvPr/>
        </p:nvCxnSpPr>
        <p:spPr bwMode="auto">
          <a:xfrm flipH="1" flipV="1">
            <a:off x="6753091" y="2631153"/>
            <a:ext cx="58736" cy="27930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ZoneTexte 49"/>
          <p:cNvSpPr txBox="1"/>
          <p:nvPr/>
        </p:nvSpPr>
        <p:spPr>
          <a:xfrm>
            <a:off x="6474288" y="2866219"/>
            <a:ext cx="7393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Times" pitchFamily="18" charset="0"/>
              </a:rPr>
              <a:t>Central spiral</a:t>
            </a:r>
            <a:endParaRPr lang="en-US" sz="800" dirty="0">
              <a:latin typeface="Times" pitchFamily="18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541333" y="2027219"/>
            <a:ext cx="423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Times" pitchFamily="18" charset="0"/>
              </a:rPr>
              <a:t>Cable</a:t>
            </a:r>
            <a:endParaRPr lang="en-US" sz="800" dirty="0">
              <a:latin typeface="Times" pitchFamily="18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878164" y="1965579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Times" pitchFamily="18" charset="0"/>
              </a:rPr>
              <a:t>Steel wraps</a:t>
            </a:r>
            <a:endParaRPr lang="en-US" sz="800" dirty="0">
              <a:latin typeface="Times" pitchFamily="18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921408" y="2746552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Times" pitchFamily="18" charset="0"/>
              </a:rPr>
              <a:t>Steel jacket</a:t>
            </a:r>
            <a:endParaRPr lang="en-US" sz="800" dirty="0">
              <a:latin typeface="Times" pitchFamily="18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586287" y="1677787"/>
            <a:ext cx="1070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imes" pitchFamily="18" charset="0"/>
              </a:rPr>
              <a:t>Cable-In-Conduit Conductor (CICC)</a:t>
            </a:r>
            <a:endParaRPr lang="en-US" sz="800" dirty="0">
              <a:latin typeface="Times" pitchFamily="18" charset="0"/>
            </a:endParaRPr>
          </a:p>
        </p:txBody>
      </p:sp>
      <p:pic>
        <p:nvPicPr>
          <p:cNvPr id="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83" y="1997309"/>
            <a:ext cx="851033" cy="8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95" y="1431212"/>
            <a:ext cx="13716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Connecteur droit avec flèche 56"/>
          <p:cNvCxnSpPr/>
          <p:nvPr/>
        </p:nvCxnSpPr>
        <p:spPr>
          <a:xfrm>
            <a:off x="3062375" y="1500996"/>
            <a:ext cx="0" cy="181700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>
            <a:off x="4719210" y="3109095"/>
            <a:ext cx="152614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>
            <a:off x="7909884" y="3001010"/>
            <a:ext cx="85103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2719795" y="1137414"/>
            <a:ext cx="92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~ 15 m</a:t>
            </a:r>
            <a:endParaRPr lang="en-US" sz="1600" dirty="0"/>
          </a:p>
        </p:txBody>
      </p:sp>
      <p:sp>
        <p:nvSpPr>
          <p:cNvPr id="61" name="ZoneTexte 60"/>
          <p:cNvSpPr txBox="1"/>
          <p:nvPr/>
        </p:nvSpPr>
        <p:spPr>
          <a:xfrm>
            <a:off x="5078842" y="3130440"/>
            <a:ext cx="92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~ 1.5 m</a:t>
            </a:r>
            <a:endParaRPr lang="en-US" sz="1600" dirty="0"/>
          </a:p>
        </p:txBody>
      </p:sp>
      <p:sp>
        <p:nvSpPr>
          <p:cNvPr id="62" name="ZoneTexte 61"/>
          <p:cNvSpPr txBox="1"/>
          <p:nvPr/>
        </p:nvSpPr>
        <p:spPr>
          <a:xfrm>
            <a:off x="7871891" y="3129062"/>
            <a:ext cx="92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~ 1 mm</a:t>
            </a:r>
            <a:endParaRPr lang="en-US" sz="1600" dirty="0"/>
          </a:p>
        </p:txBody>
      </p:sp>
      <p:sp>
        <p:nvSpPr>
          <p:cNvPr id="63" name="ZoneTexte 62"/>
          <p:cNvSpPr txBox="1"/>
          <p:nvPr/>
        </p:nvSpPr>
        <p:spPr>
          <a:xfrm>
            <a:off x="4581087" y="3603220"/>
            <a:ext cx="259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smtClean="0"/>
              <a:t>Analyse multi-échelle</a:t>
            </a:r>
            <a:endParaRPr lang="en-US" sz="1600" b="1"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" y="1054127"/>
            <a:ext cx="2362715" cy="2017770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163418" y="3062372"/>
            <a:ext cx="269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Systèmes magnétiques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Toroidal Field (TF) coils</a:t>
            </a:r>
            <a:endParaRPr lang="en-US" sz="1600" dirty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4">
                    <a:lumMod val="50000"/>
                  </a:schemeClr>
                </a:solidFill>
              </a:rPr>
              <a:t>Poloidal Field (PF) coils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6"/>
                </a:solidFill>
              </a:rPr>
              <a:t>Central Solenoid (CS)</a:t>
            </a:r>
          </a:p>
          <a:p>
            <a:endParaRPr lang="fr-FR" sz="1600" dirty="0"/>
          </a:p>
        </p:txBody>
      </p:sp>
      <p:pic>
        <p:nvPicPr>
          <p:cNvPr id="67" name="Picture 2" descr="01 OIS compl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62" y="4517427"/>
            <a:ext cx="2167678" cy="22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2994947" y="4209359"/>
            <a:ext cx="2457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/>
              <a:t>JT-60SA - 2020</a:t>
            </a: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0" y="4616740"/>
            <a:ext cx="2668126" cy="169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304598" y="4268669"/>
            <a:ext cx="2392922" cy="248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fr-FR" sz="1400" dirty="0" smtClean="0"/>
              <a:t>Tore Supra - 1988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830573" y="4209358"/>
            <a:ext cx="2735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/>
              <a:t>ITER – 2025</a:t>
            </a:r>
            <a:endParaRPr lang="fr-FR" sz="1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361485" y="4713415"/>
            <a:ext cx="476433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10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11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4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04766" y="4730193"/>
            <a:ext cx="476433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5714832" y="4752174"/>
            <a:ext cx="207617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7999479" y="4682446"/>
            <a:ext cx="476433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7999480" y="5927168"/>
            <a:ext cx="476433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7345430" y="6320868"/>
            <a:ext cx="476433" cy="139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5449988" y="4648231"/>
            <a:ext cx="854623" cy="2954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buClrTx/>
              <a:buSzTx/>
              <a:buFont typeface="Wingdings" pitchFamily="2" charset="2"/>
              <a:buNone/>
            </a:pPr>
            <a:r>
              <a:rPr lang="fr-FR" altLang="fr-FR" sz="600" b="1" dirty="0" smtClean="0">
                <a:solidFill>
                  <a:srgbClr val="CC0000"/>
                </a:solidFill>
                <a:latin typeface="+mj-lt"/>
                <a:cs typeface="Arial" charset="0"/>
              </a:rPr>
              <a:t>Poloidal Field coils</a:t>
            </a:r>
            <a:endParaRPr lang="fr-FR" altLang="fr-FR" sz="600" b="1" dirty="0">
              <a:solidFill>
                <a:srgbClr val="CC0000"/>
              </a:solidFill>
              <a:latin typeface="+mj-lt"/>
              <a:cs typeface="Arial" charset="0"/>
            </a:endParaRPr>
          </a:p>
        </p:txBody>
      </p: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7901836" y="4661923"/>
            <a:ext cx="723031" cy="1938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ClrTx/>
              <a:buSzTx/>
              <a:buFont typeface="Wingdings" pitchFamily="2" charset="2"/>
              <a:buNone/>
            </a:pPr>
            <a:r>
              <a:rPr lang="fr-FR" altLang="fr-FR" sz="600" b="1" dirty="0" smtClean="0">
                <a:solidFill>
                  <a:srgbClr val="CC0000"/>
                </a:solidFill>
                <a:latin typeface="+mj-lt"/>
                <a:cs typeface="Arial" charset="0"/>
              </a:rPr>
              <a:t>Correction coil</a:t>
            </a:r>
            <a:endParaRPr lang="fr-FR" altLang="fr-FR" sz="600" b="1" dirty="0">
              <a:solidFill>
                <a:srgbClr val="CC0000"/>
              </a:solidFill>
              <a:latin typeface="+mj-lt"/>
              <a:cs typeface="Arial" charset="0"/>
            </a:endParaRPr>
          </a:p>
        </p:txBody>
      </p: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7916293" y="5900483"/>
            <a:ext cx="723031" cy="2954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ClrTx/>
              <a:buSzTx/>
              <a:buFont typeface="Wingdings" pitchFamily="2" charset="2"/>
              <a:buNone/>
            </a:pPr>
            <a:r>
              <a:rPr lang="fr-FR" altLang="fr-FR" sz="600" b="1" dirty="0" smtClean="0">
                <a:solidFill>
                  <a:srgbClr val="CC0000"/>
                </a:solidFill>
                <a:latin typeface="+mj-lt"/>
                <a:cs typeface="Arial" charset="0"/>
              </a:rPr>
              <a:t>Toroidal Field coil</a:t>
            </a:r>
            <a:endParaRPr lang="fr-FR" altLang="fr-FR" sz="600" b="1" dirty="0">
              <a:solidFill>
                <a:srgbClr val="CC0000"/>
              </a:solidFill>
              <a:latin typeface="+mj-lt"/>
              <a:cs typeface="Arial" charset="0"/>
            </a:endParaRPr>
          </a:p>
        </p:txBody>
      </p:sp>
      <p:sp>
        <p:nvSpPr>
          <p:cNvPr id="41" name="Text Box 61"/>
          <p:cNvSpPr txBox="1">
            <a:spLocks noChangeArrowheads="1"/>
          </p:cNvSpPr>
          <p:nvPr/>
        </p:nvSpPr>
        <p:spPr bwMode="auto">
          <a:xfrm>
            <a:off x="7070846" y="6386459"/>
            <a:ext cx="976506" cy="1938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ClrTx/>
              <a:buSzTx/>
              <a:buFont typeface="Wingdings" pitchFamily="2" charset="2"/>
              <a:buNone/>
            </a:pPr>
            <a:r>
              <a:rPr lang="fr-FR" altLang="fr-FR" sz="600" b="1" dirty="0" smtClean="0">
                <a:solidFill>
                  <a:srgbClr val="CC0000"/>
                </a:solidFill>
                <a:latin typeface="+mj-lt"/>
                <a:cs typeface="Arial" charset="0"/>
              </a:rPr>
              <a:t>Central Solenoid coil</a:t>
            </a:r>
            <a:endParaRPr lang="fr-FR" altLang="fr-FR" sz="600" b="1" dirty="0">
              <a:solidFill>
                <a:srgbClr val="CC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Performances supra</a:t>
            </a:r>
            <a:br>
              <a:rPr lang="fr-FR" dirty="0" smtClean="0"/>
            </a:br>
            <a:r>
              <a:rPr lang="fr-FR" dirty="0" smtClean="0"/>
              <a:t>&amp; analyses multi-physiques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09" y="3981860"/>
            <a:ext cx="1996160" cy="244896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20293" y="5092040"/>
            <a:ext cx="6696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Critère de dimensionnement</a:t>
            </a:r>
          </a:p>
          <a:p>
            <a:endParaRPr lang="fr-FR" sz="1600" dirty="0" smtClean="0"/>
          </a:p>
          <a:p>
            <a:r>
              <a:rPr lang="fr-FR" sz="1600" dirty="0" smtClean="0"/>
              <a:t>Opération : </a:t>
            </a:r>
            <a:r>
              <a:rPr lang="fr-FR" sz="1600" u="sng" dirty="0" smtClean="0"/>
              <a:t>marge en température</a:t>
            </a:r>
            <a:r>
              <a:rPr lang="fr-FR" sz="1600" dirty="0" smtClean="0"/>
              <a:t> : </a:t>
            </a:r>
            <a:r>
              <a:rPr lang="fr-FR" sz="1600" dirty="0" smtClean="0">
                <a:latin typeface="Calibri"/>
                <a:cs typeface="Calibri"/>
              </a:rPr>
              <a:t>ΔT</a:t>
            </a:r>
            <a:r>
              <a:rPr lang="fr-FR" sz="1600" baseline="-25000" dirty="0" smtClean="0">
                <a:latin typeface="Calibri"/>
                <a:cs typeface="Calibri"/>
              </a:rPr>
              <a:t>ma</a:t>
            </a:r>
            <a:r>
              <a:rPr lang="fr-FR" sz="1600" dirty="0" smtClean="0">
                <a:latin typeface="Calibri"/>
                <a:cs typeface="Calibri"/>
              </a:rPr>
              <a:t> = T</a:t>
            </a:r>
            <a:r>
              <a:rPr lang="fr-FR" sz="1600" baseline="-25000" dirty="0" smtClean="0">
                <a:latin typeface="Calibri"/>
                <a:cs typeface="Calibri"/>
              </a:rPr>
              <a:t>CS</a:t>
            </a:r>
            <a:r>
              <a:rPr lang="fr-FR" sz="1600" dirty="0" smtClean="0">
                <a:latin typeface="Calibri"/>
                <a:cs typeface="Calibri"/>
              </a:rPr>
              <a:t> – T</a:t>
            </a:r>
            <a:r>
              <a:rPr lang="fr-FR" sz="1600" baseline="-25000" dirty="0" smtClean="0">
                <a:latin typeface="Calibri"/>
                <a:cs typeface="Calibri"/>
              </a:rPr>
              <a:t>op</a:t>
            </a:r>
            <a:r>
              <a:rPr lang="fr-FR" sz="1600" dirty="0" smtClean="0">
                <a:latin typeface="Calibri"/>
                <a:cs typeface="Calibri"/>
              </a:rPr>
              <a:t> &gt; ~1 K</a:t>
            </a:r>
          </a:p>
          <a:p>
            <a:endParaRPr lang="fr-FR" sz="1600" dirty="0" smtClean="0">
              <a:latin typeface="Calibri"/>
              <a:cs typeface="Calibri"/>
            </a:endParaRPr>
          </a:p>
          <a:p>
            <a:r>
              <a:rPr lang="fr-FR" sz="1600" dirty="0" smtClean="0">
                <a:latin typeface="+mn-lt"/>
                <a:cs typeface="Calibri"/>
              </a:rPr>
              <a:t>Quench : </a:t>
            </a:r>
            <a:r>
              <a:rPr lang="fr-FR" sz="1600" u="sng" dirty="0" smtClean="0">
                <a:latin typeface="+mn-lt"/>
                <a:cs typeface="Calibri"/>
              </a:rPr>
              <a:t>température de </a:t>
            </a:r>
            <a:r>
              <a:rPr lang="fr-FR" sz="1600" u="sng" dirty="0" err="1" smtClean="0">
                <a:latin typeface="+mn-lt"/>
                <a:cs typeface="Calibri"/>
              </a:rPr>
              <a:t>hotspot</a:t>
            </a:r>
            <a:r>
              <a:rPr lang="fr-FR" sz="1600" dirty="0" smtClean="0">
                <a:latin typeface="+mn-lt"/>
                <a:cs typeface="Calibri"/>
              </a:rPr>
              <a:t> (</a:t>
            </a:r>
            <a:r>
              <a:rPr lang="fr-FR" sz="1600" dirty="0" err="1" smtClean="0">
                <a:latin typeface="Calibri"/>
                <a:cs typeface="Calibri"/>
              </a:rPr>
              <a:t>T</a:t>
            </a:r>
            <a:r>
              <a:rPr lang="fr-FR" sz="1600" baseline="-25000" dirty="0" err="1" smtClean="0">
                <a:latin typeface="Calibri"/>
                <a:cs typeface="Calibri"/>
              </a:rPr>
              <a:t>max</a:t>
            </a:r>
            <a:r>
              <a:rPr lang="fr-FR" sz="1600" dirty="0" smtClean="0">
                <a:latin typeface="+mn-lt"/>
                <a:cs typeface="Calibri"/>
              </a:rPr>
              <a:t> gaine) : </a:t>
            </a:r>
            <a:r>
              <a:rPr lang="fr-FR" sz="1600" dirty="0" err="1" smtClean="0">
                <a:latin typeface="Calibri"/>
                <a:cs typeface="Calibri"/>
              </a:rPr>
              <a:t>T</a:t>
            </a:r>
            <a:r>
              <a:rPr lang="fr-FR" sz="1600" baseline="-25000" dirty="0" err="1" smtClean="0">
                <a:latin typeface="Calibri"/>
                <a:cs typeface="Calibri"/>
              </a:rPr>
              <a:t>hotspot</a:t>
            </a:r>
            <a:r>
              <a:rPr lang="fr-FR" sz="1600" baseline="-25000" dirty="0" smtClean="0">
                <a:latin typeface="Calibri"/>
                <a:cs typeface="Calibri"/>
              </a:rPr>
              <a:t> </a:t>
            </a:r>
            <a:r>
              <a:rPr lang="fr-FR" sz="1600" dirty="0" smtClean="0">
                <a:latin typeface="Calibri"/>
                <a:cs typeface="Calibri"/>
              </a:rPr>
              <a:t>&lt; 150 K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243595" y="5184192"/>
            <a:ext cx="1317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Electromagnétique</a:t>
            </a:r>
            <a:endParaRPr lang="fr-FR" sz="1100" dirty="0"/>
          </a:p>
        </p:txBody>
      </p:sp>
      <p:sp>
        <p:nvSpPr>
          <p:cNvPr id="37" name="ZoneTexte 36"/>
          <p:cNvSpPr txBox="1"/>
          <p:nvPr/>
        </p:nvSpPr>
        <p:spPr>
          <a:xfrm>
            <a:off x="4533923" y="5184192"/>
            <a:ext cx="804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Thermique</a:t>
            </a:r>
            <a:endParaRPr lang="fr-FR" sz="1100" dirty="0"/>
          </a:p>
        </p:txBody>
      </p:sp>
      <p:sp>
        <p:nvSpPr>
          <p:cNvPr id="39" name="ZoneTexte 38"/>
          <p:cNvSpPr txBox="1"/>
          <p:nvPr/>
        </p:nvSpPr>
        <p:spPr>
          <a:xfrm>
            <a:off x="4244576" y="6595651"/>
            <a:ext cx="632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Cuivre</a:t>
            </a:r>
            <a:endParaRPr lang="fr-FR" sz="1100" dirty="0"/>
          </a:p>
        </p:txBody>
      </p:sp>
      <p:cxnSp>
        <p:nvCxnSpPr>
          <p:cNvPr id="5" name="Connecteur droit avec flèche 4"/>
          <p:cNvCxnSpPr>
            <a:stCxn id="26" idx="2"/>
          </p:cNvCxnSpPr>
          <p:nvPr/>
        </p:nvCxnSpPr>
        <p:spPr>
          <a:xfrm>
            <a:off x="3902131" y="5445802"/>
            <a:ext cx="142259" cy="1977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7" idx="2"/>
          </p:cNvCxnSpPr>
          <p:nvPr/>
        </p:nvCxnSpPr>
        <p:spPr>
          <a:xfrm flipH="1">
            <a:off x="4533924" y="5445802"/>
            <a:ext cx="402262" cy="214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9" idx="0"/>
          </p:cNvCxnSpPr>
          <p:nvPr/>
        </p:nvCxnSpPr>
        <p:spPr>
          <a:xfrm flipV="1">
            <a:off x="4560667" y="6414055"/>
            <a:ext cx="57635" cy="181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53" y="2566255"/>
            <a:ext cx="1468957" cy="149454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0" y="2566254"/>
            <a:ext cx="1555969" cy="1494549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135770" y="1036572"/>
            <a:ext cx="381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Cable</a:t>
            </a:r>
            <a:r>
              <a:rPr lang="fr-FR" sz="1600" b="1" dirty="0" smtClean="0"/>
              <a:t>-In-Conduit </a:t>
            </a:r>
            <a:r>
              <a:rPr lang="fr-FR" sz="1600" b="1" dirty="0" err="1" smtClean="0"/>
              <a:t>Conductors</a:t>
            </a:r>
            <a:r>
              <a:rPr lang="fr-FR" sz="1600" b="1" dirty="0" smtClean="0"/>
              <a:t> (CICC)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0013" y="1402813"/>
            <a:ext cx="187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Brins supraconducteurs</a:t>
            </a:r>
            <a:endParaRPr lang="fr-FR" sz="1600" u="sng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170015" y="4503111"/>
            <a:ext cx="1296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Brins cuivre</a:t>
            </a:r>
            <a:endParaRPr lang="fr-FR" sz="1600" u="sng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1434267" y="4266508"/>
            <a:ext cx="1228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Gaine acier</a:t>
            </a:r>
            <a:endParaRPr lang="fr-FR" sz="1600" u="sng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196257" y="1818311"/>
            <a:ext cx="172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Section hélium</a:t>
            </a:r>
            <a:endParaRPr lang="fr-FR" sz="1600" u="sng" dirty="0" smtClean="0"/>
          </a:p>
        </p:txBody>
      </p:sp>
      <p:cxnSp>
        <p:nvCxnSpPr>
          <p:cNvPr id="25" name="Connecteur droit avec flèche 24"/>
          <p:cNvCxnSpPr>
            <a:stCxn id="18" idx="2"/>
          </p:cNvCxnSpPr>
          <p:nvPr/>
        </p:nvCxnSpPr>
        <p:spPr>
          <a:xfrm flipH="1">
            <a:off x="631685" y="1987588"/>
            <a:ext cx="475695" cy="8924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9" idx="0"/>
          </p:cNvCxnSpPr>
          <p:nvPr/>
        </p:nvCxnSpPr>
        <p:spPr>
          <a:xfrm flipV="1">
            <a:off x="818270" y="3608344"/>
            <a:ext cx="163974" cy="8947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1" idx="0"/>
          </p:cNvCxnSpPr>
          <p:nvPr/>
        </p:nvCxnSpPr>
        <p:spPr>
          <a:xfrm flipH="1" flipV="1">
            <a:off x="1620804" y="3049690"/>
            <a:ext cx="427473" cy="12168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2" idx="2"/>
          </p:cNvCxnSpPr>
          <p:nvPr/>
        </p:nvCxnSpPr>
        <p:spPr>
          <a:xfrm flipH="1">
            <a:off x="2779267" y="2156865"/>
            <a:ext cx="278947" cy="10606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2" idx="2"/>
          </p:cNvCxnSpPr>
          <p:nvPr/>
        </p:nvCxnSpPr>
        <p:spPr>
          <a:xfrm>
            <a:off x="3058214" y="2156865"/>
            <a:ext cx="10214" cy="10606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5338448" y="5206342"/>
            <a:ext cx="1571399" cy="54741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5693790" y="6174557"/>
            <a:ext cx="1640264" cy="7889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038830" y="5659704"/>
            <a:ext cx="658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Champ </a:t>
            </a:r>
            <a:r>
              <a:rPr lang="fr-FR" sz="1100" dirty="0" err="1" smtClean="0">
                <a:latin typeface="Calibri"/>
                <a:cs typeface="Calibri"/>
              </a:rPr>
              <a:t>mag</a:t>
            </a:r>
            <a:endParaRPr lang="fr-FR" sz="11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497083" y="3918167"/>
            <a:ext cx="1122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Densité courant</a:t>
            </a:r>
            <a:endParaRPr lang="fr-FR" sz="1100" dirty="0"/>
          </a:p>
        </p:txBody>
      </p:sp>
      <p:sp>
        <p:nvSpPr>
          <p:cNvPr id="31" name="ZoneTexte 30"/>
          <p:cNvSpPr txBox="1"/>
          <p:nvPr/>
        </p:nvSpPr>
        <p:spPr>
          <a:xfrm>
            <a:off x="5717579" y="5699609"/>
            <a:ext cx="1122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Température</a:t>
            </a:r>
            <a:endParaRPr lang="fr-FR" sz="11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222210" y="1220884"/>
            <a:ext cx="4531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Brins supraconducteurs : </a:t>
            </a:r>
            <a:r>
              <a:rPr lang="fr-FR" sz="1600" dirty="0" err="1" smtClean="0"/>
              <a:t>NbTi</a:t>
            </a:r>
            <a:r>
              <a:rPr lang="fr-FR" sz="1600" dirty="0" smtClean="0"/>
              <a:t> ou </a:t>
            </a:r>
            <a:r>
              <a:rPr lang="fr-FR" sz="1600" u="sng" dirty="0" smtClean="0"/>
              <a:t>Nb</a:t>
            </a:r>
            <a:r>
              <a:rPr lang="fr-FR" sz="1600" u="sng" baseline="-25000" dirty="0" smtClean="0"/>
              <a:t>3</a:t>
            </a:r>
            <a:r>
              <a:rPr lang="fr-FR" sz="1600" u="sng" dirty="0" smtClean="0"/>
              <a:t>Sn</a:t>
            </a:r>
          </a:p>
          <a:p>
            <a:pPr lvl="1"/>
            <a:r>
              <a:rPr lang="fr-FR" sz="1600" dirty="0" smtClean="0"/>
              <a:t>Transport du courant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Brins cuivres</a:t>
            </a:r>
          </a:p>
          <a:p>
            <a:pPr lvl="1"/>
            <a:r>
              <a:rPr lang="fr-FR" sz="1600" dirty="0" smtClean="0"/>
              <a:t>Stabilité, protection en cas de </a:t>
            </a:r>
            <a:r>
              <a:rPr lang="fr-FR" sz="1600" dirty="0" err="1" smtClean="0"/>
              <a:t>quench</a:t>
            </a:r>
            <a:endParaRPr lang="fr-FR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Section hélium</a:t>
            </a:r>
          </a:p>
          <a:p>
            <a:pPr lvl="1"/>
            <a:r>
              <a:rPr lang="fr-FR" sz="1600" dirty="0" smtClean="0"/>
              <a:t>Refroidissement : spirale centrale + bundle (</a:t>
            </a:r>
            <a:r>
              <a:rPr lang="fr-FR" sz="1600" dirty="0" err="1" smtClean="0"/>
              <a:t>void</a:t>
            </a:r>
            <a:r>
              <a:rPr lang="fr-FR" sz="1600" dirty="0" smtClean="0"/>
              <a:t> fraction ~ 30 %)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/>
              <a:t>Gaine en acier</a:t>
            </a:r>
          </a:p>
          <a:p>
            <a:pPr lvl="1"/>
            <a:r>
              <a:rPr lang="fr-FR" sz="1600" dirty="0" smtClean="0"/>
              <a:t>Etanchéité hélium, tenue mécanique</a:t>
            </a:r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5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6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5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Notions sur les CICC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6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22" y="1167343"/>
            <a:ext cx="3973046" cy="225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5660682" y="3633492"/>
            <a:ext cx="2932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  <a:latin typeface="+mn-lt"/>
                <a:cs typeface="Calibri"/>
              </a:rPr>
              <a:t>T</a:t>
            </a:r>
            <a:r>
              <a:rPr lang="fr-FR" sz="1600" b="1" baseline="-25000" dirty="0" smtClean="0">
                <a:solidFill>
                  <a:srgbClr val="0070C0"/>
                </a:solidFill>
                <a:latin typeface="+mn-lt"/>
                <a:cs typeface="Calibri"/>
              </a:rPr>
              <a:t>CS </a:t>
            </a:r>
            <a:r>
              <a:rPr lang="fr-FR" sz="1600" b="1" dirty="0" smtClean="0">
                <a:solidFill>
                  <a:srgbClr val="0070C0"/>
                </a:solidFill>
                <a:latin typeface="+mn-lt"/>
                <a:cs typeface="Calibri"/>
              </a:rPr>
              <a:t>: température de « </a:t>
            </a:r>
            <a:r>
              <a:rPr lang="fr-FR" sz="1600" b="1" dirty="0" err="1" smtClean="0">
                <a:solidFill>
                  <a:srgbClr val="0070C0"/>
                </a:solidFill>
                <a:latin typeface="+mn-lt"/>
                <a:cs typeface="Calibri"/>
              </a:rPr>
              <a:t>current</a:t>
            </a:r>
            <a:r>
              <a:rPr lang="fr-FR" sz="1600" b="1" dirty="0" smtClean="0">
                <a:solidFill>
                  <a:srgbClr val="0070C0"/>
                </a:solidFill>
                <a:latin typeface="+mn-lt"/>
                <a:cs typeface="Calibri"/>
              </a:rPr>
              <a:t> sharing » = f(B,J)</a:t>
            </a:r>
          </a:p>
          <a:p>
            <a:endParaRPr lang="fr-FR" sz="1600" b="1" dirty="0" smtClean="0">
              <a:solidFill>
                <a:srgbClr val="0070C0"/>
              </a:solidFill>
              <a:latin typeface="+mn-lt"/>
              <a:cs typeface="Calibri"/>
            </a:endParaRPr>
          </a:p>
          <a:p>
            <a:r>
              <a:rPr lang="fr-FR" sz="1600" b="1" dirty="0" smtClean="0">
                <a:solidFill>
                  <a:srgbClr val="C00000"/>
                </a:solidFill>
                <a:latin typeface="+mn-lt"/>
                <a:cs typeface="Calibri"/>
              </a:rPr>
              <a:t>T</a:t>
            </a:r>
            <a:r>
              <a:rPr lang="fr-FR" sz="1600" b="1" baseline="-25000" dirty="0" smtClean="0">
                <a:solidFill>
                  <a:srgbClr val="C00000"/>
                </a:solidFill>
                <a:latin typeface="+mn-lt"/>
                <a:cs typeface="Calibri"/>
              </a:rPr>
              <a:t>op</a:t>
            </a:r>
            <a:r>
              <a:rPr lang="fr-FR" sz="1600" b="1" dirty="0" smtClean="0">
                <a:solidFill>
                  <a:srgbClr val="C00000"/>
                </a:solidFill>
                <a:latin typeface="+mn-lt"/>
                <a:cs typeface="Calibri"/>
              </a:rPr>
              <a:t>: température d’opération</a:t>
            </a:r>
          </a:p>
          <a:p>
            <a:endParaRPr lang="fr-FR" sz="1600" b="1" dirty="0" smtClean="0">
              <a:solidFill>
                <a:srgbClr val="C00000"/>
              </a:solidFill>
              <a:latin typeface="+mn-lt"/>
              <a:cs typeface="Calibri"/>
            </a:endParaRPr>
          </a:p>
          <a:p>
            <a:r>
              <a:rPr lang="fr-FR" sz="1600" b="1" dirty="0">
                <a:solidFill>
                  <a:schemeClr val="bg2"/>
                </a:solidFill>
              </a:rPr>
              <a:t>Marge en température : </a:t>
            </a:r>
            <a:r>
              <a:rPr lang="el-GR" sz="1600" b="1" dirty="0">
                <a:solidFill>
                  <a:schemeClr val="bg2"/>
                </a:solidFill>
                <a:cs typeface="Calibri"/>
              </a:rPr>
              <a:t>Δ</a:t>
            </a:r>
            <a:r>
              <a:rPr lang="fr-FR" sz="1600" b="1" dirty="0">
                <a:solidFill>
                  <a:schemeClr val="bg2"/>
                </a:solidFill>
                <a:cs typeface="Calibri"/>
              </a:rPr>
              <a:t>T</a:t>
            </a:r>
            <a:r>
              <a:rPr lang="fr-FR" sz="1600" b="1" baseline="-25000" dirty="0">
                <a:solidFill>
                  <a:schemeClr val="bg2"/>
                </a:solidFill>
                <a:cs typeface="Calibri"/>
              </a:rPr>
              <a:t>ma</a:t>
            </a:r>
            <a:r>
              <a:rPr lang="fr-FR" sz="1600" b="1" dirty="0">
                <a:solidFill>
                  <a:schemeClr val="bg2"/>
                </a:solidFill>
                <a:cs typeface="Calibri"/>
              </a:rPr>
              <a:t> </a:t>
            </a:r>
            <a:r>
              <a:rPr lang="fr-FR" sz="1600" b="1" dirty="0">
                <a:cs typeface="Calibri"/>
              </a:rPr>
              <a:t>=</a:t>
            </a:r>
            <a:r>
              <a:rPr lang="fr-FR" sz="1600" b="1" dirty="0">
                <a:solidFill>
                  <a:srgbClr val="0070C0"/>
                </a:solidFill>
                <a:cs typeface="Calibri"/>
              </a:rPr>
              <a:t> T</a:t>
            </a:r>
            <a:r>
              <a:rPr lang="fr-FR" sz="1600" b="1" baseline="-25000" dirty="0">
                <a:solidFill>
                  <a:srgbClr val="0070C0"/>
                </a:solidFill>
                <a:cs typeface="Calibri"/>
              </a:rPr>
              <a:t>CS</a:t>
            </a:r>
            <a:r>
              <a:rPr lang="fr-FR" sz="1600" b="1" dirty="0">
                <a:solidFill>
                  <a:srgbClr val="0070C0"/>
                </a:solidFill>
                <a:cs typeface="Calibri"/>
              </a:rPr>
              <a:t> </a:t>
            </a:r>
            <a:r>
              <a:rPr lang="fr-FR" sz="1600" b="1" dirty="0">
                <a:cs typeface="Calibri"/>
              </a:rPr>
              <a:t>–</a:t>
            </a:r>
            <a:r>
              <a:rPr lang="fr-FR" sz="1600" b="1" dirty="0">
                <a:solidFill>
                  <a:srgbClr val="0070C0"/>
                </a:solidFill>
                <a:cs typeface="Calibri"/>
              </a:rPr>
              <a:t> </a:t>
            </a:r>
            <a:r>
              <a:rPr lang="fr-FR" sz="1600" b="1" dirty="0" smtClean="0">
                <a:solidFill>
                  <a:srgbClr val="C00000"/>
                </a:solidFill>
                <a:cs typeface="Calibri"/>
              </a:rPr>
              <a:t>T</a:t>
            </a:r>
            <a:r>
              <a:rPr lang="fr-FR" sz="1600" b="1" baseline="-25000" dirty="0" smtClean="0">
                <a:solidFill>
                  <a:srgbClr val="C00000"/>
                </a:solidFill>
                <a:cs typeface="Calibri"/>
              </a:rPr>
              <a:t>op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5474011" y="2947887"/>
            <a:ext cx="256217" cy="154763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5576959" y="2399602"/>
            <a:ext cx="0" cy="256538"/>
          </a:xfrm>
          <a:prstGeom prst="straightConnector1">
            <a:avLst/>
          </a:prstGeom>
          <a:ln w="2540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5584363" y="2646595"/>
            <a:ext cx="985113" cy="394353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6531600" y="2918962"/>
            <a:ext cx="392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C00000"/>
                </a:solidFill>
              </a:rPr>
              <a:t>T</a:t>
            </a:r>
            <a:r>
              <a:rPr lang="fr-FR" sz="1200" b="1" baseline="-25000" dirty="0" smtClean="0">
                <a:solidFill>
                  <a:srgbClr val="C00000"/>
                </a:solidFill>
              </a:rPr>
              <a:t>op</a:t>
            </a:r>
            <a:endParaRPr lang="fr-FR" sz="1200" b="1" baseline="-25000" dirty="0">
              <a:solidFill>
                <a:srgbClr val="C00000"/>
              </a:solidFill>
            </a:endParaRPr>
          </a:p>
        </p:txBody>
      </p:sp>
      <p:cxnSp>
        <p:nvCxnSpPr>
          <p:cNvPr id="51" name="Connecteur droit avec flèche 50"/>
          <p:cNvCxnSpPr>
            <a:endCxn id="52" idx="3"/>
          </p:cNvCxnSpPr>
          <p:nvPr/>
        </p:nvCxnSpPr>
        <p:spPr>
          <a:xfrm flipH="1">
            <a:off x="5163723" y="2527871"/>
            <a:ext cx="347810" cy="599532"/>
          </a:xfrm>
          <a:prstGeom prst="straightConnector1">
            <a:avLst/>
          </a:prstGeom>
          <a:ln w="19050">
            <a:solidFill>
              <a:schemeClr val="bg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307398" y="298890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2"/>
                </a:solidFill>
              </a:rPr>
              <a:t>Δ</a:t>
            </a:r>
            <a:r>
              <a:rPr lang="fr-FR" sz="1200" b="1" dirty="0" smtClean="0">
                <a:solidFill>
                  <a:schemeClr val="bg2"/>
                </a:solidFill>
              </a:rPr>
              <a:t>T</a:t>
            </a:r>
            <a:r>
              <a:rPr lang="fr-FR" sz="1200" b="1" baseline="-25000" dirty="0" smtClean="0">
                <a:solidFill>
                  <a:schemeClr val="bg2"/>
                </a:solidFill>
              </a:rPr>
              <a:t>ma</a:t>
            </a:r>
            <a:r>
              <a:rPr lang="fr-FR" sz="1200" b="1" dirty="0" smtClean="0">
                <a:solidFill>
                  <a:schemeClr val="bg2"/>
                </a:solidFill>
              </a:rPr>
              <a:t> min</a:t>
            </a:r>
            <a:endParaRPr lang="fr-FR" sz="1200" b="1" dirty="0">
              <a:solidFill>
                <a:schemeClr val="bg2"/>
              </a:solidFill>
            </a:endParaRPr>
          </a:p>
        </p:txBody>
      </p:sp>
      <p:cxnSp>
        <p:nvCxnSpPr>
          <p:cNvPr id="53" name="Connecteur droit avec flèche 52"/>
          <p:cNvCxnSpPr>
            <a:stCxn id="47" idx="4"/>
            <a:endCxn id="52" idx="3"/>
          </p:cNvCxnSpPr>
          <p:nvPr/>
        </p:nvCxnSpPr>
        <p:spPr>
          <a:xfrm flipH="1">
            <a:off x="5163723" y="3102650"/>
            <a:ext cx="438397" cy="24753"/>
          </a:xfrm>
          <a:prstGeom prst="straightConnector1">
            <a:avLst/>
          </a:prstGeom>
          <a:ln w="19050">
            <a:solidFill>
              <a:schemeClr val="bg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5730228" y="5847381"/>
            <a:ext cx="301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smtClean="0"/>
              <a:t>Analyses multi-physiques</a:t>
            </a:r>
            <a:endParaRPr lang="en-US" sz="16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2309793" y="1090619"/>
            <a:ext cx="1978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B(X,Y,Z) </a:t>
            </a:r>
            <a:r>
              <a:rPr lang="fr-FR" sz="1600" dirty="0" smtClean="0">
                <a:sym typeface="Wingdings" panose="05000000000000000000" pitchFamily="2" charset="2"/>
              </a:rPr>
              <a:t> B(S</a:t>
            </a:r>
            <a:r>
              <a:rPr lang="en-US" sz="1600" baseline="-25000" dirty="0" err="1" smtClean="0"/>
              <a:t>curv</a:t>
            </a:r>
            <a:r>
              <a:rPr lang="fr-FR" sz="1600" dirty="0" smtClean="0">
                <a:sym typeface="Wingdings" panose="05000000000000000000" pitchFamily="2" charset="2"/>
              </a:rPr>
              <a:t>)</a:t>
            </a:r>
            <a:endParaRPr lang="fr-FR" sz="1600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58" y="1473822"/>
            <a:ext cx="2389035" cy="140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t="6419" r="26981" b="8835"/>
          <a:stretch/>
        </p:blipFill>
        <p:spPr>
          <a:xfrm>
            <a:off x="105549" y="1031991"/>
            <a:ext cx="2013945" cy="219599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" y="3590653"/>
            <a:ext cx="5023849" cy="315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ZoneTexte 55"/>
          <p:cNvSpPr txBox="1"/>
          <p:nvPr/>
        </p:nvSpPr>
        <p:spPr>
          <a:xfrm>
            <a:off x="80435" y="5239513"/>
            <a:ext cx="3851485" cy="466898"/>
          </a:xfrm>
          <a:prstGeom prst="rect">
            <a:avLst/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3938520" y="5334462"/>
            <a:ext cx="840102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TACTICS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7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26585" y="125074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Systèmes magnétiques d’un tokamak &amp; câble en conduit</a:t>
            </a:r>
          </a:p>
          <a:p>
            <a:endParaRPr lang="fr-FR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/>
              <a:t>Codes de </a:t>
            </a:r>
            <a:r>
              <a:rPr lang="fr-FR" b="1" dirty="0" smtClean="0"/>
              <a:t>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Thermique et </a:t>
            </a:r>
            <a:r>
              <a:rPr lang="fr-FR" dirty="0" err="1" smtClean="0"/>
              <a:t>thermohydraulique</a:t>
            </a:r>
            <a:endParaRPr lang="fr-FR" b="1" dirty="0" smtClean="0"/>
          </a:p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Couplage thermique-thermohydraulique (TACTICS)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Présentation de la méthodologie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Mise en œuvre dans Cast3M</a:t>
            </a:r>
          </a:p>
          <a:p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Cas applicatifs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2018 – scénario opérationnel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burn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DEMO 2015 – scénario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incidentel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quench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(transitoire rapide)</a:t>
            </a:r>
          </a:p>
          <a:p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Projet OLYMPE : plateforme </a:t>
            </a:r>
            <a:r>
              <a:rPr lang="fr-FR" b="1" dirty="0" err="1" smtClean="0">
                <a:solidFill>
                  <a:schemeClr val="bg1">
                    <a:lumMod val="75000"/>
                  </a:schemeClr>
                </a:solidFill>
              </a:rPr>
              <a:t>multiphysique</a:t>
            </a: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Conclusion &amp;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perspectives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Codes - </a:t>
            </a:r>
            <a:r>
              <a:rPr lang="fr-FR" dirty="0" err="1" smtClean="0"/>
              <a:t>Thermohydraulique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8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8637" y="950205"/>
            <a:ext cx="9105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THEA</a:t>
            </a:r>
            <a:r>
              <a:rPr lang="fr-FR" sz="1600" dirty="0" smtClean="0"/>
              <a:t> (</a:t>
            </a:r>
            <a:r>
              <a:rPr lang="fr-FR" sz="1600" dirty="0" err="1" smtClean="0"/>
              <a:t>CryoSoft</a:t>
            </a:r>
            <a:r>
              <a:rPr lang="fr-FR" sz="1600" dirty="0" smtClean="0"/>
              <a:t>)</a:t>
            </a:r>
          </a:p>
          <a:p>
            <a:r>
              <a:rPr lang="fr-FR" sz="1600" dirty="0" smtClean="0"/>
              <a:t>Code éléments finis 1D transitoire : </a:t>
            </a:r>
            <a:r>
              <a:rPr lang="fr-FR" sz="1600" b="1" dirty="0" smtClean="0"/>
              <a:t>T</a:t>
            </a:r>
            <a:r>
              <a:rPr lang="fr-FR" sz="1600" dirty="0" smtClean="0"/>
              <a:t>hermal, </a:t>
            </a:r>
            <a:r>
              <a:rPr lang="fr-FR" sz="1600" b="1" dirty="0" err="1" smtClean="0"/>
              <a:t>H</a:t>
            </a:r>
            <a:r>
              <a:rPr lang="fr-FR" sz="1600" dirty="0" err="1" smtClean="0"/>
              <a:t>ydraulic</a:t>
            </a:r>
            <a:r>
              <a:rPr lang="fr-FR" sz="1600" dirty="0" smtClean="0"/>
              <a:t> and </a:t>
            </a:r>
            <a:r>
              <a:rPr lang="fr-FR" sz="1600" b="1" dirty="0" smtClean="0"/>
              <a:t>E</a:t>
            </a:r>
            <a:r>
              <a:rPr lang="fr-FR" sz="1600" dirty="0" smtClean="0"/>
              <a:t>lectric </a:t>
            </a:r>
            <a:r>
              <a:rPr lang="fr-FR" sz="1600" b="1" dirty="0" err="1" smtClean="0"/>
              <a:t>A</a:t>
            </a:r>
            <a:r>
              <a:rPr lang="fr-FR" sz="1600" dirty="0" err="1" smtClean="0"/>
              <a:t>nalysis</a:t>
            </a:r>
            <a:r>
              <a:rPr lang="fr-FR" sz="1600" dirty="0" smtClean="0"/>
              <a:t> of </a:t>
            </a:r>
            <a:r>
              <a:rPr lang="fr-FR" sz="1600" dirty="0" err="1" smtClean="0"/>
              <a:t>superconducting</a:t>
            </a:r>
            <a:r>
              <a:rPr lang="fr-FR" sz="1600" dirty="0" smtClean="0"/>
              <a:t> </a:t>
            </a:r>
            <a:r>
              <a:rPr lang="fr-FR" sz="1600" dirty="0" err="1" smtClean="0"/>
              <a:t>cables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Température : conduction longitudinale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Ecoulement de l’hélium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Transport du courant ; transition supra / résistif</a:t>
            </a:r>
            <a:endParaRPr lang="fr-FR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6" y="4197516"/>
            <a:ext cx="6174348" cy="248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2"/>
          <a:stretch>
            <a:fillRect/>
          </a:stretch>
        </p:blipFill>
        <p:spPr bwMode="auto">
          <a:xfrm>
            <a:off x="6566264" y="3729036"/>
            <a:ext cx="1799879" cy="256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 descr="C:\Users\BL174253\Desktop\CICC-I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63" y="1937843"/>
            <a:ext cx="1798880" cy="179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097147" y="2551632"/>
            <a:ext cx="132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Conducteur</a:t>
            </a:r>
            <a:endParaRPr lang="fr-FR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920829" y="3177015"/>
            <a:ext cx="3600000" cy="93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20829" y="3426392"/>
            <a:ext cx="3600000" cy="93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0829" y="3883553"/>
            <a:ext cx="3600000" cy="93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/>
          <p:cNvCxnSpPr/>
          <p:nvPr/>
        </p:nvCxnSpPr>
        <p:spPr>
          <a:xfrm>
            <a:off x="2761090" y="3577982"/>
            <a:ext cx="0" cy="268484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793946" y="3122557"/>
            <a:ext cx="126883" cy="91626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4520213" y="3122557"/>
            <a:ext cx="126883" cy="91626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6200" y="3264274"/>
            <a:ext cx="5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7030A0"/>
                </a:solidFill>
              </a:rPr>
              <a:t>P</a:t>
            </a:r>
            <a:r>
              <a:rPr lang="fr-FR" sz="1600" baseline="-25000" dirty="0" smtClean="0">
                <a:solidFill>
                  <a:srgbClr val="7030A0"/>
                </a:solidFill>
              </a:rPr>
              <a:t>in</a:t>
            </a:r>
          </a:p>
          <a:p>
            <a:r>
              <a:rPr lang="fr-FR" sz="1600" dirty="0" smtClean="0">
                <a:solidFill>
                  <a:srgbClr val="7030A0"/>
                </a:solidFill>
              </a:rPr>
              <a:t>T</a:t>
            </a:r>
            <a:r>
              <a:rPr lang="fr-FR" sz="1600" baseline="-25000" dirty="0" smtClean="0">
                <a:solidFill>
                  <a:srgbClr val="7030A0"/>
                </a:solidFill>
              </a:rPr>
              <a:t>in</a:t>
            </a:r>
            <a:endParaRPr lang="fr-FR" sz="1600" baseline="-25000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04745" y="3261691"/>
            <a:ext cx="5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7030A0"/>
                </a:solidFill>
              </a:rPr>
              <a:t>P</a:t>
            </a:r>
            <a:r>
              <a:rPr lang="fr-FR" sz="1600" baseline="-25000" dirty="0" smtClean="0">
                <a:solidFill>
                  <a:srgbClr val="7030A0"/>
                </a:solidFill>
              </a:rPr>
              <a:t>out</a:t>
            </a:r>
          </a:p>
          <a:p>
            <a:r>
              <a:rPr lang="fr-FR" sz="1600" dirty="0" smtClean="0">
                <a:solidFill>
                  <a:srgbClr val="7030A0"/>
                </a:solidFill>
              </a:rPr>
              <a:t>T</a:t>
            </a:r>
            <a:r>
              <a:rPr lang="fr-FR" sz="1600" baseline="-25000" dirty="0" smtClean="0">
                <a:solidFill>
                  <a:srgbClr val="7030A0"/>
                </a:solidFill>
              </a:rPr>
              <a:t>out</a:t>
            </a:r>
            <a:endParaRPr lang="fr-FR" sz="1600" baseline="-25000" dirty="0">
              <a:solidFill>
                <a:srgbClr val="7030A0"/>
              </a:solidFill>
            </a:endParaRPr>
          </a:p>
        </p:txBody>
      </p:sp>
      <p:cxnSp>
        <p:nvCxnSpPr>
          <p:cNvPr id="18" name="Connecteur droit avec flèche 17"/>
          <p:cNvCxnSpPr>
            <a:stCxn id="9" idx="2"/>
          </p:cNvCxnSpPr>
          <p:nvPr/>
        </p:nvCxnSpPr>
        <p:spPr>
          <a:xfrm flipH="1">
            <a:off x="1901952" y="2890186"/>
            <a:ext cx="859138" cy="2868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054352" y="2890186"/>
            <a:ext cx="706738" cy="5827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2331521" y="2890186"/>
            <a:ext cx="429569" cy="9933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24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Hypothèse 1D</a:t>
            </a:r>
            <a:endParaRPr lang="fr-FR" dirty="0"/>
          </a:p>
        </p:txBody>
      </p:sp>
      <p:sp>
        <p:nvSpPr>
          <p:cNvPr id="39943" name="Espace réservé du numéro de diapositive 6"/>
          <p:cNvSpPr txBox="1">
            <a:spLocks/>
          </p:cNvSpPr>
          <p:nvPr/>
        </p:nvSpPr>
        <p:spPr bwMode="auto">
          <a:xfrm>
            <a:off x="8024813" y="6303963"/>
            <a:ext cx="1119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360363" indent="-3603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1000" dirty="0">
                <a:solidFill>
                  <a:srgbClr val="666666"/>
                </a:solidFill>
              </a:rPr>
              <a:t>|  PAGE </a:t>
            </a:r>
            <a:fld id="{2C47FB3B-BCD4-4D3E-B571-994BE380A896}" type="slidenum">
              <a:rPr lang="fr-FR" altLang="fr-FR" sz="1000">
                <a:solidFill>
                  <a:srgbClr val="666666"/>
                </a:solidFill>
              </a:rPr>
              <a:pPr eaLnBrk="1" hangingPunct="1">
                <a:spcAft>
                  <a:spcPct val="0"/>
                </a:spcAft>
                <a:buFontTx/>
                <a:buNone/>
              </a:pPr>
              <a:t>9</a:t>
            </a:fld>
            <a:endParaRPr lang="fr-FR" altLang="fr-FR" sz="1000" dirty="0">
              <a:solidFill>
                <a:srgbClr val="666666"/>
              </a:solidFill>
            </a:endParaRPr>
          </a:p>
        </p:txBody>
      </p:sp>
      <p:pic>
        <p:nvPicPr>
          <p:cNvPr id="77" name="Image 7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26191" r="16964" b="29286"/>
          <a:stretch/>
        </p:blipFill>
        <p:spPr bwMode="auto">
          <a:xfrm>
            <a:off x="746378" y="1095511"/>
            <a:ext cx="2664296" cy="13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Connecteur droit avec flèche 77"/>
          <p:cNvCxnSpPr/>
          <p:nvPr/>
        </p:nvCxnSpPr>
        <p:spPr>
          <a:xfrm flipV="1">
            <a:off x="3480408" y="1567508"/>
            <a:ext cx="0" cy="432048"/>
          </a:xfrm>
          <a:prstGeom prst="straightConnector1">
            <a:avLst/>
          </a:prstGeom>
          <a:noFill/>
          <a:ln w="25400" cap="flat" cmpd="sng" algn="ctr">
            <a:solidFill>
              <a:srgbClr val="1F497D">
                <a:alpha val="99000"/>
              </a:srgbClr>
            </a:solidFill>
            <a:prstDash val="solid"/>
            <a:tailEnd type="arrow"/>
          </a:ln>
          <a:effectLst/>
        </p:spPr>
      </p:cxnSp>
      <p:cxnSp>
        <p:nvCxnSpPr>
          <p:cNvPr id="79" name="Connecteur droit avec flèche 78"/>
          <p:cNvCxnSpPr/>
          <p:nvPr/>
        </p:nvCxnSpPr>
        <p:spPr>
          <a:xfrm rot="5400000" flipV="1">
            <a:off x="3691401" y="1778570"/>
            <a:ext cx="0" cy="432048"/>
          </a:xfrm>
          <a:prstGeom prst="straightConnector1">
            <a:avLst/>
          </a:prstGeom>
          <a:noFill/>
          <a:ln w="25400" cap="flat" cmpd="sng" algn="ctr">
            <a:solidFill>
              <a:srgbClr val="1F497D"/>
            </a:solidFill>
            <a:prstDash val="solid"/>
            <a:tailEnd type="arrow"/>
          </a:ln>
          <a:effectLst/>
        </p:spPr>
      </p:cxnSp>
      <p:sp>
        <p:nvSpPr>
          <p:cNvPr id="80" name="ZoneTexte 79"/>
          <p:cNvSpPr txBox="1"/>
          <p:nvPr/>
        </p:nvSpPr>
        <p:spPr>
          <a:xfrm>
            <a:off x="3431174" y="200418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1F497D"/>
                </a:solidFill>
                <a:latin typeface="Calibri"/>
              </a:rPr>
              <a:t>Direction toroïdale</a:t>
            </a:r>
            <a:endParaRPr lang="fr-FR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3340886" y="1278765"/>
            <a:ext cx="173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1F497D"/>
                </a:solidFill>
                <a:latin typeface="Calibri"/>
              </a:rPr>
              <a:t>Direction radiale</a:t>
            </a:r>
            <a:endParaRPr lang="fr-FR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38879" y="19741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C0504D"/>
                </a:solidFill>
                <a:latin typeface="Calibri"/>
              </a:rPr>
              <a:t>Plasma</a:t>
            </a:r>
            <a:endParaRPr lang="fr-FR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83" name="Flèche droite 82"/>
          <p:cNvSpPr/>
          <p:nvPr/>
        </p:nvSpPr>
        <p:spPr>
          <a:xfrm rot="5400000">
            <a:off x="372537" y="1757384"/>
            <a:ext cx="339435" cy="167817"/>
          </a:xfrm>
          <a:prstGeom prst="rightArrow">
            <a:avLst/>
          </a:prstGeom>
          <a:solidFill>
            <a:srgbClr val="FFFF00"/>
          </a:solidFill>
          <a:ln w="41275" cap="flat" cmpd="dbl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Shape 131"/>
              <p:cNvSpPr/>
              <p:nvPr/>
            </p:nvSpPr>
            <p:spPr>
              <a:xfrm>
                <a:off x="2087584" y="6021288"/>
                <a:ext cx="4451231" cy="7586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just">
                  <a:defRPr sz="1000"/>
                </a:lvl1pPr>
              </a:lstStyle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fr-FR" sz="1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𝑡𝑟</m:t>
                          </m:r>
                        </m:sub>
                      </m:sSub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𝛥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h𝑒𝑙𝑖𝑢𝑚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 1↔2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2∗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𝑗𝑎𝑐𝑘𝑒𝑡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𝑗𝑎𝑐𝑘𝑒𝑡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2∗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𝑖𝑛𝑠𝑢𝑙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𝑖𝑛𝑠𝑢𝑙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5" name="Shap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584" y="6021288"/>
                <a:ext cx="4451231" cy="758606"/>
              </a:xfrm>
              <a:prstGeom prst="rect">
                <a:avLst/>
              </a:prstGeom>
              <a:blipFill rotWithShape="1">
                <a:blip r:embed="rId5"/>
                <a:stretch>
                  <a:fillRect t="-44355" b="-427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Shape 131"/>
              <p:cNvSpPr/>
              <p:nvPr/>
            </p:nvSpPr>
            <p:spPr>
              <a:xfrm>
                <a:off x="336517" y="6105255"/>
                <a:ext cx="1785668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just">
                  <a:defRPr sz="1000"/>
                </a:lvl1pPr>
              </a:lstStyle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4F81B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fr-FR" sz="1400" i="1" smtClean="0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𝑡𝑟</m:t>
                          </m:r>
                        </m:sub>
                      </m:sSub>
                      <m:r>
                        <a:rPr lang="fr-FR" sz="1400" i="1">
                          <a:solidFill>
                            <a:srgbClr val="4F81BD"/>
                          </a:solidFill>
                          <a:latin typeface="Cambria Math"/>
                        </a:rPr>
                        <m:t> =</m:t>
                      </m:r>
                      <m:r>
                        <a:rPr lang="fr-FR" sz="1400" i="1" smtClean="0">
                          <a:solidFill>
                            <a:srgbClr val="4F81BD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6" name="Shap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17" y="6105255"/>
                <a:ext cx="1785668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Shape 131"/>
              <p:cNvSpPr/>
              <p:nvPr/>
            </p:nvSpPr>
            <p:spPr>
              <a:xfrm>
                <a:off x="6837653" y="6105254"/>
                <a:ext cx="1785668" cy="302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just">
                  <a:defRPr sz="1000"/>
                </a:lvl1pPr>
              </a:lstStyle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9BBB5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9BBB59"/>
                              </a:solidFill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fr-FR" sz="1400" i="1" smtClean="0">
                              <a:solidFill>
                                <a:srgbClr val="9BBB59"/>
                              </a:solidFill>
                              <a:latin typeface="Cambria Math"/>
                            </a:rPr>
                            <m:t>𝑡𝑟</m:t>
                          </m:r>
                        </m:sub>
                      </m:sSub>
                      <m:r>
                        <a:rPr lang="fr-FR" sz="1400" i="1">
                          <a:solidFill>
                            <a:srgbClr val="9BBB59"/>
                          </a:solidFill>
                          <a:latin typeface="Cambria Math"/>
                        </a:rPr>
                        <m:t> </m:t>
                      </m:r>
                      <m:r>
                        <a:rPr lang="fr-FR" sz="1400" i="1" smtClean="0">
                          <a:solidFill>
                            <a:srgbClr val="9BBB59"/>
                          </a:solidFill>
                          <a:latin typeface="Cambria Math"/>
                        </a:rPr>
                        <m:t>→</m:t>
                      </m:r>
                      <m:r>
                        <a:rPr lang="fr-FR" sz="1400" i="1" smtClean="0">
                          <a:solidFill>
                            <a:srgbClr val="9BBB59"/>
                          </a:solidFill>
                          <a:latin typeface="Cambria Math"/>
                        </a:rPr>
                        <m:t>𝐹𝐸𝑀</m:t>
                      </m:r>
                    </m:oMath>
                  </m:oMathPara>
                </a14:m>
                <a:endParaRPr lang="fr-FR" sz="1800" baseline="-25000" dirty="0" smtClean="0">
                  <a:solidFill>
                    <a:srgbClr val="9BBB59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7" name="Shap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653" y="6105254"/>
                <a:ext cx="1785668" cy="3028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1" y="2753991"/>
            <a:ext cx="8238490" cy="33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ZoneTexte 127"/>
          <p:cNvSpPr txBox="1"/>
          <p:nvPr/>
        </p:nvSpPr>
        <p:spPr>
          <a:xfrm>
            <a:off x="5456013" y="1287462"/>
            <a:ext cx="3679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bobinage est fortement couplé thermiquement.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L’approche 1D est </a:t>
            </a:r>
            <a:r>
              <a:rPr lang="fr-FR" sz="1600" dirty="0" smtClean="0"/>
              <a:t>insuffisante</a:t>
            </a:r>
            <a:r>
              <a:rPr lang="fr-FR" sz="1600" dirty="0"/>
              <a:t> </a:t>
            </a:r>
            <a:r>
              <a:rPr lang="fr-FR" sz="1600" dirty="0" smtClean="0"/>
              <a:t>si effets transverses importants, ou en transitoire.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053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Modele_powerpoint2007_IRFM</Template>
  <TotalTime>24047</TotalTime>
  <Words>2168</Words>
  <Application>Microsoft Office PowerPoint</Application>
  <PresentationFormat>Affichage à l'écran (4:3)</PresentationFormat>
  <Paragraphs>501</Paragraphs>
  <Slides>28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Modele_powerpoint2007_IRFM</vt:lpstr>
      <vt:lpstr>Conception personnalisée</vt:lpstr>
      <vt:lpstr>Club Cast3M - Couplage thermique – thermohydraulique  TACTICS      Quentin Le Coz, Benoît Lacroix, François Nunio, Roser Vallcorba, Louis Zani</vt:lpstr>
      <vt:lpstr>Plan de la présentation</vt:lpstr>
      <vt:lpstr>Plan de la présentation</vt:lpstr>
      <vt:lpstr>Aimants Approche multi-échelle</vt:lpstr>
      <vt:lpstr>Performances supra &amp; analyses multi-physiques</vt:lpstr>
      <vt:lpstr>Notions sur les CICC</vt:lpstr>
      <vt:lpstr>Présentation PowerPoint</vt:lpstr>
      <vt:lpstr>Codes - Thermohydraulique</vt:lpstr>
      <vt:lpstr>Hypothèse 1D</vt:lpstr>
      <vt:lpstr>Codes - Thermique</vt:lpstr>
      <vt:lpstr>Codes existants et stratégie CEA</vt:lpstr>
      <vt:lpstr>Présentation PowerPoint</vt:lpstr>
      <vt:lpstr>TACTICS - présentation</vt:lpstr>
      <vt:lpstr>Interface entre les codes</vt:lpstr>
      <vt:lpstr>Fonctionnement de TRANSNON</vt:lpstr>
      <vt:lpstr>Couplage via PERSO2</vt:lpstr>
      <vt:lpstr>Présentation PowerPoint</vt:lpstr>
      <vt:lpstr>DEMO 2018 – burn</vt:lpstr>
      <vt:lpstr>DEMO 2018 – résultats d’un burn</vt:lpstr>
      <vt:lpstr>Modélisation TACTICS d’un quench</vt:lpstr>
      <vt:lpstr>DEMO 2015 - Quench</vt:lpstr>
      <vt:lpstr>Présentation PowerPoint</vt:lpstr>
      <vt:lpstr>Plateforme multi-physique</vt:lpstr>
      <vt:lpstr>Plateforme muLtiphYsique pour aimants supraconducteurs</vt:lpstr>
      <vt:lpstr>Présentation PowerPoint</vt:lpstr>
      <vt:lpstr>Conclusion</vt:lpstr>
      <vt:lpstr>Présentation PowerPoint</vt:lpstr>
      <vt:lpstr>Annexes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Quentin.LECOZ@cea.fr</dc:creator>
  <cp:lastModifiedBy>admlocal</cp:lastModifiedBy>
  <cp:revision>578</cp:revision>
  <cp:lastPrinted>2017-01-24T16:36:27Z</cp:lastPrinted>
  <dcterms:created xsi:type="dcterms:W3CDTF">2012-06-19T13:54:11Z</dcterms:created>
  <dcterms:modified xsi:type="dcterms:W3CDTF">2019-11-29T07:56:19Z</dcterms:modified>
</cp:coreProperties>
</file>