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84" r:id="rId3"/>
    <p:sldMasterId id="2147483685" r:id="rId4"/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9144000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b9b99c40a_0_4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6b9b99c40a_0_4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d9827da1_0_49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7d9827da1_0_49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ba78731a3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ba78731a3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d59afb24d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d59afb24d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ba78731a3_0_26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ba78731a3_0_26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ba78731a3_0_16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ba78731a3_0_16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ba78731a3_0_48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6ba78731a3_0_48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a78731a3_0_11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a78731a3_0_11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ba78731a3_0_66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ba78731a3_0_66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ba78731a3_0_83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ba78731a3_0_83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b9b99c40a_0_3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6b9b99c40a_0_3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ba78731a3_0_13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6ba78731a3_0_13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ba78731a3_0_15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6ba78731a3_0_15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ba78731a3_0_164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ba78731a3_0_16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97c6284b3_1_23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597c6284b3_1_23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ba9576236_1_1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6ba9576236_1_14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97c6284b3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597c6284b3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b9b99c40a_0_13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b9b99c40a_0_13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b80c282e3_0_3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b80c282e3_0_3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b80c282e3_0_7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b80c282e3_0_7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b80c282e3_0_114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b80c282e3_0_11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b80c282e3_0_15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b80c282e3_0_15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672000" y="260640"/>
            <a:ext cx="529200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5" name="Google Shape;45;p11"/>
          <p:cNvSpPr txBox="1"/>
          <p:nvPr>
            <p:ph idx="2" type="body"/>
          </p:nvPr>
        </p:nvSpPr>
        <p:spPr>
          <a:xfrm>
            <a:off x="3672000" y="1087920"/>
            <a:ext cx="529200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67200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9" name="Google Shape;49;p12"/>
          <p:cNvSpPr txBox="1"/>
          <p:nvPr>
            <p:ph idx="2" type="body"/>
          </p:nvPr>
        </p:nvSpPr>
        <p:spPr>
          <a:xfrm>
            <a:off x="638388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Google Shape;50;p12"/>
          <p:cNvSpPr txBox="1"/>
          <p:nvPr>
            <p:ph idx="3" type="body"/>
          </p:nvPr>
        </p:nvSpPr>
        <p:spPr>
          <a:xfrm>
            <a:off x="638388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1" name="Google Shape;51;p12"/>
          <p:cNvSpPr txBox="1"/>
          <p:nvPr>
            <p:ph idx="4" type="body"/>
          </p:nvPr>
        </p:nvSpPr>
        <p:spPr>
          <a:xfrm>
            <a:off x="367200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5" name="Google Shape;55;p13"/>
          <p:cNvSpPr txBox="1"/>
          <p:nvPr>
            <p:ph idx="2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5480" y="260280"/>
            <a:ext cx="1984680" cy="158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5480" y="260280"/>
            <a:ext cx="1984680" cy="15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>
            <a:off x="367200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6" name="Google Shape;76;p18"/>
          <p:cNvSpPr txBox="1"/>
          <p:nvPr>
            <p:ph idx="2" type="body"/>
          </p:nvPr>
        </p:nvSpPr>
        <p:spPr>
          <a:xfrm>
            <a:off x="638388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idx="1" type="subTitle"/>
          </p:nvPr>
        </p:nvSpPr>
        <p:spPr>
          <a:xfrm>
            <a:off x="3672000" y="6030000"/>
            <a:ext cx="53640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3" name="Google Shape;83;p21"/>
          <p:cNvSpPr txBox="1"/>
          <p:nvPr>
            <p:ph idx="1" type="body"/>
          </p:nvPr>
        </p:nvSpPr>
        <p:spPr>
          <a:xfrm>
            <a:off x="367200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367200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5" name="Google Shape;85;p21"/>
          <p:cNvSpPr txBox="1"/>
          <p:nvPr>
            <p:ph idx="3" type="body"/>
          </p:nvPr>
        </p:nvSpPr>
        <p:spPr>
          <a:xfrm>
            <a:off x="638388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367200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9" name="Google Shape;89;p22"/>
          <p:cNvSpPr txBox="1"/>
          <p:nvPr>
            <p:ph idx="2" type="body"/>
          </p:nvPr>
        </p:nvSpPr>
        <p:spPr>
          <a:xfrm>
            <a:off x="638388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0" name="Google Shape;90;p22"/>
          <p:cNvSpPr txBox="1"/>
          <p:nvPr>
            <p:ph idx="3" type="body"/>
          </p:nvPr>
        </p:nvSpPr>
        <p:spPr>
          <a:xfrm>
            <a:off x="638388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67200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4" name="Google Shape;94;p23"/>
          <p:cNvSpPr txBox="1"/>
          <p:nvPr>
            <p:ph idx="2" type="body"/>
          </p:nvPr>
        </p:nvSpPr>
        <p:spPr>
          <a:xfrm>
            <a:off x="638388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5" name="Google Shape;95;p23"/>
          <p:cNvSpPr txBox="1"/>
          <p:nvPr>
            <p:ph idx="3" type="body"/>
          </p:nvPr>
        </p:nvSpPr>
        <p:spPr>
          <a:xfrm>
            <a:off x="3672000" y="1087920"/>
            <a:ext cx="529200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8" name="Google Shape;98;p24"/>
          <p:cNvSpPr txBox="1"/>
          <p:nvPr>
            <p:ph idx="1" type="body"/>
          </p:nvPr>
        </p:nvSpPr>
        <p:spPr>
          <a:xfrm>
            <a:off x="3672000" y="260640"/>
            <a:ext cx="529200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p24"/>
          <p:cNvSpPr txBox="1"/>
          <p:nvPr>
            <p:ph idx="2" type="body"/>
          </p:nvPr>
        </p:nvSpPr>
        <p:spPr>
          <a:xfrm>
            <a:off x="3672000" y="1087920"/>
            <a:ext cx="529200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2" name="Google Shape;102;p25"/>
          <p:cNvSpPr txBox="1"/>
          <p:nvPr>
            <p:ph idx="1" type="body"/>
          </p:nvPr>
        </p:nvSpPr>
        <p:spPr>
          <a:xfrm>
            <a:off x="367200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3" name="Google Shape;103;p25"/>
          <p:cNvSpPr txBox="1"/>
          <p:nvPr>
            <p:ph idx="2" type="body"/>
          </p:nvPr>
        </p:nvSpPr>
        <p:spPr>
          <a:xfrm>
            <a:off x="638388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4" name="Google Shape;104;p25"/>
          <p:cNvSpPr txBox="1"/>
          <p:nvPr>
            <p:ph idx="3" type="body"/>
          </p:nvPr>
        </p:nvSpPr>
        <p:spPr>
          <a:xfrm>
            <a:off x="638388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5" name="Google Shape;105;p25"/>
          <p:cNvSpPr txBox="1"/>
          <p:nvPr>
            <p:ph idx="4" type="body"/>
          </p:nvPr>
        </p:nvSpPr>
        <p:spPr>
          <a:xfrm>
            <a:off x="367200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8" name="Google Shape;108;p26"/>
          <p:cNvSpPr txBox="1"/>
          <p:nvPr>
            <p:ph idx="1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9" name="Google Shape;109;p26"/>
          <p:cNvSpPr txBox="1"/>
          <p:nvPr>
            <p:ph idx="2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5480" y="260280"/>
            <a:ext cx="1984680" cy="158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5480" y="260280"/>
            <a:ext cx="1984680" cy="15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rgbClr val="000000"/>
                </a:solidFill>
              </a:defRPr>
            </a:lvl1pPr>
            <a:lvl2pPr lvl="1" rtl="0" algn="r">
              <a:buNone/>
              <a:defRPr sz="1300">
                <a:solidFill>
                  <a:srgbClr val="000000"/>
                </a:solidFill>
              </a:defRPr>
            </a:lvl2pPr>
            <a:lvl3pPr lvl="2" rtl="0" algn="r">
              <a:buNone/>
              <a:defRPr sz="1300">
                <a:solidFill>
                  <a:srgbClr val="000000"/>
                </a:solidFill>
              </a:defRPr>
            </a:lvl3pPr>
            <a:lvl4pPr lvl="3" rtl="0" algn="r">
              <a:buNone/>
              <a:defRPr sz="1300">
                <a:solidFill>
                  <a:srgbClr val="000000"/>
                </a:solidFill>
              </a:defRPr>
            </a:lvl4pPr>
            <a:lvl5pPr lvl="4" rtl="0" algn="r">
              <a:buNone/>
              <a:defRPr sz="1300">
                <a:solidFill>
                  <a:srgbClr val="000000"/>
                </a:solidFill>
              </a:defRPr>
            </a:lvl5pPr>
            <a:lvl6pPr lvl="5" rtl="0" algn="r">
              <a:buNone/>
              <a:defRPr sz="1300">
                <a:solidFill>
                  <a:srgbClr val="000000"/>
                </a:solidFill>
              </a:defRPr>
            </a:lvl6pPr>
            <a:lvl7pPr lvl="6" rtl="0" algn="r">
              <a:buNone/>
              <a:defRPr sz="1300">
                <a:solidFill>
                  <a:srgbClr val="000000"/>
                </a:solidFill>
              </a:defRPr>
            </a:lvl7pPr>
            <a:lvl8pPr lvl="7" rtl="0" algn="r">
              <a:buNone/>
              <a:defRPr sz="1300">
                <a:solidFill>
                  <a:srgbClr val="000000"/>
                </a:solidFill>
              </a:defRPr>
            </a:lvl8pPr>
            <a:lvl9pPr lvl="8" rtl="0" algn="r">
              <a:buNone/>
              <a:defRPr sz="1300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3" name="Google Shape;123;p29"/>
          <p:cNvSpPr txBox="1"/>
          <p:nvPr>
            <p:ph idx="1" type="subTitle"/>
          </p:nvPr>
        </p:nvSpPr>
        <p:spPr>
          <a:xfrm>
            <a:off x="3672000" y="260640"/>
            <a:ext cx="52920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6" name="Google Shape;126;p30"/>
          <p:cNvSpPr txBox="1"/>
          <p:nvPr>
            <p:ph idx="1" type="body"/>
          </p:nvPr>
        </p:nvSpPr>
        <p:spPr>
          <a:xfrm>
            <a:off x="3672000" y="260640"/>
            <a:ext cx="52920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9" name="Google Shape;129;p31"/>
          <p:cNvSpPr txBox="1"/>
          <p:nvPr>
            <p:ph idx="1" type="body"/>
          </p:nvPr>
        </p:nvSpPr>
        <p:spPr>
          <a:xfrm>
            <a:off x="3672000" y="260640"/>
            <a:ext cx="25824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0" name="Google Shape;130;p31"/>
          <p:cNvSpPr txBox="1"/>
          <p:nvPr>
            <p:ph idx="2" type="body"/>
          </p:nvPr>
        </p:nvSpPr>
        <p:spPr>
          <a:xfrm>
            <a:off x="6383880" y="260640"/>
            <a:ext cx="25824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/>
          <p:nvPr>
            <p:ph idx="1" type="subTitle"/>
          </p:nvPr>
        </p:nvSpPr>
        <p:spPr>
          <a:xfrm>
            <a:off x="3672000" y="6030000"/>
            <a:ext cx="53640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7" name="Google Shape;137;p34"/>
          <p:cNvSpPr txBox="1"/>
          <p:nvPr>
            <p:ph idx="1" type="body"/>
          </p:nvPr>
        </p:nvSpPr>
        <p:spPr>
          <a:xfrm>
            <a:off x="3672000" y="26064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8" name="Google Shape;138;p34"/>
          <p:cNvSpPr txBox="1"/>
          <p:nvPr>
            <p:ph idx="2" type="body"/>
          </p:nvPr>
        </p:nvSpPr>
        <p:spPr>
          <a:xfrm>
            <a:off x="3672000" y="108792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9" name="Google Shape;139;p34"/>
          <p:cNvSpPr txBox="1"/>
          <p:nvPr>
            <p:ph idx="3" type="body"/>
          </p:nvPr>
        </p:nvSpPr>
        <p:spPr>
          <a:xfrm>
            <a:off x="6383880" y="260640"/>
            <a:ext cx="25824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5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2" name="Google Shape;142;p35"/>
          <p:cNvSpPr txBox="1"/>
          <p:nvPr>
            <p:ph idx="1" type="body"/>
          </p:nvPr>
        </p:nvSpPr>
        <p:spPr>
          <a:xfrm>
            <a:off x="3672000" y="260640"/>
            <a:ext cx="25824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3" name="Google Shape;143;p35"/>
          <p:cNvSpPr txBox="1"/>
          <p:nvPr>
            <p:ph idx="2" type="body"/>
          </p:nvPr>
        </p:nvSpPr>
        <p:spPr>
          <a:xfrm>
            <a:off x="6383880" y="26064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4" name="Google Shape;144;p35"/>
          <p:cNvSpPr txBox="1"/>
          <p:nvPr>
            <p:ph idx="3" type="body"/>
          </p:nvPr>
        </p:nvSpPr>
        <p:spPr>
          <a:xfrm>
            <a:off x="6383880" y="108792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6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7" name="Google Shape;147;p36"/>
          <p:cNvSpPr txBox="1"/>
          <p:nvPr>
            <p:ph idx="1" type="body"/>
          </p:nvPr>
        </p:nvSpPr>
        <p:spPr>
          <a:xfrm>
            <a:off x="3672000" y="26064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8" name="Google Shape;148;p36"/>
          <p:cNvSpPr txBox="1"/>
          <p:nvPr>
            <p:ph idx="2" type="body"/>
          </p:nvPr>
        </p:nvSpPr>
        <p:spPr>
          <a:xfrm>
            <a:off x="6383880" y="26064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49" name="Google Shape;149;p36"/>
          <p:cNvSpPr txBox="1"/>
          <p:nvPr>
            <p:ph idx="3" type="body"/>
          </p:nvPr>
        </p:nvSpPr>
        <p:spPr>
          <a:xfrm>
            <a:off x="3672000" y="1087920"/>
            <a:ext cx="52920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7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2" name="Google Shape;152;p37"/>
          <p:cNvSpPr txBox="1"/>
          <p:nvPr>
            <p:ph idx="1" type="body"/>
          </p:nvPr>
        </p:nvSpPr>
        <p:spPr>
          <a:xfrm>
            <a:off x="3672000" y="260640"/>
            <a:ext cx="52920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3" name="Google Shape;153;p37"/>
          <p:cNvSpPr txBox="1"/>
          <p:nvPr>
            <p:ph idx="2" type="body"/>
          </p:nvPr>
        </p:nvSpPr>
        <p:spPr>
          <a:xfrm>
            <a:off x="3672000" y="1087920"/>
            <a:ext cx="52920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6" name="Google Shape;156;p38"/>
          <p:cNvSpPr txBox="1"/>
          <p:nvPr>
            <p:ph idx="1" type="body"/>
          </p:nvPr>
        </p:nvSpPr>
        <p:spPr>
          <a:xfrm>
            <a:off x="3672000" y="26064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7" name="Google Shape;157;p38"/>
          <p:cNvSpPr txBox="1"/>
          <p:nvPr>
            <p:ph idx="2" type="body"/>
          </p:nvPr>
        </p:nvSpPr>
        <p:spPr>
          <a:xfrm>
            <a:off x="6383880" y="26064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8" name="Google Shape;158;p38"/>
          <p:cNvSpPr txBox="1"/>
          <p:nvPr>
            <p:ph idx="3" type="body"/>
          </p:nvPr>
        </p:nvSpPr>
        <p:spPr>
          <a:xfrm>
            <a:off x="6383880" y="108792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59" name="Google Shape;159;p38"/>
          <p:cNvSpPr txBox="1"/>
          <p:nvPr>
            <p:ph idx="4" type="body"/>
          </p:nvPr>
        </p:nvSpPr>
        <p:spPr>
          <a:xfrm>
            <a:off x="3672000" y="1087920"/>
            <a:ext cx="25824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9"/>
          <p:cNvSpPr txBox="1"/>
          <p:nvPr>
            <p:ph type="title"/>
          </p:nvPr>
        </p:nvSpPr>
        <p:spPr>
          <a:xfrm>
            <a:off x="3672000" y="1949760"/>
            <a:ext cx="5364000" cy="47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2" name="Google Shape;162;p39"/>
          <p:cNvSpPr txBox="1"/>
          <p:nvPr>
            <p:ph idx="1" type="body"/>
          </p:nvPr>
        </p:nvSpPr>
        <p:spPr>
          <a:xfrm>
            <a:off x="3672000" y="260640"/>
            <a:ext cx="52920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3" name="Google Shape;163;p39"/>
          <p:cNvSpPr txBox="1"/>
          <p:nvPr>
            <p:ph idx="2" type="body"/>
          </p:nvPr>
        </p:nvSpPr>
        <p:spPr>
          <a:xfrm>
            <a:off x="3672000" y="260640"/>
            <a:ext cx="52920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5480" y="260280"/>
            <a:ext cx="1984680" cy="158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25480" y="260280"/>
            <a:ext cx="1984680" cy="15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67200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638388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idx="1" type="subTitle"/>
          </p:nvPr>
        </p:nvSpPr>
        <p:spPr>
          <a:xfrm>
            <a:off x="3672000" y="6030000"/>
            <a:ext cx="53640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367200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0" name="Google Shape;30;p8"/>
          <p:cNvSpPr txBox="1"/>
          <p:nvPr>
            <p:ph idx="2" type="body"/>
          </p:nvPr>
        </p:nvSpPr>
        <p:spPr>
          <a:xfrm>
            <a:off x="367200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1" name="Google Shape;31;p8"/>
          <p:cNvSpPr txBox="1"/>
          <p:nvPr>
            <p:ph idx="3" type="body"/>
          </p:nvPr>
        </p:nvSpPr>
        <p:spPr>
          <a:xfrm>
            <a:off x="638388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" name="Google Shape;34;p9"/>
          <p:cNvSpPr txBox="1"/>
          <p:nvPr>
            <p:ph idx="1" type="body"/>
          </p:nvPr>
        </p:nvSpPr>
        <p:spPr>
          <a:xfrm>
            <a:off x="3672000" y="260640"/>
            <a:ext cx="258228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" name="Google Shape;35;p9"/>
          <p:cNvSpPr txBox="1"/>
          <p:nvPr>
            <p:ph idx="2" type="body"/>
          </p:nvPr>
        </p:nvSpPr>
        <p:spPr>
          <a:xfrm>
            <a:off x="638388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" name="Google Shape;36;p9"/>
          <p:cNvSpPr txBox="1"/>
          <p:nvPr>
            <p:ph idx="3" type="body"/>
          </p:nvPr>
        </p:nvSpPr>
        <p:spPr>
          <a:xfrm>
            <a:off x="6383880" y="108792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9" name="Google Shape;39;p10"/>
          <p:cNvSpPr txBox="1"/>
          <p:nvPr>
            <p:ph idx="1" type="body"/>
          </p:nvPr>
        </p:nvSpPr>
        <p:spPr>
          <a:xfrm>
            <a:off x="367200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0" name="Google Shape;40;p10"/>
          <p:cNvSpPr txBox="1"/>
          <p:nvPr>
            <p:ph idx="2" type="body"/>
          </p:nvPr>
        </p:nvSpPr>
        <p:spPr>
          <a:xfrm>
            <a:off x="6383880" y="260640"/>
            <a:ext cx="258228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1" name="Google Shape;41;p10"/>
          <p:cNvSpPr txBox="1"/>
          <p:nvPr>
            <p:ph idx="3" type="body"/>
          </p:nvPr>
        </p:nvSpPr>
        <p:spPr>
          <a:xfrm>
            <a:off x="3672000" y="1087920"/>
            <a:ext cx="5292000" cy="75528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33098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960000" y="1855440"/>
            <a:ext cx="4788000" cy="26535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960000" y="4509000"/>
            <a:ext cx="4788000" cy="12236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3960000" y="6305040"/>
            <a:ext cx="145008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|  PAGE </a:t>
            </a:r>
            <a:fld id="{00000000-1234-1234-1234-123412341234}" type="slidenum">
              <a:rPr lang="fr-FR"/>
              <a:t>‹#›</a:t>
            </a:fld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5436000" y="6305040"/>
            <a:ext cx="25549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3640" cy="95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10200" y="0"/>
            <a:ext cx="58334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title"/>
          </p:nvPr>
        </p:nvSpPr>
        <p:spPr>
          <a:xfrm>
            <a:off x="3672000" y="1949760"/>
            <a:ext cx="5364000" cy="4719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672000" y="260640"/>
            <a:ext cx="5292000" cy="1583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3" name="Google Shape;63;p14"/>
          <p:cNvSpPr txBox="1"/>
          <p:nvPr>
            <p:ph idx="10" type="dt"/>
          </p:nvPr>
        </p:nvSpPr>
        <p:spPr>
          <a:xfrm>
            <a:off x="576000" y="6305040"/>
            <a:ext cx="145008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576000" y="5877360"/>
            <a:ext cx="26996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|  PAGE </a:t>
            </a:r>
            <a:fld id="{00000000-1234-1234-1234-123412341234}" type="slidenum">
              <a:rPr lang="fr-FR"/>
              <a:t>‹#›</a:t>
            </a:fld>
            <a:endParaRPr sz="1800">
              <a:solidFill>
                <a:srgbClr val="000000"/>
              </a:solidFill>
            </a:endParaRPr>
          </a:p>
        </p:txBody>
      </p:sp>
      <p:sp>
        <p:nvSpPr>
          <p:cNvPr id="65" name="Google Shape;65;p14"/>
          <p:cNvSpPr txBox="1"/>
          <p:nvPr>
            <p:ph idx="11" type="ftr"/>
          </p:nvPr>
        </p:nvSpPr>
        <p:spPr>
          <a:xfrm>
            <a:off x="576000" y="5445360"/>
            <a:ext cx="26996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3640" cy="955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/>
          <p:nvPr>
            <p:ph type="title"/>
          </p:nvPr>
        </p:nvSpPr>
        <p:spPr>
          <a:xfrm>
            <a:off x="1512000" y="529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5" name="Google Shape;115;p27"/>
          <p:cNvSpPr txBox="1"/>
          <p:nvPr>
            <p:ph idx="1" type="body"/>
          </p:nvPr>
        </p:nvSpPr>
        <p:spPr>
          <a:xfrm>
            <a:off x="576000" y="1268640"/>
            <a:ext cx="8172000" cy="49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6" name="Google Shape;116;p27"/>
          <p:cNvSpPr txBox="1"/>
          <p:nvPr>
            <p:ph idx="10" type="dt"/>
          </p:nvPr>
        </p:nvSpPr>
        <p:spPr>
          <a:xfrm>
            <a:off x="576000" y="6305040"/>
            <a:ext cx="1450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7" name="Google Shape;117;p27"/>
          <p:cNvSpPr txBox="1"/>
          <p:nvPr>
            <p:ph idx="12" type="sldNum"/>
          </p:nvPr>
        </p:nvSpPr>
        <p:spPr>
          <a:xfrm>
            <a:off x="8025480" y="63036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buNone/>
              <a:defRPr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|  PAGE </a:t>
            </a:r>
            <a:fld id="{00000000-1234-1234-1234-123412341234}" type="slidenum">
              <a:rPr lang="fr-FR"/>
              <a:t>‹#›</a:t>
            </a:fld>
            <a:endParaRPr sz="1800">
              <a:solidFill>
                <a:srgbClr val="000000"/>
              </a:solidFill>
            </a:endParaRPr>
          </a:p>
        </p:txBody>
      </p:sp>
      <p:sp>
        <p:nvSpPr>
          <p:cNvPr id="118" name="Google Shape;118;p27"/>
          <p:cNvSpPr txBox="1"/>
          <p:nvPr>
            <p:ph idx="11" type="ftr"/>
          </p:nvPr>
        </p:nvSpPr>
        <p:spPr>
          <a:xfrm>
            <a:off x="2051640" y="6305040"/>
            <a:ext cx="5939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9.png"/><Relationship Id="rId8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62.jpg"/><Relationship Id="rId5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Relationship Id="rId4" Type="http://schemas.openxmlformats.org/officeDocument/2006/relationships/image" Target="../media/image61.gif"/><Relationship Id="rId5" Type="http://schemas.openxmlformats.org/officeDocument/2006/relationships/image" Target="../media/image5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34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 txBox="1"/>
          <p:nvPr/>
        </p:nvSpPr>
        <p:spPr>
          <a:xfrm>
            <a:off x="4031950" y="5954800"/>
            <a:ext cx="4392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Club CAST3M 2019</a:t>
            </a:r>
            <a:endParaRPr i="0" sz="18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40"/>
          <p:cNvSpPr/>
          <p:nvPr/>
        </p:nvSpPr>
        <p:spPr>
          <a:xfrm>
            <a:off x="3544450" y="1553400"/>
            <a:ext cx="5367000" cy="2328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Analyse de bifurcations en dynamique non-linéaire avec CAST3M</a:t>
            </a:r>
            <a:endParaRPr b="1" sz="2200">
              <a:solidFill>
                <a:srgbClr val="99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Roberto ALCORTA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Doctorant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Laboratoire</a:t>
            </a:r>
            <a:r>
              <a:rPr b="1" lang="fr-FR" sz="1600">
                <a:latin typeface="Times New Roman"/>
                <a:ea typeface="Times New Roman"/>
                <a:cs typeface="Times New Roman"/>
                <a:sym typeface="Times New Roman"/>
              </a:rPr>
              <a:t> d’Études de Dynamique</a:t>
            </a:r>
            <a:r>
              <a:rPr b="1" lang="fr-F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fr-FR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CEA de Saclay  -  DEN/DANS/DM2S/SEMT/DYN  </a:t>
            </a: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" name="Google Shape;1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21" y="4826725"/>
            <a:ext cx="920000" cy="10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0"/>
          <p:cNvSpPr txBox="1"/>
          <p:nvPr/>
        </p:nvSpPr>
        <p:spPr>
          <a:xfrm>
            <a:off x="4031950" y="6259600"/>
            <a:ext cx="4392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Paris, 29/11</a:t>
            </a:r>
            <a:endParaRPr i="0" sz="18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Méthodes Numériques</a:t>
            </a:r>
            <a:endParaRPr b="1"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49"/>
          <p:cNvSpPr txBox="1"/>
          <p:nvPr/>
        </p:nvSpPr>
        <p:spPr>
          <a:xfrm>
            <a:off x="7846255" y="6463025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7</a:t>
            </a:r>
            <a:endParaRPr sz="1800"/>
          </a:p>
        </p:txBody>
      </p:sp>
      <p:pic>
        <p:nvPicPr>
          <p:cNvPr id="312" name="Google Shape;3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975" y="2167250"/>
            <a:ext cx="2540079" cy="30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175" y="2534640"/>
            <a:ext cx="5843200" cy="34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1813" y="3409200"/>
            <a:ext cx="5300375" cy="426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5" name="Google Shape;315;p49"/>
          <p:cNvSpPr/>
          <p:nvPr/>
        </p:nvSpPr>
        <p:spPr>
          <a:xfrm>
            <a:off x="1664400" y="4442300"/>
            <a:ext cx="5969400" cy="405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Système </a:t>
            </a: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algébrique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 non-linéaire → résolution itérative (NR)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16" name="Google Shape;316;p49"/>
          <p:cNvGrpSpPr/>
          <p:nvPr/>
        </p:nvGrpSpPr>
        <p:grpSpPr>
          <a:xfrm>
            <a:off x="3456233" y="3911507"/>
            <a:ext cx="3590080" cy="159251"/>
            <a:chOff x="3333525" y="5025500"/>
            <a:chExt cx="3159725" cy="178713"/>
          </a:xfrm>
        </p:grpSpPr>
        <p:sp>
          <p:nvSpPr>
            <p:cNvPr id="317" name="Google Shape;317;p49"/>
            <p:cNvSpPr/>
            <p:nvPr/>
          </p:nvSpPr>
          <p:spPr>
            <a:xfrm rot="-5400000">
              <a:off x="3674775" y="4684825"/>
              <a:ext cx="153900" cy="836400"/>
            </a:xfrm>
            <a:prstGeom prst="leftBrace">
              <a:avLst>
                <a:gd fmla="val 8333" name="adj1"/>
                <a:gd fmla="val 51539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9"/>
            <p:cNvSpPr/>
            <p:nvPr/>
          </p:nvSpPr>
          <p:spPr>
            <a:xfrm rot="-5400000">
              <a:off x="4889975" y="4618550"/>
              <a:ext cx="153900" cy="967800"/>
            </a:xfrm>
            <a:prstGeom prst="leftBrace">
              <a:avLst>
                <a:gd fmla="val 8333" name="adj1"/>
                <a:gd fmla="val 51539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9"/>
            <p:cNvSpPr/>
            <p:nvPr/>
          </p:nvSpPr>
          <p:spPr>
            <a:xfrm rot="-5400000">
              <a:off x="5814025" y="4975975"/>
              <a:ext cx="153900" cy="254100"/>
            </a:xfrm>
            <a:prstGeom prst="leftBrace">
              <a:avLst>
                <a:gd fmla="val 8333" name="adj1"/>
                <a:gd fmla="val 51539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0" name="Google Shape;320;p49"/>
            <p:cNvGrpSpPr/>
            <p:nvPr/>
          </p:nvGrpSpPr>
          <p:grpSpPr>
            <a:xfrm>
              <a:off x="3476791" y="5039563"/>
              <a:ext cx="3016459" cy="164650"/>
              <a:chOff x="3400591" y="4963363"/>
              <a:chExt cx="3016459" cy="164650"/>
            </a:xfrm>
          </p:grpSpPr>
          <p:sp>
            <p:nvSpPr>
              <p:cNvPr id="321" name="Google Shape;321;p49"/>
              <p:cNvSpPr txBox="1"/>
              <p:nvPr/>
            </p:nvSpPr>
            <p:spPr>
              <a:xfrm>
                <a:off x="3400591" y="4963363"/>
                <a:ext cx="8364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latin typeface="Times New Roman"/>
                    <a:ea typeface="Times New Roman"/>
                    <a:cs typeface="Times New Roman"/>
                    <a:sym typeface="Times New Roman"/>
                  </a:rPr>
                  <a:t>linéaire</a:t>
                </a:r>
                <a:endParaRPr sz="16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2" name="Google Shape;322;p49"/>
              <p:cNvSpPr txBox="1"/>
              <p:nvPr/>
            </p:nvSpPr>
            <p:spPr>
              <a:xfrm>
                <a:off x="5493050" y="4964863"/>
                <a:ext cx="9240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latin typeface="Times New Roman"/>
                    <a:ea typeface="Times New Roman"/>
                    <a:cs typeface="Times New Roman"/>
                    <a:sym typeface="Times New Roman"/>
                  </a:rPr>
                  <a:t>constant</a:t>
                </a:r>
                <a:endParaRPr sz="16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3" name="Google Shape;323;p49"/>
              <p:cNvSpPr txBox="1"/>
              <p:nvPr/>
            </p:nvSpPr>
            <p:spPr>
              <a:xfrm>
                <a:off x="4389391" y="4974113"/>
                <a:ext cx="1200000" cy="153900"/>
              </a:xfrm>
              <a:prstGeom prst="rect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non-linéaire</a:t>
                </a:r>
                <a:endParaRPr sz="16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324" name="Google Shape;324;p49"/>
          <p:cNvSpPr txBox="1"/>
          <p:nvPr/>
        </p:nvSpPr>
        <p:spPr>
          <a:xfrm>
            <a:off x="160200" y="5676350"/>
            <a:ext cx="6255000" cy="1052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23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Remarque: 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en général, pas d’expression analytique pour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aseline="-25000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NL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23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Or, les forces dans le temps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aseline="-25000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NL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(t)) sont souvent simples.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23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⇒ 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allers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-retours entre les deux domaines par FFT/IFFT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9"/>
          <p:cNvSpPr txBox="1"/>
          <p:nvPr/>
        </p:nvSpPr>
        <p:spPr>
          <a:xfrm>
            <a:off x="235975" y="1150025"/>
            <a:ext cx="86805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Méthode d'Équilibrage Harmonique (HBM)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On cherche des solution </a:t>
            </a:r>
            <a:r>
              <a:rPr lang="fr-FR" sz="1800" u="sng">
                <a:latin typeface="Times New Roman"/>
                <a:ea typeface="Times New Roman"/>
                <a:cs typeface="Times New Roman"/>
                <a:sym typeface="Times New Roman"/>
              </a:rPr>
              <a:t>périodiques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 → développement des variables (déplacements,vitesses) en série de Fourier.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0"/>
          <p:cNvSpPr txBox="1"/>
          <p:nvPr/>
        </p:nvSpPr>
        <p:spPr>
          <a:xfrm>
            <a:off x="8025480" y="63036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8</a:t>
            </a:r>
            <a:endParaRPr sz="1800"/>
          </a:p>
        </p:txBody>
      </p:sp>
      <p:sp>
        <p:nvSpPr>
          <p:cNvPr id="331" name="Google Shape;331;p50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Méthodes Numériques</a:t>
            </a:r>
            <a:endParaRPr b="1" sz="2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50"/>
          <p:cNvSpPr txBox="1"/>
          <p:nvPr/>
        </p:nvSpPr>
        <p:spPr>
          <a:xfrm>
            <a:off x="236100" y="1172700"/>
            <a:ext cx="8657100" cy="14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Continuation par (pseudo-)longueur d’arc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Dépendance continue des EDM avec leurs paramètres: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 = Q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une petite variation de </a:t>
            </a:r>
            <a:r>
              <a:rPr i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implique une petite variation de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 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(Th. de la fonction implicite).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Construction pas à pas de la courbe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(λ)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faut une évaluation de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stabilité 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pour chaque solution convergée: </a:t>
            </a:r>
            <a:r>
              <a:rPr lang="fr-F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théorie de Floquet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3" name="Google Shape;33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0" y="2669400"/>
            <a:ext cx="4299800" cy="28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6150" y="4552325"/>
            <a:ext cx="438150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1"/>
          <p:cNvSpPr txBox="1"/>
          <p:nvPr/>
        </p:nvSpPr>
        <p:spPr>
          <a:xfrm>
            <a:off x="8025480" y="63036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9</a:t>
            </a:r>
            <a:endParaRPr sz="1800"/>
          </a:p>
        </p:txBody>
      </p:sp>
      <p:sp>
        <p:nvSpPr>
          <p:cNvPr id="340" name="Google Shape;340;p51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Méthodes Numériques</a:t>
            </a:r>
            <a:endParaRPr b="1" sz="2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51"/>
          <p:cNvSpPr txBox="1"/>
          <p:nvPr/>
        </p:nvSpPr>
        <p:spPr>
          <a:xfrm>
            <a:off x="236100" y="1172700"/>
            <a:ext cx="8452800" cy="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Bifurcations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conditions du TFI ne sont pas respectées aux points de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bifurcation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coïncidence de plusieurs branches de solutions ⇒ matrice tangente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 b="1" baseline="-25000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singulière.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2" name="Google Shape;34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204850"/>
            <a:ext cx="5330050" cy="39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1"/>
          <p:cNvSpPr txBox="1"/>
          <p:nvPr/>
        </p:nvSpPr>
        <p:spPr>
          <a:xfrm>
            <a:off x="5413175" y="2287975"/>
            <a:ext cx="34932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En étudiant le spectre de </a:t>
            </a:r>
            <a:r>
              <a:rPr b="1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 b="1" baseline="-25000"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, on distingue entre différents types de bifurcations: 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p51"/>
          <p:cNvSpPr/>
          <p:nvPr/>
        </p:nvSpPr>
        <p:spPr>
          <a:xfrm>
            <a:off x="5677400" y="3611100"/>
            <a:ext cx="148500" cy="158400"/>
          </a:xfrm>
          <a:prstGeom prst="ellipse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1"/>
          <p:cNvSpPr/>
          <p:nvPr/>
        </p:nvSpPr>
        <p:spPr>
          <a:xfrm>
            <a:off x="5677400" y="4164288"/>
            <a:ext cx="148500" cy="1584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1"/>
          <p:cNvSpPr/>
          <p:nvPr/>
        </p:nvSpPr>
        <p:spPr>
          <a:xfrm>
            <a:off x="5677400" y="4793675"/>
            <a:ext cx="178200" cy="158400"/>
          </a:xfrm>
          <a:prstGeom prst="triangle">
            <a:avLst>
              <a:gd fmla="val 50000" name="adj"/>
            </a:avLst>
          </a:prstGeom>
          <a:solidFill>
            <a:srgbClr val="FF00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1"/>
          <p:cNvSpPr/>
          <p:nvPr/>
        </p:nvSpPr>
        <p:spPr>
          <a:xfrm rot="10800000">
            <a:off x="5677401" y="5575449"/>
            <a:ext cx="178200" cy="148500"/>
          </a:xfrm>
          <a:prstGeom prst="triangle">
            <a:avLst>
              <a:gd fmla="val 50000" name="adj"/>
            </a:avLst>
          </a:prstGeom>
          <a:solidFill>
            <a:srgbClr val="00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1"/>
          <p:cNvSpPr txBox="1"/>
          <p:nvPr/>
        </p:nvSpPr>
        <p:spPr>
          <a:xfrm>
            <a:off x="5947550" y="3486400"/>
            <a:ext cx="3195900" cy="15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Point Limite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Brisure de symétrie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Hopf secondaire (quasi-périodique)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Doublement de période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51"/>
          <p:cNvSpPr txBox="1"/>
          <p:nvPr/>
        </p:nvSpPr>
        <p:spPr>
          <a:xfrm>
            <a:off x="217725" y="6204850"/>
            <a:ext cx="66501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Chaque bifurcation peut être caractérisée, localisée (NR) et </a:t>
            </a:r>
            <a:r>
              <a:rPr lang="fr-FR" sz="1800" u="sng">
                <a:latin typeface="Times New Roman"/>
                <a:ea typeface="Times New Roman"/>
                <a:cs typeface="Times New Roman"/>
                <a:sym typeface="Times New Roman"/>
              </a:rPr>
              <a:t>continuée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2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Méthodes Numériques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52"/>
          <p:cNvSpPr txBox="1"/>
          <p:nvPr/>
        </p:nvSpPr>
        <p:spPr>
          <a:xfrm>
            <a:off x="251375" y="1087850"/>
            <a:ext cx="87522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Exemple: 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Système 2-ddl à couplage faible en résonance interne 1:1 [</a:t>
            </a:r>
            <a:r>
              <a:rPr lang="fr-FR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Vakakis, 1992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].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10</a:t>
            </a:r>
            <a:endParaRPr sz="1800"/>
          </a:p>
        </p:txBody>
      </p:sp>
      <p:sp>
        <p:nvSpPr>
          <p:cNvPr id="357" name="Google Shape;357;p52"/>
          <p:cNvSpPr txBox="1"/>
          <p:nvPr/>
        </p:nvSpPr>
        <p:spPr>
          <a:xfrm>
            <a:off x="29150" y="6147300"/>
            <a:ext cx="7141500" cy="64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dk1"/>
                </a:solidFill>
              </a:rPr>
              <a:t>Vakakis, A. F., &amp; Rand, R. H. (1992). Normal modes and global dynamics of a two-degree-of-freedom non-linear system-I. Low energies. </a:t>
            </a:r>
            <a:r>
              <a:rPr i="1" lang="fr-FR" sz="1100">
                <a:solidFill>
                  <a:schemeClr val="dk1"/>
                </a:solidFill>
              </a:rPr>
              <a:t>International Journal of Non-Linear Mechanics</a:t>
            </a:r>
            <a:r>
              <a:rPr lang="fr-FR" sz="1100">
                <a:solidFill>
                  <a:schemeClr val="dk1"/>
                </a:solidFill>
              </a:rPr>
              <a:t>, </a:t>
            </a:r>
            <a:r>
              <a:rPr i="1" lang="fr-FR" sz="1100">
                <a:solidFill>
                  <a:schemeClr val="dk1"/>
                </a:solidFill>
              </a:rPr>
              <a:t>27</a:t>
            </a:r>
            <a:r>
              <a:rPr lang="fr-FR" sz="1100">
                <a:solidFill>
                  <a:schemeClr val="dk1"/>
                </a:solidFill>
              </a:rPr>
              <a:t>(5), 861-874. https://doi.org/10.1016/0020-7462(92)90040-E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58" name="Google Shape;3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475" y="1991300"/>
            <a:ext cx="4899975" cy="22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6638" y="4630263"/>
            <a:ext cx="3895638" cy="9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3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Méthodes Numériques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p53"/>
          <p:cNvSpPr txBox="1"/>
          <p:nvPr/>
        </p:nvSpPr>
        <p:spPr>
          <a:xfrm>
            <a:off x="251375" y="1087850"/>
            <a:ext cx="87522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Exemple: 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Système 2-ddl à couplage faible en résonance interne 1:1 [</a:t>
            </a:r>
            <a:r>
              <a:rPr lang="fr-FR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Vakakis, 1992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].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p53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11</a:t>
            </a:r>
            <a:endParaRPr sz="1800"/>
          </a:p>
        </p:txBody>
      </p:sp>
      <p:pic>
        <p:nvPicPr>
          <p:cNvPr id="367" name="Google Shape;367;p53"/>
          <p:cNvPicPr preferRelativeResize="0"/>
          <p:nvPr/>
        </p:nvPicPr>
        <p:blipFill rotWithShape="1">
          <a:blip r:embed="rId3">
            <a:alphaModFix/>
          </a:blip>
          <a:srcRect b="2156" l="3110" r="0" t="3281"/>
          <a:stretch/>
        </p:blipFill>
        <p:spPr>
          <a:xfrm>
            <a:off x="0" y="1546475"/>
            <a:ext cx="4741625" cy="45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625" y="1679725"/>
            <a:ext cx="4252645" cy="401971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3"/>
          <p:cNvSpPr txBox="1"/>
          <p:nvPr/>
        </p:nvSpPr>
        <p:spPr>
          <a:xfrm>
            <a:off x="29150" y="6147300"/>
            <a:ext cx="7141500" cy="64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dk1"/>
                </a:solidFill>
              </a:rPr>
              <a:t>Vakakis, A. F., &amp; Rand, R. H. (1992). Normal modes and global dynamics of a two-degree-of-freedom non-linear system-I. Low energies. </a:t>
            </a:r>
            <a:r>
              <a:rPr i="1" lang="fr-FR" sz="1100">
                <a:solidFill>
                  <a:schemeClr val="dk1"/>
                </a:solidFill>
              </a:rPr>
              <a:t>International Journal of Non-Linear Mechanics</a:t>
            </a:r>
            <a:r>
              <a:rPr lang="fr-FR" sz="1100">
                <a:solidFill>
                  <a:schemeClr val="dk1"/>
                </a:solidFill>
              </a:rPr>
              <a:t>, </a:t>
            </a:r>
            <a:r>
              <a:rPr i="1" lang="fr-FR" sz="1100">
                <a:solidFill>
                  <a:schemeClr val="dk1"/>
                </a:solidFill>
              </a:rPr>
              <a:t>27</a:t>
            </a:r>
            <a:r>
              <a:rPr lang="fr-FR" sz="1100">
                <a:solidFill>
                  <a:schemeClr val="dk1"/>
                </a:solidFill>
              </a:rPr>
              <a:t>(5), 861-874. https://doi.org/10.1016/0020-7462(92)90040-E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0" name="Google Shape;370;p53"/>
          <p:cNvSpPr txBox="1"/>
          <p:nvPr/>
        </p:nvSpPr>
        <p:spPr>
          <a:xfrm>
            <a:off x="1078675" y="1771400"/>
            <a:ext cx="11280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γ = 0.1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p53"/>
          <p:cNvSpPr txBox="1"/>
          <p:nvPr/>
        </p:nvSpPr>
        <p:spPr>
          <a:xfrm>
            <a:off x="867475" y="2048125"/>
            <a:ext cx="1614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Implémentation CAST3M 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54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12</a:t>
            </a:r>
            <a:endParaRPr sz="1800"/>
          </a:p>
        </p:txBody>
      </p:sp>
      <p:sp>
        <p:nvSpPr>
          <p:cNvPr id="378" name="Google Shape;378;p54"/>
          <p:cNvSpPr txBox="1"/>
          <p:nvPr/>
        </p:nvSpPr>
        <p:spPr>
          <a:xfrm>
            <a:off x="236100" y="10965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Pourquoi CAST3M?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Traitement efficace de systèmes à géométries quelconques.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Librairie de non-linéarités (“liaisons”) déjà existante ⇒ opérateur DYNE.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9" name="Google Shape;37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7273" y="3072525"/>
            <a:ext cx="4628700" cy="3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7823" y="1779998"/>
            <a:ext cx="1687535" cy="1222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54"/>
          <p:cNvCxnSpPr/>
          <p:nvPr/>
        </p:nvCxnSpPr>
        <p:spPr>
          <a:xfrm flipH="1" rot="10800000">
            <a:off x="2977225" y="2431763"/>
            <a:ext cx="887400" cy="2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82" name="Google Shape;38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775" y="4211950"/>
            <a:ext cx="3332387" cy="7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1885" y="4269875"/>
            <a:ext cx="3515650" cy="23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30000" y="5052825"/>
            <a:ext cx="2094925" cy="16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4"/>
          <p:cNvPicPr preferRelativeResize="0"/>
          <p:nvPr/>
        </p:nvPicPr>
        <p:blipFill rotWithShape="1">
          <a:blip r:embed="rId8">
            <a:alphaModFix/>
          </a:blip>
          <a:srcRect b="0" l="26318" r="0" t="0"/>
          <a:stretch/>
        </p:blipFill>
        <p:spPr>
          <a:xfrm>
            <a:off x="686250" y="1808675"/>
            <a:ext cx="2027124" cy="14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Implémentation CAST3M 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55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13</a:t>
            </a:r>
            <a:endParaRPr sz="1800"/>
          </a:p>
        </p:txBody>
      </p:sp>
      <p:sp>
        <p:nvSpPr>
          <p:cNvPr id="392" name="Google Shape;392;p55"/>
          <p:cNvSpPr txBox="1"/>
          <p:nvPr/>
        </p:nvSpPr>
        <p:spPr>
          <a:xfrm>
            <a:off x="236100" y="11727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Utilisation de l’opérateur DYNH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Définition du système (géométrie/chargements/liaisons/propriétés) identique à celle de DYNE.</a:t>
            </a:r>
            <a:b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Appel à VIBR : projection du problème sous base modale.</a:t>
            </a:r>
            <a:b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Paramètres de continuation.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arabicPeriod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Appel à DYNH.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3" name="Google Shape;3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925" y="3590925"/>
            <a:ext cx="30289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5300" y="3762450"/>
            <a:ext cx="91440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3513" y="4266175"/>
            <a:ext cx="2047875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Exemples d’application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56"/>
          <p:cNvSpPr txBox="1"/>
          <p:nvPr/>
        </p:nvSpPr>
        <p:spPr>
          <a:xfrm>
            <a:off x="236100" y="10965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u="sng">
                <a:latin typeface="Times New Roman"/>
                <a:ea typeface="Times New Roman"/>
                <a:cs typeface="Times New Roman"/>
                <a:sym typeface="Times New Roman"/>
              </a:rPr>
              <a:t>Problème industriel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: vibrations des tubes de GV sous écoulement fluide. 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On étudie des systèmes simplifiés de plus en plus complexes.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2" name="Google Shape;4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588" y="1960600"/>
            <a:ext cx="2327075" cy="18861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3" name="Google Shape;40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175" y="4796150"/>
            <a:ext cx="3630150" cy="15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888" y="4172450"/>
            <a:ext cx="1294489" cy="24817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5" name="Google Shape;40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9175" y="2009312"/>
            <a:ext cx="2379600" cy="18150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6" name="Google Shape;406;p56"/>
          <p:cNvSpPr txBox="1"/>
          <p:nvPr/>
        </p:nvSpPr>
        <p:spPr>
          <a:xfrm>
            <a:off x="752800" y="2051600"/>
            <a:ext cx="363900" cy="3225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 b="1" sz="1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56"/>
          <p:cNvSpPr txBox="1"/>
          <p:nvPr/>
        </p:nvSpPr>
        <p:spPr>
          <a:xfrm>
            <a:off x="4249750" y="2051600"/>
            <a:ext cx="363900" cy="322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56"/>
          <p:cNvSpPr txBox="1"/>
          <p:nvPr/>
        </p:nvSpPr>
        <p:spPr>
          <a:xfrm>
            <a:off x="4280550" y="4172450"/>
            <a:ext cx="363900" cy="3225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sz="1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56"/>
          <p:cNvSpPr txBox="1"/>
          <p:nvPr/>
        </p:nvSpPr>
        <p:spPr>
          <a:xfrm>
            <a:off x="752800" y="4172450"/>
            <a:ext cx="363900" cy="322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0" name="Google Shape;410;p56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14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Exemples d’application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57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15</a:t>
            </a:r>
            <a:endParaRPr sz="1800"/>
          </a:p>
        </p:txBody>
      </p:sp>
      <p:sp>
        <p:nvSpPr>
          <p:cNvPr id="417" name="Google Shape;417;p57"/>
          <p:cNvSpPr txBox="1"/>
          <p:nvPr/>
        </p:nvSpPr>
        <p:spPr>
          <a:xfrm>
            <a:off x="236100" y="10203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1. Maquette “KOALA”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8" name="Google Shape;4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75" y="1694950"/>
            <a:ext cx="5067809" cy="319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8175" y="1191275"/>
            <a:ext cx="2174013" cy="386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9900" y="5133713"/>
            <a:ext cx="6074999" cy="164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1" name="Google Shape;421;p57"/>
          <p:cNvCxnSpPr/>
          <p:nvPr/>
        </p:nvCxnSpPr>
        <p:spPr>
          <a:xfrm rot="10800000">
            <a:off x="2857300" y="3173225"/>
            <a:ext cx="1416600" cy="2016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2" name="Google Shape;422;p57"/>
          <p:cNvCxnSpPr/>
          <p:nvPr/>
        </p:nvCxnSpPr>
        <p:spPr>
          <a:xfrm flipH="1" rot="10800000">
            <a:off x="5720075" y="4003050"/>
            <a:ext cx="1879500" cy="1219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3" name="Google Shape;423;p57"/>
          <p:cNvCxnSpPr/>
          <p:nvPr/>
        </p:nvCxnSpPr>
        <p:spPr>
          <a:xfrm flipH="1" rot="10800000">
            <a:off x="5709925" y="3078525"/>
            <a:ext cx="1828800" cy="2123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Exemples d’application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9" name="Google Shape;429;p58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11</a:t>
            </a:r>
            <a:endParaRPr sz="1800"/>
          </a:p>
        </p:txBody>
      </p:sp>
      <p:sp>
        <p:nvSpPr>
          <p:cNvPr id="430" name="Google Shape;430;p58"/>
          <p:cNvSpPr txBox="1"/>
          <p:nvPr/>
        </p:nvSpPr>
        <p:spPr>
          <a:xfrm>
            <a:off x="236100" y="10203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1. Maquette “KOALA”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1" name="Google Shape;431;p58"/>
          <p:cNvPicPr preferRelativeResize="0"/>
          <p:nvPr/>
        </p:nvPicPr>
        <p:blipFill rotWithShape="1">
          <a:blip r:embed="rId3">
            <a:alphaModFix/>
          </a:blip>
          <a:srcRect b="0" l="0" r="0" t="2524"/>
          <a:stretch/>
        </p:blipFill>
        <p:spPr>
          <a:xfrm>
            <a:off x="76200" y="1383425"/>
            <a:ext cx="2857800" cy="29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 rotWithShape="1">
          <a:blip r:embed="rId4">
            <a:alphaModFix/>
          </a:blip>
          <a:srcRect b="0" l="6463" r="0" t="1351"/>
          <a:stretch/>
        </p:blipFill>
        <p:spPr>
          <a:xfrm>
            <a:off x="3070375" y="1385100"/>
            <a:ext cx="2857800" cy="289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8"/>
          <p:cNvPicPr preferRelativeResize="0"/>
          <p:nvPr/>
        </p:nvPicPr>
        <p:blipFill rotWithShape="1">
          <a:blip r:embed="rId5">
            <a:alphaModFix/>
          </a:blip>
          <a:srcRect b="0" l="5944" r="0" t="1293"/>
          <a:stretch/>
        </p:blipFill>
        <p:spPr>
          <a:xfrm>
            <a:off x="6064550" y="1385100"/>
            <a:ext cx="2901825" cy="302612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8"/>
          <p:cNvSpPr txBox="1"/>
          <p:nvPr/>
        </p:nvSpPr>
        <p:spPr>
          <a:xfrm>
            <a:off x="895650" y="4169175"/>
            <a:ext cx="1343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latin typeface="Times New Roman"/>
                <a:ea typeface="Times New Roman"/>
                <a:cs typeface="Times New Roman"/>
                <a:sym typeface="Times New Roman"/>
              </a:rPr>
              <a:t>Cas symétrique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58"/>
          <p:cNvSpPr txBox="1"/>
          <p:nvPr/>
        </p:nvSpPr>
        <p:spPr>
          <a:xfrm>
            <a:off x="3362625" y="4169175"/>
            <a:ext cx="18480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latin typeface="Times New Roman"/>
                <a:ea typeface="Times New Roman"/>
                <a:cs typeface="Times New Roman"/>
                <a:sym typeface="Times New Roman"/>
              </a:rPr>
              <a:t>Cas dissymétrique: excitation faible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6558475" y="4182625"/>
            <a:ext cx="18480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latin typeface="Times New Roman"/>
                <a:ea typeface="Times New Roman"/>
                <a:cs typeface="Times New Roman"/>
                <a:sym typeface="Times New Roman"/>
              </a:rPr>
              <a:t>Cas dissymétrique: excitation forte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7" name="Google Shape;43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500" y="4642895"/>
            <a:ext cx="2633951" cy="221065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8"/>
          <p:cNvSpPr txBox="1"/>
          <p:nvPr/>
        </p:nvSpPr>
        <p:spPr>
          <a:xfrm>
            <a:off x="152400" y="5865300"/>
            <a:ext cx="5789100" cy="64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>
                <a:solidFill>
                  <a:schemeClr val="dk1"/>
                </a:solidFill>
              </a:rPr>
              <a:t>Alcorta, </a:t>
            </a:r>
            <a:r>
              <a:rPr lang="fr-FR" sz="1100">
                <a:solidFill>
                  <a:schemeClr val="dk1"/>
                </a:solidFill>
              </a:rPr>
              <a:t>R. et al. (2019). </a:t>
            </a:r>
            <a:r>
              <a:rPr lang="fr-FR" sz="1100">
                <a:solidFill>
                  <a:schemeClr val="dk1"/>
                </a:solidFill>
              </a:rPr>
              <a:t>Period doubling bifurcation analysis and isolated sub-harmonic resonances in an oscillator with asymmetric clearances</a:t>
            </a:r>
            <a:r>
              <a:rPr lang="fr-FR" sz="1100">
                <a:solidFill>
                  <a:schemeClr val="dk1"/>
                </a:solidFill>
              </a:rPr>
              <a:t>. </a:t>
            </a:r>
            <a:r>
              <a:rPr i="1" lang="fr-FR" sz="1100">
                <a:solidFill>
                  <a:schemeClr val="dk1"/>
                </a:solidFill>
              </a:rPr>
              <a:t>Nonlinear Dynamics. https://doi.org/10.1007/s11071-019-05245-6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39" name="Google Shape;439;p58"/>
          <p:cNvSpPr txBox="1"/>
          <p:nvPr/>
        </p:nvSpPr>
        <p:spPr>
          <a:xfrm>
            <a:off x="236100" y="4631125"/>
            <a:ext cx="47649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CAST3M: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liaison </a:t>
            </a: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“Point_Plan”</a:t>
            </a: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liaison</a:t>
            </a: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“Couplage_Deplacement”</a:t>
            </a:r>
            <a:endParaRPr b="1" sz="1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/>
        </p:nvSpPr>
        <p:spPr>
          <a:xfrm>
            <a:off x="1380900" y="283500"/>
            <a:ext cx="18651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</a:t>
            </a:r>
            <a:r>
              <a:rPr b="1" lang="fr-FR"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3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41"/>
          <p:cNvSpPr txBox="1"/>
          <p:nvPr/>
        </p:nvSpPr>
        <p:spPr>
          <a:xfrm>
            <a:off x="8025480" y="63036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fld id="{00000000-1234-1234-1234-123412341234}" type="slidenum"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/>
          </a:p>
        </p:txBody>
      </p:sp>
      <p:sp>
        <p:nvSpPr>
          <p:cNvPr id="180" name="Google Shape;180;p41"/>
          <p:cNvSpPr txBox="1"/>
          <p:nvPr/>
        </p:nvSpPr>
        <p:spPr>
          <a:xfrm>
            <a:off x="158350" y="1068775"/>
            <a:ext cx="88932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Vibrations des tubes de GV (échangeurs de chaleur pour réacteurs nucléaires) sous écoulement à haute vitesse: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Caractère multi-physique.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Conditions aux limites de contact frottant ⇒ problème fortement non-linéaire.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Grand nombre de DDL.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Présence de </a:t>
            </a:r>
            <a:r>
              <a:rPr lang="fr-FR" sz="1800" u="sng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bifurcations</a:t>
            </a:r>
            <a:r>
              <a:rPr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750" y="3922501"/>
            <a:ext cx="4978125" cy="16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25" y="3069150"/>
            <a:ext cx="2681800" cy="35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9249" y="1778600"/>
            <a:ext cx="661300" cy="7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1"/>
          <p:cNvSpPr/>
          <p:nvPr/>
        </p:nvSpPr>
        <p:spPr>
          <a:xfrm>
            <a:off x="7983075" y="1728975"/>
            <a:ext cx="240000" cy="8583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41"/>
          <p:cNvPicPr preferRelativeResize="0"/>
          <p:nvPr/>
        </p:nvPicPr>
        <p:blipFill rotWithShape="1">
          <a:blip r:embed="rId6">
            <a:alphaModFix/>
          </a:blip>
          <a:srcRect b="0" l="22179" r="23457" t="0"/>
          <a:stretch/>
        </p:blipFill>
        <p:spPr>
          <a:xfrm>
            <a:off x="3198000" y="2587275"/>
            <a:ext cx="377739" cy="3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1"/>
          <p:cNvPicPr preferRelativeResize="0"/>
          <p:nvPr/>
        </p:nvPicPr>
        <p:blipFill rotWithShape="1">
          <a:blip r:embed="rId7">
            <a:alphaModFix/>
          </a:blip>
          <a:srcRect b="0" l="12456" r="10649" t="0"/>
          <a:stretch/>
        </p:blipFill>
        <p:spPr>
          <a:xfrm>
            <a:off x="8423088" y="2587363"/>
            <a:ext cx="413624" cy="41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9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Exemples d’application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11</a:t>
            </a:r>
            <a:endParaRPr sz="1800"/>
          </a:p>
        </p:txBody>
      </p:sp>
      <p:sp>
        <p:nvSpPr>
          <p:cNvPr id="446" name="Google Shape;446;p59"/>
          <p:cNvSpPr txBox="1"/>
          <p:nvPr/>
        </p:nvSpPr>
        <p:spPr>
          <a:xfrm>
            <a:off x="236100" y="10203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1. Maquette “KOALA”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7" name="Google Shape;447;p59"/>
          <p:cNvPicPr preferRelativeResize="0"/>
          <p:nvPr/>
        </p:nvPicPr>
        <p:blipFill rotWithShape="1">
          <a:blip r:embed="rId3">
            <a:alphaModFix/>
          </a:blip>
          <a:srcRect b="0" l="0" r="0" t="4242"/>
          <a:stretch/>
        </p:blipFill>
        <p:spPr>
          <a:xfrm>
            <a:off x="5798700" y="1232700"/>
            <a:ext cx="3300675" cy="28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4350" y="4186200"/>
            <a:ext cx="2850625" cy="25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2413" y="1113725"/>
            <a:ext cx="2514632" cy="28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9"/>
          <p:cNvPicPr preferRelativeResize="0"/>
          <p:nvPr/>
        </p:nvPicPr>
        <p:blipFill rotWithShape="1">
          <a:blip r:embed="rId6">
            <a:alphaModFix/>
          </a:blip>
          <a:srcRect b="1487" l="0" r="0" t="0"/>
          <a:stretch/>
        </p:blipFill>
        <p:spPr>
          <a:xfrm>
            <a:off x="3017775" y="4110000"/>
            <a:ext cx="2634550" cy="264872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9"/>
          <p:cNvSpPr txBox="1"/>
          <p:nvPr/>
        </p:nvSpPr>
        <p:spPr>
          <a:xfrm>
            <a:off x="167200" y="1346225"/>
            <a:ext cx="22503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Formation de courbes de résonance (2T) isolées.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2" name="Google Shape;452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900" y="4321450"/>
            <a:ext cx="2578607" cy="2437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59"/>
          <p:cNvCxnSpPr/>
          <p:nvPr/>
        </p:nvCxnSpPr>
        <p:spPr>
          <a:xfrm rot="10800000">
            <a:off x="2531550" y="4698800"/>
            <a:ext cx="2407200" cy="119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4" name="Google Shape;454;p59"/>
          <p:cNvCxnSpPr/>
          <p:nvPr/>
        </p:nvCxnSpPr>
        <p:spPr>
          <a:xfrm rot="10800000">
            <a:off x="2647225" y="5914975"/>
            <a:ext cx="1422900" cy="34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0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Exemples d’application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Google Shape;460;p60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18</a:t>
            </a:r>
            <a:endParaRPr sz="1800"/>
          </a:p>
        </p:txBody>
      </p:sp>
      <p:sp>
        <p:nvSpPr>
          <p:cNvPr id="461" name="Google Shape;461;p60"/>
          <p:cNvSpPr txBox="1"/>
          <p:nvPr/>
        </p:nvSpPr>
        <p:spPr>
          <a:xfrm>
            <a:off x="236100" y="10203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2. Maquette “DINGO”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2" name="Google Shape;46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9425"/>
            <a:ext cx="4023151" cy="5364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60"/>
          <p:cNvCxnSpPr/>
          <p:nvPr/>
        </p:nvCxnSpPr>
        <p:spPr>
          <a:xfrm flipH="1">
            <a:off x="2126100" y="4111500"/>
            <a:ext cx="2316300" cy="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4" name="Google Shape;464;p60"/>
          <p:cNvSpPr txBox="1"/>
          <p:nvPr/>
        </p:nvSpPr>
        <p:spPr>
          <a:xfrm>
            <a:off x="4475025" y="3849800"/>
            <a:ext cx="15552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Butée circulaire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(contact frottant)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5" name="Google Shape;46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675" y="1439437"/>
            <a:ext cx="4060326" cy="17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0"/>
          <p:cNvSpPr txBox="1"/>
          <p:nvPr/>
        </p:nvSpPr>
        <p:spPr>
          <a:xfrm>
            <a:off x="4398825" y="4516850"/>
            <a:ext cx="47649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CAST3M: liaison </a:t>
            </a:r>
            <a:r>
              <a:rPr b="1"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“Point_Cercle_Frottement”</a:t>
            </a:r>
            <a:endParaRPr b="1" sz="1800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1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Exemples d’application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61"/>
          <p:cNvSpPr txBox="1"/>
          <p:nvPr/>
        </p:nvSpPr>
        <p:spPr>
          <a:xfrm>
            <a:off x="8025480" y="64560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19</a:t>
            </a:r>
            <a:endParaRPr sz="1800"/>
          </a:p>
        </p:txBody>
      </p:sp>
      <p:sp>
        <p:nvSpPr>
          <p:cNvPr id="473" name="Google Shape;473;p61"/>
          <p:cNvSpPr txBox="1"/>
          <p:nvPr/>
        </p:nvSpPr>
        <p:spPr>
          <a:xfrm>
            <a:off x="236100" y="1020300"/>
            <a:ext cx="8452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2. Maquette “DINGO”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p61"/>
          <p:cNvSpPr txBox="1"/>
          <p:nvPr/>
        </p:nvSpPr>
        <p:spPr>
          <a:xfrm>
            <a:off x="167200" y="1346225"/>
            <a:ext cx="48624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Brisure de symétrie: apparition de régimes orbitaux.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5" name="Google Shape;47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425" y="1943525"/>
            <a:ext cx="2543907" cy="35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513" y="2019725"/>
            <a:ext cx="2486850" cy="262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1"/>
          <p:cNvSpPr txBox="1"/>
          <p:nvPr/>
        </p:nvSpPr>
        <p:spPr>
          <a:xfrm>
            <a:off x="4175950" y="4839425"/>
            <a:ext cx="19428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Fréquence croissante</a:t>
            </a:r>
            <a:endParaRPr/>
          </a:p>
        </p:txBody>
      </p:sp>
      <p:pic>
        <p:nvPicPr>
          <p:cNvPr id="478" name="Google Shape;478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00" y="1971212"/>
            <a:ext cx="3573750" cy="3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1"/>
          <p:cNvSpPr/>
          <p:nvPr/>
        </p:nvSpPr>
        <p:spPr>
          <a:xfrm>
            <a:off x="3840250" y="2026800"/>
            <a:ext cx="2614200" cy="3201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1"/>
          <p:cNvSpPr txBox="1"/>
          <p:nvPr/>
        </p:nvSpPr>
        <p:spPr>
          <a:xfrm>
            <a:off x="2588875" y="1020300"/>
            <a:ext cx="206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(2 modes de flexion)</a:t>
            </a:r>
            <a:endParaRPr/>
          </a:p>
        </p:txBody>
      </p:sp>
      <p:sp>
        <p:nvSpPr>
          <p:cNvPr id="481" name="Google Shape;481;p61"/>
          <p:cNvSpPr txBox="1"/>
          <p:nvPr/>
        </p:nvSpPr>
        <p:spPr>
          <a:xfrm>
            <a:off x="319600" y="5231325"/>
            <a:ext cx="33453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Forçage sur le premier mode: F</a:t>
            </a:r>
            <a:r>
              <a:rPr baseline="-25000" lang="fr-FR"/>
              <a:t>1</a:t>
            </a:r>
            <a:r>
              <a:rPr lang="fr-FR"/>
              <a:t>cos(ωt)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2"/>
          <p:cNvSpPr txBox="1"/>
          <p:nvPr/>
        </p:nvSpPr>
        <p:spPr>
          <a:xfrm>
            <a:off x="576000" y="6305040"/>
            <a:ext cx="1450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22/01/2018</a:t>
            </a:r>
            <a:endParaRPr sz="1800"/>
          </a:p>
        </p:txBody>
      </p:sp>
      <p:sp>
        <p:nvSpPr>
          <p:cNvPr id="487" name="Google Shape;487;p62"/>
          <p:cNvSpPr txBox="1"/>
          <p:nvPr/>
        </p:nvSpPr>
        <p:spPr>
          <a:xfrm>
            <a:off x="219200" y="1275900"/>
            <a:ext cx="2733600" cy="9084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Perspectives</a:t>
            </a:r>
            <a:endParaRPr sz="36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62"/>
          <p:cNvSpPr txBox="1"/>
          <p:nvPr/>
        </p:nvSpPr>
        <p:spPr>
          <a:xfrm>
            <a:off x="3428175" y="1173275"/>
            <a:ext cx="5649900" cy="3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Généralisation du code: 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○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non-linéarités géométriques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○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branches quasi-périodiques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○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bifurcations de codimension élevée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Optimisation.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Méthodes alternatives de résolution: collocation orthogonale/shooting/ondelettes…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540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Mise en ligne.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9" name="Google Shape;48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625" y="5450125"/>
            <a:ext cx="1029876" cy="111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/>
        </p:nvSpPr>
        <p:spPr>
          <a:xfrm>
            <a:off x="576000" y="6305040"/>
            <a:ext cx="145008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22/01/2018</a:t>
            </a:r>
            <a:endParaRPr sz="1800"/>
          </a:p>
        </p:txBody>
      </p:sp>
      <p:sp>
        <p:nvSpPr>
          <p:cNvPr id="495" name="Google Shape;495;p63"/>
          <p:cNvSpPr/>
          <p:nvPr/>
        </p:nvSpPr>
        <p:spPr>
          <a:xfrm>
            <a:off x="4624920" y="5857560"/>
            <a:ext cx="5762160" cy="447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92D050"/>
                </a:solidFill>
              </a:rPr>
              <a:t>                                            </a:t>
            </a:r>
            <a:endParaRPr b="1" sz="2200">
              <a:solidFill>
                <a:srgbClr val="92D05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92D050"/>
                </a:solidFill>
              </a:rPr>
              <a:t>                                            </a:t>
            </a:r>
            <a:r>
              <a:rPr b="1" lang="fr-FR" sz="2200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Merci.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2"/>
          <p:cNvSpPr txBox="1"/>
          <p:nvPr/>
        </p:nvSpPr>
        <p:spPr>
          <a:xfrm>
            <a:off x="1380900" y="283500"/>
            <a:ext cx="18651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</a:t>
            </a:r>
            <a:r>
              <a:rPr b="1" lang="fr-FR"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3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42"/>
          <p:cNvSpPr txBox="1"/>
          <p:nvPr/>
        </p:nvSpPr>
        <p:spPr>
          <a:xfrm>
            <a:off x="8025480" y="63036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fld id="{00000000-1234-1234-1234-123412341234}" type="slidenum"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/>
          </a:p>
        </p:txBody>
      </p:sp>
      <p:sp>
        <p:nvSpPr>
          <p:cNvPr id="193" name="Google Shape;193;p42"/>
          <p:cNvSpPr txBox="1"/>
          <p:nvPr/>
        </p:nvSpPr>
        <p:spPr>
          <a:xfrm>
            <a:off x="158350" y="1068775"/>
            <a:ext cx="88932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Vibrations des tubes de GV (échangeurs de chaleur pour réacteurs nucléaires) sous écoulement à haute vitesse: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Caractère multi-physique.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Conditions aux limites de contact frottant ⇒ problème fortement non-linéaire.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Grand nombre de DDL.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Présence de </a:t>
            </a:r>
            <a:r>
              <a:rPr lang="fr-FR" sz="1800" u="sng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bifurcations</a:t>
            </a:r>
            <a:r>
              <a:rPr lang="fr-FR" sz="1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42"/>
          <p:cNvSpPr txBox="1"/>
          <p:nvPr/>
        </p:nvSpPr>
        <p:spPr>
          <a:xfrm>
            <a:off x="283500" y="3924650"/>
            <a:ext cx="8593200" cy="10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latin typeface="Times New Roman"/>
                <a:ea typeface="Times New Roman"/>
                <a:cs typeface="Times New Roman"/>
                <a:sym typeface="Times New Roman"/>
              </a:rPr>
              <a:t>Développer un opérateur CAST3M permettant l’étude des bifurcations pour les problèmes de vibrations non-linéaires. </a:t>
            </a:r>
            <a:endParaRPr sz="1800"/>
          </a:p>
        </p:txBody>
      </p:sp>
      <p:pic>
        <p:nvPicPr>
          <p:cNvPr id="195" name="Google Shape;1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898" y="5098459"/>
            <a:ext cx="1118100" cy="120866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2"/>
          <p:cNvSpPr/>
          <p:nvPr/>
        </p:nvSpPr>
        <p:spPr>
          <a:xfrm>
            <a:off x="124100" y="3843450"/>
            <a:ext cx="8893200" cy="1108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42"/>
          <p:cNvSpPr txBox="1"/>
          <p:nvPr/>
        </p:nvSpPr>
        <p:spPr>
          <a:xfrm>
            <a:off x="124100" y="3296875"/>
            <a:ext cx="18651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OBJECTIF</a:t>
            </a:r>
            <a:r>
              <a:rPr b="1" lang="fr-FR" sz="3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30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/>
          <p:nvPr/>
        </p:nvSpPr>
        <p:spPr>
          <a:xfrm>
            <a:off x="1512000" y="529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 de l’exposé</a:t>
            </a:r>
            <a:endParaRPr i="0" sz="24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43"/>
          <p:cNvSpPr txBox="1"/>
          <p:nvPr/>
        </p:nvSpPr>
        <p:spPr>
          <a:xfrm>
            <a:off x="489825" y="1498000"/>
            <a:ext cx="5801400" cy="3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b="1" lang="fr-FR" sz="2400">
                <a:latin typeface="Times New Roman"/>
                <a:ea typeface="Times New Roman"/>
                <a:cs typeface="Times New Roman"/>
                <a:sym typeface="Times New Roman"/>
              </a:rPr>
              <a:t>Vibrations non-linéaires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b="1" lang="fr-FR" sz="2400">
                <a:latin typeface="Times New Roman"/>
                <a:ea typeface="Times New Roman"/>
                <a:cs typeface="Times New Roman"/>
                <a:sym typeface="Times New Roman"/>
              </a:rPr>
              <a:t>Méthodes numériques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b="1" lang="fr-FR" sz="2400">
                <a:latin typeface="Times New Roman"/>
                <a:ea typeface="Times New Roman"/>
                <a:cs typeface="Times New Roman"/>
                <a:sym typeface="Times New Roman"/>
              </a:rPr>
              <a:t>Implémentation CAST3M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b="1" lang="fr-FR" sz="2400">
                <a:latin typeface="Times New Roman"/>
                <a:ea typeface="Times New Roman"/>
                <a:cs typeface="Times New Roman"/>
                <a:sym typeface="Times New Roman"/>
              </a:rPr>
              <a:t>Exemples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b="1" lang="fr-FR" sz="2400">
                <a:latin typeface="Times New Roman"/>
                <a:ea typeface="Times New Roman"/>
                <a:cs typeface="Times New Roman"/>
                <a:sym typeface="Times New Roman"/>
              </a:rPr>
              <a:t>Perspectives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4" name="Google Shape;204;p43"/>
          <p:cNvSpPr txBox="1"/>
          <p:nvPr/>
        </p:nvSpPr>
        <p:spPr>
          <a:xfrm>
            <a:off x="8025480" y="6303600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fld id="{00000000-1234-1234-1234-123412341234}" type="slidenum"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AutoNum type="arabicPeriod"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Vibrations non-linéaires</a:t>
            </a:r>
            <a:endParaRPr b="1"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475" y="1084625"/>
            <a:ext cx="2918674" cy="261221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11" name="Google Shape;211;p44"/>
          <p:cNvGrpSpPr/>
          <p:nvPr/>
        </p:nvGrpSpPr>
        <p:grpSpPr>
          <a:xfrm>
            <a:off x="99960" y="4901489"/>
            <a:ext cx="5887209" cy="1761516"/>
            <a:chOff x="633350" y="4334500"/>
            <a:chExt cx="7649700" cy="2404800"/>
          </a:xfrm>
        </p:grpSpPr>
        <p:pic>
          <p:nvPicPr>
            <p:cNvPr id="212" name="Google Shape;212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67300" y="4583874"/>
              <a:ext cx="4569375" cy="193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0150" y="4356250"/>
              <a:ext cx="2446599" cy="2301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44"/>
            <p:cNvSpPr/>
            <p:nvPr/>
          </p:nvSpPr>
          <p:spPr>
            <a:xfrm>
              <a:off x="633350" y="4334500"/>
              <a:ext cx="7649700" cy="24048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5" name="Google Shape;215;p44"/>
          <p:cNvSpPr/>
          <p:nvPr/>
        </p:nvSpPr>
        <p:spPr>
          <a:xfrm>
            <a:off x="93025" y="1564675"/>
            <a:ext cx="5709000" cy="5541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6" name="Google Shape;216;p44"/>
          <p:cNvGrpSpPr/>
          <p:nvPr/>
        </p:nvGrpSpPr>
        <p:grpSpPr>
          <a:xfrm>
            <a:off x="75200" y="971800"/>
            <a:ext cx="5852500" cy="3843800"/>
            <a:chOff x="75200" y="1048000"/>
            <a:chExt cx="5852500" cy="3843800"/>
          </a:xfrm>
        </p:grpSpPr>
        <p:pic>
          <p:nvPicPr>
            <p:cNvPr id="217" name="Google Shape;217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2075" y="1663025"/>
              <a:ext cx="5581625" cy="412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44"/>
            <p:cNvSpPr txBox="1"/>
            <p:nvPr/>
          </p:nvSpPr>
          <p:spPr>
            <a:xfrm>
              <a:off x="75200" y="1048000"/>
              <a:ext cx="57003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latin typeface="Times New Roman"/>
                  <a:ea typeface="Times New Roman"/>
                  <a:cs typeface="Times New Roman"/>
                  <a:sym typeface="Times New Roman"/>
                </a:rPr>
                <a:t>Équations</a:t>
              </a:r>
              <a:r>
                <a:rPr lang="fr-FR" sz="1800">
                  <a:latin typeface="Times New Roman"/>
                  <a:ea typeface="Times New Roman"/>
                  <a:cs typeface="Times New Roman"/>
                  <a:sym typeface="Times New Roman"/>
                </a:rPr>
                <a:t> (discrètes) d’équilibre dynamique:</a:t>
              </a:r>
              <a:endParaRPr sz="18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9" name="Google Shape;219;p44"/>
            <p:cNvSpPr txBox="1"/>
            <p:nvPr/>
          </p:nvSpPr>
          <p:spPr>
            <a:xfrm>
              <a:off x="152400" y="2209800"/>
              <a:ext cx="5775300" cy="268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 présence du terme </a:t>
              </a:r>
              <a:r>
                <a:rPr b="1"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</a:t>
              </a:r>
              <a:r>
                <a:rPr baseline="-25000"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NL</a:t>
              </a:r>
              <a: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(~) introduit une série de complications:</a:t>
              </a:r>
              <a:b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endParaRPr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342720" lvl="1" marL="34308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Char char="►"/>
              </a:pPr>
              <a:r>
                <a:rPr b="1" lang="fr-FR" sz="1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phénoménologiques</a:t>
              </a:r>
              <a: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dynamique extrêmement riche (non-unicité des solutions, fréquences propres variables, changements de stabilité, </a:t>
              </a:r>
              <a: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bifurcations</a:t>
              </a:r>
              <a: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chaos, résonances isolées…) 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342720" lvl="1" marL="34308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Char char="►"/>
              </a:pPr>
              <a:r>
                <a:rPr b="1" lang="fr-FR" sz="1800">
                  <a:solidFill>
                    <a:schemeClr val="hlink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numériques</a:t>
              </a:r>
              <a:r>
                <a:rPr b="1"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r>
                <a:rPr lang="fr-FR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équations couplées, systèmes (très) raides...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20" name="Google Shape;22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6475" y="4059375"/>
            <a:ext cx="2918676" cy="25907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AutoNum type="arabicPeriod"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Vibrations</a:t>
            </a: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non-linéaires</a:t>
            </a:r>
            <a:endParaRPr b="1"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45"/>
          <p:cNvSpPr txBox="1"/>
          <p:nvPr/>
        </p:nvSpPr>
        <p:spPr>
          <a:xfrm>
            <a:off x="7846255" y="6463025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5</a:t>
            </a:r>
            <a:endParaRPr sz="1800"/>
          </a:p>
        </p:txBody>
      </p:sp>
      <p:pic>
        <p:nvPicPr>
          <p:cNvPr id="227" name="Google Shape;22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1075" y="2128250"/>
            <a:ext cx="4213205" cy="2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5"/>
          <p:cNvPicPr preferRelativeResize="0"/>
          <p:nvPr/>
        </p:nvPicPr>
        <p:blipFill rotWithShape="1">
          <a:blip r:embed="rId4">
            <a:alphaModFix/>
          </a:blip>
          <a:srcRect b="13421" l="13642" r="5490" t="6878"/>
          <a:stretch/>
        </p:blipFill>
        <p:spPr>
          <a:xfrm>
            <a:off x="3333120" y="2585480"/>
            <a:ext cx="945540" cy="90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5"/>
          <p:cNvPicPr preferRelativeResize="0"/>
          <p:nvPr/>
        </p:nvPicPr>
        <p:blipFill rotWithShape="1">
          <a:blip r:embed="rId5">
            <a:alphaModFix/>
          </a:blip>
          <a:srcRect b="13592" l="13523" r="5596" t="6732"/>
          <a:stretch/>
        </p:blipFill>
        <p:spPr>
          <a:xfrm>
            <a:off x="4725480" y="2526613"/>
            <a:ext cx="945540" cy="90369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5"/>
          <p:cNvSpPr/>
          <p:nvPr/>
        </p:nvSpPr>
        <p:spPr>
          <a:xfrm>
            <a:off x="4278650" y="3384475"/>
            <a:ext cx="2012958" cy="124691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sp>
      <p:pic>
        <p:nvPicPr>
          <p:cNvPr id="231" name="Google Shape;231;p45"/>
          <p:cNvPicPr preferRelativeResize="0"/>
          <p:nvPr/>
        </p:nvPicPr>
        <p:blipFill rotWithShape="1">
          <a:blip r:embed="rId6">
            <a:alphaModFix/>
          </a:blip>
          <a:srcRect b="7555" l="2746" r="5105" t="4183"/>
          <a:stretch/>
        </p:blipFill>
        <p:spPr>
          <a:xfrm>
            <a:off x="5789025" y="3049800"/>
            <a:ext cx="3050175" cy="205946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5"/>
          <p:cNvSpPr/>
          <p:nvPr/>
        </p:nvSpPr>
        <p:spPr>
          <a:xfrm>
            <a:off x="6291600" y="2821200"/>
            <a:ext cx="2078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1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Puissance d’usure - temps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5"/>
          <p:cNvSpPr/>
          <p:nvPr/>
        </p:nvSpPr>
        <p:spPr>
          <a:xfrm>
            <a:off x="5646375" y="2994525"/>
            <a:ext cx="1503954" cy="33215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9525">
            <a:solidFill>
              <a:srgbClr val="0000CC"/>
            </a:solidFill>
            <a:prstDash val="solid"/>
            <a:round/>
            <a:headEnd len="sm" w="sm" type="none"/>
            <a:tailEnd len="med" w="med" type="triangle"/>
          </a:ln>
        </p:spPr>
      </p:sp>
      <p:grpSp>
        <p:nvGrpSpPr>
          <p:cNvPr id="234" name="Google Shape;234;p45"/>
          <p:cNvGrpSpPr/>
          <p:nvPr/>
        </p:nvGrpSpPr>
        <p:grpSpPr>
          <a:xfrm>
            <a:off x="375720" y="2340160"/>
            <a:ext cx="2239620" cy="791700"/>
            <a:chOff x="604320" y="2340160"/>
            <a:chExt cx="2239620" cy="791700"/>
          </a:xfrm>
        </p:grpSpPr>
        <p:sp>
          <p:nvSpPr>
            <p:cNvPr id="235" name="Google Shape;235;p45"/>
            <p:cNvSpPr/>
            <p:nvPr/>
          </p:nvSpPr>
          <p:spPr>
            <a:xfrm>
              <a:off x="1263840" y="2340160"/>
              <a:ext cx="791700" cy="791700"/>
            </a:xfrm>
            <a:prstGeom prst="ellipse">
              <a:avLst/>
            </a:prstGeom>
            <a:solidFill>
              <a:srgbClr val="000000"/>
            </a:solidFill>
            <a:ln cap="flat" cmpd="sng" w="255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1392120" y="2766600"/>
              <a:ext cx="1389597" cy="131455"/>
            </a:xfrm>
            <a:custGeom>
              <a:rect b="b" l="l" r="r" t="t"/>
              <a:pathLst>
                <a:path extrusionOk="0" h="131784" w="1462734">
                  <a:moveTo>
                    <a:pt x="0" y="21929"/>
                  </a:moveTo>
                  <a:cubicBezTo>
                    <a:pt x="221760" y="-14647"/>
                    <a:pt x="359791" y="1588"/>
                    <a:pt x="603580" y="19897"/>
                  </a:cubicBezTo>
                  <a:cubicBezTo>
                    <a:pt x="847369" y="38206"/>
                    <a:pt x="1325574" y="92668"/>
                    <a:pt x="1462734" y="131784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1335840" y="2340160"/>
              <a:ext cx="791700" cy="791700"/>
            </a:xfrm>
            <a:prstGeom prst="ellipse">
              <a:avLst/>
            </a:prstGeom>
            <a:solidFill>
              <a:srgbClr val="FFFFFF"/>
            </a:solidFill>
            <a:ln cap="flat" cmpd="sng" w="255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1287000" y="2553120"/>
              <a:ext cx="1503985" cy="126848"/>
            </a:xfrm>
            <a:custGeom>
              <a:rect b="b" l="l" r="r" t="t"/>
              <a:pathLst>
                <a:path extrusionOk="0" h="127166" w="1583142">
                  <a:moveTo>
                    <a:pt x="0" y="24931"/>
                  </a:moveTo>
                  <a:cubicBezTo>
                    <a:pt x="221760" y="-11645"/>
                    <a:pt x="460131" y="-1760"/>
                    <a:pt x="723988" y="15279"/>
                  </a:cubicBezTo>
                  <a:cubicBezTo>
                    <a:pt x="987845" y="32318"/>
                    <a:pt x="1445982" y="88050"/>
                    <a:pt x="1583142" y="127166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5"/>
            <p:cNvSpPr/>
            <p:nvPr/>
          </p:nvSpPr>
          <p:spPr>
            <a:xfrm rot="352644">
              <a:off x="2045004" y="2587308"/>
              <a:ext cx="143555" cy="1954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696040" y="2673000"/>
              <a:ext cx="147900" cy="215100"/>
            </a:xfrm>
            <a:prstGeom prst="ellipse">
              <a:avLst/>
            </a:prstGeom>
            <a:solidFill>
              <a:srgbClr val="FFFFFF"/>
            </a:solidFill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5"/>
            <p:cNvSpPr/>
            <p:nvPr/>
          </p:nvSpPr>
          <p:spPr>
            <a:xfrm>
              <a:off x="620280" y="2801520"/>
              <a:ext cx="645011" cy="152652"/>
            </a:xfrm>
            <a:custGeom>
              <a:rect b="b" l="l" r="r" t="t"/>
              <a:pathLst>
                <a:path extrusionOk="0" h="153035" w="680750">
                  <a:moveTo>
                    <a:pt x="0" y="153035"/>
                  </a:moveTo>
                  <a:cubicBezTo>
                    <a:pt x="323690" y="22648"/>
                    <a:pt x="470110" y="29422"/>
                    <a:pt x="680750" y="0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5"/>
            <p:cNvSpPr/>
            <p:nvPr/>
          </p:nvSpPr>
          <p:spPr>
            <a:xfrm>
              <a:off x="604320" y="2596320"/>
              <a:ext cx="645011" cy="152652"/>
            </a:xfrm>
            <a:custGeom>
              <a:rect b="b" l="l" r="r" t="t"/>
              <a:pathLst>
                <a:path extrusionOk="0" h="153035" w="680750">
                  <a:moveTo>
                    <a:pt x="0" y="153035"/>
                  </a:moveTo>
                  <a:cubicBezTo>
                    <a:pt x="323690" y="22648"/>
                    <a:pt x="470110" y="29422"/>
                    <a:pt x="680750" y="0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43" name="Google Shape;243;p45"/>
            <p:cNvCxnSpPr/>
            <p:nvPr/>
          </p:nvCxnSpPr>
          <p:spPr>
            <a:xfrm>
              <a:off x="1767840" y="2672520"/>
              <a:ext cx="0" cy="113100"/>
            </a:xfrm>
            <a:prstGeom prst="straightConnector1">
              <a:avLst/>
            </a:prstGeom>
            <a:noFill/>
            <a:ln cap="flat" cmpd="sng" w="952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4" name="Google Shape;244;p45"/>
            <p:cNvCxnSpPr/>
            <p:nvPr/>
          </p:nvCxnSpPr>
          <p:spPr>
            <a:xfrm flipH="1">
              <a:off x="1716420" y="2719680"/>
              <a:ext cx="101100" cy="21300"/>
            </a:xfrm>
            <a:prstGeom prst="straightConnector1">
              <a:avLst/>
            </a:prstGeom>
            <a:noFill/>
            <a:ln cap="flat" cmpd="sng" w="952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45" name="Google Shape;245;p45"/>
          <p:cNvSpPr txBox="1"/>
          <p:nvPr/>
        </p:nvSpPr>
        <p:spPr>
          <a:xfrm>
            <a:off x="235975" y="1150025"/>
            <a:ext cx="87132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pproche « traditionnelle » : intégration temporelle directe des équations d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e mouvement.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180" lvl="3" marL="674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•"/>
            </a:pPr>
            <a:r>
              <a:rPr b="1"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Exemple</a:t>
            </a: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butée circulaire excentrée</a:t>
            </a:r>
            <a:endParaRPr b="1" sz="2200" strike="noStrik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>
            <a:off x="1035240" y="2340160"/>
            <a:ext cx="791700" cy="791700"/>
          </a:xfrm>
          <a:prstGeom prst="ellipse">
            <a:avLst/>
          </a:prstGeom>
          <a:solidFill>
            <a:srgbClr val="000000"/>
          </a:solidFill>
          <a:ln cap="flat" cmpd="sng" w="255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5"/>
          <p:cNvSpPr/>
          <p:nvPr/>
        </p:nvSpPr>
        <p:spPr>
          <a:xfrm>
            <a:off x="1107240" y="2340160"/>
            <a:ext cx="791700" cy="791700"/>
          </a:xfrm>
          <a:prstGeom prst="ellipse">
            <a:avLst/>
          </a:prstGeom>
          <a:solidFill>
            <a:srgbClr val="FFFFFF"/>
          </a:solidFill>
          <a:ln cap="flat" cmpd="sng" w="255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5"/>
          <p:cNvSpPr/>
          <p:nvPr/>
        </p:nvSpPr>
        <p:spPr>
          <a:xfrm>
            <a:off x="1058400" y="2553120"/>
            <a:ext cx="1503985" cy="126848"/>
          </a:xfrm>
          <a:custGeom>
            <a:rect b="b" l="l" r="r" t="t"/>
            <a:pathLst>
              <a:path extrusionOk="0" h="127166" w="1583142">
                <a:moveTo>
                  <a:pt x="0" y="24931"/>
                </a:moveTo>
                <a:cubicBezTo>
                  <a:pt x="221760" y="-11645"/>
                  <a:pt x="460131" y="-1760"/>
                  <a:pt x="723988" y="15279"/>
                </a:cubicBezTo>
                <a:cubicBezTo>
                  <a:pt x="987845" y="32318"/>
                  <a:pt x="1445982" y="88050"/>
                  <a:pt x="1583142" y="127166"/>
                </a:cubicBezTo>
              </a:path>
            </a:pathLst>
          </a:custGeom>
          <a:noFill/>
          <a:ln cap="flat" cmpd="sng" w="255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5"/>
          <p:cNvSpPr/>
          <p:nvPr/>
        </p:nvSpPr>
        <p:spPr>
          <a:xfrm rot="352644">
            <a:off x="1816404" y="2587308"/>
            <a:ext cx="143555" cy="195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5"/>
          <p:cNvSpPr/>
          <p:nvPr/>
        </p:nvSpPr>
        <p:spPr>
          <a:xfrm>
            <a:off x="1163520" y="2766600"/>
            <a:ext cx="1389597" cy="131455"/>
          </a:xfrm>
          <a:custGeom>
            <a:rect b="b" l="l" r="r" t="t"/>
            <a:pathLst>
              <a:path extrusionOk="0" h="131784" w="1462734">
                <a:moveTo>
                  <a:pt x="0" y="21929"/>
                </a:moveTo>
                <a:cubicBezTo>
                  <a:pt x="221760" y="-14647"/>
                  <a:pt x="359791" y="1588"/>
                  <a:pt x="603580" y="19897"/>
                </a:cubicBezTo>
                <a:cubicBezTo>
                  <a:pt x="847369" y="38206"/>
                  <a:pt x="1325574" y="92668"/>
                  <a:pt x="1462734" y="131784"/>
                </a:cubicBezTo>
              </a:path>
            </a:pathLst>
          </a:custGeom>
          <a:noFill/>
          <a:ln cap="flat" cmpd="sng" w="255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1" name="Google Shape;251;p45"/>
          <p:cNvCxnSpPr/>
          <p:nvPr/>
        </p:nvCxnSpPr>
        <p:spPr>
          <a:xfrm flipH="1">
            <a:off x="1487820" y="2719680"/>
            <a:ext cx="101100" cy="213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2" name="Google Shape;252;p45"/>
          <p:cNvCxnSpPr/>
          <p:nvPr/>
        </p:nvCxnSpPr>
        <p:spPr>
          <a:xfrm>
            <a:off x="1539240" y="2672520"/>
            <a:ext cx="0" cy="1131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AutoNum type="arabicPeriod"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Vibrations non-linéaires</a:t>
            </a:r>
            <a:endParaRPr b="1"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46"/>
          <p:cNvSpPr txBox="1"/>
          <p:nvPr/>
        </p:nvSpPr>
        <p:spPr>
          <a:xfrm>
            <a:off x="7846255" y="6463025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5</a:t>
            </a:r>
            <a:endParaRPr sz="1800"/>
          </a:p>
        </p:txBody>
      </p:sp>
      <p:grpSp>
        <p:nvGrpSpPr>
          <p:cNvPr id="259" name="Google Shape;259;p46"/>
          <p:cNvGrpSpPr/>
          <p:nvPr/>
        </p:nvGrpSpPr>
        <p:grpSpPr>
          <a:xfrm>
            <a:off x="375720" y="2340160"/>
            <a:ext cx="2239620" cy="791700"/>
            <a:chOff x="604320" y="2340160"/>
            <a:chExt cx="2239620" cy="791700"/>
          </a:xfrm>
        </p:grpSpPr>
        <p:sp>
          <p:nvSpPr>
            <p:cNvPr id="260" name="Google Shape;260;p46"/>
            <p:cNvSpPr/>
            <p:nvPr/>
          </p:nvSpPr>
          <p:spPr>
            <a:xfrm>
              <a:off x="1263840" y="2340160"/>
              <a:ext cx="791700" cy="791700"/>
            </a:xfrm>
            <a:prstGeom prst="ellipse">
              <a:avLst/>
            </a:prstGeom>
            <a:solidFill>
              <a:srgbClr val="000000"/>
            </a:solidFill>
            <a:ln cap="flat" cmpd="sng" w="255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6"/>
            <p:cNvSpPr/>
            <p:nvPr/>
          </p:nvSpPr>
          <p:spPr>
            <a:xfrm>
              <a:off x="1392120" y="2766600"/>
              <a:ext cx="1389597" cy="131455"/>
            </a:xfrm>
            <a:custGeom>
              <a:rect b="b" l="l" r="r" t="t"/>
              <a:pathLst>
                <a:path extrusionOk="0" h="131784" w="1462734">
                  <a:moveTo>
                    <a:pt x="0" y="21929"/>
                  </a:moveTo>
                  <a:cubicBezTo>
                    <a:pt x="221760" y="-14647"/>
                    <a:pt x="359791" y="1588"/>
                    <a:pt x="603580" y="19897"/>
                  </a:cubicBezTo>
                  <a:cubicBezTo>
                    <a:pt x="847369" y="38206"/>
                    <a:pt x="1325574" y="92668"/>
                    <a:pt x="1462734" y="131784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6"/>
            <p:cNvSpPr/>
            <p:nvPr/>
          </p:nvSpPr>
          <p:spPr>
            <a:xfrm>
              <a:off x="1335840" y="2340160"/>
              <a:ext cx="791700" cy="791700"/>
            </a:xfrm>
            <a:prstGeom prst="ellipse">
              <a:avLst/>
            </a:prstGeom>
            <a:solidFill>
              <a:srgbClr val="FFFFFF"/>
            </a:solidFill>
            <a:ln cap="flat" cmpd="sng" w="255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1287000" y="2553120"/>
              <a:ext cx="1503985" cy="126848"/>
            </a:xfrm>
            <a:custGeom>
              <a:rect b="b" l="l" r="r" t="t"/>
              <a:pathLst>
                <a:path extrusionOk="0" h="127166" w="1583142">
                  <a:moveTo>
                    <a:pt x="0" y="24931"/>
                  </a:moveTo>
                  <a:cubicBezTo>
                    <a:pt x="221760" y="-11645"/>
                    <a:pt x="460131" y="-1760"/>
                    <a:pt x="723988" y="15279"/>
                  </a:cubicBezTo>
                  <a:cubicBezTo>
                    <a:pt x="987845" y="32318"/>
                    <a:pt x="1445982" y="88050"/>
                    <a:pt x="1583142" y="127166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6"/>
            <p:cNvSpPr/>
            <p:nvPr/>
          </p:nvSpPr>
          <p:spPr>
            <a:xfrm rot="352644">
              <a:off x="2045004" y="2587308"/>
              <a:ext cx="143555" cy="1954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2696040" y="2673000"/>
              <a:ext cx="147900" cy="215100"/>
            </a:xfrm>
            <a:prstGeom prst="ellipse">
              <a:avLst/>
            </a:prstGeom>
            <a:solidFill>
              <a:srgbClr val="FFFFFF"/>
            </a:solidFill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6"/>
            <p:cNvSpPr/>
            <p:nvPr/>
          </p:nvSpPr>
          <p:spPr>
            <a:xfrm>
              <a:off x="620280" y="2801520"/>
              <a:ext cx="645011" cy="152652"/>
            </a:xfrm>
            <a:custGeom>
              <a:rect b="b" l="l" r="r" t="t"/>
              <a:pathLst>
                <a:path extrusionOk="0" h="153035" w="680750">
                  <a:moveTo>
                    <a:pt x="0" y="153035"/>
                  </a:moveTo>
                  <a:cubicBezTo>
                    <a:pt x="323690" y="22648"/>
                    <a:pt x="470110" y="29422"/>
                    <a:pt x="680750" y="0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604320" y="2596320"/>
              <a:ext cx="645011" cy="152652"/>
            </a:xfrm>
            <a:custGeom>
              <a:rect b="b" l="l" r="r" t="t"/>
              <a:pathLst>
                <a:path extrusionOk="0" h="153035" w="680750">
                  <a:moveTo>
                    <a:pt x="0" y="153035"/>
                  </a:moveTo>
                  <a:cubicBezTo>
                    <a:pt x="323690" y="22648"/>
                    <a:pt x="470110" y="29422"/>
                    <a:pt x="680750" y="0"/>
                  </a:cubicBezTo>
                </a:path>
              </a:pathLst>
            </a:custGeom>
            <a:noFill/>
            <a:ln cap="flat" cmpd="sng" w="25550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8" name="Google Shape;268;p46"/>
            <p:cNvCxnSpPr/>
            <p:nvPr/>
          </p:nvCxnSpPr>
          <p:spPr>
            <a:xfrm>
              <a:off x="1767840" y="2672520"/>
              <a:ext cx="0" cy="113100"/>
            </a:xfrm>
            <a:prstGeom prst="straightConnector1">
              <a:avLst/>
            </a:prstGeom>
            <a:noFill/>
            <a:ln cap="flat" cmpd="sng" w="952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9" name="Google Shape;269;p46"/>
            <p:cNvCxnSpPr/>
            <p:nvPr/>
          </p:nvCxnSpPr>
          <p:spPr>
            <a:xfrm flipH="1">
              <a:off x="1716420" y="2719680"/>
              <a:ext cx="101100" cy="21300"/>
            </a:xfrm>
            <a:prstGeom prst="straightConnector1">
              <a:avLst/>
            </a:prstGeom>
            <a:noFill/>
            <a:ln cap="flat" cmpd="sng" w="9525">
              <a:solidFill>
                <a:srgbClr val="0070C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70" name="Google Shape;270;p46"/>
          <p:cNvSpPr txBox="1"/>
          <p:nvPr/>
        </p:nvSpPr>
        <p:spPr>
          <a:xfrm>
            <a:off x="235975" y="1150025"/>
            <a:ext cx="85815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pproche « traditionnelle » : intégration temporelle directe des équations d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e mouvement.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180" lvl="3" marL="674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•"/>
            </a:pPr>
            <a:r>
              <a:rPr b="1"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Exemple: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utée circulaire excentrée</a:t>
            </a:r>
            <a:endParaRPr b="1" sz="2200" strike="noStrik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1035240" y="2340160"/>
            <a:ext cx="791700" cy="791700"/>
          </a:xfrm>
          <a:prstGeom prst="ellipse">
            <a:avLst/>
          </a:prstGeom>
          <a:solidFill>
            <a:srgbClr val="000000"/>
          </a:solidFill>
          <a:ln cap="flat" cmpd="sng" w="255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6"/>
          <p:cNvSpPr/>
          <p:nvPr/>
        </p:nvSpPr>
        <p:spPr>
          <a:xfrm>
            <a:off x="1107240" y="2340160"/>
            <a:ext cx="791700" cy="791700"/>
          </a:xfrm>
          <a:prstGeom prst="ellipse">
            <a:avLst/>
          </a:prstGeom>
          <a:solidFill>
            <a:srgbClr val="FFFFFF"/>
          </a:solidFill>
          <a:ln cap="flat" cmpd="sng" w="255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6"/>
          <p:cNvSpPr/>
          <p:nvPr/>
        </p:nvSpPr>
        <p:spPr>
          <a:xfrm>
            <a:off x="1058400" y="2553120"/>
            <a:ext cx="1503985" cy="126848"/>
          </a:xfrm>
          <a:custGeom>
            <a:rect b="b" l="l" r="r" t="t"/>
            <a:pathLst>
              <a:path extrusionOk="0" h="127166" w="1583142">
                <a:moveTo>
                  <a:pt x="0" y="24931"/>
                </a:moveTo>
                <a:cubicBezTo>
                  <a:pt x="221760" y="-11645"/>
                  <a:pt x="460131" y="-1760"/>
                  <a:pt x="723988" y="15279"/>
                </a:cubicBezTo>
                <a:cubicBezTo>
                  <a:pt x="987845" y="32318"/>
                  <a:pt x="1445982" y="88050"/>
                  <a:pt x="1583142" y="127166"/>
                </a:cubicBezTo>
              </a:path>
            </a:pathLst>
          </a:custGeom>
          <a:noFill/>
          <a:ln cap="flat" cmpd="sng" w="255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6"/>
          <p:cNvSpPr/>
          <p:nvPr/>
        </p:nvSpPr>
        <p:spPr>
          <a:xfrm rot="352644">
            <a:off x="1816404" y="2587308"/>
            <a:ext cx="143555" cy="195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6"/>
          <p:cNvSpPr/>
          <p:nvPr/>
        </p:nvSpPr>
        <p:spPr>
          <a:xfrm>
            <a:off x="1163520" y="2766600"/>
            <a:ext cx="1389597" cy="131455"/>
          </a:xfrm>
          <a:custGeom>
            <a:rect b="b" l="l" r="r" t="t"/>
            <a:pathLst>
              <a:path extrusionOk="0" h="131784" w="1462734">
                <a:moveTo>
                  <a:pt x="0" y="21929"/>
                </a:moveTo>
                <a:cubicBezTo>
                  <a:pt x="221760" y="-14647"/>
                  <a:pt x="359791" y="1588"/>
                  <a:pt x="603580" y="19897"/>
                </a:cubicBezTo>
                <a:cubicBezTo>
                  <a:pt x="847369" y="38206"/>
                  <a:pt x="1325574" y="92668"/>
                  <a:pt x="1462734" y="131784"/>
                </a:cubicBezTo>
              </a:path>
            </a:pathLst>
          </a:custGeom>
          <a:noFill/>
          <a:ln cap="flat" cmpd="sng" w="255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6" name="Google Shape;276;p46"/>
          <p:cNvCxnSpPr/>
          <p:nvPr/>
        </p:nvCxnSpPr>
        <p:spPr>
          <a:xfrm flipH="1">
            <a:off x="1487820" y="2719680"/>
            <a:ext cx="101100" cy="213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46"/>
          <p:cNvCxnSpPr/>
          <p:nvPr/>
        </p:nvCxnSpPr>
        <p:spPr>
          <a:xfrm>
            <a:off x="1539240" y="2672520"/>
            <a:ext cx="0" cy="11310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25" y="3895100"/>
            <a:ext cx="4330199" cy="2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075" y="2128250"/>
            <a:ext cx="4213205" cy="2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6"/>
          <p:cNvPicPr preferRelativeResize="0"/>
          <p:nvPr/>
        </p:nvPicPr>
        <p:blipFill rotWithShape="1">
          <a:blip r:embed="rId5">
            <a:alphaModFix/>
          </a:blip>
          <a:srcRect b="13421" l="13642" r="5490" t="6878"/>
          <a:stretch/>
        </p:blipFill>
        <p:spPr>
          <a:xfrm>
            <a:off x="3333120" y="2585480"/>
            <a:ext cx="945540" cy="90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6"/>
          <p:cNvPicPr preferRelativeResize="0"/>
          <p:nvPr/>
        </p:nvPicPr>
        <p:blipFill rotWithShape="1">
          <a:blip r:embed="rId6">
            <a:alphaModFix/>
          </a:blip>
          <a:srcRect b="13592" l="13523" r="5596" t="6732"/>
          <a:stretch/>
        </p:blipFill>
        <p:spPr>
          <a:xfrm>
            <a:off x="4725480" y="2526613"/>
            <a:ext cx="945540" cy="90369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6"/>
          <p:cNvSpPr/>
          <p:nvPr/>
        </p:nvSpPr>
        <p:spPr>
          <a:xfrm>
            <a:off x="4278650" y="3384475"/>
            <a:ext cx="2012958" cy="124691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sp>
      <p:pic>
        <p:nvPicPr>
          <p:cNvPr id="283" name="Google Shape;283;p46"/>
          <p:cNvPicPr preferRelativeResize="0"/>
          <p:nvPr/>
        </p:nvPicPr>
        <p:blipFill rotWithShape="1">
          <a:blip r:embed="rId7">
            <a:alphaModFix/>
          </a:blip>
          <a:srcRect b="7555" l="2746" r="5105" t="4183"/>
          <a:stretch/>
        </p:blipFill>
        <p:spPr>
          <a:xfrm>
            <a:off x="5789025" y="3049800"/>
            <a:ext cx="3050175" cy="2059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/>
          <p:cNvSpPr/>
          <p:nvPr/>
        </p:nvSpPr>
        <p:spPr>
          <a:xfrm>
            <a:off x="6291600" y="2821200"/>
            <a:ext cx="2078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10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Puissance d’usure - temps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6"/>
          <p:cNvSpPr/>
          <p:nvPr/>
        </p:nvSpPr>
        <p:spPr>
          <a:xfrm>
            <a:off x="5646375" y="2994525"/>
            <a:ext cx="1503954" cy="33215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9525">
            <a:solidFill>
              <a:srgbClr val="0000CC"/>
            </a:solidFill>
            <a:prstDash val="solid"/>
            <a:round/>
            <a:headEnd len="sm" w="sm" type="none"/>
            <a:tailEnd len="med" w="med" type="triangl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AutoNum type="arabicPeriod"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Vibrations non-linéaires</a:t>
            </a:r>
            <a:endParaRPr b="1"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47"/>
          <p:cNvSpPr txBox="1"/>
          <p:nvPr/>
        </p:nvSpPr>
        <p:spPr>
          <a:xfrm>
            <a:off x="7846255" y="6463025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6</a:t>
            </a:r>
            <a:endParaRPr sz="1800"/>
          </a:p>
        </p:txBody>
      </p:sp>
      <p:sp>
        <p:nvSpPr>
          <p:cNvPr id="292" name="Google Shape;292;p47"/>
          <p:cNvSpPr txBox="1"/>
          <p:nvPr/>
        </p:nvSpPr>
        <p:spPr>
          <a:xfrm>
            <a:off x="235975" y="1150025"/>
            <a:ext cx="87132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pproche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 alternative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b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Calcul direct des régimes établis (</a:t>
            </a:r>
            <a:r>
              <a:rPr b="1" lang="fr-FR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HBM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)  : pas d’intégration temporelle.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Cartographie des régimes dynamiques (</a:t>
            </a:r>
            <a:r>
              <a:rPr b="1" lang="fr-FR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continuation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): détection des </a:t>
            </a:r>
            <a:r>
              <a:rPr lang="fr-FR" sz="1800" u="sng">
                <a:latin typeface="Times New Roman"/>
                <a:ea typeface="Times New Roman"/>
                <a:cs typeface="Times New Roman"/>
                <a:sym typeface="Times New Roman"/>
              </a:rPr>
              <a:t>bifurcations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 et étude de leur évolution en fonction des paramètres du système</a:t>
            </a:r>
            <a:r>
              <a:rPr i="0" lang="fr-FR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  <a:endParaRPr b="1" sz="2200" strike="noStrik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 rotWithShape="1">
          <a:blip r:embed="rId3">
            <a:alphaModFix/>
          </a:blip>
          <a:srcRect b="6948" l="8395" r="36626" t="65749"/>
          <a:stretch/>
        </p:blipFill>
        <p:spPr>
          <a:xfrm>
            <a:off x="235975" y="3021150"/>
            <a:ext cx="3692778" cy="259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7"/>
          <p:cNvPicPr preferRelativeResize="0"/>
          <p:nvPr/>
        </p:nvPicPr>
        <p:blipFill rotWithShape="1">
          <a:blip r:embed="rId4">
            <a:alphaModFix/>
          </a:blip>
          <a:srcRect b="6948" l="8395" r="36626" t="65749"/>
          <a:stretch/>
        </p:blipFill>
        <p:spPr>
          <a:xfrm>
            <a:off x="5068050" y="2944950"/>
            <a:ext cx="3815564" cy="2681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47"/>
          <p:cNvCxnSpPr>
            <a:stCxn id="293" idx="3"/>
          </p:cNvCxnSpPr>
          <p:nvPr/>
        </p:nvCxnSpPr>
        <p:spPr>
          <a:xfrm>
            <a:off x="3928753" y="4318524"/>
            <a:ext cx="1139400" cy="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/>
        </p:nvSpPr>
        <p:spPr>
          <a:xfrm>
            <a:off x="1512000" y="129120"/>
            <a:ext cx="72360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Méthodes Numériques</a:t>
            </a:r>
            <a:endParaRPr b="1"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48"/>
          <p:cNvSpPr txBox="1"/>
          <p:nvPr/>
        </p:nvSpPr>
        <p:spPr>
          <a:xfrm>
            <a:off x="7846255" y="6463025"/>
            <a:ext cx="11181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r>
              <a:rPr lang="fr-FR" sz="1000">
                <a:solidFill>
                  <a:srgbClr val="666666"/>
                </a:solidFill>
              </a:rPr>
              <a:t>7</a:t>
            </a:r>
            <a:endParaRPr sz="1800"/>
          </a:p>
        </p:txBody>
      </p:sp>
      <p:sp>
        <p:nvSpPr>
          <p:cNvPr id="302" name="Google Shape;302;p48"/>
          <p:cNvSpPr txBox="1"/>
          <p:nvPr/>
        </p:nvSpPr>
        <p:spPr>
          <a:xfrm>
            <a:off x="235975" y="1150025"/>
            <a:ext cx="86805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020" lvl="1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►"/>
            </a:pP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Méthode </a:t>
            </a: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d'Équilibrage</a:t>
            </a:r>
            <a:r>
              <a:rPr b="1" lang="fr-FR" sz="1800">
                <a:latin typeface="Times New Roman"/>
                <a:ea typeface="Times New Roman"/>
                <a:cs typeface="Times New Roman"/>
                <a:sym typeface="Times New Roman"/>
              </a:rPr>
              <a:t> Harmonique (HBM)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On cherche des solution </a:t>
            </a:r>
            <a:r>
              <a:rPr lang="fr-FR" sz="1800" u="sng">
                <a:latin typeface="Times New Roman"/>
                <a:ea typeface="Times New Roman"/>
                <a:cs typeface="Times New Roman"/>
                <a:sym typeface="Times New Roman"/>
              </a:rPr>
              <a:t>périodiques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 → développement des variables (déplacements,vitesses) en série de Fourier.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6043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975" y="2167250"/>
            <a:ext cx="2540079" cy="30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175" y="2534640"/>
            <a:ext cx="5843200" cy="34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350" y="3192150"/>
            <a:ext cx="8758050" cy="32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