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1" r:id="rId2"/>
    <p:sldId id="313" r:id="rId3"/>
    <p:sldId id="372" r:id="rId4"/>
    <p:sldId id="375" r:id="rId5"/>
    <p:sldId id="264" r:id="rId6"/>
    <p:sldId id="411" r:id="rId7"/>
    <p:sldId id="413" r:id="rId8"/>
    <p:sldId id="419" r:id="rId9"/>
    <p:sldId id="420" r:id="rId10"/>
    <p:sldId id="399" r:id="rId11"/>
    <p:sldId id="421" r:id="rId12"/>
    <p:sldId id="414" r:id="rId13"/>
    <p:sldId id="392" r:id="rId14"/>
    <p:sldId id="395" r:id="rId15"/>
    <p:sldId id="398" r:id="rId16"/>
    <p:sldId id="396" r:id="rId17"/>
    <p:sldId id="415" r:id="rId18"/>
    <p:sldId id="400" r:id="rId19"/>
    <p:sldId id="354" r:id="rId20"/>
    <p:sldId id="355" r:id="rId21"/>
    <p:sldId id="356" r:id="rId22"/>
    <p:sldId id="406" r:id="rId23"/>
    <p:sldId id="408" r:id="rId24"/>
    <p:sldId id="409" r:id="rId25"/>
    <p:sldId id="410" r:id="rId26"/>
    <p:sldId id="416" r:id="rId27"/>
    <p:sldId id="417" r:id="rId28"/>
    <p:sldId id="418" r:id="rId29"/>
    <p:sldId id="401" r:id="rId30"/>
    <p:sldId id="422" r:id="rId31"/>
    <p:sldId id="423" r:id="rId32"/>
    <p:sldId id="424" r:id="rId33"/>
    <p:sldId id="425" r:id="rId34"/>
    <p:sldId id="426" r:id="rId35"/>
    <p:sldId id="427" r:id="rId36"/>
    <p:sldId id="428" r:id="rId3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2BACE7C-20BC-4A27-ADA1-929E9CCBF185}">
          <p14:sldIdLst>
            <p14:sldId id="261"/>
            <p14:sldId id="313"/>
            <p14:sldId id="372"/>
            <p14:sldId id="375"/>
            <p14:sldId id="264"/>
            <p14:sldId id="411"/>
            <p14:sldId id="413"/>
            <p14:sldId id="419"/>
            <p14:sldId id="420"/>
            <p14:sldId id="399"/>
            <p14:sldId id="421"/>
            <p14:sldId id="414"/>
            <p14:sldId id="392"/>
            <p14:sldId id="395"/>
            <p14:sldId id="398"/>
            <p14:sldId id="396"/>
            <p14:sldId id="415"/>
            <p14:sldId id="400"/>
            <p14:sldId id="354"/>
            <p14:sldId id="355"/>
            <p14:sldId id="356"/>
            <p14:sldId id="406"/>
            <p14:sldId id="408"/>
            <p14:sldId id="409"/>
            <p14:sldId id="410"/>
            <p14:sldId id="416"/>
            <p14:sldId id="417"/>
            <p14:sldId id="418"/>
            <p14:sldId id="401"/>
            <p14:sldId id="422"/>
            <p14:sldId id="423"/>
            <p14:sldId id="424"/>
            <p14:sldId id="425"/>
            <p14:sldId id="426"/>
            <p14:sldId id="427"/>
            <p14:sldId id="4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 Frantz 202688" initials="MF2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20000"/>
    <a:srgbClr val="DC0528"/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1" autoAdjust="0"/>
    <p:restoredTop sz="99878" autoAdjust="0"/>
  </p:normalViewPr>
  <p:slideViewPr>
    <p:cSldViewPr>
      <p:cViewPr varScale="1">
        <p:scale>
          <a:sx n="84" d="100"/>
          <a:sy n="84" d="100"/>
        </p:scale>
        <p:origin x="1238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3.wmf"/><Relationship Id="rId2" Type="http://schemas.openxmlformats.org/officeDocument/2006/relationships/image" Target="../media/image19.wmf"/><Relationship Id="rId1" Type="http://schemas.openxmlformats.org/officeDocument/2006/relationships/image" Target="../media/image13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3.wmf"/><Relationship Id="rId2" Type="http://schemas.openxmlformats.org/officeDocument/2006/relationships/image" Target="../media/image19.wmf"/><Relationship Id="rId1" Type="http://schemas.openxmlformats.org/officeDocument/2006/relationships/image" Target="../media/image13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3.wmf"/><Relationship Id="rId1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6400" cy="49688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90" y="3"/>
            <a:ext cx="2946400" cy="49688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D63EA6F7-3929-47ED-9DC1-BFE5613CCD20}" type="datetimeFigureOut">
              <a:rPr lang="fr-FR" smtClean="0"/>
              <a:pPr/>
              <a:t>30/11/2018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167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90" y="9428167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42F7444-134F-4B3C-BF63-EF37E42551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4255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30/11/2018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829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149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562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r>
              <a:rPr lang="en-US" smtClean="0"/>
              <a:t>26 juin 2013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CEA Saclay | 15 Novembre 2013</a:t>
            </a:r>
            <a:endParaRPr lang="fr-FR" dirty="0"/>
          </a:p>
        </p:txBody>
      </p:sp>
      <p:sp>
        <p:nvSpPr>
          <p:cNvPr id="14" name="Text Box 9"/>
          <p:cNvSpPr txBox="1">
            <a:spLocks noChangeArrowheads="1"/>
          </p:cNvSpPr>
          <p:nvPr userDrawn="1"/>
        </p:nvSpPr>
        <p:spPr bwMode="auto">
          <a:xfrm>
            <a:off x="2987824" y="6381750"/>
            <a:ext cx="5112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fr-FR" sz="16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M. TUPIN e</a:t>
            </a:r>
            <a:r>
              <a:rPr lang="fr-FR" sz="1600" b="1" i="1" baseline="0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t al.</a:t>
            </a:r>
            <a:r>
              <a:rPr lang="fr-FR" sz="16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–</a:t>
            </a:r>
            <a:r>
              <a:rPr lang="fr-FR" sz="1600" b="1" baseline="0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 Club Cast3m /30 novembre 2018 </a:t>
            </a:r>
            <a:endParaRPr lang="fr-FR" sz="16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juin 2013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2987824" y="6381750"/>
            <a:ext cx="5112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fr-FR" sz="16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M. TUPIN e</a:t>
            </a:r>
            <a:r>
              <a:rPr lang="fr-FR" sz="1600" b="1" i="1" baseline="0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t al.</a:t>
            </a:r>
            <a:r>
              <a:rPr lang="fr-FR" sz="16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–</a:t>
            </a:r>
            <a:r>
              <a:rPr lang="fr-FR" sz="1600" b="1" baseline="0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 Club Cast3m /30 novembre 2018 </a:t>
            </a:r>
            <a:endParaRPr lang="fr-FR" sz="16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juin 2013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2987824" y="6381750"/>
            <a:ext cx="5112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fr-FR" sz="16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M. TUPIN e</a:t>
            </a:r>
            <a:r>
              <a:rPr lang="fr-FR" sz="1600" b="1" i="1" baseline="0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t al.</a:t>
            </a:r>
            <a:r>
              <a:rPr lang="fr-FR" sz="16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–</a:t>
            </a:r>
            <a:r>
              <a:rPr lang="fr-FR" sz="1600" b="1" baseline="0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 Club Cast3m /30 novembre 2018 </a:t>
            </a:r>
            <a:endParaRPr lang="fr-FR" sz="16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juin 2013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CEA Saclay | 15 Novembre 2013</a:t>
            </a:r>
            <a:endParaRPr lang="fr-FR" dirty="0"/>
          </a:p>
        </p:txBody>
      </p:sp>
      <p:sp>
        <p:nvSpPr>
          <p:cNvPr id="13" name="Text Box 9"/>
          <p:cNvSpPr txBox="1">
            <a:spLocks noChangeArrowheads="1"/>
          </p:cNvSpPr>
          <p:nvPr userDrawn="1"/>
        </p:nvSpPr>
        <p:spPr bwMode="auto">
          <a:xfrm>
            <a:off x="2843808" y="6501040"/>
            <a:ext cx="5112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fr-FR" sz="16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M. TUPIN e</a:t>
            </a:r>
            <a:r>
              <a:rPr lang="fr-FR" sz="1600" b="1" i="1" baseline="0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t al.</a:t>
            </a:r>
            <a:r>
              <a:rPr lang="fr-FR" sz="16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–</a:t>
            </a:r>
            <a:r>
              <a:rPr lang="fr-FR" sz="1600" b="1" baseline="0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 Club Cast3m /30 novembre 2018 </a:t>
            </a:r>
            <a:endParaRPr lang="fr-FR" sz="16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B8D24-3802-4B55-9B71-A355E177D949}" type="datetime4">
              <a:rPr lang="fr-FR"/>
              <a:pPr>
                <a:defRPr/>
              </a:pPr>
              <a:t>30 novembre 2018</a:t>
            </a:fld>
            <a:endParaRPr lang="fr-FR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50391-F28F-4081-A133-B9C5208B9C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57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r>
              <a:rPr lang="en-US" smtClean="0"/>
              <a:t>26 juin 2013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305192"/>
            <a:ext cx="25554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CEA Saclay | 15 Novembre 2013</a:t>
            </a:r>
            <a:endParaRPr lang="fr-FR" dirty="0"/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2987824" y="6381750"/>
            <a:ext cx="5112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fr-FR" sz="16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M. TUPIN e</a:t>
            </a:r>
            <a:r>
              <a:rPr lang="fr-FR" sz="1600" b="1" i="1" baseline="0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t al.</a:t>
            </a:r>
            <a:r>
              <a:rPr lang="fr-FR" sz="16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–</a:t>
            </a:r>
            <a:r>
              <a:rPr lang="fr-FR" sz="1600" b="1" baseline="0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 Club Cast3m /30 novembre 2018 </a:t>
            </a:r>
            <a:endParaRPr lang="fr-FR" sz="16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r>
              <a:rPr lang="en-US" smtClean="0"/>
              <a:t>26 juin 2013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305192"/>
            <a:ext cx="25554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CEA Saclay | 15 Novembre 2013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3" name="Text Box 9"/>
          <p:cNvSpPr txBox="1">
            <a:spLocks noChangeArrowheads="1"/>
          </p:cNvSpPr>
          <p:nvPr userDrawn="1"/>
        </p:nvSpPr>
        <p:spPr bwMode="auto">
          <a:xfrm>
            <a:off x="2987824" y="6381750"/>
            <a:ext cx="5112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fr-FR" sz="16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M. TUPIN e</a:t>
            </a:r>
            <a:r>
              <a:rPr lang="fr-FR" sz="1600" b="1" i="1" baseline="0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t al.</a:t>
            </a:r>
            <a:r>
              <a:rPr lang="fr-FR" sz="16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–</a:t>
            </a:r>
            <a:r>
              <a:rPr lang="fr-FR" sz="1600" b="1" baseline="0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 Club Cast3m /30 novembre 2018 </a:t>
            </a:r>
            <a:endParaRPr lang="fr-FR" sz="16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juin 2013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mtClean="0"/>
              <a:t>CEA Saclay | 15 Novembre 2013</a:t>
            </a:r>
            <a:endParaRPr lang="fr-FR" dirty="0"/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3203848" y="6381750"/>
            <a:ext cx="5112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fr-FR" sz="16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M. TUPIN e</a:t>
            </a:r>
            <a:r>
              <a:rPr lang="fr-FR" sz="1600" b="1" i="1" baseline="0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 al.</a:t>
            </a:r>
            <a:r>
              <a:rPr lang="fr-FR" sz="16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–</a:t>
            </a:r>
            <a:r>
              <a:rPr lang="fr-FR" sz="1600" b="1" baseline="0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Projet </a:t>
            </a:r>
            <a:r>
              <a:rPr lang="fr-FR" sz="16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COSTO 15 septembre</a:t>
            </a:r>
            <a:r>
              <a:rPr lang="fr-FR" sz="1600" b="1" baseline="0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fr-FR" sz="16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2017</a:t>
            </a:r>
            <a:endParaRPr lang="fr-FR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juin 2013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juin 2013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26 juin 2013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26 juin 2013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juin 2013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26 juin 2013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2987824" y="6381750"/>
            <a:ext cx="5112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fr-FR" sz="16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M. TUPIN e</a:t>
            </a:r>
            <a:r>
              <a:rPr lang="fr-FR" sz="1600" b="1" i="1" baseline="0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t al.</a:t>
            </a:r>
            <a:r>
              <a:rPr lang="fr-FR" sz="16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–</a:t>
            </a:r>
            <a:r>
              <a:rPr lang="fr-FR" sz="1600" b="1" baseline="0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 Club Cast3m /30 novembre 2018 </a:t>
            </a:r>
            <a:endParaRPr lang="fr-FR" sz="1600" dirty="0">
              <a:latin typeface="Garamond" panose="020204040303010108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  <p:sldLayoutId id="214748366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31.png"/><Relationship Id="rId26" Type="http://schemas.openxmlformats.org/officeDocument/2006/relationships/oleObject" Target="../embeddings/oleObject12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34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1.wmf"/><Relationship Id="rId17" Type="http://schemas.openxmlformats.org/officeDocument/2006/relationships/image" Target="../media/image30.png"/><Relationship Id="rId25" Type="http://schemas.openxmlformats.org/officeDocument/2006/relationships/image" Target="../media/image23.w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3.png"/><Relationship Id="rId20" Type="http://schemas.openxmlformats.org/officeDocument/2006/relationships/image" Target="../media/image33.png"/><Relationship Id="rId29" Type="http://schemas.openxmlformats.org/officeDocument/2006/relationships/image" Target="../media/image55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9.bin"/><Relationship Id="rId24" Type="http://schemas.openxmlformats.org/officeDocument/2006/relationships/oleObject" Target="../embeddings/oleObject11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48.png"/><Relationship Id="rId23" Type="http://schemas.openxmlformats.org/officeDocument/2006/relationships/image" Target="../media/image52.png"/><Relationship Id="rId28" Type="http://schemas.openxmlformats.org/officeDocument/2006/relationships/image" Target="../media/image54.png"/><Relationship Id="rId10" Type="http://schemas.openxmlformats.org/officeDocument/2006/relationships/image" Target="../media/image17.wmf"/><Relationship Id="rId19" Type="http://schemas.openxmlformats.org/officeDocument/2006/relationships/image" Target="../media/image50.png"/><Relationship Id="rId31" Type="http://schemas.openxmlformats.org/officeDocument/2006/relationships/image" Target="../media/image57.png"/><Relationship Id="rId4" Type="http://schemas.openxmlformats.org/officeDocument/2006/relationships/image" Target="../media/image1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2.wmf"/><Relationship Id="rId22" Type="http://schemas.openxmlformats.org/officeDocument/2006/relationships/image" Target="../media/image51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wmf"/><Relationship Id="rId3" Type="http://schemas.openxmlformats.org/officeDocument/2006/relationships/oleObject" Target="../embeddings/oleObject21.bin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8.wmf"/><Relationship Id="rId9" Type="http://schemas.openxmlformats.org/officeDocument/2006/relationships/image" Target="NULL"/><Relationship Id="rId1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9.png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2.wmf"/><Relationship Id="rId3" Type="http://schemas.openxmlformats.org/officeDocument/2006/relationships/oleObject" Target="../embeddings/oleObject6.bin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1.wmf"/><Relationship Id="rId5" Type="http://schemas.openxmlformats.org/officeDocument/2006/relationships/image" Target="../media/image12.emf"/><Relationship Id="rId15" Type="http://schemas.openxmlformats.org/officeDocument/2006/relationships/image" Target="../media/image26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8.wmf"/><Relationship Id="rId9" Type="http://schemas.openxmlformats.org/officeDocument/2006/relationships/image" Target="../media/image20.wmf"/><Relationship Id="rId1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31.png"/><Relationship Id="rId26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34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1.wmf"/><Relationship Id="rId17" Type="http://schemas.openxmlformats.org/officeDocument/2006/relationships/image" Target="../media/image30.png"/><Relationship Id="rId25" Type="http://schemas.openxmlformats.org/officeDocument/2006/relationships/image" Target="../media/image23.wmf"/><Relationship Id="rId33" Type="http://schemas.openxmlformats.org/officeDocument/2006/relationships/image" Target="../media/image420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38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9.bin"/><Relationship Id="rId24" Type="http://schemas.openxmlformats.org/officeDocument/2006/relationships/oleObject" Target="../embeddings/oleObject25.bin"/><Relationship Id="rId32" Type="http://schemas.openxmlformats.org/officeDocument/2006/relationships/image" Target="../media/image410.png"/><Relationship Id="rId5" Type="http://schemas.openxmlformats.org/officeDocument/2006/relationships/oleObject" Target="../embeddings/oleObject7.bin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37.png"/><Relationship Id="rId10" Type="http://schemas.openxmlformats.org/officeDocument/2006/relationships/image" Target="../media/image17.wmf"/><Relationship Id="rId19" Type="http://schemas.openxmlformats.org/officeDocument/2006/relationships/image" Target="../media/image320.png"/><Relationship Id="rId31" Type="http://schemas.openxmlformats.org/officeDocument/2006/relationships/image" Target="../media/image400.png"/><Relationship Id="rId4" Type="http://schemas.openxmlformats.org/officeDocument/2006/relationships/image" Target="../media/image1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2.wmf"/><Relationship Id="rId22" Type="http://schemas.openxmlformats.org/officeDocument/2006/relationships/image" Target="../media/image35.png"/><Relationship Id="rId27" Type="http://schemas.openxmlformats.org/officeDocument/2006/relationships/oleObject" Target="../embeddings/oleObject12.bin"/><Relationship Id="rId30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28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6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30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6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9.png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26.png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2347" y="4127718"/>
            <a:ext cx="5652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Garamond" panose="02020404030301010803" pitchFamily="18" charset="0"/>
                <a:cs typeface="Calibri" panose="020F0502020204030204" pitchFamily="34" charset="0"/>
              </a:rPr>
              <a:t>Marc </a:t>
            </a:r>
            <a:r>
              <a:rPr lang="fr-FR" dirty="0">
                <a:latin typeface="Garamond" panose="02020404030301010803" pitchFamily="18" charset="0"/>
                <a:cs typeface="Calibri" panose="020F0502020204030204" pitchFamily="34" charset="0"/>
              </a:rPr>
              <a:t>Tupin, </a:t>
            </a:r>
            <a:r>
              <a:rPr lang="fr-FR" dirty="0" smtClean="0">
                <a:latin typeface="Garamond" panose="02020404030301010803" pitchFamily="18" charset="0"/>
                <a:cs typeface="Calibri" panose="020F0502020204030204" pitchFamily="34" charset="0"/>
              </a:rPr>
              <a:t>Emilie </a:t>
            </a:r>
            <a:r>
              <a:rPr lang="fr-FR" dirty="0">
                <a:latin typeface="Garamond" panose="02020404030301010803" pitchFamily="18" charset="0"/>
                <a:cs typeface="Calibri" panose="020F0502020204030204" pitchFamily="34" charset="0"/>
              </a:rPr>
              <a:t>Emmanuel, </a:t>
            </a:r>
            <a:endParaRPr lang="fr-FR" dirty="0" smtClean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Garamond" panose="02020404030301010803" pitchFamily="18" charset="0"/>
                <a:cs typeface="Calibri" panose="020F0502020204030204" pitchFamily="34" charset="0"/>
              </a:rPr>
              <a:t>Sofyane Bouali, Sandra </a:t>
            </a:r>
            <a:r>
              <a:rPr lang="fr-FR" dirty="0" err="1" smtClean="0">
                <a:latin typeface="Garamond" panose="02020404030301010803" pitchFamily="18" charset="0"/>
                <a:cs typeface="Calibri" panose="020F0502020204030204" pitchFamily="34" charset="0"/>
              </a:rPr>
              <a:t>Geara</a:t>
            </a:r>
            <a:r>
              <a:rPr lang="fr-FR" dirty="0" smtClean="0">
                <a:latin typeface="Garamond" panose="02020404030301010803" pitchFamily="18" charset="0"/>
                <a:cs typeface="Calibri" panose="020F0502020204030204" pitchFamily="34" charset="0"/>
              </a:rPr>
              <a:t>		DMN/SEMI</a:t>
            </a:r>
          </a:p>
          <a:p>
            <a:r>
              <a:rPr lang="fr-FR" dirty="0" smtClean="0">
                <a:latin typeface="Garamond" panose="02020404030301010803" pitchFamily="18" charset="0"/>
                <a:cs typeface="Calibri" panose="020F0502020204030204" pitchFamily="34" charset="0"/>
              </a:rPr>
              <a:t>Frantz Martin 			DPC/SCCME</a:t>
            </a:r>
          </a:p>
          <a:p>
            <a:r>
              <a:rPr lang="fr-FR" dirty="0" smtClean="0">
                <a:latin typeface="Garamond" panose="02020404030301010803" pitchFamily="18" charset="0"/>
                <a:cs typeface="Calibri" panose="020F0502020204030204" pitchFamily="34" charset="0"/>
              </a:rPr>
              <a:t>Clément </a:t>
            </a:r>
            <a:r>
              <a:rPr lang="fr-FR" dirty="0" err="1" smtClean="0">
                <a:latin typeface="Garamond" panose="02020404030301010803" pitchFamily="18" charset="0"/>
                <a:cs typeface="Calibri" panose="020F0502020204030204" pitchFamily="34" charset="0"/>
              </a:rPr>
              <a:t>Berthinier</a:t>
            </a:r>
            <a:r>
              <a:rPr lang="fr-FR" dirty="0" smtClean="0">
                <a:latin typeface="Garamond" panose="02020404030301010803" pitchFamily="18" charset="0"/>
                <a:cs typeface="Calibri" panose="020F0502020204030204" pitchFamily="34" charset="0"/>
              </a:rPr>
              <a:t>			DM2S/SEMT</a:t>
            </a:r>
          </a:p>
          <a:p>
            <a:r>
              <a:rPr lang="fr-FR" dirty="0" smtClean="0">
                <a:latin typeface="Garamond" panose="02020404030301010803" pitchFamily="18" charset="0"/>
                <a:cs typeface="Calibri" panose="020F0502020204030204" pitchFamily="34" charset="0"/>
              </a:rPr>
              <a:t>Fabrice </a:t>
            </a:r>
            <a:r>
              <a:rPr lang="fr-FR" dirty="0" err="1" smtClean="0">
                <a:latin typeface="Garamond" panose="02020404030301010803" pitchFamily="18" charset="0"/>
                <a:cs typeface="Calibri" panose="020F0502020204030204" pitchFamily="34" charset="0"/>
              </a:rPr>
              <a:t>Gaudier</a:t>
            </a:r>
            <a:r>
              <a:rPr lang="fr-FR" dirty="0" smtClean="0">
                <a:latin typeface="Garamond" panose="02020404030301010803" pitchFamily="18" charset="0"/>
                <a:cs typeface="Calibri" panose="020F0502020204030204" pitchFamily="34" charset="0"/>
              </a:rPr>
              <a:t>			DM2S/STMF</a:t>
            </a:r>
            <a:endParaRPr lang="fr-FR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>
          <a:xfrm>
            <a:off x="8244408" y="6376243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Titre 8"/>
          <p:cNvSpPr txBox="1">
            <a:spLocks/>
          </p:cNvSpPr>
          <p:nvPr/>
        </p:nvSpPr>
        <p:spPr bwMode="auto">
          <a:xfrm>
            <a:off x="3888146" y="548680"/>
            <a:ext cx="4680521" cy="288032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kern="1200" cap="all" baseline="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2000" cap="none" dirty="0" smtClean="0">
                <a:latin typeface="Garamond" panose="02020404030301010803" pitchFamily="18" charset="0"/>
                <a:cs typeface="Arial" pitchFamily="34" charset="0"/>
              </a:rPr>
              <a:t>OPTIMISATION DES PARAMETRES </a:t>
            </a:r>
          </a:p>
          <a:p>
            <a:pPr algn="ctr"/>
            <a:r>
              <a:rPr lang="fr-FR" altLang="fr-FR" sz="2000" cap="none" dirty="0" smtClean="0">
                <a:latin typeface="Garamond" panose="02020404030301010803" pitchFamily="18" charset="0"/>
                <a:cs typeface="Arial" pitchFamily="34" charset="0"/>
              </a:rPr>
              <a:t>DU MODELE </a:t>
            </a:r>
            <a:r>
              <a:rPr lang="fr-FR" altLang="fr-FR" sz="2000" b="1" cap="none" dirty="0" smtClean="0">
                <a:latin typeface="Garamond" panose="02020404030301010803" pitchFamily="18" charset="0"/>
                <a:cs typeface="Arial" pitchFamily="34" charset="0"/>
              </a:rPr>
              <a:t>CASTEM</a:t>
            </a:r>
            <a:r>
              <a:rPr lang="fr-FR" altLang="fr-FR" sz="2000" cap="none" dirty="0" smtClean="0">
                <a:latin typeface="Garamond" panose="02020404030301010803" pitchFamily="18" charset="0"/>
                <a:cs typeface="Arial" pitchFamily="34" charset="0"/>
              </a:rPr>
              <a:t> </a:t>
            </a:r>
          </a:p>
          <a:p>
            <a:pPr algn="ctr"/>
            <a:r>
              <a:rPr lang="fr-FR" altLang="fr-FR" sz="2000" cap="none" dirty="0" smtClean="0">
                <a:latin typeface="Garamond" panose="02020404030301010803" pitchFamily="18" charset="0"/>
                <a:cs typeface="Arial" pitchFamily="34" charset="0"/>
              </a:rPr>
              <a:t>D’ABSORPTION-DESORPTION D’HYDROGENE DES GAINES</a:t>
            </a:r>
          </a:p>
          <a:p>
            <a:pPr algn="ctr"/>
            <a:r>
              <a:rPr lang="fr-FR" altLang="fr-FR" sz="2000" cap="none" dirty="0" smtClean="0">
                <a:latin typeface="Garamond" panose="02020404030301010803" pitchFamily="18" charset="0"/>
                <a:cs typeface="Arial" pitchFamily="34" charset="0"/>
              </a:rPr>
              <a:t>AVEC LES OUTILS DU LOGICIEL </a:t>
            </a:r>
            <a:r>
              <a:rPr lang="fr-FR" altLang="fr-FR" sz="2000" b="1" cap="none" dirty="0" smtClean="0">
                <a:latin typeface="Garamond" panose="02020404030301010803" pitchFamily="18" charset="0"/>
                <a:cs typeface="Arial" pitchFamily="34" charset="0"/>
              </a:rPr>
              <a:t>URANIE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/>
          </p:nvPr>
        </p:nvGraphicFramePr>
        <p:xfrm>
          <a:off x="225337" y="1297236"/>
          <a:ext cx="11620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0" name="Équation" r:id="rId3" imgW="1155700" imgH="393700" progId="Equation.3">
                  <p:embed/>
                </p:oleObj>
              </mc:Choice>
              <mc:Fallback>
                <p:oleObj name="Équation" r:id="rId3" imgW="1155700" imgH="393700" progId="Equation.3">
                  <p:embed/>
                  <p:pic>
                    <p:nvPicPr>
                      <p:cNvPr id="3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337" y="1297236"/>
                        <a:ext cx="11620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/>
          </p:nvPr>
        </p:nvGraphicFramePr>
        <p:xfrm>
          <a:off x="245865" y="5260986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1" name="Équation" r:id="rId5" imgW="1143000" imgH="457200" progId="Equation.3">
                  <p:embed/>
                </p:oleObj>
              </mc:Choice>
              <mc:Fallback>
                <p:oleObj name="Équation" r:id="rId5" imgW="1143000" imgH="457200" progId="Equation.3">
                  <p:embed/>
                  <p:pic>
                    <p:nvPicPr>
                      <p:cNvPr id="6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865" y="5260986"/>
                        <a:ext cx="1143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29706" y="908720"/>
            <a:ext cx="417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Dissociation à l’interface</a:t>
            </a:r>
            <a:endParaRPr lang="fr-FR" sz="1400" dirty="0" smtClean="0">
              <a:solidFill>
                <a:srgbClr val="B2B2B2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84731" y="4927714"/>
            <a:ext cx="417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Piégeage dans le volume</a:t>
            </a:r>
            <a:endParaRPr lang="fr-FR" sz="1400" dirty="0" smtClean="0">
              <a:solidFill>
                <a:srgbClr val="B2B2B2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1420915" y="1327843"/>
            <a:ext cx="143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50"/>
                </a:solidFill>
              </a:rPr>
              <a:t>Désorption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1371537" y="1861619"/>
            <a:ext cx="1460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</a:rPr>
              <a:t>Adsorption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1496341" y="5402429"/>
            <a:ext cx="142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50"/>
                </a:solidFill>
              </a:rPr>
              <a:t>Capture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1521741" y="6030693"/>
            <a:ext cx="139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</a:rPr>
              <a:t>Libération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107504" y="4868092"/>
            <a:ext cx="89289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3639310" y="5019468"/>
            <a:ext cx="252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Capacité</a:t>
            </a:r>
            <a:r>
              <a:rPr lang="fr-FR" sz="1400" dirty="0" smtClean="0">
                <a:solidFill>
                  <a:srgbClr val="0070C0"/>
                </a:solidFill>
              </a:rPr>
              <a:t> volumique du piège</a:t>
            </a:r>
          </a:p>
        </p:txBody>
      </p:sp>
      <p:graphicFrame>
        <p:nvGraphicFramePr>
          <p:cNvPr id="71" name="Objet 70"/>
          <p:cNvGraphicFramePr>
            <a:graphicFrameLocks noChangeAspect="1"/>
          </p:cNvGraphicFramePr>
          <p:nvPr>
            <p:extLst/>
          </p:nvPr>
        </p:nvGraphicFramePr>
        <p:xfrm>
          <a:off x="2707691" y="1268760"/>
          <a:ext cx="1435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2" name="Équation" r:id="rId7" imgW="1434960" imgH="431640" progId="Equation.3">
                  <p:embed/>
                </p:oleObj>
              </mc:Choice>
              <mc:Fallback>
                <p:oleObj name="Équation" r:id="rId7" imgW="1434960" imgH="431640" progId="Equation.3">
                  <p:embed/>
                  <p:pic>
                    <p:nvPicPr>
                      <p:cNvPr id="71" name="Objet 7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07691" y="1268760"/>
                        <a:ext cx="1435100" cy="431800"/>
                      </a:xfrm>
                      <a:prstGeom prst="rect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t 71"/>
          <p:cNvGraphicFramePr>
            <a:graphicFrameLocks noChangeAspect="1"/>
          </p:cNvGraphicFramePr>
          <p:nvPr>
            <p:extLst/>
          </p:nvPr>
        </p:nvGraphicFramePr>
        <p:xfrm>
          <a:off x="2725565" y="1847603"/>
          <a:ext cx="1460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3" name="Équation" r:id="rId9" imgW="1460160" imgH="431640" progId="Equation.3">
                  <p:embed/>
                </p:oleObj>
              </mc:Choice>
              <mc:Fallback>
                <p:oleObj name="Équation" r:id="rId9" imgW="1460160" imgH="431640" progId="Equation.3">
                  <p:embed/>
                  <p:pic>
                    <p:nvPicPr>
                      <p:cNvPr id="72" name="Objet 7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25565" y="1847603"/>
                        <a:ext cx="1460500" cy="431800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t 72"/>
          <p:cNvGraphicFramePr>
            <a:graphicFrameLocks noChangeAspect="1"/>
          </p:cNvGraphicFramePr>
          <p:nvPr>
            <p:extLst/>
          </p:nvPr>
        </p:nvGraphicFramePr>
        <p:xfrm>
          <a:off x="2951823" y="5353800"/>
          <a:ext cx="1422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4" name="Équation" r:id="rId11" imgW="1422360" imgH="507960" progId="Equation.3">
                  <p:embed/>
                </p:oleObj>
              </mc:Choice>
              <mc:Fallback>
                <p:oleObj name="Équation" r:id="rId11" imgW="1422360" imgH="507960" progId="Equation.3">
                  <p:embed/>
                  <p:pic>
                    <p:nvPicPr>
                      <p:cNvPr id="73" name="Objet 7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51823" y="5353800"/>
                        <a:ext cx="1422400" cy="508000"/>
                      </a:xfrm>
                      <a:prstGeom prst="rect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t 74"/>
          <p:cNvGraphicFramePr>
            <a:graphicFrameLocks noChangeAspect="1"/>
          </p:cNvGraphicFramePr>
          <p:nvPr>
            <p:extLst/>
          </p:nvPr>
        </p:nvGraphicFramePr>
        <p:xfrm>
          <a:off x="2964523" y="6017344"/>
          <a:ext cx="1397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5" name="Équation" r:id="rId13" imgW="1396800" imgH="507960" progId="Equation.3">
                  <p:embed/>
                </p:oleObj>
              </mc:Choice>
              <mc:Fallback>
                <p:oleObj name="Équation" r:id="rId13" imgW="1396800" imgH="507960" progId="Equation.3">
                  <p:embed/>
                  <p:pic>
                    <p:nvPicPr>
                      <p:cNvPr id="75" name="Objet 7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64523" y="6017344"/>
                        <a:ext cx="1397000" cy="508000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Espace réservé du numéro de diapositive 6"/>
          <p:cNvSpPr txBox="1">
            <a:spLocks/>
          </p:cNvSpPr>
          <p:nvPr/>
        </p:nvSpPr>
        <p:spPr bwMode="auto">
          <a:xfrm>
            <a:off x="8386246" y="6373904"/>
            <a:ext cx="79533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|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/>
              <p:cNvSpPr txBox="1"/>
              <p:nvPr/>
            </p:nvSpPr>
            <p:spPr>
              <a:xfrm>
                <a:off x="4454516" y="1343521"/>
                <a:ext cx="2277290" cy="276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2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fr-FR" sz="12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</m:sub>
                    </m:sSub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 sz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m:rPr>
                        <m:nor/>
                      </m:rPr>
                      <a:rPr lang="fr-FR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(−15.4).</m:t>
                    </m:r>
                    <m:r>
                      <m:rPr>
                        <m:nor/>
                      </m:rPr>
                      <a:rPr lang="fr-FR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35000</m:t>
                            </m:r>
                          </m:num>
                          <m:den>
                            <m:r>
                              <a:rPr lang="fr-F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𝑅𝑇</m:t>
                            </m:r>
                          </m:den>
                        </m:f>
                      </m:e>
                    </m:d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1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ZoneText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516" y="1343521"/>
                <a:ext cx="2277290" cy="276422"/>
              </a:xfrm>
              <a:prstGeom prst="rect">
                <a:avLst/>
              </a:prstGeom>
              <a:blipFill>
                <a:blip r:embed="rId15"/>
                <a:stretch>
                  <a:fillRect l="-2145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/>
              <p:cNvSpPr txBox="1"/>
              <p:nvPr/>
            </p:nvSpPr>
            <p:spPr>
              <a:xfrm>
                <a:off x="4514345" y="1844218"/>
                <a:ext cx="2461052" cy="4149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(7.82).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136000</m:t>
                              </m:r>
                            </m:num>
                            <m:den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fr-FR" sz="1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345" y="1844218"/>
                <a:ext cx="2461052" cy="414985"/>
              </a:xfrm>
              <a:prstGeom prst="rect">
                <a:avLst/>
              </a:prstGeom>
              <a:blipFill>
                <a:blip r:embed="rId16"/>
                <a:stretch>
                  <a:fillRect l="-993" b="-1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44774" y="1364326"/>
                <a:ext cx="66922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774" y="1364326"/>
                <a:ext cx="669222" cy="276999"/>
              </a:xfrm>
              <a:prstGeom prst="rect">
                <a:avLst/>
              </a:prstGeom>
              <a:blipFill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7644774" y="1863997"/>
                <a:ext cx="66922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774" y="1863997"/>
                <a:ext cx="669222" cy="276999"/>
              </a:xfrm>
              <a:prstGeom prst="rect">
                <a:avLst/>
              </a:prstGeom>
              <a:blipFill>
                <a:blip r:embed="rId1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ZoneTexte 75"/>
              <p:cNvSpPr txBox="1"/>
              <p:nvPr/>
            </p:nvSpPr>
            <p:spPr>
              <a:xfrm>
                <a:off x="4635753" y="5420885"/>
                <a:ext cx="2346412" cy="41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(17.8).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15000</m:t>
                              </m:r>
                            </m:num>
                            <m:den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ZoneTexte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753" y="5420885"/>
                <a:ext cx="2346412" cy="414985"/>
              </a:xfrm>
              <a:prstGeom prst="rect">
                <a:avLst/>
              </a:prstGeom>
              <a:blipFill>
                <a:blip r:embed="rId19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7168285" y="5438604"/>
                <a:ext cx="62331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285" y="5438604"/>
                <a:ext cx="623312" cy="276999"/>
              </a:xfrm>
              <a:prstGeom prst="rect">
                <a:avLst/>
              </a:prstGeom>
              <a:blipFill>
                <a:blip r:embed="rId2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7168285" y="6160953"/>
                <a:ext cx="62331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285" y="6160953"/>
                <a:ext cx="623312" cy="276999"/>
              </a:xfrm>
              <a:prstGeom prst="rect">
                <a:avLst/>
              </a:prstGeom>
              <a:blipFill>
                <a:blip r:embed="rId2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ZoneTexte 82"/>
              <p:cNvSpPr txBox="1"/>
              <p:nvPr/>
            </p:nvSpPr>
            <p:spPr>
              <a:xfrm>
                <a:off x="4644759" y="6047387"/>
                <a:ext cx="2330638" cy="41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(40.5).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310000</m:t>
                              </m:r>
                            </m:num>
                            <m:den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ZoneTexte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759" y="6047387"/>
                <a:ext cx="2330638" cy="414985"/>
              </a:xfrm>
              <a:prstGeom prst="rect">
                <a:avLst/>
              </a:prstGeom>
              <a:blipFill>
                <a:blip r:embed="rId22"/>
                <a:stretch>
                  <a:fillRect l="-785" b="-1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ZoneTexte 84"/>
              <p:cNvSpPr txBox="1"/>
              <p:nvPr/>
            </p:nvSpPr>
            <p:spPr>
              <a:xfrm>
                <a:off x="6896748" y="5096187"/>
                <a:ext cx="1496051" cy="1989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1_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900 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1200" b="0" i="0" baseline="3000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sz="1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5" name="ZoneTexte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748" y="5096187"/>
                <a:ext cx="1496051" cy="198965"/>
              </a:xfrm>
              <a:prstGeom prst="rect">
                <a:avLst/>
              </a:prstGeom>
              <a:blipFill>
                <a:blip r:embed="rId23"/>
                <a:stretch>
                  <a:fillRect l="-2033" r="-813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onnecteur droit 57"/>
          <p:cNvCxnSpPr/>
          <p:nvPr/>
        </p:nvCxnSpPr>
        <p:spPr>
          <a:xfrm>
            <a:off x="107504" y="2348880"/>
            <a:ext cx="89289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1034648" y="4386711"/>
            <a:ext cx="1673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70C0"/>
                </a:solidFill>
              </a:rPr>
              <a:t>Diffusion Zone 1</a:t>
            </a:r>
          </a:p>
        </p:txBody>
      </p:sp>
      <p:cxnSp>
        <p:nvCxnSpPr>
          <p:cNvPr id="90" name="Connecteur droit 89"/>
          <p:cNvCxnSpPr/>
          <p:nvPr/>
        </p:nvCxnSpPr>
        <p:spPr>
          <a:xfrm>
            <a:off x="3117003" y="2710411"/>
            <a:ext cx="0" cy="18309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" name="Obje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411947"/>
              </p:ext>
            </p:extLst>
          </p:nvPr>
        </p:nvGraphicFramePr>
        <p:xfrm>
          <a:off x="3459277" y="2675460"/>
          <a:ext cx="1536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6" name="Équation" r:id="rId24" imgW="1536480" imgH="507960" progId="Equation.3">
                  <p:embed/>
                </p:oleObj>
              </mc:Choice>
              <mc:Fallback>
                <p:oleObj name="Équation" r:id="rId24" imgW="1536480" imgH="507960" progId="Equation.3">
                  <p:embed/>
                  <p:pic>
                    <p:nvPicPr>
                      <p:cNvPr id="92" name="Objet 9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459277" y="2675460"/>
                        <a:ext cx="1536700" cy="5080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ZoneTexte 92"/>
          <p:cNvSpPr txBox="1"/>
          <p:nvPr/>
        </p:nvSpPr>
        <p:spPr>
          <a:xfrm>
            <a:off x="3482333" y="4336295"/>
            <a:ext cx="167304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</a:rPr>
              <a:t>Diffusion Zone 2</a:t>
            </a:r>
          </a:p>
        </p:txBody>
      </p:sp>
      <p:graphicFrame>
        <p:nvGraphicFramePr>
          <p:cNvPr id="94" name="Obje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649151"/>
              </p:ext>
            </p:extLst>
          </p:nvPr>
        </p:nvGraphicFramePr>
        <p:xfrm>
          <a:off x="1140150" y="2690341"/>
          <a:ext cx="1536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7" name="Équation" r:id="rId26" imgW="1536480" imgH="507960" progId="Equation.3">
                  <p:embed/>
                </p:oleObj>
              </mc:Choice>
              <mc:Fallback>
                <p:oleObj name="Équation" r:id="rId26" imgW="1536480" imgH="507960" progId="Equation.3">
                  <p:embed/>
                  <p:pic>
                    <p:nvPicPr>
                      <p:cNvPr id="94" name="Objet 93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140150" y="2690341"/>
                        <a:ext cx="1536700" cy="5080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5" name="Connecteur droit 94"/>
          <p:cNvCxnSpPr/>
          <p:nvPr/>
        </p:nvCxnSpPr>
        <p:spPr>
          <a:xfrm>
            <a:off x="5523997" y="2690341"/>
            <a:ext cx="0" cy="18309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oneTexte 95"/>
          <p:cNvSpPr txBox="1"/>
          <p:nvPr/>
        </p:nvSpPr>
        <p:spPr>
          <a:xfrm>
            <a:off x="5683396" y="4343656"/>
            <a:ext cx="220120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Diffusion Zone 3 (métal) </a:t>
            </a:r>
          </a:p>
        </p:txBody>
      </p:sp>
      <p:graphicFrame>
        <p:nvGraphicFramePr>
          <p:cNvPr id="97" name="Obje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031794"/>
              </p:ext>
            </p:extLst>
          </p:nvPr>
        </p:nvGraphicFramePr>
        <p:xfrm>
          <a:off x="5921367" y="2690341"/>
          <a:ext cx="1536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8" name="Équation" r:id="rId24" imgW="1536480" imgH="507960" progId="Equation.3">
                  <p:embed/>
                </p:oleObj>
              </mc:Choice>
              <mc:Fallback>
                <p:oleObj name="Équation" r:id="rId24" imgW="1536480" imgH="507960" progId="Equation.3">
                  <p:embed/>
                  <p:pic>
                    <p:nvPicPr>
                      <p:cNvPr id="97" name="Objet 96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921367" y="2690341"/>
                        <a:ext cx="1536700" cy="5080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9" name="ZoneTexte 98"/>
              <p:cNvSpPr txBox="1"/>
              <p:nvPr/>
            </p:nvSpPr>
            <p:spPr>
              <a:xfrm>
                <a:off x="5829471" y="3979964"/>
                <a:ext cx="1556516" cy="190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𝐻𝑖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1800 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1200" b="0" i="0" baseline="3000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sz="1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9" name="ZoneText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471" y="3979964"/>
                <a:ext cx="1556516" cy="190886"/>
              </a:xfrm>
              <a:prstGeom prst="rect">
                <a:avLst/>
              </a:prstGeom>
              <a:blipFill>
                <a:blip r:embed="rId27"/>
                <a:stretch>
                  <a:fillRect l="-1953" r="-781" b="-32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ZoneTexte 99"/>
              <p:cNvSpPr txBox="1"/>
              <p:nvPr/>
            </p:nvSpPr>
            <p:spPr>
              <a:xfrm>
                <a:off x="3520388" y="4004984"/>
                <a:ext cx="1556516" cy="190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𝐻𝑖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1800 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1200" b="0" i="0" baseline="3000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sz="1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0" name="ZoneTexte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388" y="4004984"/>
                <a:ext cx="1556516" cy="190886"/>
              </a:xfrm>
              <a:prstGeom prst="rect">
                <a:avLst/>
              </a:prstGeom>
              <a:blipFill>
                <a:blip r:embed="rId28"/>
                <a:stretch>
                  <a:fillRect l="-1953" r="-781" b="-32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ZoneTexte 100"/>
              <p:cNvSpPr txBox="1"/>
              <p:nvPr/>
            </p:nvSpPr>
            <p:spPr>
              <a:xfrm>
                <a:off x="1118253" y="4036549"/>
                <a:ext cx="1556516" cy="190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𝐻𝑖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1800 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1200" b="0" i="0" baseline="3000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sz="1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1" name="ZoneTexte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3" y="4036549"/>
                <a:ext cx="1556516" cy="190886"/>
              </a:xfrm>
              <a:prstGeom prst="rect">
                <a:avLst/>
              </a:prstGeom>
              <a:blipFill>
                <a:blip r:embed="rId27"/>
                <a:stretch>
                  <a:fillRect l="-1953" r="-781" b="-32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ZoneTexte 102"/>
              <p:cNvSpPr txBox="1"/>
              <p:nvPr/>
            </p:nvSpPr>
            <p:spPr>
              <a:xfrm>
                <a:off x="949393" y="3380098"/>
                <a:ext cx="2138589" cy="345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22.1</m:t>
                          </m:r>
                        </m:e>
                      </m:d>
                      <m:r>
                        <m:rPr>
                          <m:nor/>
                        </m:rPr>
                        <a:rPr lang="fr-FR" sz="1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1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100000</m:t>
                              </m:r>
                            </m:num>
                            <m:den>
                              <m: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1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3" name="ZoneTexte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93" y="3380098"/>
                <a:ext cx="2138589" cy="345800"/>
              </a:xfrm>
              <a:prstGeom prst="rect">
                <a:avLst/>
              </a:prstGeom>
              <a:blipFill>
                <a:blip r:embed="rId29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ZoneTexte 103"/>
              <p:cNvSpPr txBox="1"/>
              <p:nvPr/>
            </p:nvSpPr>
            <p:spPr>
              <a:xfrm>
                <a:off x="3222184" y="3374346"/>
                <a:ext cx="2138589" cy="345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7.67</m:t>
                          </m:r>
                        </m:e>
                      </m:d>
                      <m:r>
                        <m:rPr>
                          <m:nor/>
                        </m:rPr>
                        <a:rPr lang="fr-FR" sz="1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1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175000</m:t>
                              </m:r>
                            </m:num>
                            <m:den>
                              <m: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1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ZoneTexte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184" y="3374346"/>
                <a:ext cx="2138589" cy="345800"/>
              </a:xfrm>
              <a:prstGeom prst="rect">
                <a:avLst/>
              </a:prstGeom>
              <a:blipFill>
                <a:blip r:embed="rId30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ZoneTexte 104"/>
              <p:cNvSpPr txBox="1"/>
              <p:nvPr/>
            </p:nvSpPr>
            <p:spPr>
              <a:xfrm>
                <a:off x="5585683" y="3347020"/>
                <a:ext cx="2138589" cy="345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fr-F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14.2</m:t>
                          </m:r>
                        </m:e>
                      </m:d>
                      <m:r>
                        <m:rPr>
                          <m:nor/>
                        </m:rPr>
                        <a:rPr lang="fr-FR" sz="1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1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22400</m:t>
                              </m:r>
                            </m:num>
                            <m:den>
                              <m: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1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5" name="ZoneTexte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683" y="3347020"/>
                <a:ext cx="2138589" cy="345800"/>
              </a:xfrm>
              <a:prstGeom prst="rect">
                <a:avLst/>
              </a:prstGeom>
              <a:blipFill>
                <a:blip r:embed="rId31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ZoneTexte 105"/>
          <p:cNvSpPr txBox="1"/>
          <p:nvPr/>
        </p:nvSpPr>
        <p:spPr>
          <a:xfrm>
            <a:off x="50312" y="2337192"/>
            <a:ext cx="56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Diffusion interstitielle dans le volume</a:t>
            </a:r>
            <a:endParaRPr lang="fr-FR" sz="1400" dirty="0" smtClean="0">
              <a:solidFill>
                <a:srgbClr val="B2B2B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7757" y="6396268"/>
            <a:ext cx="271099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smtClean="0">
                <a:solidFill>
                  <a:srgbClr val="FF0000"/>
                </a:solidFill>
              </a:rPr>
              <a:t>16 </a:t>
            </a:r>
            <a:r>
              <a:rPr lang="fr-FR" b="1" dirty="0" smtClean="0">
                <a:solidFill>
                  <a:srgbClr val="FF0000"/>
                </a:solidFill>
              </a:rPr>
              <a:t>paramètres d’entrée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5" name="Titre 16"/>
          <p:cNvSpPr txBox="1">
            <a:spLocks/>
          </p:cNvSpPr>
          <p:nvPr/>
        </p:nvSpPr>
        <p:spPr>
          <a:xfrm>
            <a:off x="1357707" y="62757"/>
            <a:ext cx="752220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2000" smtClean="0">
                <a:latin typeface="Garamond" panose="02020404030301010803" pitchFamily="18" charset="0"/>
                <a:cs typeface="Calibri" panose="020F0502020204030204" pitchFamily="34" charset="0"/>
              </a:rPr>
              <a:t>Modèle d’absorption et de desorption </a:t>
            </a:r>
            <a:br>
              <a:rPr lang="en-US" sz="2000" smtClean="0">
                <a:latin typeface="Garamond" panose="02020404030301010803" pitchFamily="18" charset="0"/>
                <a:cs typeface="Calibri" panose="020F0502020204030204" pitchFamily="34" charset="0"/>
              </a:rPr>
            </a:br>
            <a:r>
              <a:rPr lang="en-US" sz="2000" smtClean="0">
                <a:latin typeface="Garamond" panose="02020404030301010803" pitchFamily="18" charset="0"/>
                <a:cs typeface="Calibri" panose="020F0502020204030204" pitchFamily="34" charset="0"/>
              </a:rPr>
              <a:t>de l’hydrogène</a:t>
            </a:r>
            <a:endParaRPr lang="en-US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523997" y="2438558"/>
            <a:ext cx="2406994" cy="2221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3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latin typeface="Garamond" panose="02020404030301010803" pitchFamily="18" charset="0"/>
              </a:rPr>
              <a:t>11/07/2014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24" name="Espace réservé du numéro de diapositive 6"/>
          <p:cNvSpPr txBox="1">
            <a:spLocks/>
          </p:cNvSpPr>
          <p:nvPr/>
        </p:nvSpPr>
        <p:spPr bwMode="auto">
          <a:xfrm>
            <a:off x="8313738" y="6376243"/>
            <a:ext cx="79533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|  </a:t>
            </a:r>
            <a:fld id="{67EACD90-7975-4DFC-BC18-ED199DAA4ECB}" type="slidenum">
              <a:rPr lang="fr-FR" sz="140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z="1400" dirty="0" smtClean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79512" y="1124744"/>
            <a:ext cx="8784976" cy="45243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sz="2400" b="1" dirty="0" smtClean="0">
                <a:solidFill>
                  <a:srgbClr val="FF0000"/>
                </a:solidFill>
                <a:latin typeface="Garamond" panose="02020404030301010803" pitchFamily="18" charset="0"/>
                <a:cs typeface="Calibri" pitchFamily="34" charset="0"/>
              </a:rPr>
              <a:t>Tester les </a:t>
            </a:r>
            <a:r>
              <a:rPr lang="fr-FR" altLang="fr-FR" sz="2400" b="1" dirty="0">
                <a:solidFill>
                  <a:srgbClr val="FF0000"/>
                </a:solidFill>
                <a:latin typeface="Garamond" panose="02020404030301010803" pitchFamily="18" charset="0"/>
                <a:cs typeface="Calibri" pitchFamily="34" charset="0"/>
              </a:rPr>
              <a:t>performances </a:t>
            </a:r>
            <a:r>
              <a:rPr lang="fr-FR" altLang="fr-FR" sz="2400" dirty="0">
                <a:latin typeface="Garamond" panose="02020404030301010803" pitchFamily="18" charset="0"/>
                <a:cs typeface="Calibri" pitchFamily="34" charset="0"/>
              </a:rPr>
              <a:t>du modèle </a:t>
            </a:r>
            <a:r>
              <a:rPr lang="fr-FR" altLang="fr-FR" sz="2400" dirty="0" smtClean="0">
                <a:latin typeface="Garamond" panose="02020404030301010803" pitchFamily="18" charset="0"/>
                <a:cs typeface="Calibri" pitchFamily="34" charset="0"/>
              </a:rPr>
              <a:t>sur la base de données expérimentales : </a:t>
            </a:r>
            <a:endParaRPr lang="fr-FR" sz="2400" dirty="0">
              <a:latin typeface="Garamond" panose="02020404030301010803" pitchFamily="18" charset="0"/>
            </a:endParaRPr>
          </a:p>
          <a:p>
            <a:r>
              <a:rPr lang="fr-FR" sz="2400" dirty="0" smtClean="0">
                <a:latin typeface="Garamond" panose="02020404030301010803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 smtClean="0">
                <a:latin typeface="Garamond" panose="02020404030301010803" pitchFamily="18" charset="0"/>
              </a:rPr>
              <a:t>concentration d’hydrogène </a:t>
            </a:r>
            <a:r>
              <a:rPr lang="fr-FR" sz="2400" dirty="0" smtClean="0">
                <a:latin typeface="Garamond" panose="02020404030301010803" pitchFamily="18" charset="0"/>
              </a:rPr>
              <a:t>dans l’oxyde de zirconium formé en réacteur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400" dirty="0" smtClean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 smtClean="0">
                <a:latin typeface="Garamond" panose="02020404030301010803" pitchFamily="18" charset="0"/>
              </a:rPr>
              <a:t>distribution</a:t>
            </a:r>
            <a:r>
              <a:rPr lang="fr-FR" sz="2400" dirty="0" smtClean="0">
                <a:latin typeface="Garamond" panose="02020404030301010803" pitchFamily="18" charset="0"/>
              </a:rPr>
              <a:t> d’hydrogène dans l’oxyde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400" dirty="0" smtClean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>
                <a:latin typeface="Garamond" panose="02020404030301010803" pitchFamily="18" charset="0"/>
              </a:rPr>
              <a:t>é</a:t>
            </a:r>
            <a:r>
              <a:rPr lang="fr-FR" sz="2400" b="1" dirty="0" smtClean="0">
                <a:latin typeface="Garamond" panose="02020404030301010803" pitchFamily="18" charset="0"/>
              </a:rPr>
              <a:t>nergies des sites d’interaction </a:t>
            </a:r>
            <a:r>
              <a:rPr lang="fr-FR" sz="2400" dirty="0" smtClean="0">
                <a:latin typeface="Garamond" panose="02020404030301010803" pitchFamily="18" charset="0"/>
              </a:rPr>
              <a:t>de l’hydrogène dans l’oxyde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400" dirty="0" smtClean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 smtClean="0">
                <a:latin typeface="Garamond" panose="02020404030301010803" pitchFamily="18" charset="0"/>
              </a:rPr>
              <a:t>vitesse de désorption </a:t>
            </a:r>
            <a:r>
              <a:rPr lang="fr-FR" sz="2400" dirty="0" smtClean="0">
                <a:latin typeface="Garamond" panose="02020404030301010803" pitchFamily="18" charset="0"/>
              </a:rPr>
              <a:t>de l’hydrogène de l’</a:t>
            </a:r>
            <a:r>
              <a:rPr lang="fr-FR" sz="2400" b="1" dirty="0" smtClean="0">
                <a:latin typeface="Garamond" panose="02020404030301010803" pitchFamily="18" charset="0"/>
              </a:rPr>
              <a:t>oxyde</a:t>
            </a:r>
            <a:r>
              <a:rPr lang="fr-FR" sz="2400" dirty="0" smtClean="0">
                <a:latin typeface="Garamond" panose="02020404030301010803" pitchFamily="18" charset="0"/>
              </a:rPr>
              <a:t> aux températures d’intérêt  </a:t>
            </a:r>
            <a:r>
              <a:rPr lang="fr-FR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(pas du métal)</a:t>
            </a:r>
          </a:p>
        </p:txBody>
      </p:sp>
      <p:sp>
        <p:nvSpPr>
          <p:cNvPr id="12" name="Titre 16"/>
          <p:cNvSpPr txBox="1">
            <a:spLocks/>
          </p:cNvSpPr>
          <p:nvPr/>
        </p:nvSpPr>
        <p:spPr>
          <a:xfrm>
            <a:off x="1301251" y="86481"/>
            <a:ext cx="7748425" cy="90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400" cap="none" dirty="0" smtClean="0">
                <a:latin typeface="Garamond" panose="02020404030301010803" pitchFamily="18" charset="0"/>
              </a:rPr>
              <a:t>RELACHEMENT D’HYDROGENE EN TRANSPORT</a:t>
            </a:r>
          </a:p>
        </p:txBody>
      </p:sp>
    </p:spTree>
    <p:extLst>
      <p:ext uri="{BB962C8B-B14F-4D97-AF65-F5344CB8AC3E}">
        <p14:creationId xmlns:p14="http://schemas.microsoft.com/office/powerpoint/2010/main" val="353791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 50"/>
          <p:cNvPicPr/>
          <p:nvPr/>
        </p:nvPicPr>
        <p:blipFill>
          <a:blip r:embed="rId2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85" y="2176956"/>
            <a:ext cx="4464496" cy="114697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Accolade ouvrante 52"/>
          <p:cNvSpPr/>
          <p:nvPr/>
        </p:nvSpPr>
        <p:spPr>
          <a:xfrm rot="16200000">
            <a:off x="3628644" y="1385121"/>
            <a:ext cx="273224" cy="4101847"/>
          </a:xfrm>
          <a:prstGeom prst="lef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2434471" y="3529014"/>
            <a:ext cx="2511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Zone 2 : 1 µm</a:t>
            </a:r>
          </a:p>
        </p:txBody>
      </p:sp>
      <p:sp>
        <p:nvSpPr>
          <p:cNvPr id="60" name="Accolade ouvrante 59"/>
          <p:cNvSpPr/>
          <p:nvPr/>
        </p:nvSpPr>
        <p:spPr>
          <a:xfrm rot="16200000">
            <a:off x="1466695" y="3290723"/>
            <a:ext cx="273224" cy="290642"/>
          </a:xfrm>
          <a:prstGeom prst="leftBrac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873272" y="3534293"/>
            <a:ext cx="1885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Zone 1 : 0,5µm</a:t>
            </a:r>
          </a:p>
        </p:txBody>
      </p:sp>
      <p:sp>
        <p:nvSpPr>
          <p:cNvPr id="69" name="Flèche droite 68"/>
          <p:cNvSpPr/>
          <p:nvPr/>
        </p:nvSpPr>
        <p:spPr>
          <a:xfrm rot="10800000">
            <a:off x="779408" y="2523873"/>
            <a:ext cx="617569" cy="432048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193013" y="2945845"/>
            <a:ext cx="1776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Extérieur</a:t>
            </a:r>
            <a:endParaRPr lang="fr-FR" sz="1400" b="1" dirty="0" smtClean="0">
              <a:solidFill>
                <a:srgbClr val="00B0F0"/>
              </a:solidFill>
              <a:sym typeface="Wingdings" panose="05000000000000000000" pitchFamily="2" charset="2"/>
            </a:endParaRPr>
          </a:p>
        </p:txBody>
      </p:sp>
      <p:pic>
        <p:nvPicPr>
          <p:cNvPr id="74" name="Image 73"/>
          <p:cNvPicPr/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6"/>
          <a:stretch/>
        </p:blipFill>
        <p:spPr bwMode="auto">
          <a:xfrm>
            <a:off x="5832922" y="2174269"/>
            <a:ext cx="2699518" cy="112516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Accolade ouvrante 75"/>
          <p:cNvSpPr/>
          <p:nvPr/>
        </p:nvSpPr>
        <p:spPr>
          <a:xfrm rot="16200000">
            <a:off x="7020549" y="2080621"/>
            <a:ext cx="273226" cy="2681964"/>
          </a:xfrm>
          <a:prstGeom prst="leftBrac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6245271" y="3521069"/>
            <a:ext cx="1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  <a:sym typeface="Wingdings" panose="05000000000000000000" pitchFamily="2" charset="2"/>
              </a:rPr>
              <a:t>Zone 3 : métal</a:t>
            </a:r>
          </a:p>
        </p:txBody>
      </p:sp>
      <p:sp>
        <p:nvSpPr>
          <p:cNvPr id="36" name="Titre 16"/>
          <p:cNvSpPr txBox="1">
            <a:spLocks/>
          </p:cNvSpPr>
          <p:nvPr/>
        </p:nvSpPr>
        <p:spPr>
          <a:xfrm>
            <a:off x="1357707" y="62757"/>
            <a:ext cx="752220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2000" smtClean="0">
                <a:latin typeface="Garamond" panose="02020404030301010803" pitchFamily="18" charset="0"/>
                <a:cs typeface="Calibri" panose="020F0502020204030204" pitchFamily="34" charset="0"/>
              </a:rPr>
              <a:t>Modèle d’absorption et de desorption </a:t>
            </a:r>
            <a:br>
              <a:rPr lang="en-US" sz="2000" smtClean="0">
                <a:latin typeface="Garamond" panose="02020404030301010803" pitchFamily="18" charset="0"/>
                <a:cs typeface="Calibri" panose="020F0502020204030204" pitchFamily="34" charset="0"/>
              </a:rPr>
            </a:br>
            <a:r>
              <a:rPr lang="en-US" sz="2000" smtClean="0">
                <a:latin typeface="Garamond" panose="02020404030301010803" pitchFamily="18" charset="0"/>
                <a:cs typeface="Calibri" panose="020F0502020204030204" pitchFamily="34" charset="0"/>
              </a:rPr>
              <a:t>de l’hydrogène</a:t>
            </a:r>
            <a:endParaRPr lang="en-US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7" name="ZoneTexte 15"/>
          <p:cNvSpPr txBox="1">
            <a:spLocks noChangeArrowheads="1"/>
          </p:cNvSpPr>
          <p:nvPr/>
        </p:nvSpPr>
        <p:spPr bwMode="auto">
          <a:xfrm>
            <a:off x="66294" y="1117830"/>
            <a:ext cx="907770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</a:rPr>
              <a:t>Matériau Zircaloy-4 : corrosion 50 j en conditions REP (eau à 360°C) 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fr-FR" sz="2400" b="1" dirty="0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  <a:sym typeface="Wingdings" panose="05000000000000000000" pitchFamily="2" charset="2"/>
              </a:rPr>
              <a:t>	</a:t>
            </a:r>
            <a:r>
              <a:rPr lang="fr-FR" altLang="fr-FR" sz="2400" b="1" dirty="0" smtClean="0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 b="1" dirty="0" smtClean="0">
                <a:solidFill>
                  <a:srgbClr val="FF0000"/>
                </a:solidFill>
                <a:latin typeface="Garamond" panose="02020404030301010803" pitchFamily="18" charset="0"/>
                <a:cs typeface="Calibri" pitchFamily="34" charset="0"/>
              </a:rPr>
              <a:t>1.5 µm</a:t>
            </a:r>
            <a:r>
              <a:rPr lang="fr-FR" altLang="fr-FR" sz="2400" b="1" dirty="0">
                <a:solidFill>
                  <a:srgbClr val="FF0000"/>
                </a:solidFill>
                <a:latin typeface="Garamond" panose="02020404030301010803" pitchFamily="18" charset="0"/>
                <a:cs typeface="Calibri" pitchFamily="34" charset="0"/>
              </a:rPr>
              <a:t> </a:t>
            </a:r>
            <a:r>
              <a:rPr lang="fr-FR" altLang="fr-FR" sz="2400" b="1" dirty="0" smtClean="0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</a:rPr>
              <a:t>d’oxyde  </a:t>
            </a:r>
            <a:endParaRPr lang="fr-FR" altLang="fr-FR" sz="2400" b="1" dirty="0">
              <a:solidFill>
                <a:schemeClr val="tx1"/>
              </a:solidFill>
              <a:latin typeface="Garamond" panose="02020404030301010803" pitchFamily="18" charset="0"/>
              <a:cs typeface="Calibri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03772" y="4522198"/>
            <a:ext cx="869714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latin typeface="Garamond" panose="02020404030301010803" pitchFamily="18" charset="0"/>
              </a:rPr>
              <a:t>1. Absorption de </a:t>
            </a:r>
            <a:r>
              <a:rPr lang="fr-FR" sz="2000" b="1" dirty="0">
                <a:latin typeface="Garamond" panose="02020404030301010803" pitchFamily="18" charset="0"/>
              </a:rPr>
              <a:t>deutérium </a:t>
            </a:r>
            <a:r>
              <a:rPr lang="fr-FR" sz="2000" dirty="0" smtClean="0">
                <a:latin typeface="Garamond" panose="02020404030301010803" pitchFamily="18" charset="0"/>
              </a:rPr>
              <a:t>par </a:t>
            </a:r>
            <a:r>
              <a:rPr lang="fr-FR" sz="2000" dirty="0">
                <a:latin typeface="Garamond" panose="02020404030301010803" pitchFamily="18" charset="0"/>
              </a:rPr>
              <a:t>exposition isotopique en eau </a:t>
            </a:r>
            <a:r>
              <a:rPr lang="fr-FR" sz="2000" dirty="0" smtClean="0">
                <a:latin typeface="Garamond" panose="02020404030301010803" pitchFamily="18" charset="0"/>
              </a:rPr>
              <a:t>lourde (4j)</a:t>
            </a:r>
            <a:endParaRPr lang="fr-FR" sz="2000" dirty="0"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è"/>
            </a:pPr>
            <a:r>
              <a:rPr lang="fr-FR" sz="2000" b="1" dirty="0" smtClean="0">
                <a:latin typeface="Garamond" panose="02020404030301010803" pitchFamily="18" charset="0"/>
              </a:rPr>
              <a:t>Profil </a:t>
            </a:r>
            <a:r>
              <a:rPr lang="fr-FR" sz="2000" b="1" dirty="0">
                <a:latin typeface="Garamond" panose="02020404030301010803" pitchFamily="18" charset="0"/>
              </a:rPr>
              <a:t>SIMS de D </a:t>
            </a:r>
            <a:r>
              <a:rPr lang="fr-FR" sz="2000" dirty="0">
                <a:latin typeface="Garamond" panose="02020404030301010803" pitchFamily="18" charset="0"/>
              </a:rPr>
              <a:t>dans la </a:t>
            </a:r>
            <a:r>
              <a:rPr lang="fr-FR" sz="2000" dirty="0" smtClean="0">
                <a:latin typeface="Garamond" panose="02020404030301010803" pitchFamily="18" charset="0"/>
              </a:rPr>
              <a:t>couche </a:t>
            </a:r>
          </a:p>
          <a:p>
            <a:pPr algn="just"/>
            <a:r>
              <a:rPr lang="fr-FR" sz="2000" b="1" dirty="0" smtClean="0">
                <a:latin typeface="Garamond" panose="02020404030301010803" pitchFamily="18" charset="0"/>
              </a:rPr>
              <a:t>2. Mesure vitesse de désorption </a:t>
            </a:r>
            <a:r>
              <a:rPr lang="fr-FR" sz="2000" dirty="0" smtClean="0">
                <a:latin typeface="Garamond" panose="02020404030301010803" pitchFamily="18" charset="0"/>
              </a:rPr>
              <a:t>en situation de décrochement ou en isotherme</a:t>
            </a:r>
            <a:r>
              <a:rPr lang="fr-FR" sz="2000" b="1" dirty="0" smtClean="0">
                <a:latin typeface="Garamond" panose="02020404030301010803" pitchFamily="18" charset="0"/>
              </a:rPr>
              <a:t> </a:t>
            </a:r>
            <a:endParaRPr lang="fr-FR" sz="2000" dirty="0" smtClean="0">
              <a:latin typeface="Garamond" panose="02020404030301010803" pitchFamily="18" charset="0"/>
            </a:endParaRPr>
          </a:p>
          <a:p>
            <a:pPr algn="just"/>
            <a:r>
              <a:rPr lang="fr-FR" sz="2000" b="1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 </a:t>
            </a:r>
            <a:r>
              <a:rPr lang="fr-FR" sz="2000" b="1" dirty="0" smtClean="0">
                <a:latin typeface="Garamond" panose="02020404030301010803" pitchFamily="18" charset="0"/>
              </a:rPr>
              <a:t>Profil SIMS de D </a:t>
            </a:r>
            <a:r>
              <a:rPr lang="fr-FR" sz="2000" dirty="0" smtClean="0">
                <a:latin typeface="Garamond" panose="02020404030301010803" pitchFamily="18" charset="0"/>
              </a:rPr>
              <a:t>après </a:t>
            </a:r>
            <a:r>
              <a:rPr lang="fr-FR" sz="2000" dirty="0" err="1" smtClean="0">
                <a:latin typeface="Garamond" panose="02020404030301010803" pitchFamily="18" charset="0"/>
              </a:rPr>
              <a:t>TTh</a:t>
            </a:r>
            <a:r>
              <a:rPr lang="fr-FR" sz="2000" dirty="0" smtClean="0">
                <a:latin typeface="Garamond" panose="02020404030301010803" pitchFamily="18" charset="0"/>
              </a:rPr>
              <a:t> </a:t>
            </a:r>
          </a:p>
          <a:p>
            <a:pPr algn="just"/>
            <a:r>
              <a:rPr lang="fr-FR" sz="2000" b="1" dirty="0" smtClean="0">
                <a:latin typeface="Garamond" panose="02020404030301010803" pitchFamily="18" charset="0"/>
              </a:rPr>
              <a:t>3. </a:t>
            </a:r>
            <a:r>
              <a:rPr lang="fr-FR" sz="2000" b="1" dirty="0" err="1" smtClean="0">
                <a:latin typeface="Garamond" panose="02020404030301010803" pitchFamily="18" charset="0"/>
              </a:rPr>
              <a:t>Thermodésorption</a:t>
            </a:r>
            <a:r>
              <a:rPr lang="fr-FR" sz="2000" b="1" dirty="0" smtClean="0">
                <a:latin typeface="Garamond" panose="02020404030301010803" pitchFamily="18" charset="0"/>
              </a:rPr>
              <a:t> </a:t>
            </a:r>
            <a:r>
              <a:rPr lang="fr-FR" sz="2000" dirty="0">
                <a:latin typeface="Garamond" panose="02020404030301010803" pitchFamily="18" charset="0"/>
              </a:rPr>
              <a:t>complète </a:t>
            </a:r>
            <a:r>
              <a:rPr lang="fr-FR" sz="2000" dirty="0" smtClean="0">
                <a:latin typeface="Garamond" panose="02020404030301010803" pitchFamily="18" charset="0"/>
              </a:rPr>
              <a:t>du deutérium en </a:t>
            </a:r>
            <a:r>
              <a:rPr lang="fr-FR" sz="2000" dirty="0">
                <a:latin typeface="Garamond" panose="02020404030301010803" pitchFamily="18" charset="0"/>
              </a:rPr>
              <a:t>rampe de </a:t>
            </a:r>
            <a:r>
              <a:rPr lang="fr-FR" sz="2000" dirty="0" smtClean="0">
                <a:latin typeface="Garamond" panose="02020404030301010803" pitchFamily="18" charset="0"/>
              </a:rPr>
              <a:t>T </a:t>
            </a:r>
            <a:endParaRPr lang="fr-FR" sz="2000" dirty="0">
              <a:latin typeface="Garamond" panose="02020404030301010803" pitchFamily="18" charset="0"/>
            </a:endParaRPr>
          </a:p>
        </p:txBody>
      </p:sp>
      <p:sp>
        <p:nvSpPr>
          <p:cNvPr id="40" name="ZoneTexte 15"/>
          <p:cNvSpPr txBox="1">
            <a:spLocks noChangeArrowheads="1"/>
          </p:cNvSpPr>
          <p:nvPr/>
        </p:nvSpPr>
        <p:spPr bwMode="auto">
          <a:xfrm>
            <a:off x="221533" y="3965392"/>
            <a:ext cx="877938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</a:rPr>
              <a:t>Démarche expérimentale</a:t>
            </a:r>
            <a:endParaRPr lang="fr-FR" altLang="fr-FR" sz="2400" b="1" dirty="0">
              <a:solidFill>
                <a:schemeClr val="tx1"/>
              </a:solidFill>
              <a:latin typeface="Garamond" panose="02020404030301010803" pitchFamily="18" charset="0"/>
              <a:cs typeface="Calibri" pitchFamily="34" charset="0"/>
            </a:endParaRPr>
          </a:p>
        </p:txBody>
      </p:sp>
      <p:sp>
        <p:nvSpPr>
          <p:cNvPr id="17" name="Espace réservé du numéro de diapositive 6"/>
          <p:cNvSpPr txBox="1">
            <a:spLocks/>
          </p:cNvSpPr>
          <p:nvPr/>
        </p:nvSpPr>
        <p:spPr bwMode="auto">
          <a:xfrm>
            <a:off x="8386246" y="6373904"/>
            <a:ext cx="79533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| 12</a:t>
            </a:r>
          </a:p>
        </p:txBody>
      </p:sp>
    </p:spTree>
    <p:extLst>
      <p:ext uri="{BB962C8B-B14F-4D97-AF65-F5344CB8AC3E}">
        <p14:creationId xmlns:p14="http://schemas.microsoft.com/office/powerpoint/2010/main" val="26022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6"/>
          <p:cNvSpPr txBox="1">
            <a:spLocks/>
          </p:cNvSpPr>
          <p:nvPr/>
        </p:nvSpPr>
        <p:spPr bwMode="auto">
          <a:xfrm>
            <a:off x="8386246" y="6373904"/>
            <a:ext cx="79533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| 13</a:t>
            </a:r>
          </a:p>
        </p:txBody>
      </p:sp>
      <p:sp>
        <p:nvSpPr>
          <p:cNvPr id="21" name="ZoneTexte 15"/>
          <p:cNvSpPr txBox="1">
            <a:spLocks noChangeArrowheads="1"/>
          </p:cNvSpPr>
          <p:nvPr/>
        </p:nvSpPr>
        <p:spPr bwMode="auto">
          <a:xfrm>
            <a:off x="119430" y="1057009"/>
            <a:ext cx="895273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</a:rPr>
              <a:t>Etape 1</a:t>
            </a:r>
            <a:endParaRPr lang="fr-FR" altLang="fr-FR" sz="2400" b="1" dirty="0">
              <a:solidFill>
                <a:schemeClr val="tx1"/>
              </a:solidFill>
              <a:latin typeface="Garamond" panose="02020404030301010803" pitchFamily="18" charset="0"/>
              <a:cs typeface="Calibri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835696" y="44624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 err="1" smtClean="0">
                <a:latin typeface="Garamond" panose="02020404030301010803" pitchFamily="18" charset="0"/>
              </a:rPr>
              <a:t>ExpERIENCE</a:t>
            </a:r>
            <a:r>
              <a:rPr lang="fr-FR" dirty="0" smtClean="0">
                <a:latin typeface="Garamond" panose="02020404030301010803" pitchFamily="18" charset="0"/>
              </a:rPr>
              <a:t> VS simulation</a:t>
            </a:r>
            <a:endParaRPr lang="fr-FR" dirty="0">
              <a:latin typeface="Garamond" panose="02020404030301010803" pitchFamily="18" charset="0"/>
            </a:endParaRP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640400"/>
              </p:ext>
            </p:extLst>
          </p:nvPr>
        </p:nvGraphicFramePr>
        <p:xfrm>
          <a:off x="4788024" y="3284984"/>
          <a:ext cx="3996253" cy="2760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7" name="KGPlot" r:id="rId5" imgW="6324480" imgH="4368960" progId="KGraph_Plot">
                  <p:embed/>
                </p:oleObj>
              </mc:Choice>
              <mc:Fallback>
                <p:oleObj name="KGPlot" r:id="rId5" imgW="6324480" imgH="4368960" progId="KGraph_Plot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8024" y="3284984"/>
                        <a:ext cx="3996253" cy="2760464"/>
                      </a:xfrm>
                      <a:prstGeom prst="rect">
                        <a:avLst/>
                      </a:prstGeom>
                      <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745572"/>
              </p:ext>
            </p:extLst>
          </p:nvPr>
        </p:nvGraphicFramePr>
        <p:xfrm>
          <a:off x="119430" y="3203965"/>
          <a:ext cx="3590830" cy="305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8" name="KGPlot" r:id="rId7" imgW="6464160" imgH="5499000" progId="KGraph_Plot">
                  <p:embed/>
                </p:oleObj>
              </mc:Choice>
              <mc:Fallback>
                <p:oleObj name="KGPlot" r:id="rId7" imgW="6464160" imgH="54990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430" y="3203965"/>
                        <a:ext cx="3590830" cy="3054675"/>
                      </a:xfrm>
                      <a:prstGeom prst="rect">
                        <a:avLst/>
                      </a:prstGeom>
                      <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982887" y="4272809"/>
            <a:ext cx="1268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c</a:t>
            </a:r>
            <a:r>
              <a:rPr lang="fr-FR" sz="1600" dirty="0" smtClean="0"/>
              <a:t>hargement</a:t>
            </a:r>
          </a:p>
          <a:p>
            <a:pPr algn="ctr"/>
            <a:r>
              <a:rPr lang="fr-FR" sz="1600" dirty="0" smtClean="0"/>
              <a:t>4j D2O</a:t>
            </a:r>
            <a:endParaRPr lang="fr-FR" sz="1600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1618219" y="4054833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èche droite 7"/>
          <p:cNvSpPr/>
          <p:nvPr/>
        </p:nvSpPr>
        <p:spPr>
          <a:xfrm>
            <a:off x="2887968" y="4628408"/>
            <a:ext cx="1900056" cy="45719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656591" y="3829517"/>
            <a:ext cx="11314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Profils de D</a:t>
            </a:r>
          </a:p>
          <a:p>
            <a:pPr algn="ctr"/>
            <a:r>
              <a:rPr lang="fr-FR" sz="1400" dirty="0" smtClean="0"/>
              <a:t> dans l’oxyde</a:t>
            </a:r>
            <a:endParaRPr lang="fr-FR" sz="1400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617035" y="4731302"/>
            <a:ext cx="0" cy="3538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25110" y="1526589"/>
            <a:ext cx="869714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1. Absorption de </a:t>
            </a:r>
            <a:r>
              <a:rPr lang="fr-FR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deutérium </a:t>
            </a:r>
            <a:r>
              <a:rPr lang="fr-FR" sz="2000" dirty="0" smtClean="0">
                <a:latin typeface="Garamond" panose="02020404030301010803" pitchFamily="18" charset="0"/>
              </a:rPr>
              <a:t>par </a:t>
            </a:r>
            <a:r>
              <a:rPr lang="fr-FR" sz="2000" dirty="0">
                <a:latin typeface="Garamond" panose="02020404030301010803" pitchFamily="18" charset="0"/>
              </a:rPr>
              <a:t>exposition isotopique en eau </a:t>
            </a:r>
            <a:r>
              <a:rPr lang="fr-FR" sz="2000" dirty="0" smtClean="0">
                <a:latin typeface="Garamond" panose="02020404030301010803" pitchFamily="18" charset="0"/>
              </a:rPr>
              <a:t>lourde (4j)</a:t>
            </a:r>
            <a:endParaRPr lang="fr-FR" sz="2000" dirty="0"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è"/>
            </a:pPr>
            <a:r>
              <a:rPr lang="fr-FR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Profil </a:t>
            </a:r>
            <a:r>
              <a:rPr lang="fr-FR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SIMS de D </a:t>
            </a:r>
            <a:r>
              <a:rPr lang="fr-FR" sz="2000" dirty="0">
                <a:latin typeface="Garamond" panose="02020404030301010803" pitchFamily="18" charset="0"/>
              </a:rPr>
              <a:t>dans la </a:t>
            </a:r>
            <a:r>
              <a:rPr lang="fr-FR" sz="2000" dirty="0" smtClean="0">
                <a:latin typeface="Garamond" panose="02020404030301010803" pitchFamily="18" charset="0"/>
              </a:rPr>
              <a:t>couche </a:t>
            </a:r>
          </a:p>
          <a:p>
            <a:pPr algn="just"/>
            <a:r>
              <a:rPr lang="fr-FR" sz="2000" dirty="0" smtClean="0">
                <a:latin typeface="Garamond" panose="02020404030301010803" pitchFamily="18" charset="0"/>
              </a:rPr>
              <a:t>2. Mesure vitesse de désorption en situation de décrochement ou en isotherme </a:t>
            </a:r>
          </a:p>
          <a:p>
            <a:pPr algn="just"/>
            <a:r>
              <a:rPr lang="fr-FR" sz="2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 </a:t>
            </a:r>
            <a:r>
              <a:rPr lang="fr-FR" sz="2000" dirty="0" smtClean="0">
                <a:latin typeface="Garamond" panose="02020404030301010803" pitchFamily="18" charset="0"/>
              </a:rPr>
              <a:t>Profil SIMS de D après </a:t>
            </a:r>
            <a:r>
              <a:rPr lang="fr-FR" sz="2000" dirty="0" err="1" smtClean="0">
                <a:latin typeface="Garamond" panose="02020404030301010803" pitchFamily="18" charset="0"/>
              </a:rPr>
              <a:t>TTh</a:t>
            </a:r>
            <a:r>
              <a:rPr lang="fr-FR" sz="2000" dirty="0" smtClean="0">
                <a:latin typeface="Garamond" panose="02020404030301010803" pitchFamily="18" charset="0"/>
              </a:rPr>
              <a:t> </a:t>
            </a:r>
          </a:p>
          <a:p>
            <a:pPr algn="just"/>
            <a:r>
              <a:rPr lang="fr-FR" sz="2000" dirty="0" smtClean="0">
                <a:latin typeface="Garamond" panose="02020404030301010803" pitchFamily="18" charset="0"/>
              </a:rPr>
              <a:t>3. </a:t>
            </a:r>
            <a:r>
              <a:rPr lang="fr-FR" sz="2000" dirty="0" err="1" smtClean="0">
                <a:latin typeface="Garamond" panose="02020404030301010803" pitchFamily="18" charset="0"/>
              </a:rPr>
              <a:t>Thermodésorption</a:t>
            </a:r>
            <a:r>
              <a:rPr lang="fr-FR" sz="2000" dirty="0" smtClean="0">
                <a:latin typeface="Garamond" panose="02020404030301010803" pitchFamily="18" charset="0"/>
              </a:rPr>
              <a:t> </a:t>
            </a:r>
            <a:r>
              <a:rPr lang="fr-FR" sz="2000" dirty="0">
                <a:latin typeface="Garamond" panose="02020404030301010803" pitchFamily="18" charset="0"/>
              </a:rPr>
              <a:t>complète de </a:t>
            </a:r>
            <a:r>
              <a:rPr lang="fr-FR" sz="2000" dirty="0" smtClean="0">
                <a:latin typeface="Garamond" panose="02020404030301010803" pitchFamily="18" charset="0"/>
              </a:rPr>
              <a:t>deutérium </a:t>
            </a:r>
            <a:r>
              <a:rPr lang="fr-FR" sz="2000" dirty="0">
                <a:latin typeface="Garamond" panose="02020404030301010803" pitchFamily="18" charset="0"/>
              </a:rPr>
              <a:t>en rampe de </a:t>
            </a:r>
            <a:r>
              <a:rPr lang="fr-FR" sz="2000" dirty="0" smtClean="0">
                <a:latin typeface="Garamond" panose="02020404030301010803" pitchFamily="18" charset="0"/>
              </a:rPr>
              <a:t>T </a:t>
            </a:r>
            <a:endParaRPr lang="fr-FR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7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6"/>
          <p:cNvSpPr txBox="1">
            <a:spLocks/>
          </p:cNvSpPr>
          <p:nvPr/>
        </p:nvSpPr>
        <p:spPr bwMode="auto">
          <a:xfrm>
            <a:off x="8386246" y="6373904"/>
            <a:ext cx="79533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| 14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835696" y="44624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 err="1" smtClean="0">
                <a:latin typeface="Garamond" panose="02020404030301010803" pitchFamily="18" charset="0"/>
              </a:rPr>
              <a:t>ExpERIENCE</a:t>
            </a:r>
            <a:r>
              <a:rPr lang="fr-FR" dirty="0" smtClean="0">
                <a:latin typeface="Garamond" panose="02020404030301010803" pitchFamily="18" charset="0"/>
              </a:rPr>
              <a:t> VS simulation</a:t>
            </a:r>
            <a:endParaRPr lang="fr-FR" dirty="0">
              <a:latin typeface="Garamond" panose="02020404030301010803" pitchFamily="18" charset="0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125640"/>
              </p:ext>
            </p:extLst>
          </p:nvPr>
        </p:nvGraphicFramePr>
        <p:xfrm>
          <a:off x="107504" y="3232850"/>
          <a:ext cx="3599034" cy="3061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6" name="KGPlot" r:id="rId3" imgW="6464160" imgH="5499000" progId="KGraph_Plot">
                  <p:embed/>
                </p:oleObj>
              </mc:Choice>
              <mc:Fallback>
                <p:oleObj name="KGPlot" r:id="rId3" imgW="6464160" imgH="5499000" progId="KGraph_Plot">
                  <p:embed/>
                  <p:pic>
                    <p:nvPicPr>
                      <p:cNvPr id="6" name="Obje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3232850"/>
                        <a:ext cx="3599034" cy="3061654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èche droite 7"/>
          <p:cNvSpPr/>
          <p:nvPr/>
        </p:nvSpPr>
        <p:spPr>
          <a:xfrm>
            <a:off x="2534242" y="4984930"/>
            <a:ext cx="2160240" cy="45719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536289" y="4452019"/>
            <a:ext cx="132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Vitesse de </a:t>
            </a:r>
          </a:p>
          <a:p>
            <a:pPr algn="ctr"/>
            <a:r>
              <a:rPr lang="fr-FR" sz="1400" dirty="0" smtClean="0"/>
              <a:t>désorption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195034" y="4706731"/>
            <a:ext cx="1328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désorption</a:t>
            </a:r>
          </a:p>
          <a:p>
            <a:pPr algn="ctr"/>
            <a:r>
              <a:rPr lang="fr-FR" sz="1400" dirty="0" smtClean="0"/>
              <a:t> en </a:t>
            </a:r>
            <a:r>
              <a:rPr lang="fr-FR" sz="1400" dirty="0" err="1" smtClean="0"/>
              <a:t>decT</a:t>
            </a:r>
            <a:r>
              <a:rPr lang="fr-FR" sz="1400" dirty="0" smtClean="0"/>
              <a:t> et en </a:t>
            </a:r>
            <a:r>
              <a:rPr lang="fr-FR" sz="1400" dirty="0" err="1" smtClean="0"/>
              <a:t>isoT</a:t>
            </a:r>
            <a:endParaRPr lang="fr-FR" sz="1400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443126"/>
              </p:ext>
            </p:extLst>
          </p:nvPr>
        </p:nvGraphicFramePr>
        <p:xfrm>
          <a:off x="4737224" y="3136204"/>
          <a:ext cx="4374728" cy="3141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7" name="KGPlot" r:id="rId5" imgW="6350040" imgH="4559400" progId="KGraph_Plot">
                  <p:embed/>
                </p:oleObj>
              </mc:Choice>
              <mc:Fallback>
                <p:oleObj name="KGPlot" r:id="rId5" imgW="6350040" imgH="45594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7224" y="3136204"/>
                        <a:ext cx="4374728" cy="3141054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04751" y="1485606"/>
            <a:ext cx="869714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Garamond" panose="02020404030301010803" pitchFamily="18" charset="0"/>
              </a:rPr>
              <a:t>1. Absorption de </a:t>
            </a:r>
            <a:r>
              <a:rPr lang="fr-FR" sz="2000" dirty="0">
                <a:latin typeface="Garamond" panose="02020404030301010803" pitchFamily="18" charset="0"/>
              </a:rPr>
              <a:t>deutérium </a:t>
            </a:r>
            <a:r>
              <a:rPr lang="fr-FR" sz="2000" dirty="0" smtClean="0">
                <a:latin typeface="Garamond" panose="02020404030301010803" pitchFamily="18" charset="0"/>
              </a:rPr>
              <a:t>par </a:t>
            </a:r>
            <a:r>
              <a:rPr lang="fr-FR" sz="2000" dirty="0">
                <a:latin typeface="Garamond" panose="02020404030301010803" pitchFamily="18" charset="0"/>
              </a:rPr>
              <a:t>exposition isotopique en eau </a:t>
            </a:r>
            <a:r>
              <a:rPr lang="fr-FR" sz="2000" dirty="0" smtClean="0">
                <a:latin typeface="Garamond" panose="02020404030301010803" pitchFamily="18" charset="0"/>
              </a:rPr>
              <a:t>lourde (4j)</a:t>
            </a:r>
            <a:endParaRPr lang="fr-FR" sz="2000" dirty="0"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è"/>
            </a:pPr>
            <a:r>
              <a:rPr lang="fr-FR" sz="2000" dirty="0" smtClean="0">
                <a:latin typeface="Garamond" panose="02020404030301010803" pitchFamily="18" charset="0"/>
              </a:rPr>
              <a:t>Profil </a:t>
            </a:r>
            <a:r>
              <a:rPr lang="fr-FR" sz="2000" dirty="0">
                <a:latin typeface="Garamond" panose="02020404030301010803" pitchFamily="18" charset="0"/>
              </a:rPr>
              <a:t>SIMS de D dans la </a:t>
            </a:r>
            <a:r>
              <a:rPr lang="fr-FR" sz="2000" dirty="0" smtClean="0">
                <a:latin typeface="Garamond" panose="02020404030301010803" pitchFamily="18" charset="0"/>
              </a:rPr>
              <a:t>couche </a:t>
            </a:r>
          </a:p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2. Mesure vitesse de désorption </a:t>
            </a:r>
            <a:r>
              <a:rPr lang="fr-FR" sz="2000" dirty="0" smtClean="0">
                <a:latin typeface="Garamond" panose="02020404030301010803" pitchFamily="18" charset="0"/>
              </a:rPr>
              <a:t>en situation de décrochement ou en isotherme </a:t>
            </a:r>
          </a:p>
          <a:p>
            <a:pPr algn="just"/>
            <a:r>
              <a:rPr lang="fr-FR" sz="2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 </a:t>
            </a:r>
            <a:r>
              <a:rPr lang="fr-FR" sz="2000" dirty="0" smtClean="0">
                <a:latin typeface="Garamond" panose="02020404030301010803" pitchFamily="18" charset="0"/>
              </a:rPr>
              <a:t>Profil SIMS de D après </a:t>
            </a:r>
            <a:r>
              <a:rPr lang="fr-FR" sz="2000" dirty="0" err="1" smtClean="0">
                <a:latin typeface="Garamond" panose="02020404030301010803" pitchFamily="18" charset="0"/>
              </a:rPr>
              <a:t>TTh</a:t>
            </a:r>
            <a:r>
              <a:rPr lang="fr-FR" sz="2000" dirty="0" smtClean="0">
                <a:latin typeface="Garamond" panose="02020404030301010803" pitchFamily="18" charset="0"/>
              </a:rPr>
              <a:t> </a:t>
            </a:r>
          </a:p>
          <a:p>
            <a:pPr algn="just"/>
            <a:r>
              <a:rPr lang="fr-FR" sz="2000" dirty="0" smtClean="0">
                <a:latin typeface="Garamond" panose="02020404030301010803" pitchFamily="18" charset="0"/>
              </a:rPr>
              <a:t>3. </a:t>
            </a:r>
            <a:r>
              <a:rPr lang="fr-FR" sz="2000" dirty="0" err="1" smtClean="0">
                <a:latin typeface="Garamond" panose="02020404030301010803" pitchFamily="18" charset="0"/>
              </a:rPr>
              <a:t>Thermodésorption</a:t>
            </a:r>
            <a:r>
              <a:rPr lang="fr-FR" sz="2000" dirty="0" smtClean="0">
                <a:latin typeface="Garamond" panose="02020404030301010803" pitchFamily="18" charset="0"/>
              </a:rPr>
              <a:t> </a:t>
            </a:r>
            <a:r>
              <a:rPr lang="fr-FR" sz="2000" dirty="0">
                <a:latin typeface="Garamond" panose="02020404030301010803" pitchFamily="18" charset="0"/>
              </a:rPr>
              <a:t>complète de l’hydrogène en rampe de </a:t>
            </a:r>
            <a:r>
              <a:rPr lang="fr-FR" sz="2000" dirty="0" smtClean="0">
                <a:latin typeface="Garamond" panose="02020404030301010803" pitchFamily="18" charset="0"/>
              </a:rPr>
              <a:t>T </a:t>
            </a:r>
            <a:endParaRPr lang="fr-FR" sz="2000" dirty="0">
              <a:latin typeface="Garamond" panose="02020404030301010803" pitchFamily="18" charset="0"/>
            </a:endParaRPr>
          </a:p>
        </p:txBody>
      </p:sp>
      <p:sp>
        <p:nvSpPr>
          <p:cNvPr id="15" name="ZoneTexte 15"/>
          <p:cNvSpPr txBox="1">
            <a:spLocks noChangeArrowheads="1"/>
          </p:cNvSpPr>
          <p:nvPr/>
        </p:nvSpPr>
        <p:spPr bwMode="auto">
          <a:xfrm>
            <a:off x="119430" y="1057009"/>
            <a:ext cx="895273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7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8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</a:rPr>
              <a:t>Etape 2</a:t>
            </a:r>
            <a:endParaRPr lang="fr-FR" altLang="fr-FR" sz="2400" b="1" dirty="0">
              <a:solidFill>
                <a:schemeClr val="tx1"/>
              </a:solidFill>
              <a:latin typeface="Garamond" panose="02020404030301010803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6"/>
          <p:cNvSpPr txBox="1">
            <a:spLocks/>
          </p:cNvSpPr>
          <p:nvPr/>
        </p:nvSpPr>
        <p:spPr bwMode="auto">
          <a:xfrm>
            <a:off x="8386246" y="6373904"/>
            <a:ext cx="79533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| 15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835696" y="44624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 err="1" smtClean="0">
                <a:latin typeface="Garamond" panose="02020404030301010803" pitchFamily="18" charset="0"/>
              </a:rPr>
              <a:t>ExpERIENCE</a:t>
            </a:r>
            <a:r>
              <a:rPr lang="fr-FR" dirty="0" smtClean="0">
                <a:latin typeface="Garamond" panose="02020404030301010803" pitchFamily="18" charset="0"/>
              </a:rPr>
              <a:t> VS simulation</a:t>
            </a:r>
            <a:endParaRPr lang="fr-FR" dirty="0">
              <a:latin typeface="Garamond" panose="02020404030301010803" pitchFamily="18" charset="0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79995"/>
              </p:ext>
            </p:extLst>
          </p:nvPr>
        </p:nvGraphicFramePr>
        <p:xfrm>
          <a:off x="140045" y="3258605"/>
          <a:ext cx="3586175" cy="3050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0" name="KGPlot" r:id="rId3" imgW="6464160" imgH="5499000" progId="KGraph_Plot">
                  <p:embed/>
                </p:oleObj>
              </mc:Choice>
              <mc:Fallback>
                <p:oleObj name="KGPlot" r:id="rId3" imgW="6464160" imgH="5499000" progId="KGraph_Plot">
                  <p:embed/>
                  <p:pic>
                    <p:nvPicPr>
                      <p:cNvPr id="6" name="Obje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045" y="3258605"/>
                        <a:ext cx="3586175" cy="3050715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èche droite 7"/>
          <p:cNvSpPr/>
          <p:nvPr/>
        </p:nvSpPr>
        <p:spPr>
          <a:xfrm>
            <a:off x="2891901" y="5034252"/>
            <a:ext cx="2160240" cy="45719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768243" y="4131077"/>
            <a:ext cx="1111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Profils de D</a:t>
            </a:r>
          </a:p>
          <a:p>
            <a:pPr algn="ctr"/>
            <a:r>
              <a:rPr lang="fr-FR" sz="1400" dirty="0" smtClean="0"/>
              <a:t> dans l’oxyde</a:t>
            </a:r>
          </a:p>
          <a:p>
            <a:pPr algn="ctr"/>
            <a:r>
              <a:rPr lang="fr-FR" sz="1400" dirty="0"/>
              <a:t> </a:t>
            </a:r>
            <a:r>
              <a:rPr lang="fr-FR" sz="1400" dirty="0" smtClean="0"/>
              <a:t>après TTH</a:t>
            </a:r>
            <a:endParaRPr lang="fr-FR" sz="1400" dirty="0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60248"/>
              </p:ext>
            </p:extLst>
          </p:nvPr>
        </p:nvGraphicFramePr>
        <p:xfrm>
          <a:off x="5076056" y="3180412"/>
          <a:ext cx="3600400" cy="3226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1" name="KGPlot" r:id="rId5" imgW="5981760" imgH="4940280" progId="KGraph_Plot">
                  <p:embed/>
                </p:oleObj>
              </mc:Choice>
              <mc:Fallback>
                <p:oleObj name="KGPlot" r:id="rId5" imgW="5981760" imgH="4940280" progId="KGraph_Plot">
                  <p:embed/>
                  <p:pic>
                    <p:nvPicPr>
                      <p:cNvPr id="2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180412"/>
                        <a:ext cx="3600400" cy="322652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19430" y="1499465"/>
            <a:ext cx="869714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Garamond" panose="02020404030301010803" pitchFamily="18" charset="0"/>
              </a:rPr>
              <a:t>1. Absorption de </a:t>
            </a:r>
            <a:r>
              <a:rPr lang="fr-FR" sz="2000" dirty="0">
                <a:latin typeface="Garamond" panose="02020404030301010803" pitchFamily="18" charset="0"/>
              </a:rPr>
              <a:t>deutérium </a:t>
            </a:r>
            <a:r>
              <a:rPr lang="fr-FR" sz="2000" dirty="0" smtClean="0">
                <a:latin typeface="Garamond" panose="02020404030301010803" pitchFamily="18" charset="0"/>
              </a:rPr>
              <a:t>par </a:t>
            </a:r>
            <a:r>
              <a:rPr lang="fr-FR" sz="2000" dirty="0">
                <a:latin typeface="Garamond" panose="02020404030301010803" pitchFamily="18" charset="0"/>
              </a:rPr>
              <a:t>exposition isotopique en eau </a:t>
            </a:r>
            <a:r>
              <a:rPr lang="fr-FR" sz="2000" dirty="0" smtClean="0">
                <a:latin typeface="Garamond" panose="02020404030301010803" pitchFamily="18" charset="0"/>
              </a:rPr>
              <a:t>lourde (4j)</a:t>
            </a:r>
            <a:endParaRPr lang="fr-FR" sz="2000" dirty="0"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è"/>
            </a:pPr>
            <a:r>
              <a:rPr lang="fr-FR" sz="2000" dirty="0" smtClean="0">
                <a:latin typeface="Garamond" panose="02020404030301010803" pitchFamily="18" charset="0"/>
              </a:rPr>
              <a:t>Profil </a:t>
            </a:r>
            <a:r>
              <a:rPr lang="fr-FR" sz="2000" dirty="0">
                <a:latin typeface="Garamond" panose="02020404030301010803" pitchFamily="18" charset="0"/>
              </a:rPr>
              <a:t>SIMS de D dans la </a:t>
            </a:r>
            <a:r>
              <a:rPr lang="fr-FR" sz="2000" dirty="0" smtClean="0">
                <a:latin typeface="Garamond" panose="02020404030301010803" pitchFamily="18" charset="0"/>
              </a:rPr>
              <a:t>couche </a:t>
            </a:r>
          </a:p>
          <a:p>
            <a:pPr algn="just"/>
            <a:r>
              <a:rPr lang="fr-FR" sz="2000" b="1" dirty="0" smtClean="0">
                <a:latin typeface="Garamond" panose="02020404030301010803" pitchFamily="18" charset="0"/>
              </a:rPr>
              <a:t>2. Mesure vitesse de désorption </a:t>
            </a:r>
            <a:r>
              <a:rPr lang="fr-FR" sz="2000" dirty="0" smtClean="0">
                <a:latin typeface="Garamond" panose="02020404030301010803" pitchFamily="18" charset="0"/>
              </a:rPr>
              <a:t>en situation de décrochement ou en isotherme </a:t>
            </a:r>
          </a:p>
          <a:p>
            <a:pPr algn="just"/>
            <a:r>
              <a:rPr lang="fr-FR" sz="2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 </a:t>
            </a:r>
            <a:r>
              <a:rPr lang="fr-FR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Profil SIMS de D </a:t>
            </a:r>
            <a:r>
              <a:rPr lang="fr-FR" sz="2000" dirty="0" smtClean="0">
                <a:latin typeface="Garamond" panose="02020404030301010803" pitchFamily="18" charset="0"/>
              </a:rPr>
              <a:t>après </a:t>
            </a:r>
            <a:r>
              <a:rPr lang="fr-FR" sz="2000" dirty="0" err="1" smtClean="0">
                <a:latin typeface="Garamond" panose="02020404030301010803" pitchFamily="18" charset="0"/>
              </a:rPr>
              <a:t>TTh</a:t>
            </a:r>
            <a:r>
              <a:rPr lang="fr-FR" sz="2000" dirty="0" smtClean="0">
                <a:latin typeface="Garamond" panose="02020404030301010803" pitchFamily="18" charset="0"/>
              </a:rPr>
              <a:t> </a:t>
            </a:r>
          </a:p>
          <a:p>
            <a:pPr algn="just"/>
            <a:r>
              <a:rPr lang="fr-FR" sz="2000" dirty="0" smtClean="0">
                <a:latin typeface="Garamond" panose="02020404030301010803" pitchFamily="18" charset="0"/>
              </a:rPr>
              <a:t>3. </a:t>
            </a:r>
            <a:r>
              <a:rPr lang="fr-FR" sz="2000" dirty="0" err="1" smtClean="0">
                <a:latin typeface="Garamond" panose="02020404030301010803" pitchFamily="18" charset="0"/>
              </a:rPr>
              <a:t>Thermodésorption</a:t>
            </a:r>
            <a:r>
              <a:rPr lang="fr-FR" sz="2000" dirty="0" smtClean="0">
                <a:latin typeface="Garamond" panose="02020404030301010803" pitchFamily="18" charset="0"/>
              </a:rPr>
              <a:t> </a:t>
            </a:r>
            <a:r>
              <a:rPr lang="fr-FR" sz="2000" dirty="0">
                <a:latin typeface="Garamond" panose="02020404030301010803" pitchFamily="18" charset="0"/>
              </a:rPr>
              <a:t>complète de </a:t>
            </a:r>
            <a:r>
              <a:rPr lang="fr-FR" sz="2000" dirty="0" smtClean="0">
                <a:latin typeface="Garamond" panose="02020404030301010803" pitchFamily="18" charset="0"/>
              </a:rPr>
              <a:t>deutérium </a:t>
            </a:r>
            <a:r>
              <a:rPr lang="fr-FR" sz="2000" dirty="0">
                <a:latin typeface="Garamond" panose="02020404030301010803" pitchFamily="18" charset="0"/>
              </a:rPr>
              <a:t>en rampe de </a:t>
            </a:r>
            <a:r>
              <a:rPr lang="fr-FR" sz="2000" dirty="0" smtClean="0">
                <a:latin typeface="Garamond" panose="02020404030301010803" pitchFamily="18" charset="0"/>
              </a:rPr>
              <a:t>T </a:t>
            </a:r>
            <a:endParaRPr lang="fr-FR" sz="2000" dirty="0">
              <a:latin typeface="Garamond" panose="02020404030301010803" pitchFamily="18" charset="0"/>
            </a:endParaRPr>
          </a:p>
        </p:txBody>
      </p:sp>
      <p:sp>
        <p:nvSpPr>
          <p:cNvPr id="11" name="ZoneTexte 15"/>
          <p:cNvSpPr txBox="1">
            <a:spLocks noChangeArrowheads="1"/>
          </p:cNvSpPr>
          <p:nvPr/>
        </p:nvSpPr>
        <p:spPr bwMode="auto">
          <a:xfrm>
            <a:off x="119430" y="1057009"/>
            <a:ext cx="895273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7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8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</a:rPr>
              <a:t>Etape 2</a:t>
            </a:r>
            <a:endParaRPr lang="fr-FR" altLang="fr-FR" sz="2400" b="1" dirty="0">
              <a:solidFill>
                <a:schemeClr val="tx1"/>
              </a:solidFill>
              <a:latin typeface="Garamond" panose="02020404030301010803" pitchFamily="18" charset="0"/>
              <a:cs typeface="Calibri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2843808" y="4227830"/>
            <a:ext cx="0" cy="170428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8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6"/>
          <p:cNvSpPr txBox="1">
            <a:spLocks/>
          </p:cNvSpPr>
          <p:nvPr/>
        </p:nvSpPr>
        <p:spPr bwMode="auto">
          <a:xfrm>
            <a:off x="8386246" y="6373904"/>
            <a:ext cx="79533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| 16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835696" y="44624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 err="1" smtClean="0">
                <a:latin typeface="Garamond" panose="02020404030301010803" pitchFamily="18" charset="0"/>
              </a:rPr>
              <a:t>ExpERIENCE</a:t>
            </a:r>
            <a:r>
              <a:rPr lang="fr-FR" dirty="0" smtClean="0">
                <a:latin typeface="Garamond" panose="02020404030301010803" pitchFamily="18" charset="0"/>
              </a:rPr>
              <a:t> VS simulation</a:t>
            </a:r>
            <a:endParaRPr lang="fr-FR" dirty="0">
              <a:latin typeface="Garamond" panose="02020404030301010803" pitchFamily="18" charset="0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6984"/>
              </p:ext>
            </p:extLst>
          </p:nvPr>
        </p:nvGraphicFramePr>
        <p:xfrm>
          <a:off x="119430" y="3294456"/>
          <a:ext cx="3590830" cy="305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2" name="KGPlot" r:id="rId3" imgW="6464160" imgH="5499000" progId="KGraph_Plot">
                  <p:embed/>
                </p:oleObj>
              </mc:Choice>
              <mc:Fallback>
                <p:oleObj name="KGPlot" r:id="rId3" imgW="6464160" imgH="5499000" progId="KGraph_Plot">
                  <p:embed/>
                  <p:pic>
                    <p:nvPicPr>
                      <p:cNvPr id="6" name="Obje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430" y="3294456"/>
                        <a:ext cx="3590830" cy="3054675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èche droite 7"/>
          <p:cNvSpPr/>
          <p:nvPr/>
        </p:nvSpPr>
        <p:spPr>
          <a:xfrm>
            <a:off x="2723682" y="4813769"/>
            <a:ext cx="2064342" cy="102298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555479" y="4229072"/>
            <a:ext cx="132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Désorption</a:t>
            </a:r>
          </a:p>
          <a:p>
            <a:pPr algn="ctr"/>
            <a:r>
              <a:rPr lang="fr-FR" sz="1400" dirty="0" smtClean="0"/>
              <a:t>complète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767242"/>
              </p:ext>
            </p:extLst>
          </p:nvPr>
        </p:nvGraphicFramePr>
        <p:xfrm>
          <a:off x="4883922" y="3294456"/>
          <a:ext cx="3932654" cy="3072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3" name="KGPlot" r:id="rId5" imgW="6273720" imgH="4902120" progId="KGraph_Plot">
                  <p:embed/>
                </p:oleObj>
              </mc:Choice>
              <mc:Fallback>
                <p:oleObj name="KGPlot" r:id="rId5" imgW="6273720" imgH="490212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3922" y="3294456"/>
                        <a:ext cx="3932654" cy="3072883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19430" y="1499465"/>
            <a:ext cx="869714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Garamond" panose="02020404030301010803" pitchFamily="18" charset="0"/>
              </a:rPr>
              <a:t>1. Absorption de </a:t>
            </a:r>
            <a:r>
              <a:rPr lang="fr-FR" sz="2000" dirty="0">
                <a:latin typeface="Garamond" panose="02020404030301010803" pitchFamily="18" charset="0"/>
              </a:rPr>
              <a:t>deutérium </a:t>
            </a:r>
            <a:r>
              <a:rPr lang="fr-FR" sz="2000" dirty="0" smtClean="0">
                <a:latin typeface="Garamond" panose="02020404030301010803" pitchFamily="18" charset="0"/>
              </a:rPr>
              <a:t>par </a:t>
            </a:r>
            <a:r>
              <a:rPr lang="fr-FR" sz="2000" dirty="0">
                <a:latin typeface="Garamond" panose="02020404030301010803" pitchFamily="18" charset="0"/>
              </a:rPr>
              <a:t>exposition isotopique en eau </a:t>
            </a:r>
            <a:r>
              <a:rPr lang="fr-FR" sz="2000" dirty="0" smtClean="0">
                <a:latin typeface="Garamond" panose="02020404030301010803" pitchFamily="18" charset="0"/>
              </a:rPr>
              <a:t>lourde (4j)</a:t>
            </a:r>
            <a:endParaRPr lang="fr-FR" sz="2000" dirty="0"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è"/>
            </a:pPr>
            <a:r>
              <a:rPr lang="fr-FR" sz="2000" dirty="0" smtClean="0">
                <a:latin typeface="Garamond" panose="02020404030301010803" pitchFamily="18" charset="0"/>
              </a:rPr>
              <a:t>Profil </a:t>
            </a:r>
            <a:r>
              <a:rPr lang="fr-FR" sz="2000" dirty="0">
                <a:latin typeface="Garamond" panose="02020404030301010803" pitchFamily="18" charset="0"/>
              </a:rPr>
              <a:t>SIMS de D dans la </a:t>
            </a:r>
            <a:r>
              <a:rPr lang="fr-FR" sz="2000" dirty="0" smtClean="0">
                <a:latin typeface="Garamond" panose="02020404030301010803" pitchFamily="18" charset="0"/>
              </a:rPr>
              <a:t>couche </a:t>
            </a:r>
          </a:p>
          <a:p>
            <a:pPr algn="just"/>
            <a:r>
              <a:rPr lang="fr-FR" sz="2000" dirty="0" smtClean="0">
                <a:latin typeface="Garamond" panose="02020404030301010803" pitchFamily="18" charset="0"/>
              </a:rPr>
              <a:t>2. Mesure vitesse de désorption en situation de décrochement ou en isotherme </a:t>
            </a:r>
          </a:p>
          <a:p>
            <a:pPr algn="just"/>
            <a:r>
              <a:rPr lang="fr-FR" sz="2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 </a:t>
            </a:r>
            <a:r>
              <a:rPr lang="fr-FR" sz="2000" dirty="0" smtClean="0">
                <a:latin typeface="Garamond" panose="02020404030301010803" pitchFamily="18" charset="0"/>
              </a:rPr>
              <a:t>Profil SIMS de D après </a:t>
            </a:r>
            <a:r>
              <a:rPr lang="fr-FR" sz="2000" dirty="0" err="1" smtClean="0">
                <a:latin typeface="Garamond" panose="02020404030301010803" pitchFamily="18" charset="0"/>
              </a:rPr>
              <a:t>TTh</a:t>
            </a:r>
            <a:r>
              <a:rPr lang="fr-FR" sz="2000" dirty="0" smtClean="0">
                <a:latin typeface="Garamond" panose="02020404030301010803" pitchFamily="18" charset="0"/>
              </a:rPr>
              <a:t> </a:t>
            </a:r>
          </a:p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3. </a:t>
            </a:r>
            <a:r>
              <a:rPr lang="fr-FR" sz="2000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Thermodésorption</a:t>
            </a:r>
            <a:r>
              <a:rPr lang="fr-FR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complète </a:t>
            </a:r>
            <a:r>
              <a:rPr lang="fr-FR" sz="2000" dirty="0">
                <a:latin typeface="Garamond" panose="02020404030301010803" pitchFamily="18" charset="0"/>
              </a:rPr>
              <a:t>de </a:t>
            </a:r>
            <a:r>
              <a:rPr lang="fr-FR" sz="2000" dirty="0" smtClean="0">
                <a:latin typeface="Garamond" panose="02020404030301010803" pitchFamily="18" charset="0"/>
              </a:rPr>
              <a:t>deutérium </a:t>
            </a:r>
            <a:r>
              <a:rPr lang="fr-FR" sz="2000" dirty="0">
                <a:latin typeface="Garamond" panose="02020404030301010803" pitchFamily="18" charset="0"/>
              </a:rPr>
              <a:t>en rampe de </a:t>
            </a:r>
            <a:r>
              <a:rPr lang="fr-FR" sz="2000" dirty="0" smtClean="0">
                <a:latin typeface="Garamond" panose="02020404030301010803" pitchFamily="18" charset="0"/>
              </a:rPr>
              <a:t>T </a:t>
            </a:r>
            <a:endParaRPr lang="fr-FR" sz="2000" dirty="0">
              <a:latin typeface="Garamond" panose="02020404030301010803" pitchFamily="18" charset="0"/>
            </a:endParaRPr>
          </a:p>
        </p:txBody>
      </p:sp>
      <p:sp>
        <p:nvSpPr>
          <p:cNvPr id="11" name="ZoneTexte 15"/>
          <p:cNvSpPr txBox="1">
            <a:spLocks noChangeArrowheads="1"/>
          </p:cNvSpPr>
          <p:nvPr/>
        </p:nvSpPr>
        <p:spPr bwMode="auto">
          <a:xfrm>
            <a:off x="119430" y="1057009"/>
            <a:ext cx="895273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7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8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</a:rPr>
              <a:t>Etape 3</a:t>
            </a:r>
            <a:endParaRPr lang="fr-FR" altLang="fr-FR" sz="2400" b="1" dirty="0">
              <a:solidFill>
                <a:schemeClr val="tx1"/>
              </a:solidFill>
              <a:latin typeface="Garamond" panose="02020404030301010803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172400" y="6376243"/>
            <a:ext cx="1118696" cy="365125"/>
          </a:xfrm>
        </p:spPr>
        <p:txBody>
          <a:bodyPr/>
          <a:lstStyle/>
          <a:p>
            <a:r>
              <a:rPr lang="fr-FR" sz="1400" dirty="0" smtClean="0">
                <a:latin typeface="Garamond" panose="02020404030301010803" pitchFamily="18" charset="0"/>
              </a:rPr>
              <a:t>|  17</a:t>
            </a:r>
            <a:endParaRPr lang="fr-FR" sz="1400" dirty="0">
              <a:latin typeface="Garamond" panose="02020404030301010803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4693" y="1556792"/>
            <a:ext cx="8696611" cy="2862322"/>
          </a:xfrm>
          <a:prstGeom prst="rect">
            <a:avLst/>
          </a:prstGeom>
          <a:noFill/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fr-FR" sz="3600" dirty="0" smtClean="0">
              <a:latin typeface="Garamond" panose="02020404030301010803" pitchFamily="18" charset="0"/>
            </a:endParaRPr>
          </a:p>
          <a:p>
            <a:pPr algn="ctr"/>
            <a:r>
              <a:rPr lang="fr-FR" sz="3600" dirty="0" smtClean="0">
                <a:latin typeface="Garamond" panose="02020404030301010803" pitchFamily="18" charset="0"/>
              </a:rPr>
              <a:t>Problème : comment optimiser les paramètres ?</a:t>
            </a:r>
          </a:p>
          <a:p>
            <a:pPr algn="ctr"/>
            <a:r>
              <a:rPr lang="fr-FR" sz="3600" dirty="0" smtClean="0"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Quel outil utiliser ? </a:t>
            </a:r>
          </a:p>
          <a:p>
            <a:pPr algn="ctr"/>
            <a:endParaRPr lang="fr-FR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57186" t="15428" r="13727" b="37568"/>
          <a:stretch/>
        </p:blipFill>
        <p:spPr>
          <a:xfrm>
            <a:off x="539552" y="980728"/>
            <a:ext cx="7776864" cy="52428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29085" y="260648"/>
            <a:ext cx="791633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 cap="all" dirty="0">
                <a:solidFill>
                  <a:srgbClr val="FFFFFF"/>
                </a:solidFill>
                <a:latin typeface="Garamond" panose="02020404030301010803" pitchFamily="18" charset="0"/>
              </a:rPr>
              <a:t>Uranie : </a:t>
            </a:r>
            <a:r>
              <a:rPr lang="fr-FR" sz="1700" cap="all" dirty="0" err="1" smtClean="0">
                <a:solidFill>
                  <a:srgbClr val="FFFFFF"/>
                </a:solidFill>
                <a:latin typeface="Garamond" panose="02020404030301010803" pitchFamily="18" charset="0"/>
              </a:rPr>
              <a:t>PLateforme</a:t>
            </a:r>
            <a:r>
              <a:rPr lang="fr-FR" sz="1700" cap="all" dirty="0" smtClean="0">
                <a:solidFill>
                  <a:srgbClr val="FFFFFF"/>
                </a:solidFill>
                <a:latin typeface="Garamond" panose="02020404030301010803" pitchFamily="18" charset="0"/>
              </a:rPr>
              <a:t> </a:t>
            </a:r>
            <a:r>
              <a:rPr lang="fr-FR" sz="1700" cap="all" dirty="0">
                <a:solidFill>
                  <a:srgbClr val="FFFFFF"/>
                </a:solidFill>
                <a:latin typeface="Garamond" panose="02020404030301010803" pitchFamily="18" charset="0"/>
              </a:rPr>
              <a:t>Incertitudes et Optimisation du CEA/DEN</a:t>
            </a:r>
            <a:endParaRPr lang="fr-FR" sz="1700" cap="all" dirty="0">
              <a:latin typeface="Garamond" panose="02020404030301010803" pitchFamily="18" charset="0"/>
            </a:endParaRP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172400" y="6376243"/>
            <a:ext cx="1118696" cy="365125"/>
          </a:xfrm>
        </p:spPr>
        <p:txBody>
          <a:bodyPr/>
          <a:lstStyle/>
          <a:p>
            <a:r>
              <a:rPr lang="fr-FR" sz="1400" dirty="0" smtClean="0">
                <a:latin typeface="Garamond" panose="02020404030301010803" pitchFamily="18" charset="0"/>
              </a:rPr>
              <a:t>|  18</a:t>
            </a:r>
            <a:endParaRPr lang="fr-FR" sz="1400" dirty="0">
              <a:latin typeface="Garamond" panose="020204040303010108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8968" y="609233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•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  Interface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utilisateur : Scripts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C++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python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ou fichier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Xml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6"/>
          <p:cNvSpPr>
            <a:spLocks noGrp="1"/>
          </p:cNvSpPr>
          <p:nvPr>
            <p:ph type="title"/>
          </p:nvPr>
        </p:nvSpPr>
        <p:spPr>
          <a:xfrm>
            <a:off x="451372" y="23888"/>
            <a:ext cx="8077999" cy="90872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Garamond" panose="02020404030301010803" pitchFamily="18" charset="0"/>
                <a:cs typeface="Calibri" panose="020F0502020204030204" pitchFamily="34" charset="0"/>
              </a:rPr>
              <a:t>OPTIMISATION DES PARAMETRES AVEC URANIE</a:t>
            </a:r>
            <a:endParaRPr lang="en-US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/>
          </p:nvPr>
        </p:nvGraphicFramePr>
        <p:xfrm>
          <a:off x="245865" y="3097468"/>
          <a:ext cx="22288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8" name="Équation" r:id="rId3" imgW="2235200" imgH="508000" progId="Equation.3">
                  <p:embed/>
                </p:oleObj>
              </mc:Choice>
              <mc:Fallback>
                <p:oleObj name="Équation" r:id="rId3" imgW="2235200" imgH="508000" progId="Equation.3">
                  <p:embed/>
                  <p:pic>
                    <p:nvPicPr>
                      <p:cNvPr id="1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865" y="3097468"/>
                        <a:ext cx="22288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184731" y="2723460"/>
            <a:ext cx="56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Diffusion interstitielle dans le volume</a:t>
            </a:r>
            <a:endParaRPr lang="fr-FR" sz="1400" dirty="0" smtClean="0">
              <a:solidFill>
                <a:srgbClr val="B2B2B2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69484" y="3092793"/>
            <a:ext cx="766365" cy="519026"/>
          </a:xfrm>
          <a:prstGeom prst="roundRect">
            <a:avLst/>
          </a:prstGeom>
          <a:solidFill>
            <a:srgbClr val="0070C0">
              <a:alpha val="30000"/>
            </a:srgb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426684" y="3622296"/>
            <a:ext cx="1458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70C0"/>
                </a:solidFill>
              </a:rPr>
              <a:t>Terme source de couplage avec les pièges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6364618" y="3911934"/>
            <a:ext cx="1673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70C0"/>
                </a:solidFill>
              </a:rPr>
              <a:t>Diffusion Zone 1</a:t>
            </a:r>
          </a:p>
        </p:txBody>
      </p:sp>
      <p:graphicFrame>
        <p:nvGraphicFramePr>
          <p:cNvPr id="77" name="Objet 76"/>
          <p:cNvGraphicFramePr>
            <a:graphicFrameLocks noChangeAspect="1"/>
          </p:cNvGraphicFramePr>
          <p:nvPr>
            <p:extLst/>
          </p:nvPr>
        </p:nvGraphicFramePr>
        <p:xfrm>
          <a:off x="3331184" y="3266471"/>
          <a:ext cx="1536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9" name="Équation" r:id="rId5" imgW="1536480" imgH="507960" progId="Equation.3">
                  <p:embed/>
                </p:oleObj>
              </mc:Choice>
              <mc:Fallback>
                <p:oleObj name="Équation" r:id="rId5" imgW="1536480" imgH="507960" progId="Equation.3">
                  <p:embed/>
                  <p:pic>
                    <p:nvPicPr>
                      <p:cNvPr id="77" name="Objet 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31184" y="3266471"/>
                        <a:ext cx="1536700" cy="5080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Image 50"/>
          <p:cNvPicPr/>
          <p:nvPr/>
        </p:nvPicPr>
        <p:blipFill rotWithShape="1">
          <a:blip r:embed="rId7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"/>
          <a:stretch/>
        </p:blipFill>
        <p:spPr bwMode="auto">
          <a:xfrm>
            <a:off x="2483289" y="1073875"/>
            <a:ext cx="4206968" cy="114697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Accolade ouvrante 52"/>
          <p:cNvSpPr/>
          <p:nvPr/>
        </p:nvSpPr>
        <p:spPr>
          <a:xfrm rot="16200000">
            <a:off x="4450161" y="303879"/>
            <a:ext cx="273224" cy="4101847"/>
          </a:xfrm>
          <a:prstGeom prst="lef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3527966" y="2485614"/>
            <a:ext cx="237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Zone 1 : 180 µm (métal)</a:t>
            </a:r>
          </a:p>
        </p:txBody>
      </p:sp>
      <p:sp>
        <p:nvSpPr>
          <p:cNvPr id="69" name="Flèche droite 68"/>
          <p:cNvSpPr/>
          <p:nvPr/>
        </p:nvSpPr>
        <p:spPr>
          <a:xfrm rot="10800000">
            <a:off x="1547184" y="1420792"/>
            <a:ext cx="617569" cy="432048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960789" y="1842764"/>
            <a:ext cx="1776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Extérieur</a:t>
            </a:r>
            <a:endParaRPr lang="fr-FR" sz="1400" b="1" dirty="0" smtClean="0">
              <a:solidFill>
                <a:srgbClr val="00B0F0"/>
              </a:solidFill>
              <a:sym typeface="Wingdings" panose="05000000000000000000" pitchFamily="2" charset="2"/>
            </a:endParaRPr>
          </a:p>
        </p:txBody>
      </p:sp>
      <p:cxnSp>
        <p:nvCxnSpPr>
          <p:cNvPr id="81" name="Connecteur droit 80"/>
          <p:cNvCxnSpPr/>
          <p:nvPr/>
        </p:nvCxnSpPr>
        <p:spPr>
          <a:xfrm>
            <a:off x="25876" y="2797383"/>
            <a:ext cx="89289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1547184" y="2994028"/>
            <a:ext cx="1189897" cy="84660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5313732" y="3200203"/>
                <a:ext cx="3774816" cy="899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m:rPr>
                          <m:nor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35000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FR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b="0" dirty="0" smtClean="0">
                  <a:ea typeface="Cambria Math" panose="02040503050406030204" pitchFamily="18" charset="0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732" y="3200203"/>
                <a:ext cx="3774816" cy="8993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945860"/>
              </p:ext>
            </p:extLst>
          </p:nvPr>
        </p:nvGraphicFramePr>
        <p:xfrm>
          <a:off x="464931" y="5013921"/>
          <a:ext cx="11620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0" name="Équation" r:id="rId10" imgW="1155700" imgH="393700" progId="Equation.3">
                  <p:embed/>
                </p:oleObj>
              </mc:Choice>
              <mc:Fallback>
                <p:oleObj name="Équation" r:id="rId10" imgW="1155700" imgH="393700" progId="Equation.3">
                  <p:embed/>
                  <p:pic>
                    <p:nvPicPr>
                      <p:cNvPr id="3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31" y="5013921"/>
                        <a:ext cx="11620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369300" y="4625405"/>
            <a:ext cx="417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Dissociation à l’interface</a:t>
            </a:r>
            <a:endParaRPr lang="fr-FR" sz="1400" dirty="0" smtClean="0">
              <a:solidFill>
                <a:srgbClr val="B2B2B2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660509" y="5044528"/>
            <a:ext cx="143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50"/>
                </a:solidFill>
              </a:rPr>
              <a:t>Désorption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611131" y="5578304"/>
            <a:ext cx="1460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</a:rPr>
              <a:t>Adsorption</a:t>
            </a:r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669895"/>
              </p:ext>
            </p:extLst>
          </p:nvPr>
        </p:nvGraphicFramePr>
        <p:xfrm>
          <a:off x="2965159" y="5564288"/>
          <a:ext cx="1460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1" name="Équation" r:id="rId12" imgW="1460160" imgH="431640" progId="Equation.3">
                  <p:embed/>
                </p:oleObj>
              </mc:Choice>
              <mc:Fallback>
                <p:oleObj name="Équation" r:id="rId12" imgW="1460160" imgH="431640" progId="Equation.3">
                  <p:embed/>
                  <p:pic>
                    <p:nvPicPr>
                      <p:cNvPr id="72" name="Objet 7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65159" y="5564288"/>
                        <a:ext cx="1460500" cy="431800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ZoneTexte 34"/>
          <p:cNvSpPr txBox="1"/>
          <p:nvPr/>
        </p:nvSpPr>
        <p:spPr>
          <a:xfrm>
            <a:off x="4785457" y="5523904"/>
            <a:ext cx="3950120" cy="553998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fr-FR" sz="3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2 paramètres à optimiser </a:t>
            </a:r>
            <a:endParaRPr lang="fr-FR" sz="3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3000673" y="5008753"/>
                <a:ext cx="4063292" cy="41453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𝑑𝑒𝑠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𝑑𝑒𝑠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m:rPr>
                        <m:nor/>
                      </m:rPr>
                      <a:rPr lang="fr-FR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𝑑𝑒𝑠</m:t>
                                </m:r>
                              </m:sub>
                            </m:sSub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𝑅𝑇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 smtClean="0"/>
                  <a:t>             (m.s</a:t>
                </a:r>
                <a:r>
                  <a:rPr lang="fr-FR" baseline="30000" dirty="0" smtClean="0"/>
                  <a:t>-1</a:t>
                </a:r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673" y="5008753"/>
                <a:ext cx="4063292" cy="414537"/>
              </a:xfrm>
              <a:prstGeom prst="rect">
                <a:avLst/>
              </a:prstGeom>
              <a:blipFill>
                <a:blip r:embed="rId14"/>
                <a:stretch>
                  <a:fillRect l="-1943" t="-1429" r="-3438" b="-14286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llipse 1"/>
          <p:cNvSpPr/>
          <p:nvPr/>
        </p:nvSpPr>
        <p:spPr>
          <a:xfrm>
            <a:off x="3635896" y="4981539"/>
            <a:ext cx="720080" cy="441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4756795" y="4950836"/>
            <a:ext cx="751309" cy="4724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172400" y="6376243"/>
            <a:ext cx="1118696" cy="365125"/>
          </a:xfrm>
        </p:spPr>
        <p:txBody>
          <a:bodyPr/>
          <a:lstStyle/>
          <a:p>
            <a:r>
              <a:rPr lang="fr-FR" sz="1400" dirty="0" smtClean="0">
                <a:latin typeface="Garamond" panose="02020404030301010803" pitchFamily="18" charset="0"/>
              </a:rPr>
              <a:t>|  19</a:t>
            </a:r>
            <a:endParaRPr lang="fr-FR" sz="1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8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5" grpId="0"/>
      <p:bldP spid="36" grpId="0" animBg="1"/>
      <p:bldP spid="2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fr-FR" altLang="fr-FR" sz="1800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fr-FR" altLang="fr-FR" sz="1800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16" name="Espace réservé du numéro de diapositive 6"/>
          <p:cNvSpPr txBox="1">
            <a:spLocks/>
          </p:cNvSpPr>
          <p:nvPr/>
        </p:nvSpPr>
        <p:spPr bwMode="auto">
          <a:xfrm>
            <a:off x="8348663" y="6376243"/>
            <a:ext cx="79533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| </a:t>
            </a:r>
            <a:fld id="{2FA5573C-FA3A-4FA5-8DC1-918F33CD70BC}" type="slidenum">
              <a:rPr lang="fr-FR" sz="140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sz="1400" dirty="0" smtClean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fr-FR" altLang="fr-FR" sz="1800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pic>
        <p:nvPicPr>
          <p:cNvPr id="14" name="Imag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39" y="1468163"/>
            <a:ext cx="8032650" cy="4752528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51328" y="6237742"/>
            <a:ext cx="8136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i="1" dirty="0" smtClean="0">
                <a:solidFill>
                  <a:srgbClr val="808080"/>
                </a:solidFill>
              </a:rPr>
              <a:t>Etapes du cycle de vie d’un assemblage combustible</a:t>
            </a:r>
            <a:endParaRPr lang="fr-FR" sz="900" i="1" dirty="0">
              <a:solidFill>
                <a:srgbClr val="808080"/>
              </a:solidFill>
            </a:endParaRPr>
          </a:p>
        </p:txBody>
      </p:sp>
      <p:sp>
        <p:nvSpPr>
          <p:cNvPr id="10" name="Titre 16"/>
          <p:cNvSpPr txBox="1">
            <a:spLocks/>
          </p:cNvSpPr>
          <p:nvPr/>
        </p:nvSpPr>
        <p:spPr>
          <a:xfrm>
            <a:off x="1763688" y="35833"/>
            <a:ext cx="7236464" cy="90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cap="none" dirty="0" smtClean="0">
                <a:latin typeface="Garamond" panose="02020404030301010803" pitchFamily="18" charset="0"/>
              </a:rPr>
              <a:t>CONTEXTE GÉNÉRAL </a:t>
            </a:r>
          </a:p>
          <a:p>
            <a:pPr algn="r"/>
            <a:r>
              <a:rPr lang="fr-FR" sz="2000" cap="none" dirty="0" smtClean="0">
                <a:latin typeface="Garamond" panose="02020404030301010803" pitchFamily="18" charset="0"/>
              </a:rPr>
              <a:t>CYCLE DU COMBUSTIBLE</a:t>
            </a:r>
            <a:endParaRPr lang="fr-FR" sz="2000" cap="none" dirty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648" y="3717032"/>
            <a:ext cx="280831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788024" y="1988840"/>
            <a:ext cx="3816424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187624" y="2276872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27584" y="2208764"/>
            <a:ext cx="169388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Garamond" panose="02020404030301010803" pitchFamily="18" charset="0"/>
              </a:rPr>
              <a:t>Centre de recyclage de la Hague ORANO</a:t>
            </a:r>
            <a:endParaRPr lang="fr-FR" sz="1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6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Garamond" panose="02020404030301010803" pitchFamily="18" charset="0"/>
              </a:rPr>
              <a:t>OPTIMISATION des paramètres avec URANIE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18369" y="977655"/>
            <a:ext cx="8856984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Démarche</a:t>
            </a:r>
            <a:endParaRPr lang="fr-FR" sz="1400" b="1" dirty="0">
              <a:latin typeface="Garamond" panose="02020404030301010803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latin typeface="Garamond" panose="02020404030301010803" pitchFamily="18" charset="0"/>
              </a:rPr>
              <a:t>Base de données expérimentales  </a:t>
            </a:r>
            <a:r>
              <a:rPr lang="fr-FR" sz="1400" b="1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 5</a:t>
            </a:r>
            <a:r>
              <a:rPr lang="fr-FR" sz="1400" b="1" dirty="0" smtClean="0">
                <a:latin typeface="Garamond" panose="02020404030301010803" pitchFamily="18" charset="0"/>
              </a:rPr>
              <a:t> expériences de TDS en rampe de température sur matériau brut de fabrication (15 </a:t>
            </a:r>
            <a:r>
              <a:rPr lang="fr-FR" sz="1400" b="1" dirty="0" err="1" smtClean="0">
                <a:latin typeface="Garamond" panose="02020404030301010803" pitchFamily="18" charset="0"/>
              </a:rPr>
              <a:t>wt</a:t>
            </a:r>
            <a:r>
              <a:rPr lang="fr-FR" sz="1400" b="1" dirty="0" smtClean="0">
                <a:latin typeface="Garamond" panose="02020404030301010803" pitchFamily="18" charset="0"/>
              </a:rPr>
              <a:t> ppm H)</a:t>
            </a: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6627073" y="50071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" name="Espace réservé du numéro de diapositive 6"/>
          <p:cNvSpPr txBox="1">
            <a:spLocks/>
          </p:cNvSpPr>
          <p:nvPr/>
        </p:nvSpPr>
        <p:spPr bwMode="auto">
          <a:xfrm>
            <a:off x="8386246" y="6373904"/>
            <a:ext cx="79533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| 20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237867"/>
            <a:ext cx="2790836" cy="2004731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464513" y="4480522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3°C/min - 2</a:t>
            </a:r>
            <a:endParaRPr lang="fr-FR" sz="1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97" y="4261976"/>
            <a:ext cx="2779027" cy="197533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01660" y="4417089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3°C/min</a:t>
            </a:r>
            <a:endParaRPr lang="fr-FR" sz="1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433" y="2060848"/>
            <a:ext cx="2819609" cy="197882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380980" y="2280559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7°C/min - 2</a:t>
            </a:r>
            <a:endParaRPr lang="fr-FR" sz="1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688" y="2104671"/>
            <a:ext cx="2734838" cy="1957741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3418590" y="2319655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7°C/min</a:t>
            </a:r>
            <a:endParaRPr lang="fr-FR" sz="14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38" y="2045954"/>
            <a:ext cx="2884194" cy="2042646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630701" y="2280558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10°C/min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379380" y="3998242"/>
            <a:ext cx="576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 Critère  : écart entre expérience (rouge) et </a:t>
            </a:r>
            <a:r>
              <a:rPr lang="fr-FR" dirty="0" smtClean="0">
                <a:solidFill>
                  <a:srgbClr val="0000FF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simulation (bleu)</a:t>
            </a:r>
            <a:endParaRPr lang="fr-FR" dirty="0">
              <a:solidFill>
                <a:srgbClr val="0000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19668" y="276573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RR1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507556" y="284103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RR2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472557" y="28467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RR3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547072" y="48577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RR4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5118148" y="4525730"/>
            <a:ext cx="4001480" cy="830997"/>
          </a:xfrm>
          <a:prstGeom prst="rect">
            <a:avLst/>
          </a:prstGeom>
          <a:noFill/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Garamond" panose="02020404030301010803" pitchFamily="18" charset="0"/>
              </a:rPr>
              <a:t>Critère à optimiser :</a:t>
            </a:r>
          </a:p>
          <a:p>
            <a:endParaRPr lang="fr-FR" sz="1600" b="1" dirty="0" smtClean="0">
              <a:latin typeface="Garamond" panose="02020404030301010803" pitchFamily="18" charset="0"/>
            </a:endParaRPr>
          </a:p>
          <a:p>
            <a:r>
              <a:rPr lang="fr-FR" sz="1600" b="1" dirty="0" smtClean="0">
                <a:latin typeface="Garamond" panose="02020404030301010803" pitchFamily="18" charset="0"/>
              </a:rPr>
              <a:t>RESULTAT = RR1+RR2+RR3+RR4+RR5</a:t>
            </a:r>
            <a:endParaRPr lang="fr-FR" sz="1600" b="1" dirty="0">
              <a:latin typeface="Garamond" panose="02020404030301010803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504869" y="487140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RR5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59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Garamond" panose="02020404030301010803" pitchFamily="18" charset="0"/>
              </a:rPr>
              <a:t>OPTIMISATION des paramètres avec URANIE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07504" y="1012433"/>
            <a:ext cx="8568952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Démarche numérique </a:t>
            </a:r>
          </a:p>
          <a:p>
            <a:r>
              <a:rPr lang="fr-FR" b="1" dirty="0" smtClean="0">
                <a:latin typeface="Garamond" panose="02020404030301010803" pitchFamily="18" charset="0"/>
              </a:rPr>
              <a:t>-    Données expérimentales  </a:t>
            </a:r>
            <a:r>
              <a:rPr lang="fr-FR" b="1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 5</a:t>
            </a:r>
            <a:r>
              <a:rPr lang="fr-FR" b="1" dirty="0" smtClean="0">
                <a:latin typeface="Garamond" panose="02020404030301010803" pitchFamily="18" charset="0"/>
              </a:rPr>
              <a:t> expériences de TDS sur matériau</a:t>
            </a:r>
            <a:endParaRPr lang="fr-FR" b="1" dirty="0">
              <a:latin typeface="Garamond" panose="02020404030301010803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latin typeface="Garamond" panose="02020404030301010803" pitchFamily="18" charset="0"/>
              </a:rPr>
              <a:t>Deux méthodes d’URANIE </a:t>
            </a:r>
            <a:r>
              <a:rPr lang="fr-FR" b="1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 </a:t>
            </a:r>
            <a:r>
              <a:rPr lang="fr-FR" b="1" dirty="0" smtClean="0">
                <a:latin typeface="Garamond" panose="02020404030301010803" pitchFamily="18" charset="0"/>
              </a:rPr>
              <a:t>Echantillonnage et optimisation</a:t>
            </a: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6627073" y="48224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latin typeface="Garamond" panose="02020404030301010803" pitchFamily="18" charset="0"/>
            </a:endParaRPr>
          </a:p>
        </p:txBody>
      </p:sp>
      <p:sp>
        <p:nvSpPr>
          <p:cNvPr id="24" name="Espace réservé du numéro de diapositive 6"/>
          <p:cNvSpPr txBox="1">
            <a:spLocks/>
          </p:cNvSpPr>
          <p:nvPr/>
        </p:nvSpPr>
        <p:spPr bwMode="auto">
          <a:xfrm>
            <a:off x="8386246" y="6373904"/>
            <a:ext cx="79533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| 21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971798"/>
              </p:ext>
            </p:extLst>
          </p:nvPr>
        </p:nvGraphicFramePr>
        <p:xfrm>
          <a:off x="-32749" y="2158745"/>
          <a:ext cx="4411304" cy="353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4" name="KGPlot" r:id="rId3" imgW="6667560" imgH="5346720" progId="KGraph_Plot">
                  <p:embed/>
                </p:oleObj>
              </mc:Choice>
              <mc:Fallback>
                <p:oleObj name="KGPlot" r:id="rId3" imgW="6667560" imgH="5346720" progId="KGraph_Plot">
                  <p:embed/>
                  <p:pic>
                    <p:nvPicPr>
                      <p:cNvPr id="3" name="Obje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2749" y="2158745"/>
                        <a:ext cx="4411304" cy="3537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347701"/>
              </p:ext>
            </p:extLst>
          </p:nvPr>
        </p:nvGraphicFramePr>
        <p:xfrm>
          <a:off x="4378555" y="1964455"/>
          <a:ext cx="4746349" cy="3655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5" name="KGPlot" r:id="rId5" imgW="6134040" imgH="4724280" progId="KGraph_Plot">
                  <p:embed/>
                </p:oleObj>
              </mc:Choice>
              <mc:Fallback>
                <p:oleObj name="KGPlot" r:id="rId5" imgW="6134040" imgH="4724280" progId="KGraph_Plot">
                  <p:embed/>
                  <p:pic>
                    <p:nvPicPr>
                      <p:cNvPr id="5" name="Obje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78555" y="1964455"/>
                        <a:ext cx="4746349" cy="3655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cteur droit 13"/>
          <p:cNvCxnSpPr/>
          <p:nvPr/>
        </p:nvCxnSpPr>
        <p:spPr>
          <a:xfrm>
            <a:off x="4391980" y="2158745"/>
            <a:ext cx="16016" cy="38625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832031" y="1976647"/>
            <a:ext cx="2740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Garamond" panose="02020404030301010803" pitchFamily="18" charset="0"/>
              </a:rPr>
              <a:t>Echantillonnage : 100 points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867608" y="1920561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Garamond" panose="02020404030301010803" pitchFamily="18" charset="0"/>
              </a:rPr>
              <a:t>Optimisation « locale »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5650821"/>
            <a:ext cx="3980327" cy="830997"/>
          </a:xfrm>
          <a:prstGeom prst="rect">
            <a:avLst/>
          </a:prstGeom>
          <a:noFill/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6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Domaine d’investigation  : </a:t>
            </a:r>
          </a:p>
          <a:p>
            <a:pPr marL="742950" lvl="1" indent="-285750">
              <a:buFontTx/>
              <a:buChar char="-"/>
            </a:pPr>
            <a:r>
              <a:rPr lang="fr-FR" sz="16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ln(</a:t>
            </a:r>
            <a:r>
              <a:rPr lang="fr-FR" sz="1600" dirty="0" err="1" smtClean="0">
                <a:latin typeface="Garamond" panose="02020404030301010803" pitchFamily="18" charset="0"/>
                <a:sym typeface="Wingdings" panose="05000000000000000000" pitchFamily="2" charset="2"/>
              </a:rPr>
              <a:t>k°</a:t>
            </a:r>
            <a:r>
              <a:rPr lang="fr-FR" sz="1600" baseline="-25000" dirty="0" err="1" smtClean="0">
                <a:latin typeface="Garamond" panose="02020404030301010803" pitchFamily="18" charset="0"/>
                <a:sym typeface="Wingdings" panose="05000000000000000000" pitchFamily="2" charset="2"/>
              </a:rPr>
              <a:t>des</a:t>
            </a:r>
            <a:r>
              <a:rPr lang="fr-FR" sz="16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) :  [10; 20]</a:t>
            </a:r>
          </a:p>
          <a:p>
            <a:pPr marL="742950" lvl="1" indent="-285750">
              <a:buFontTx/>
              <a:buChar char="-"/>
            </a:pPr>
            <a:r>
              <a:rPr lang="fr-FR" sz="1600" dirty="0" err="1" smtClean="0">
                <a:latin typeface="Garamond" panose="02020404030301010803" pitchFamily="18" charset="0"/>
                <a:sym typeface="Wingdings" panose="05000000000000000000" pitchFamily="2" charset="2"/>
              </a:rPr>
              <a:t>E</a:t>
            </a:r>
            <a:r>
              <a:rPr lang="fr-FR" sz="1600" baseline="-25000" dirty="0" err="1" smtClean="0">
                <a:latin typeface="Garamond" panose="02020404030301010803" pitchFamily="18" charset="0"/>
                <a:sym typeface="Wingdings" panose="05000000000000000000" pitchFamily="2" charset="2"/>
              </a:rPr>
              <a:t>a_des</a:t>
            </a:r>
            <a:r>
              <a:rPr lang="fr-FR" sz="16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 : [220; 260] ( kJ/mol)</a:t>
            </a:r>
            <a:endParaRPr lang="fr-FR" sz="1600" dirty="0">
              <a:latin typeface="Garamond" panose="02020404030301010803" pitchFamily="18" charset="0"/>
              <a:sym typeface="Wingdings" panose="05000000000000000000" pitchFamily="2" charset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18808" y="5525999"/>
            <a:ext cx="4517688" cy="923330"/>
          </a:xfrm>
          <a:prstGeom prst="rect">
            <a:avLst/>
          </a:prstGeom>
          <a:noFill/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 err="1" smtClean="0">
                <a:latin typeface="Garamond" panose="02020404030301010803" pitchFamily="18" charset="0"/>
                <a:sym typeface="Wingdings" panose="05000000000000000000" pitchFamily="2" charset="2"/>
              </a:rPr>
              <a:t>optim</a:t>
            </a:r>
            <a:r>
              <a:rPr lang="fr-FR" dirty="0" smtClean="0">
                <a:latin typeface="Garamond" panose="02020404030301010803" pitchFamily="18" charset="0"/>
                <a:sym typeface="Wingdings" panose="05000000000000000000" pitchFamily="2" charset="2"/>
              </a:rPr>
              <a:t>. </a:t>
            </a:r>
            <a:r>
              <a:rPr lang="fr-FR" dirty="0">
                <a:latin typeface="Garamond" panose="02020404030301010803" pitchFamily="18" charset="0"/>
                <a:sym typeface="Wingdings" panose="05000000000000000000" pitchFamily="2" charset="2"/>
              </a:rPr>
              <a:t>différentes </a:t>
            </a:r>
            <a:r>
              <a:rPr lang="fr-FR" dirty="0" smtClean="0">
                <a:latin typeface="Garamond" panose="02020404030301010803" pitchFamily="18" charset="0"/>
                <a:sym typeface="Wingdings" panose="05000000000000000000" pitchFamily="2" charset="2"/>
              </a:rPr>
              <a:t>suivant valeurs de départ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 err="1" smtClean="0">
                <a:latin typeface="Garamond" panose="02020404030301010803" pitchFamily="18" charset="0"/>
                <a:sym typeface="Wingdings" panose="05000000000000000000" pitchFamily="2" charset="2"/>
              </a:rPr>
              <a:t>pb</a:t>
            </a:r>
            <a:r>
              <a:rPr lang="fr-FR" dirty="0" smtClean="0">
                <a:latin typeface="Garamond" panose="02020404030301010803" pitchFamily="18" charset="0"/>
                <a:sym typeface="Wingdings" panose="05000000000000000000" pitchFamily="2" charset="2"/>
              </a:rPr>
              <a:t> : pas de minimum global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temps de calcul par point  ~30 min</a:t>
            </a:r>
            <a:r>
              <a:rPr lang="fr-FR" dirty="0" smtClean="0">
                <a:solidFill>
                  <a:srgbClr val="FF000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 </a:t>
            </a:r>
            <a:endParaRPr lang="fr-FR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4074" y="1102558"/>
            <a:ext cx="8758406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Garamond" panose="02020404030301010803" pitchFamily="18" charset="0"/>
              </a:rPr>
              <a:t>Optimisation de la constante de désorption  : cartographie du </a:t>
            </a:r>
            <a:r>
              <a:rPr lang="fr-FR" sz="2000" dirty="0" smtClean="0">
                <a:latin typeface="Garamond" panose="02020404030301010803" pitchFamily="18" charset="0"/>
              </a:rPr>
              <a:t>critère</a:t>
            </a:r>
            <a:endParaRPr lang="fr-FR" sz="2000" dirty="0">
              <a:latin typeface="Garamond" panose="020204040303010108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4811848"/>
            <a:ext cx="8527847" cy="1323439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2000" b="1" dirty="0" smtClean="0">
                <a:latin typeface="Garamond" panose="02020404030301010803" pitchFamily="18" charset="0"/>
              </a:rPr>
              <a:t>vallée de minima </a:t>
            </a:r>
          </a:p>
          <a:p>
            <a:r>
              <a:rPr lang="fr-FR" sz="2000" dirty="0">
                <a:latin typeface="Garamond" panose="02020404030301010803" pitchFamily="18" charset="0"/>
                <a:sym typeface="Wingdings" panose="05000000000000000000" pitchFamily="2" charset="2"/>
              </a:rPr>
              <a:t> </a:t>
            </a:r>
            <a:r>
              <a:rPr lang="fr-FR" sz="2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d</a:t>
            </a:r>
            <a:r>
              <a:rPr lang="fr-FR" sz="2000" dirty="0" smtClean="0">
                <a:latin typeface="Garamond" panose="02020404030301010803" pitchFamily="18" charset="0"/>
              </a:rPr>
              <a:t>écroissance </a:t>
            </a:r>
            <a:r>
              <a:rPr lang="fr-FR" sz="2000" dirty="0">
                <a:latin typeface="Garamond" panose="02020404030301010803" pitchFamily="18" charset="0"/>
              </a:rPr>
              <a:t>du critère </a:t>
            </a:r>
            <a:r>
              <a:rPr lang="fr-FR" sz="2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</a:t>
            </a:r>
            <a:r>
              <a:rPr lang="fr-FR" sz="2000" dirty="0" smtClean="0">
                <a:latin typeface="Garamond" panose="02020404030301010803" pitchFamily="18" charset="0"/>
              </a:rPr>
              <a:t> </a:t>
            </a:r>
            <a:r>
              <a:rPr lang="fr-FR" sz="2000" dirty="0">
                <a:latin typeface="Garamond" panose="02020404030301010803" pitchFamily="18" charset="0"/>
              </a:rPr>
              <a:t>minimum sur le bord du domaine </a:t>
            </a:r>
            <a:r>
              <a:rPr lang="fr-FR" sz="2000" dirty="0" smtClean="0">
                <a:latin typeface="Garamond" panose="02020404030301010803" pitchFamily="18" charset="0"/>
              </a:rPr>
              <a:t>d’investigation</a:t>
            </a:r>
            <a:endParaRPr lang="fr-FR" sz="2000" dirty="0" smtClean="0">
              <a:latin typeface="Garamond" panose="02020404030301010803" pitchFamily="18" charset="0"/>
              <a:sym typeface="Wingdings" panose="05000000000000000000" pitchFamily="2" charset="2"/>
            </a:endParaRPr>
          </a:p>
          <a:p>
            <a:r>
              <a:rPr lang="fr-FR" sz="2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 pas de minimum global sur le domaine investigué 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2000" b="1" dirty="0" smtClean="0">
                <a:solidFill>
                  <a:srgbClr val="FF000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extension</a:t>
            </a:r>
            <a:r>
              <a:rPr lang="fr-FR" sz="2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 du domaine  de </a:t>
            </a:r>
            <a:r>
              <a:rPr lang="fr-FR" sz="2000" b="1" dirty="0" smtClean="0">
                <a:solidFill>
                  <a:srgbClr val="FF000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260 à 300 </a:t>
            </a:r>
            <a:r>
              <a:rPr lang="fr-FR" sz="2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kJ/mol</a:t>
            </a:r>
            <a:endParaRPr lang="fr-FR" sz="2000" dirty="0" smtClean="0">
              <a:latin typeface="Garamond" panose="02020404030301010803" pitchFamily="18" charset="0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656016" y="36725"/>
            <a:ext cx="7236464" cy="908720"/>
          </a:xfrm>
        </p:spPr>
        <p:txBody>
          <a:bodyPr/>
          <a:lstStyle/>
          <a:p>
            <a:r>
              <a:rPr lang="fr-FR" dirty="0" smtClean="0">
                <a:latin typeface="Garamond" panose="02020404030301010803" pitchFamily="18" charset="0"/>
              </a:rPr>
              <a:t>OPTIMISATION des paramètres avec URANIE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370" y="1458668"/>
            <a:ext cx="3498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b="1" dirty="0">
                <a:latin typeface="Garamond" panose="02020404030301010803" pitchFamily="18" charset="0"/>
              </a:rPr>
              <a:t>Objectif :  </a:t>
            </a:r>
            <a:r>
              <a:rPr lang="fr-FR" b="1" dirty="0" smtClean="0">
                <a:latin typeface="Garamond" panose="02020404030301010803" pitchFamily="18" charset="0"/>
              </a:rPr>
              <a:t>minimum global ?  </a:t>
            </a:r>
            <a:endParaRPr lang="fr-FR" b="1" dirty="0">
              <a:latin typeface="Garamond" panose="02020404030301010803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10633"/>
            <a:ext cx="4138925" cy="262378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16894"/>
            <a:ext cx="4086520" cy="259056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0133"/>
            <a:ext cx="4109121" cy="2604889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5004048" y="3185653"/>
            <a:ext cx="2592288" cy="954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65404" y="48463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2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172400" y="6376243"/>
            <a:ext cx="1118696" cy="365125"/>
          </a:xfrm>
        </p:spPr>
        <p:txBody>
          <a:bodyPr/>
          <a:lstStyle/>
          <a:p>
            <a:r>
              <a:rPr lang="fr-FR" sz="1400" dirty="0" smtClean="0">
                <a:latin typeface="Garamond" panose="02020404030301010803" pitchFamily="18" charset="0"/>
              </a:rPr>
              <a:t>|  22</a:t>
            </a:r>
            <a:endParaRPr lang="fr-FR" sz="1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93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365404" y="48463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0" y="1928500"/>
            <a:ext cx="4470430" cy="28339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14453" y="2303983"/>
            <a:ext cx="1464273" cy="1158725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827584" y="3399344"/>
            <a:ext cx="2232248" cy="100811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60" y="1991202"/>
            <a:ext cx="4104456" cy="260193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39" y="1862218"/>
            <a:ext cx="4352528" cy="2759192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>
            <a:off x="5058203" y="3501008"/>
            <a:ext cx="1383456" cy="668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34074" y="1102558"/>
            <a:ext cx="8758406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Garamond" panose="02020404030301010803" pitchFamily="18" charset="0"/>
              </a:rPr>
              <a:t>Optimisation de la constante de désorption  : cartographie du </a:t>
            </a:r>
            <a:r>
              <a:rPr lang="fr-FR" sz="2000" dirty="0" smtClean="0">
                <a:latin typeface="Garamond" panose="02020404030301010803" pitchFamily="18" charset="0"/>
              </a:rPr>
              <a:t>critère</a:t>
            </a:r>
            <a:endParaRPr lang="fr-FR" sz="2000" dirty="0">
              <a:latin typeface="Garamond" panose="020204040303010108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51520" y="4811848"/>
            <a:ext cx="8527847" cy="1323439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2000" b="1" dirty="0" smtClean="0">
                <a:latin typeface="Garamond" panose="02020404030301010803" pitchFamily="18" charset="0"/>
              </a:rPr>
              <a:t>vallée de minima </a:t>
            </a:r>
          </a:p>
          <a:p>
            <a:r>
              <a:rPr lang="fr-FR" sz="2000" dirty="0">
                <a:latin typeface="Garamond" panose="02020404030301010803" pitchFamily="18" charset="0"/>
                <a:sym typeface="Wingdings" panose="05000000000000000000" pitchFamily="2" charset="2"/>
              </a:rPr>
              <a:t> </a:t>
            </a:r>
            <a:r>
              <a:rPr lang="fr-FR" sz="2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d</a:t>
            </a:r>
            <a:r>
              <a:rPr lang="fr-FR" sz="2000" dirty="0" smtClean="0">
                <a:latin typeface="Garamond" panose="02020404030301010803" pitchFamily="18" charset="0"/>
              </a:rPr>
              <a:t>écroissance </a:t>
            </a:r>
            <a:r>
              <a:rPr lang="fr-FR" sz="2000" dirty="0">
                <a:latin typeface="Garamond" panose="02020404030301010803" pitchFamily="18" charset="0"/>
              </a:rPr>
              <a:t>du critère </a:t>
            </a:r>
            <a:r>
              <a:rPr lang="fr-FR" sz="2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</a:t>
            </a:r>
            <a:r>
              <a:rPr lang="fr-FR" sz="2000" dirty="0" smtClean="0">
                <a:latin typeface="Garamond" panose="02020404030301010803" pitchFamily="18" charset="0"/>
              </a:rPr>
              <a:t> </a:t>
            </a:r>
            <a:r>
              <a:rPr lang="fr-FR" sz="2000" dirty="0">
                <a:latin typeface="Garamond" panose="02020404030301010803" pitchFamily="18" charset="0"/>
              </a:rPr>
              <a:t>minimum sur le bord du domaine </a:t>
            </a:r>
            <a:r>
              <a:rPr lang="fr-FR" sz="2000" dirty="0" smtClean="0">
                <a:latin typeface="Garamond" panose="02020404030301010803" pitchFamily="18" charset="0"/>
              </a:rPr>
              <a:t>d’investigation</a:t>
            </a:r>
            <a:endParaRPr lang="fr-FR" sz="2000" dirty="0" smtClean="0">
              <a:latin typeface="Garamond" panose="02020404030301010803" pitchFamily="18" charset="0"/>
              <a:sym typeface="Wingdings" panose="05000000000000000000" pitchFamily="2" charset="2"/>
            </a:endParaRPr>
          </a:p>
          <a:p>
            <a:r>
              <a:rPr lang="fr-FR" sz="2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 pas de minimum global sur le domaine investigué 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2000" b="1" dirty="0" smtClean="0">
                <a:solidFill>
                  <a:srgbClr val="FF000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extension</a:t>
            </a:r>
            <a:r>
              <a:rPr lang="fr-FR" sz="2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 du domaine  de </a:t>
            </a:r>
            <a:r>
              <a:rPr lang="fr-FR" sz="2000" b="1" dirty="0" smtClean="0">
                <a:solidFill>
                  <a:srgbClr val="FF000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300 à 320 </a:t>
            </a:r>
            <a:r>
              <a:rPr lang="fr-FR" sz="2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kJ/mol</a:t>
            </a:r>
            <a:endParaRPr lang="fr-FR" sz="2000" dirty="0" smtClean="0">
              <a:latin typeface="Garamond" panose="02020404030301010803" pitchFamily="18" charset="0"/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1835696" y="27067"/>
            <a:ext cx="7236464" cy="908720"/>
          </a:xfrm>
        </p:spPr>
        <p:txBody>
          <a:bodyPr/>
          <a:lstStyle/>
          <a:p>
            <a:r>
              <a:rPr lang="fr-FR" dirty="0" smtClean="0">
                <a:latin typeface="Garamond" panose="02020404030301010803" pitchFamily="18" charset="0"/>
              </a:rPr>
              <a:t>OPTIMISATION des paramètres avec URANIE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9370" y="1458668"/>
            <a:ext cx="3498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b="1" dirty="0">
                <a:latin typeface="Garamond" panose="02020404030301010803" pitchFamily="18" charset="0"/>
              </a:rPr>
              <a:t>Objectif :  </a:t>
            </a:r>
            <a:r>
              <a:rPr lang="fr-FR" b="1" dirty="0" smtClean="0">
                <a:latin typeface="Garamond" panose="02020404030301010803" pitchFamily="18" charset="0"/>
              </a:rPr>
              <a:t>minimum global ?  </a:t>
            </a:r>
            <a:endParaRPr lang="fr-FR" b="1" dirty="0">
              <a:latin typeface="Garamond" panose="02020404030301010803" pitchFamily="18" charset="0"/>
            </a:endParaRPr>
          </a:p>
        </p:txBody>
      </p:sp>
      <p:sp>
        <p:nvSpPr>
          <p:cNvPr id="22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172400" y="6376243"/>
            <a:ext cx="1118696" cy="365125"/>
          </a:xfrm>
        </p:spPr>
        <p:txBody>
          <a:bodyPr/>
          <a:lstStyle/>
          <a:p>
            <a:r>
              <a:rPr lang="fr-FR" sz="1400" dirty="0" smtClean="0">
                <a:latin typeface="Garamond" panose="02020404030301010803" pitchFamily="18" charset="0"/>
              </a:rPr>
              <a:t>|  23</a:t>
            </a:r>
            <a:endParaRPr lang="fr-FR" sz="1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0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7" y="1812280"/>
            <a:ext cx="6469032" cy="410090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55442" y="1039856"/>
            <a:ext cx="848131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Garamond" panose="02020404030301010803" pitchFamily="18" charset="0"/>
              </a:rPr>
              <a:t>Optimisation de la constante de désorption  : cartographie du critère 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835696" y="27067"/>
            <a:ext cx="7236464" cy="908720"/>
          </a:xfrm>
        </p:spPr>
        <p:txBody>
          <a:bodyPr/>
          <a:lstStyle/>
          <a:p>
            <a:r>
              <a:rPr lang="fr-FR" dirty="0" smtClean="0">
                <a:latin typeface="Garamond" panose="02020404030301010803" pitchFamily="18" charset="0"/>
              </a:rPr>
              <a:t>OPTIMISATION des paramètres avec URANIE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442" y="1476474"/>
            <a:ext cx="3382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b="1" dirty="0">
                <a:latin typeface="Garamond" panose="02020404030301010803" pitchFamily="18" charset="0"/>
              </a:rPr>
              <a:t>Objectif </a:t>
            </a:r>
            <a:r>
              <a:rPr lang="fr-FR" b="1" dirty="0" smtClean="0">
                <a:latin typeface="Garamond" panose="02020404030301010803" pitchFamily="18" charset="0"/>
              </a:rPr>
              <a:t>: minimum </a:t>
            </a:r>
            <a:r>
              <a:rPr lang="fr-FR" b="1" dirty="0">
                <a:latin typeface="Garamond" panose="02020404030301010803" pitchFamily="18" charset="0"/>
              </a:rPr>
              <a:t>global </a:t>
            </a:r>
            <a:r>
              <a:rPr lang="fr-FR" b="1" dirty="0" smtClean="0">
                <a:latin typeface="Garamond" panose="02020404030301010803" pitchFamily="18" charset="0"/>
              </a:rPr>
              <a:t>? </a:t>
            </a:r>
            <a:endParaRPr lang="fr-FR" b="1" dirty="0">
              <a:latin typeface="Garamond" panose="020204040303010108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5404" y="4846396"/>
            <a:ext cx="20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Garamond" panose="020204040303010108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065" y="2913814"/>
            <a:ext cx="2748669" cy="2205506"/>
          </a:xfrm>
          <a:prstGeom prst="rect">
            <a:avLst/>
          </a:prstGeom>
          <a:noFill/>
        </p:spPr>
      </p:pic>
      <p:sp>
        <p:nvSpPr>
          <p:cNvPr id="4" name="Flèche droite 3"/>
          <p:cNvSpPr/>
          <p:nvPr/>
        </p:nvSpPr>
        <p:spPr>
          <a:xfrm>
            <a:off x="4770991" y="4221088"/>
            <a:ext cx="1512168" cy="236972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Garamond" panose="020204040303010108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3212976"/>
            <a:ext cx="3741390" cy="23004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Garamond" panose="02020404030301010803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648978" y="5128355"/>
            <a:ext cx="2187778" cy="646331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Garamond" panose="02020404030301010803" pitchFamily="18" charset="0"/>
              </a:rPr>
              <a:t>Régression linéaire de </a:t>
            </a:r>
          </a:p>
          <a:p>
            <a:pPr algn="ctr"/>
            <a:r>
              <a:rPr lang="fr-FR" dirty="0" smtClean="0">
                <a:latin typeface="Garamond" panose="02020404030301010803" pitchFamily="18" charset="0"/>
              </a:rPr>
              <a:t>ln(</a:t>
            </a:r>
            <a:r>
              <a:rPr lang="fr-FR" dirty="0" err="1" smtClean="0">
                <a:latin typeface="Garamond" panose="02020404030301010803" pitchFamily="18" charset="0"/>
              </a:rPr>
              <a:t>k°</a:t>
            </a:r>
            <a:r>
              <a:rPr lang="fr-FR" baseline="-25000" dirty="0" err="1" smtClean="0">
                <a:latin typeface="Garamond" panose="02020404030301010803" pitchFamily="18" charset="0"/>
              </a:rPr>
              <a:t>des</a:t>
            </a:r>
            <a:r>
              <a:rPr lang="fr-FR" dirty="0" smtClean="0">
                <a:latin typeface="Garamond" panose="02020404030301010803" pitchFamily="18" charset="0"/>
              </a:rPr>
              <a:t>) vs </a:t>
            </a:r>
            <a:r>
              <a:rPr lang="fr-FR" dirty="0" err="1" smtClean="0">
                <a:latin typeface="Garamond" panose="02020404030301010803" pitchFamily="18" charset="0"/>
              </a:rPr>
              <a:t>E</a:t>
            </a:r>
            <a:r>
              <a:rPr lang="fr-FR" baseline="-25000" dirty="0" err="1" smtClean="0">
                <a:latin typeface="Garamond" panose="02020404030301010803" pitchFamily="18" charset="0"/>
              </a:rPr>
              <a:t>a_des</a:t>
            </a:r>
            <a:endParaRPr lang="fr-FR" baseline="-25000" dirty="0">
              <a:latin typeface="Garamond" panose="02020404030301010803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5364088" y="3029222"/>
            <a:ext cx="1080120" cy="876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203848" y="231514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Garamond" panose="02020404030301010803" pitchFamily="18" charset="0"/>
              </a:rPr>
              <a:t>Extension de la régression  </a:t>
            </a:r>
            <a:endParaRPr lang="fr-FR" dirty="0">
              <a:latin typeface="Garamond" panose="02020404030301010803" pitchFamily="18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4524920" y="2732124"/>
            <a:ext cx="623144" cy="6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172400" y="6376243"/>
            <a:ext cx="1118696" cy="365125"/>
          </a:xfrm>
        </p:spPr>
        <p:txBody>
          <a:bodyPr/>
          <a:lstStyle/>
          <a:p>
            <a:r>
              <a:rPr lang="fr-FR" sz="1400" dirty="0" smtClean="0">
                <a:latin typeface="Garamond" panose="02020404030301010803" pitchFamily="18" charset="0"/>
              </a:rPr>
              <a:t>|  24</a:t>
            </a:r>
            <a:endParaRPr lang="fr-FR" sz="1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4" y="1991202"/>
            <a:ext cx="4199106" cy="26619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3174" y="1112420"/>
            <a:ext cx="8207889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Garamond" panose="02020404030301010803" pitchFamily="18" charset="0"/>
              </a:rPr>
              <a:t>Optimisation de la constante de désorption  : cartographie du </a:t>
            </a:r>
            <a:r>
              <a:rPr lang="fr-FR" sz="2000" dirty="0" smtClean="0">
                <a:latin typeface="Garamond" panose="02020404030301010803" pitchFamily="18" charset="0"/>
              </a:rPr>
              <a:t>critère</a:t>
            </a:r>
            <a:endParaRPr lang="fr-FR" sz="2000" dirty="0">
              <a:latin typeface="Garamond" panose="02020404030301010803" pitchFamily="18" charset="0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835696" y="27067"/>
            <a:ext cx="7236464" cy="908720"/>
          </a:xfrm>
        </p:spPr>
        <p:txBody>
          <a:bodyPr/>
          <a:lstStyle/>
          <a:p>
            <a:r>
              <a:rPr lang="fr-FR" dirty="0" smtClean="0">
                <a:latin typeface="Garamond" panose="02020404030301010803" pitchFamily="18" charset="0"/>
              </a:rPr>
              <a:t>OPTIMISATION des paramètres avec URANIE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340" y="1517186"/>
            <a:ext cx="324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dirty="0">
                <a:latin typeface="Garamond" panose="02020404030301010803" pitchFamily="18" charset="0"/>
              </a:rPr>
              <a:t>Objectif :  </a:t>
            </a:r>
            <a:r>
              <a:rPr lang="fr-FR" dirty="0" smtClean="0">
                <a:latin typeface="Garamond" panose="02020404030301010803" pitchFamily="18" charset="0"/>
              </a:rPr>
              <a:t>minimum global ?  </a:t>
            </a:r>
            <a:endParaRPr lang="fr-FR" dirty="0">
              <a:latin typeface="Garamond" panose="02020404030301010803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44" y="2026472"/>
            <a:ext cx="3905019" cy="2475503"/>
          </a:xfrm>
          <a:prstGeom prst="rect">
            <a:avLst/>
          </a:prstGeom>
        </p:spPr>
      </p:pic>
      <p:sp>
        <p:nvSpPr>
          <p:cNvPr id="12" name="Flèche gauche 11"/>
          <p:cNvSpPr/>
          <p:nvPr/>
        </p:nvSpPr>
        <p:spPr>
          <a:xfrm rot="19303111">
            <a:off x="7724418" y="4148061"/>
            <a:ext cx="1008112" cy="216024"/>
          </a:xfrm>
          <a:prstGeom prst="lef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Garamond" panose="02020404030301010803" pitchFamily="18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525" y="2043884"/>
            <a:ext cx="4683951" cy="2969291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572159" y="5261230"/>
            <a:ext cx="8357570" cy="92333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è"/>
            </a:pPr>
            <a:r>
              <a:rPr lang="fr-FR" b="1" dirty="0" smtClean="0">
                <a:latin typeface="Garamond" panose="02020404030301010803" pitchFamily="18" charset="0"/>
                <a:sym typeface="Wingdings" panose="05000000000000000000" pitchFamily="2" charset="2"/>
              </a:rPr>
              <a:t>minimum global situé à :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b="1" dirty="0" err="1" smtClean="0">
                <a:latin typeface="Garamond" panose="02020404030301010803" pitchFamily="18" charset="0"/>
                <a:sym typeface="Wingdings" panose="05000000000000000000" pitchFamily="2" charset="2"/>
              </a:rPr>
              <a:t>Ea_des</a:t>
            </a:r>
            <a:r>
              <a:rPr lang="fr-FR" b="1" dirty="0" smtClean="0">
                <a:latin typeface="Garamond" panose="02020404030301010803" pitchFamily="18" charset="0"/>
                <a:sym typeface="Wingdings" panose="05000000000000000000" pitchFamily="2" charset="2"/>
              </a:rPr>
              <a:t> = 290 kJ/mol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Garamond" panose="02020404030301010803" pitchFamily="18" charset="0"/>
                <a:sym typeface="Wingdings" panose="05000000000000000000" pitchFamily="2" charset="2"/>
              </a:rPr>
              <a:t>Détermination de </a:t>
            </a:r>
            <a:r>
              <a:rPr lang="fr-FR" b="1" dirty="0" err="1" smtClean="0">
                <a:latin typeface="Garamond" panose="02020404030301010803" pitchFamily="18" charset="0"/>
                <a:sym typeface="Wingdings" panose="05000000000000000000" pitchFamily="2" charset="2"/>
              </a:rPr>
              <a:t>k°</a:t>
            </a:r>
            <a:r>
              <a:rPr lang="fr-FR" b="1" baseline="-25000" dirty="0" err="1" smtClean="0">
                <a:latin typeface="Garamond" panose="02020404030301010803" pitchFamily="18" charset="0"/>
                <a:sym typeface="Wingdings" panose="05000000000000000000" pitchFamily="2" charset="2"/>
              </a:rPr>
              <a:t>des</a:t>
            </a:r>
            <a:r>
              <a:rPr lang="fr-FR" b="1" baseline="-25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 </a:t>
            </a:r>
            <a:r>
              <a:rPr lang="fr-FR" b="1" dirty="0" smtClean="0">
                <a:latin typeface="Garamond" panose="02020404030301010803" pitchFamily="18" charset="0"/>
                <a:sym typeface="Wingdings" panose="05000000000000000000" pitchFamily="2" charset="2"/>
              </a:rPr>
              <a:t> par la régression linéaire : </a:t>
            </a:r>
            <a:r>
              <a:rPr lang="fr-FR" b="1" dirty="0" err="1" smtClean="0">
                <a:latin typeface="Garamond" panose="02020404030301010803" pitchFamily="18" charset="0"/>
                <a:sym typeface="Wingdings" panose="05000000000000000000" pitchFamily="2" charset="2"/>
              </a:rPr>
              <a:t>k°</a:t>
            </a:r>
            <a:r>
              <a:rPr lang="fr-FR" b="1" baseline="-25000" dirty="0" err="1" smtClean="0">
                <a:latin typeface="Garamond" panose="02020404030301010803" pitchFamily="18" charset="0"/>
                <a:sym typeface="Wingdings" panose="05000000000000000000" pitchFamily="2" charset="2"/>
              </a:rPr>
              <a:t>des</a:t>
            </a:r>
            <a:r>
              <a:rPr lang="fr-FR" b="1" dirty="0" smtClean="0">
                <a:latin typeface="Garamond" panose="02020404030301010803" pitchFamily="18" charset="0"/>
                <a:sym typeface="Wingdings" panose="05000000000000000000" pitchFamily="2" charset="2"/>
              </a:rPr>
              <a:t> = 1.77x10</a:t>
            </a:r>
            <a:r>
              <a:rPr lang="fr-FR" b="1" baseline="30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10 </a:t>
            </a:r>
            <a:r>
              <a:rPr lang="fr-FR" b="1" dirty="0" smtClean="0">
                <a:latin typeface="Garamond" panose="02020404030301010803" pitchFamily="18" charset="0"/>
                <a:sym typeface="Wingdings" panose="05000000000000000000" pitchFamily="2" charset="2"/>
              </a:rPr>
              <a:t>m. s</a:t>
            </a:r>
            <a:r>
              <a:rPr lang="fr-FR" b="1" baseline="30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-1</a:t>
            </a:r>
            <a:r>
              <a:rPr lang="fr-FR" b="1" dirty="0" smtClean="0">
                <a:latin typeface="Garamond" panose="02020404030301010803" pitchFamily="18" charset="0"/>
                <a:sym typeface="Wingdings" panose="05000000000000000000" pitchFamily="2" charset="2"/>
              </a:rPr>
              <a:t> </a:t>
            </a:r>
            <a:endParaRPr lang="fr-FR" b="1" baseline="-25000" dirty="0" smtClean="0">
              <a:latin typeface="Garamond" panose="02020404030301010803" pitchFamily="18" charset="0"/>
              <a:sym typeface="Wingdings" panose="05000000000000000000" pitchFamily="2" charset="2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7247806" y="4653136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948264" y="4900518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Garamond" panose="02020404030301010803" pitchFamily="18" charset="0"/>
              </a:rPr>
              <a:t>E</a:t>
            </a:r>
            <a:r>
              <a:rPr lang="fr-FR" baseline="-25000" dirty="0" err="1" smtClean="0">
                <a:latin typeface="Garamond" panose="02020404030301010803" pitchFamily="18" charset="0"/>
              </a:rPr>
              <a:t>a_min</a:t>
            </a:r>
            <a:endParaRPr lang="fr-FR" baseline="-25000" dirty="0">
              <a:latin typeface="Garamond" panose="02020404030301010803" pitchFamily="18" charset="0"/>
            </a:endParaRPr>
          </a:p>
        </p:txBody>
      </p:sp>
      <p:sp>
        <p:nvSpPr>
          <p:cNvPr id="1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172400" y="6376243"/>
            <a:ext cx="1118696" cy="365125"/>
          </a:xfrm>
        </p:spPr>
        <p:txBody>
          <a:bodyPr/>
          <a:lstStyle/>
          <a:p>
            <a:r>
              <a:rPr lang="fr-FR" sz="1400" dirty="0" smtClean="0">
                <a:latin typeface="Garamond" panose="02020404030301010803" pitchFamily="18" charset="0"/>
              </a:rPr>
              <a:t>|  25</a:t>
            </a:r>
            <a:endParaRPr lang="fr-FR" sz="1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9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6"/>
          <p:cNvSpPr txBox="1">
            <a:spLocks/>
          </p:cNvSpPr>
          <p:nvPr/>
        </p:nvSpPr>
        <p:spPr bwMode="auto">
          <a:xfrm>
            <a:off x="8386246" y="6373904"/>
            <a:ext cx="79533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| 26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882427" y="-30006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 smtClean="0">
                <a:latin typeface="Garamond" panose="02020404030301010803" pitchFamily="18" charset="0"/>
              </a:rPr>
              <a:t>BILAN Et PERSPECTIVES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2222" y="1593191"/>
            <a:ext cx="8697146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FR" sz="2200" b="1" dirty="0" smtClean="0">
                <a:latin typeface="Garamond" panose="02020404030301010803" pitchFamily="18" charset="0"/>
              </a:rPr>
              <a:t>Développement d’un module de diffusion dans CASTEM </a:t>
            </a:r>
            <a:r>
              <a:rPr lang="fr-FR" sz="2200" dirty="0" smtClean="0">
                <a:latin typeface="Garamond" panose="02020404030301010803" pitchFamily="18" charset="0"/>
              </a:rPr>
              <a:t>permettant de faire du transport multi-constituant </a:t>
            </a:r>
          </a:p>
          <a:p>
            <a:pPr marL="342900" indent="-342900" algn="just">
              <a:buFontTx/>
              <a:buChar char="-"/>
            </a:pPr>
            <a:r>
              <a:rPr lang="fr-FR" sz="2200" b="1" dirty="0" smtClean="0">
                <a:latin typeface="Garamond" panose="02020404030301010803" pitchFamily="18" charset="0"/>
              </a:rPr>
              <a:t>Intégration des équations de diffusion du type </a:t>
            </a:r>
            <a:r>
              <a:rPr lang="fr-FR" sz="2200" b="1" dirty="0" err="1" smtClean="0">
                <a:latin typeface="Garamond" panose="02020404030301010803" pitchFamily="18" charset="0"/>
              </a:rPr>
              <a:t>MacNabb</a:t>
            </a:r>
            <a:r>
              <a:rPr lang="fr-FR" sz="2200" b="1" dirty="0" smtClean="0">
                <a:latin typeface="Garamond" panose="02020404030301010803" pitchFamily="18" charset="0"/>
              </a:rPr>
              <a:t> et Foster </a:t>
            </a:r>
            <a:r>
              <a:rPr lang="fr-FR" sz="2200" dirty="0" smtClean="0">
                <a:latin typeface="Garamond" panose="02020404030301010803" pitchFamily="18" charset="0"/>
              </a:rPr>
              <a:t>avec prise en compte du piégeage </a:t>
            </a:r>
          </a:p>
          <a:p>
            <a:pPr marL="342900" indent="-342900" algn="just">
              <a:buFontTx/>
              <a:buChar char="-"/>
            </a:pPr>
            <a:r>
              <a:rPr lang="fr-FR" sz="2200" b="1" dirty="0" smtClean="0">
                <a:latin typeface="Garamond" panose="02020404030301010803" pitchFamily="18" charset="0"/>
              </a:rPr>
              <a:t>Prise en compte de réactions d’interface</a:t>
            </a:r>
          </a:p>
          <a:p>
            <a:pPr algn="just"/>
            <a:r>
              <a:rPr lang="fr-FR" sz="2000" dirty="0" smtClean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7" name="ZoneTexte 15"/>
          <p:cNvSpPr txBox="1">
            <a:spLocks noChangeArrowheads="1"/>
          </p:cNvSpPr>
          <p:nvPr/>
        </p:nvSpPr>
        <p:spPr bwMode="auto">
          <a:xfrm>
            <a:off x="236486" y="1086437"/>
            <a:ext cx="8684586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</a:rPr>
              <a:t>CASTEM</a:t>
            </a:r>
            <a:endParaRPr lang="fr-FR" altLang="fr-FR" sz="2400" b="1" dirty="0">
              <a:solidFill>
                <a:schemeClr val="tx1"/>
              </a:solidFill>
              <a:latin typeface="Garamond" panose="02020404030301010803" pitchFamily="18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972" y="3730862"/>
            <a:ext cx="86651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latin typeface="Garamond" panose="02020404030301010803" pitchFamily="18" charset="0"/>
              </a:rPr>
              <a:t>LIMITES ET PERSPECTIVES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29568" y="4175762"/>
            <a:ext cx="8898421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FR" sz="2200" b="1" dirty="0" smtClean="0">
                <a:latin typeface="Garamond" panose="02020404030301010803" pitchFamily="18" charset="0"/>
              </a:rPr>
              <a:t>discontinuité </a:t>
            </a:r>
            <a:r>
              <a:rPr lang="fr-FR" sz="2200" dirty="0" smtClean="0">
                <a:latin typeface="Garamond" panose="02020404030301010803" pitchFamily="18" charset="0"/>
              </a:rPr>
              <a:t>de concentration (à saturation </a:t>
            </a:r>
            <a:r>
              <a:rPr lang="fr-FR" sz="2200" dirty="0" err="1" smtClean="0">
                <a:latin typeface="Garamond" panose="02020404030301010803" pitchFamily="18" charset="0"/>
              </a:rPr>
              <a:t>C</a:t>
            </a:r>
            <a:r>
              <a:rPr lang="fr-FR" sz="2200" baseline="-25000" dirty="0" err="1" smtClean="0">
                <a:latin typeface="Garamond" panose="02020404030301010803" pitchFamily="18" charset="0"/>
              </a:rPr>
              <a:t>Hi_sat</a:t>
            </a:r>
            <a:r>
              <a:rPr lang="fr-FR" sz="2200" dirty="0" smtClean="0">
                <a:latin typeface="Garamond" panose="02020404030301010803" pitchFamily="18" charset="0"/>
              </a:rPr>
              <a:t>) : problème de convergence</a:t>
            </a:r>
          </a:p>
          <a:p>
            <a:pPr marL="342900" indent="-342900" algn="just">
              <a:buFontTx/>
              <a:buChar char="-"/>
            </a:pPr>
            <a:endParaRPr lang="fr-FR" sz="2200" dirty="0" smtClean="0">
              <a:latin typeface="Garamond" panose="020204040303010108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200" b="1" dirty="0" smtClean="0">
                <a:latin typeface="Garamond" panose="02020404030301010803" pitchFamily="18" charset="0"/>
              </a:rPr>
              <a:t>Système statique </a:t>
            </a:r>
            <a:r>
              <a:rPr lang="fr-FR" sz="2200" dirty="0" smtClean="0">
                <a:latin typeface="Garamond" panose="02020404030301010803" pitchFamily="18" charset="0"/>
              </a:rPr>
              <a:t>en terme de structure de couches </a:t>
            </a:r>
          </a:p>
          <a:p>
            <a:pPr lvl="1" algn="just"/>
            <a:r>
              <a:rPr lang="fr-FR" sz="22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 situation de corrosion : croissance de la couche d’oxyde et absorption d’hydrogène</a:t>
            </a:r>
            <a:r>
              <a:rPr lang="fr-FR" sz="2200" dirty="0" smtClean="0"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53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6"/>
          <p:cNvSpPr txBox="1">
            <a:spLocks/>
          </p:cNvSpPr>
          <p:nvPr/>
        </p:nvSpPr>
        <p:spPr bwMode="auto">
          <a:xfrm>
            <a:off x="8386246" y="6373904"/>
            <a:ext cx="79533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| 27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882427" y="-30006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 smtClean="0">
                <a:latin typeface="Garamond" panose="02020404030301010803" pitchFamily="18" charset="0"/>
              </a:rPr>
              <a:t>BILAN Et PERSPECTIVES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0634" y="1651219"/>
            <a:ext cx="8793854" cy="41857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FR" sz="2200" b="1" dirty="0" smtClean="0">
                <a:latin typeface="Garamond" panose="02020404030301010803" pitchFamily="18" charset="0"/>
              </a:rPr>
              <a:t>Outil performant pour optimisation</a:t>
            </a:r>
          </a:p>
          <a:p>
            <a:pPr marL="342900" indent="-342900" algn="just">
              <a:buFontTx/>
              <a:buChar char="-"/>
            </a:pPr>
            <a:r>
              <a:rPr lang="fr-FR" sz="2200" b="1" dirty="0" smtClean="0">
                <a:latin typeface="Garamond" panose="02020404030301010803" pitchFamily="18" charset="0"/>
              </a:rPr>
              <a:t>Optimisation </a:t>
            </a:r>
            <a:r>
              <a:rPr lang="fr-FR" sz="2200" dirty="0" smtClean="0">
                <a:latin typeface="Garamond" panose="02020404030301010803" pitchFamily="18" charset="0"/>
              </a:rPr>
              <a:t>possible pour des systèmes comprenant plus d’une dizaine de paramètres</a:t>
            </a:r>
          </a:p>
          <a:p>
            <a:pPr marL="342900" indent="-342900" algn="just">
              <a:buFontTx/>
              <a:buChar char="-"/>
            </a:pPr>
            <a:r>
              <a:rPr lang="fr-FR" sz="2200" dirty="0">
                <a:latin typeface="Garamond" panose="02020404030301010803" pitchFamily="18" charset="0"/>
              </a:rPr>
              <a:t>N</a:t>
            </a:r>
            <a:r>
              <a:rPr lang="fr-FR" sz="2200" dirty="0" smtClean="0">
                <a:latin typeface="Garamond" panose="02020404030301010803" pitchFamily="18" charset="0"/>
              </a:rPr>
              <a:t>ombreuses possibilités et modules </a:t>
            </a:r>
            <a:r>
              <a:rPr lang="fr-FR" sz="22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</a:t>
            </a:r>
            <a:r>
              <a:rPr lang="fr-FR" sz="2200" dirty="0" smtClean="0">
                <a:latin typeface="Garamond" panose="02020404030301010803" pitchFamily="18" charset="0"/>
              </a:rPr>
              <a:t> </a:t>
            </a:r>
            <a:r>
              <a:rPr lang="fr-FR" sz="2200" b="1" dirty="0" smtClean="0">
                <a:latin typeface="Garamond" panose="02020404030301010803" pitchFamily="18" charset="0"/>
              </a:rPr>
              <a:t>réseau de neurones </a:t>
            </a:r>
          </a:p>
          <a:p>
            <a:pPr marL="342900" indent="-342900" algn="just">
              <a:buFontTx/>
              <a:buChar char="-"/>
            </a:pPr>
            <a:endParaRPr lang="fr-FR" sz="2200" b="1" dirty="0">
              <a:latin typeface="Garamond" panose="02020404030301010803" pitchFamily="18" charset="0"/>
            </a:endParaRPr>
          </a:p>
          <a:p>
            <a:r>
              <a:rPr lang="fr-FR" dirty="0"/>
              <a:t> </a:t>
            </a:r>
          </a:p>
          <a:p>
            <a:endParaRPr lang="fr-FR" dirty="0" smtClean="0">
              <a:latin typeface="Garamond" panose="02020404030301010803" pitchFamily="18" charset="0"/>
            </a:endParaRPr>
          </a:p>
          <a:p>
            <a:r>
              <a:rPr lang="fr-FR" sz="2000" dirty="0" smtClean="0">
                <a:latin typeface="Garamond" panose="02020404030301010803" pitchFamily="18" charset="0"/>
              </a:rPr>
              <a:t>-  Uranie </a:t>
            </a:r>
            <a:r>
              <a:rPr lang="fr-FR" sz="2000" dirty="0">
                <a:latin typeface="Garamond" panose="02020404030301010803" pitchFamily="18" charset="0"/>
              </a:rPr>
              <a:t>ne reproduit </a:t>
            </a:r>
            <a:r>
              <a:rPr lang="fr-FR" sz="2000" b="1" dirty="0">
                <a:latin typeface="Garamond" panose="02020404030301010803" pitchFamily="18" charset="0"/>
              </a:rPr>
              <a:t>pas l'arborescence </a:t>
            </a:r>
            <a:r>
              <a:rPr lang="fr-FR" sz="2000" dirty="0">
                <a:latin typeface="Garamond" panose="02020404030301010803" pitchFamily="18" charset="0"/>
              </a:rPr>
              <a:t>de l'étude</a:t>
            </a:r>
          </a:p>
          <a:p>
            <a:r>
              <a:rPr lang="fr-FR" sz="2000" dirty="0">
                <a:latin typeface="Garamond" panose="02020404030301010803" pitchFamily="18" charset="0"/>
              </a:rPr>
              <a:t>  </a:t>
            </a:r>
            <a:r>
              <a:rPr lang="fr-FR" sz="2000" dirty="0" smtClean="0">
                <a:latin typeface="Garamond" panose="02020404030301010803" pitchFamily="18" charset="0"/>
              </a:rPr>
              <a:t> </a:t>
            </a:r>
            <a:r>
              <a:rPr lang="fr-FR" sz="2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</a:t>
            </a:r>
            <a:r>
              <a:rPr lang="fr-FR" sz="2000" dirty="0" smtClean="0">
                <a:latin typeface="Garamond" panose="02020404030301010803" pitchFamily="18" charset="0"/>
              </a:rPr>
              <a:t> </a:t>
            </a:r>
            <a:r>
              <a:rPr lang="fr-FR" sz="2000" dirty="0">
                <a:latin typeface="Garamond" panose="02020404030301010803" pitchFamily="18" charset="0"/>
              </a:rPr>
              <a:t>Passer par un script (.bat, .</a:t>
            </a:r>
            <a:r>
              <a:rPr lang="fr-FR" sz="2000" dirty="0" err="1">
                <a:latin typeface="Garamond" panose="02020404030301010803" pitchFamily="18" charset="0"/>
              </a:rPr>
              <a:t>bash</a:t>
            </a:r>
            <a:r>
              <a:rPr lang="fr-FR" sz="2000" dirty="0">
                <a:latin typeface="Garamond" panose="02020404030301010803" pitchFamily="18" charset="0"/>
              </a:rPr>
              <a:t>, </a:t>
            </a:r>
            <a:r>
              <a:rPr lang="fr-FR" sz="2000" dirty="0" smtClean="0">
                <a:latin typeface="Garamond" panose="02020404030301010803" pitchFamily="18" charset="0"/>
              </a:rPr>
              <a:t>...)</a:t>
            </a:r>
          </a:p>
          <a:p>
            <a:r>
              <a:rPr lang="fr-FR" sz="2000" dirty="0" smtClean="0">
                <a:latin typeface="Garamond" panose="02020404030301010803" pitchFamily="18" charset="0"/>
              </a:rPr>
              <a:t>-  </a:t>
            </a:r>
            <a:r>
              <a:rPr lang="fr-FR" sz="2000" b="1" dirty="0" smtClean="0">
                <a:latin typeface="Garamond" panose="02020404030301010803" pitchFamily="18" charset="0"/>
              </a:rPr>
              <a:t>Problème</a:t>
            </a:r>
            <a:r>
              <a:rPr lang="fr-FR" sz="2000" dirty="0" smtClean="0">
                <a:latin typeface="Garamond" panose="02020404030301010803" pitchFamily="18" charset="0"/>
              </a:rPr>
              <a:t> </a:t>
            </a:r>
            <a:r>
              <a:rPr lang="fr-FR" sz="2000" dirty="0">
                <a:latin typeface="Garamond" panose="02020404030301010803" pitchFamily="18" charset="0"/>
              </a:rPr>
              <a:t>quand CASTEM s’</a:t>
            </a:r>
            <a:r>
              <a:rPr lang="fr-FR" sz="2000" b="1" dirty="0">
                <a:latin typeface="Garamond" panose="02020404030301010803" pitchFamily="18" charset="0"/>
              </a:rPr>
              <a:t>arrêt</a:t>
            </a:r>
            <a:r>
              <a:rPr lang="fr-FR" sz="2000" dirty="0">
                <a:latin typeface="Garamond" panose="02020404030301010803" pitchFamily="18" charset="0"/>
              </a:rPr>
              <a:t>e au cours de la </a:t>
            </a:r>
            <a:r>
              <a:rPr lang="fr-FR" sz="2000" b="1" dirty="0">
                <a:latin typeface="Garamond" panose="02020404030301010803" pitchFamily="18" charset="0"/>
              </a:rPr>
              <a:t>séquence des 5 essais </a:t>
            </a:r>
            <a:r>
              <a:rPr lang="fr-FR" sz="2000" dirty="0">
                <a:latin typeface="Garamond" panose="02020404030301010803" pitchFamily="18" charset="0"/>
              </a:rPr>
              <a:t>(timeout</a:t>
            </a:r>
            <a:r>
              <a:rPr lang="fr-FR" sz="2000" dirty="0" smtClean="0">
                <a:latin typeface="Garamond" panose="02020404030301010803" pitchFamily="18" charset="0"/>
              </a:rPr>
              <a:t>)</a:t>
            </a:r>
          </a:p>
          <a:p>
            <a:r>
              <a:rPr lang="fr-FR" sz="2000" dirty="0" smtClean="0">
                <a:latin typeface="Garamond" panose="02020404030301010803" pitchFamily="18" charset="0"/>
              </a:rPr>
              <a:t>-  </a:t>
            </a:r>
            <a:r>
              <a:rPr lang="fr-FR" sz="2000" dirty="0">
                <a:latin typeface="Garamond" panose="02020404030301010803" pitchFamily="18" charset="0"/>
              </a:rPr>
              <a:t>Couplage Uranie/</a:t>
            </a:r>
            <a:r>
              <a:rPr lang="fr-FR" sz="2000" dirty="0" err="1">
                <a:latin typeface="Garamond" panose="02020404030301010803" pitchFamily="18" charset="0"/>
              </a:rPr>
              <a:t>Castem</a:t>
            </a:r>
            <a:r>
              <a:rPr lang="fr-FR" sz="2000" dirty="0">
                <a:latin typeface="Garamond" panose="02020404030301010803" pitchFamily="18" charset="0"/>
              </a:rPr>
              <a:t> opérationnel même sous Windows</a:t>
            </a:r>
          </a:p>
          <a:p>
            <a:r>
              <a:rPr lang="fr-FR" sz="2000" dirty="0" smtClean="0">
                <a:latin typeface="Garamond" panose="02020404030301010803" pitchFamily="18" charset="0"/>
              </a:rPr>
              <a:t>-  A </a:t>
            </a:r>
            <a:r>
              <a:rPr lang="fr-FR" sz="2000" dirty="0">
                <a:latin typeface="Garamond" panose="02020404030301010803" pitchFamily="18" charset="0"/>
              </a:rPr>
              <a:t>terme : utiliser les réseaux de neurones à la place de CASTEM pour l'étape </a:t>
            </a:r>
            <a:r>
              <a:rPr lang="fr-FR" sz="2000" dirty="0" smtClean="0">
                <a:latin typeface="Garamond" panose="02020404030301010803" pitchFamily="18" charset="0"/>
              </a:rPr>
              <a:t>d'optimisation </a:t>
            </a:r>
          </a:p>
        </p:txBody>
      </p:sp>
      <p:sp>
        <p:nvSpPr>
          <p:cNvPr id="17" name="ZoneTexte 15"/>
          <p:cNvSpPr txBox="1">
            <a:spLocks noChangeArrowheads="1"/>
          </p:cNvSpPr>
          <p:nvPr/>
        </p:nvSpPr>
        <p:spPr bwMode="auto">
          <a:xfrm>
            <a:off x="183195" y="1081813"/>
            <a:ext cx="8684586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</a:rPr>
              <a:t>URANIE</a:t>
            </a:r>
            <a:endParaRPr lang="fr-FR" altLang="fr-FR" sz="2400" b="1" dirty="0">
              <a:solidFill>
                <a:schemeClr val="tx1"/>
              </a:solidFill>
              <a:latin typeface="Garamond" panose="02020404030301010803" pitchFamily="18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635" y="3226199"/>
            <a:ext cx="86651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latin typeface="Garamond" panose="02020404030301010803" pitchFamily="18" charset="0"/>
              </a:rPr>
              <a:t>LIMITES ET </a:t>
            </a:r>
            <a:r>
              <a:rPr lang="fr-FR" sz="2000" b="1" dirty="0" smtClean="0">
                <a:latin typeface="Garamond" panose="02020404030301010803" pitchFamily="18" charset="0"/>
              </a:rPr>
              <a:t>DIFFICULTES 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Saclay | 15 Novembre 2013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418488" y="1844824"/>
            <a:ext cx="57392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MERCI DE VOTRE ATTENTION</a:t>
            </a:r>
            <a:endParaRPr lang="fr-FR" sz="3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73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611560" y="1052736"/>
            <a:ext cx="7560840" cy="5184576"/>
            <a:chOff x="611560" y="1052736"/>
            <a:chExt cx="7200800" cy="490709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/>
            <a:srcRect l="57284" t="15078" r="13972" b="37731"/>
            <a:stretch/>
          </p:blipFill>
          <p:spPr>
            <a:xfrm>
              <a:off x="611560" y="1052736"/>
              <a:ext cx="7164352" cy="490709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11560" y="1052736"/>
              <a:ext cx="7200800" cy="489654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/>
          <p:cNvSpPr/>
          <p:nvPr/>
        </p:nvSpPr>
        <p:spPr>
          <a:xfrm>
            <a:off x="1229085" y="260648"/>
            <a:ext cx="791633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 cap="all" dirty="0">
                <a:solidFill>
                  <a:srgbClr val="FFFFFF"/>
                </a:solidFill>
                <a:latin typeface="Garamond" panose="02020404030301010803" pitchFamily="18" charset="0"/>
              </a:rPr>
              <a:t>Uranie : </a:t>
            </a:r>
            <a:r>
              <a:rPr lang="fr-FR" sz="1700" cap="all" dirty="0" smtClean="0">
                <a:solidFill>
                  <a:srgbClr val="FFFFFF"/>
                </a:solidFill>
                <a:latin typeface="Garamond" panose="02020404030301010803" pitchFamily="18" charset="0"/>
              </a:rPr>
              <a:t>FOCUS sur les </a:t>
            </a:r>
            <a:r>
              <a:rPr lang="fr-FR" sz="1700" cap="all" dirty="0" err="1" smtClean="0">
                <a:solidFill>
                  <a:srgbClr val="FFFFFF"/>
                </a:solidFill>
                <a:latin typeface="Garamond" panose="02020404030301010803" pitchFamily="18" charset="0"/>
              </a:rPr>
              <a:t>reseaux</a:t>
            </a:r>
            <a:r>
              <a:rPr lang="fr-FR" sz="1700" cap="all" dirty="0" smtClean="0">
                <a:solidFill>
                  <a:srgbClr val="FFFFFF"/>
                </a:solidFill>
                <a:latin typeface="Garamond" panose="02020404030301010803" pitchFamily="18" charset="0"/>
              </a:rPr>
              <a:t> de neurones (BACK UP)</a:t>
            </a:r>
            <a:endParaRPr lang="fr-FR" sz="1700" cap="all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A031B-5BD1-426D-9B87-16C575596FC4}" type="slidenum">
              <a:rPr lang="fr-FR" altLang="fr-FR">
                <a:latin typeface="Garamond" panose="02020404030301010803" pitchFamily="18" charset="0"/>
              </a:rPr>
              <a:pPr/>
              <a:t>3</a:t>
            </a:fld>
            <a:endParaRPr lang="fr-FR" altLang="fr-FR">
              <a:latin typeface="Garamond" panose="02020404030301010803" pitchFamily="18" charset="0"/>
            </a:endParaRPr>
          </a:p>
        </p:txBody>
      </p:sp>
      <p:pic>
        <p:nvPicPr>
          <p:cNvPr id="66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2"/>
          <a:stretch>
            <a:fillRect/>
          </a:stretch>
        </p:blipFill>
        <p:spPr bwMode="auto">
          <a:xfrm>
            <a:off x="359398" y="2060848"/>
            <a:ext cx="4267200" cy="312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8687" name="Text Box 15"/>
          <p:cNvSpPr txBox="1">
            <a:spLocks noChangeArrowheads="1"/>
          </p:cNvSpPr>
          <p:nvPr/>
        </p:nvSpPr>
        <p:spPr bwMode="auto">
          <a:xfrm>
            <a:off x="1660773" y="2023165"/>
            <a:ext cx="284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800" dirty="0">
                <a:latin typeface="Garamond" panose="02020404030301010803" pitchFamily="18" charset="0"/>
              </a:rPr>
              <a:t>Garner, Top Fuel (2007)</a:t>
            </a:r>
          </a:p>
        </p:txBody>
      </p:sp>
      <p:sp>
        <p:nvSpPr>
          <p:cNvPr id="668699" name="Text Box 27"/>
          <p:cNvSpPr txBox="1">
            <a:spLocks noChangeArrowheads="1"/>
          </p:cNvSpPr>
          <p:nvPr/>
        </p:nvSpPr>
        <p:spPr bwMode="auto">
          <a:xfrm>
            <a:off x="4978120" y="1605047"/>
            <a:ext cx="396081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altLang="fr-FR" dirty="0">
                <a:latin typeface="Garamond" panose="02020404030301010803" pitchFamily="18" charset="0"/>
              </a:rPr>
              <a:t> Zircaloy-4 : Zr-1,3Sn-0,2Fe-0,1Cr-O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altLang="fr-FR" dirty="0">
                <a:latin typeface="Garamond" panose="02020404030301010803" pitchFamily="18" charset="0"/>
              </a:rPr>
              <a:t> M5 : Zr-1Nb-O</a:t>
            </a:r>
          </a:p>
        </p:txBody>
      </p:sp>
      <p:sp>
        <p:nvSpPr>
          <p:cNvPr id="12" name="Titre 16"/>
          <p:cNvSpPr txBox="1">
            <a:spLocks/>
          </p:cNvSpPr>
          <p:nvPr/>
        </p:nvSpPr>
        <p:spPr>
          <a:xfrm>
            <a:off x="1771593" y="109120"/>
            <a:ext cx="7236464" cy="90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400" cap="none" dirty="0" smtClean="0">
                <a:latin typeface="Garamond" panose="02020404030301010803" pitchFamily="18" charset="0"/>
              </a:rPr>
              <a:t>CORROSION DES GAINES</a:t>
            </a:r>
          </a:p>
          <a:p>
            <a:pPr algn="r"/>
            <a:r>
              <a:rPr lang="fr-FR" sz="2000" cap="none" dirty="0" smtClean="0">
                <a:latin typeface="Garamond" panose="02020404030301010803" pitchFamily="18" charset="0"/>
              </a:rPr>
              <a:t>FACTEUR LIMITANT LE TEMPS DE SÉJOUR </a:t>
            </a:r>
            <a:endParaRPr lang="fr-FR" sz="2000" cap="none" dirty="0">
              <a:latin typeface="Garamond" panose="02020404030301010803" pitchFamily="18" charset="0"/>
            </a:endParaRPr>
          </a:p>
        </p:txBody>
      </p:sp>
      <p:sp>
        <p:nvSpPr>
          <p:cNvPr id="15" name="Espace réservé du numéro de diapositive 8"/>
          <p:cNvSpPr txBox="1">
            <a:spLocks/>
          </p:cNvSpPr>
          <p:nvPr/>
        </p:nvSpPr>
        <p:spPr bwMode="gray">
          <a:xfrm>
            <a:off x="8151572" y="6377932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|  </a:t>
            </a:r>
            <a:fld id="{AEFB9B6D-867A-40B8-ACB0-35CC9F272C9C}" type="slidenum">
              <a:rPr lang="fr-FR" sz="140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pPr/>
              <a:t>3</a:t>
            </a:fld>
            <a:endParaRPr lang="fr-FR" sz="1400" dirty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07817" y="958514"/>
            <a:ext cx="856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b="1" dirty="0" smtClean="0">
                <a:latin typeface="Garamond" panose="02020404030301010803" pitchFamily="18" charset="0"/>
              </a:rPr>
              <a:t>Matériaux de gainage : </a:t>
            </a:r>
            <a:r>
              <a:rPr lang="fr-FR" altLang="fr-FR" dirty="0" smtClean="0">
                <a:latin typeface="Garamond" panose="02020404030301010803" pitchFamily="18" charset="0"/>
              </a:rPr>
              <a:t>alliages </a:t>
            </a:r>
            <a:r>
              <a:rPr lang="fr-FR" altLang="fr-FR" dirty="0">
                <a:latin typeface="Garamond" panose="02020404030301010803" pitchFamily="18" charset="0"/>
              </a:rPr>
              <a:t>Zircaloy-4 et M5</a:t>
            </a:r>
            <a:r>
              <a:rPr lang="fr-FR" altLang="fr-FR" baseline="30000" dirty="0" smtClean="0">
                <a:latin typeface="Garamond" panose="02020404030301010803" pitchFamily="18" charset="0"/>
                <a:sym typeface="Symbol" pitchFamily="18" charset="2"/>
              </a:rPr>
              <a:t></a:t>
            </a:r>
            <a:endParaRPr lang="fr-FR" altLang="fr-FR" dirty="0">
              <a:latin typeface="Garamond" panose="02020404030301010803" pitchFamily="18" charset="0"/>
            </a:endParaRPr>
          </a:p>
        </p:txBody>
      </p:sp>
      <p:sp>
        <p:nvSpPr>
          <p:cNvPr id="3" name="Flèche à angle droit 2"/>
          <p:cNvSpPr/>
          <p:nvPr/>
        </p:nvSpPr>
        <p:spPr>
          <a:xfrm flipV="1">
            <a:off x="6663261" y="1189346"/>
            <a:ext cx="370302" cy="369733"/>
          </a:xfrm>
          <a:prstGeom prst="bentUp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2492998" y="2450206"/>
            <a:ext cx="1296144" cy="978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Picture 3" descr="Fig 4-d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67829"/>
            <a:ext cx="2722563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7405811" y="2111652"/>
            <a:ext cx="18467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altLang="fr-FR" sz="2000" dirty="0">
                <a:latin typeface="Garamond" panose="02020404030301010803" pitchFamily="18" charset="0"/>
              </a:rPr>
              <a:t>oxyde (</a:t>
            </a:r>
            <a:r>
              <a:rPr lang="fr-FR" altLang="fr-FR" sz="2000" dirty="0">
                <a:latin typeface="Garamond" panose="02020404030301010803" pitchFamily="18" charset="0"/>
                <a:cs typeface="Times New Roman" pitchFamily="18" charset="0"/>
              </a:rPr>
              <a:t>~</a:t>
            </a:r>
            <a:r>
              <a:rPr lang="fr-FR" altLang="fr-FR" sz="2000" dirty="0">
                <a:latin typeface="Garamond" panose="02020404030301010803" pitchFamily="18" charset="0"/>
              </a:rPr>
              <a:t>90 µm)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7531630" y="2560899"/>
            <a:ext cx="1854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70000"/>
                      </a:schemeClr>
                    </a:gs>
                    <a:gs pos="100000">
                      <a:schemeClr val="bg1">
                        <a:alpha val="75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fr-FR" altLang="fr-FR" sz="2000" dirty="0" err="1">
                <a:latin typeface="Garamond" panose="02020404030301010803" pitchFamily="18" charset="0"/>
              </a:rPr>
              <a:t>rim</a:t>
            </a:r>
            <a:r>
              <a:rPr lang="fr-FR" altLang="fr-FR" sz="2000" dirty="0">
                <a:latin typeface="Garamond" panose="02020404030301010803" pitchFamily="18" charset="0"/>
              </a:rPr>
              <a:t> d’hydrures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6719069" y="1990309"/>
            <a:ext cx="73278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000" dirty="0">
                <a:latin typeface="Garamond" panose="02020404030301010803" pitchFamily="18" charset="0"/>
              </a:rPr>
              <a:t>Zy-4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792787" y="5230042"/>
            <a:ext cx="46037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fr-FR" altLang="fr-FR" sz="2000" i="1" dirty="0">
                <a:latin typeface="Garamond" panose="02020404030301010803" pitchFamily="18" charset="0"/>
              </a:rPr>
              <a:t>Coupes transversales d’un crayon de Zircaloy-4 </a:t>
            </a:r>
            <a:r>
              <a:rPr lang="fr-FR" altLang="fr-FR" sz="2000" i="1" dirty="0" smtClean="0">
                <a:latin typeface="Garamond" panose="02020404030301010803" pitchFamily="18" charset="0"/>
              </a:rPr>
              <a:t>oxydés </a:t>
            </a:r>
            <a:r>
              <a:rPr lang="fr-FR" altLang="fr-FR" sz="2000" i="1" dirty="0">
                <a:latin typeface="Garamond" panose="02020404030301010803" pitchFamily="18" charset="0"/>
              </a:rPr>
              <a:t>6 cycles en réacteur </a:t>
            </a:r>
            <a:r>
              <a:rPr lang="fr-FR" altLang="fr-FR" sz="2000" dirty="0">
                <a:latin typeface="Garamond" panose="02020404030301010803" pitchFamily="18" charset="0"/>
              </a:rPr>
              <a:t> </a:t>
            </a:r>
            <a:r>
              <a:rPr lang="fr-FR" altLang="fr-FR" sz="1600" i="1" dirty="0" smtClean="0">
                <a:latin typeface="Garamond" panose="02020404030301010803" pitchFamily="18" charset="0"/>
              </a:rPr>
              <a:t>[</a:t>
            </a:r>
            <a:r>
              <a:rPr lang="fr-FR" altLang="fr-FR" sz="1600" i="1" dirty="0" err="1" smtClean="0">
                <a:latin typeface="Garamond" panose="02020404030301010803" pitchFamily="18" charset="0"/>
              </a:rPr>
              <a:t>Bossis</a:t>
            </a:r>
            <a:r>
              <a:rPr lang="fr-FR" altLang="fr-FR" sz="1600" i="1" dirty="0">
                <a:latin typeface="Garamond" panose="02020404030301010803" pitchFamily="18" charset="0"/>
              </a:rPr>
              <a:t>, ASTM (2005</a:t>
            </a:r>
            <a:r>
              <a:rPr lang="fr-FR" altLang="fr-FR" sz="1600" i="1" dirty="0" smtClean="0">
                <a:latin typeface="Garamond" panose="02020404030301010803" pitchFamily="18" charset="0"/>
              </a:rPr>
              <a:t>)]</a:t>
            </a:r>
            <a:endParaRPr lang="fr-FR" altLang="fr-FR" sz="1600" i="1" dirty="0">
              <a:latin typeface="Garamond" panose="02020404030301010803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789142" y="2939603"/>
            <a:ext cx="99888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droite 5"/>
          <p:cNvSpPr/>
          <p:nvPr/>
        </p:nvSpPr>
        <p:spPr>
          <a:xfrm rot="10800000">
            <a:off x="3923928" y="5583985"/>
            <a:ext cx="725254" cy="293287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96945" y="5190489"/>
            <a:ext cx="3726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Garamond" panose="02020404030301010803" pitchFamily="18" charset="0"/>
              </a:rPr>
              <a:t>Processus de corrosion :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2400" dirty="0" smtClean="0">
                <a:latin typeface="Garamond" panose="02020404030301010803" pitchFamily="18" charset="0"/>
              </a:rPr>
              <a:t> dégradation des propriétés</a:t>
            </a:r>
          </a:p>
          <a:p>
            <a:r>
              <a:rPr lang="fr-FR" sz="2400" dirty="0" smtClean="0">
                <a:latin typeface="Garamond" panose="02020404030301010803" pitchFamily="18" charset="0"/>
              </a:rPr>
              <a:t> mécaniques de la gaine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962770" y="1558408"/>
            <a:ext cx="30604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dirty="0">
                <a:latin typeface="Garamond" panose="02020404030301010803" pitchFamily="18" charset="0"/>
                <a:cs typeface="Times New Roman" pitchFamily="18" charset="0"/>
              </a:rPr>
              <a:t>Zr + 2 </a:t>
            </a:r>
            <a:r>
              <a:rPr lang="fr-FR" altLang="fr-FR" sz="2000" dirty="0" smtClean="0">
                <a:latin typeface="Garamond" panose="02020404030301010803" pitchFamily="18" charset="0"/>
                <a:cs typeface="Times New Roman" pitchFamily="18" charset="0"/>
              </a:rPr>
              <a:t>H</a:t>
            </a:r>
            <a:r>
              <a:rPr lang="fr-FR" altLang="fr-FR" sz="2000" baseline="-25000" dirty="0" smtClean="0">
                <a:latin typeface="Garamond" panose="02020404030301010803" pitchFamily="18" charset="0"/>
                <a:cs typeface="Times New Roman" pitchFamily="18" charset="0"/>
              </a:rPr>
              <a:t>2</a:t>
            </a:r>
            <a:r>
              <a:rPr lang="fr-FR" altLang="fr-FR" sz="2000" dirty="0" smtClean="0">
                <a:latin typeface="Garamond" panose="02020404030301010803" pitchFamily="18" charset="0"/>
                <a:cs typeface="Times New Roman" pitchFamily="18" charset="0"/>
              </a:rPr>
              <a:t>O </a:t>
            </a:r>
            <a:r>
              <a:rPr lang="fr-FR" altLang="fr-FR" sz="2000" dirty="0">
                <a:latin typeface="Garamond" panose="02020404030301010803" pitchFamily="18" charset="0"/>
                <a:cs typeface="Times New Roman" pitchFamily="18" charset="0"/>
                <a:sym typeface="Wingdings" pitchFamily="2" charset="2"/>
              </a:rPr>
              <a:t> ZrO</a:t>
            </a:r>
            <a:r>
              <a:rPr lang="fr-FR" altLang="fr-FR" sz="2000" baseline="-25000" dirty="0">
                <a:latin typeface="Garamond" panose="02020404030301010803" pitchFamily="18" charset="0"/>
                <a:cs typeface="Times New Roman" pitchFamily="18" charset="0"/>
                <a:sym typeface="Wingdings" pitchFamily="2" charset="2"/>
              </a:rPr>
              <a:t>2 </a:t>
            </a:r>
            <a:r>
              <a:rPr lang="fr-FR" altLang="fr-FR" sz="2000" dirty="0">
                <a:latin typeface="Garamond" panose="02020404030301010803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fr-FR" altLang="fr-FR" sz="2000" dirty="0">
                <a:latin typeface="Garamond" panose="02020404030301010803" pitchFamily="18" charset="0"/>
              </a:rPr>
              <a:t>2 H</a:t>
            </a:r>
            <a:r>
              <a:rPr lang="fr-FR" altLang="fr-FR" sz="2000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43001" y="5157192"/>
            <a:ext cx="9000999" cy="12741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altLang="fr-FR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Problématique de sûreté et industrielle </a:t>
            </a:r>
            <a:r>
              <a:rPr lang="fr-FR" altLang="fr-FR" sz="19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altLang="fr-FR" sz="1900" dirty="0" smtClean="0">
                <a:latin typeface="Garamond" panose="02020404030301010803" pitchFamily="18" charset="0"/>
                <a:sym typeface="Symbol"/>
              </a:rPr>
              <a:t></a:t>
            </a:r>
            <a:r>
              <a:rPr lang="fr-FR" altLang="fr-FR" sz="1900" dirty="0" smtClean="0">
                <a:latin typeface="Garamond" panose="02020404030301010803" pitchFamily="18" charset="0"/>
              </a:rPr>
              <a:t> </a:t>
            </a:r>
            <a:r>
              <a:rPr lang="fr-FR" altLang="fr-FR" b="1" dirty="0">
                <a:latin typeface="Garamond" panose="02020404030301010803" pitchFamily="18" charset="0"/>
              </a:rPr>
              <a:t>Corrosion</a:t>
            </a:r>
            <a:r>
              <a:rPr lang="fr-FR" altLang="fr-FR" dirty="0">
                <a:latin typeface="Garamond" panose="02020404030301010803" pitchFamily="18" charset="0"/>
              </a:rPr>
              <a:t> des </a:t>
            </a:r>
            <a:r>
              <a:rPr lang="fr-FR" altLang="fr-FR" dirty="0" smtClean="0">
                <a:latin typeface="Garamond" panose="02020404030301010803" pitchFamily="18" charset="0"/>
              </a:rPr>
              <a:t>gaines en Zy4 </a:t>
            </a:r>
            <a:r>
              <a:rPr lang="fr-FR" altLang="fr-FR" dirty="0">
                <a:latin typeface="Garamond" panose="02020404030301010803" pitchFamily="18" charset="0"/>
              </a:rPr>
              <a:t>: </a:t>
            </a:r>
            <a:r>
              <a:rPr lang="fr-FR" altLang="fr-FR" b="1" dirty="0">
                <a:latin typeface="Garamond" panose="02020404030301010803" pitchFamily="18" charset="0"/>
              </a:rPr>
              <a:t>facteur limitant </a:t>
            </a:r>
            <a:r>
              <a:rPr lang="fr-FR" altLang="fr-FR" dirty="0">
                <a:latin typeface="Garamond" panose="02020404030301010803" pitchFamily="18" charset="0"/>
              </a:rPr>
              <a:t>la durée de vie des crayons en </a:t>
            </a:r>
            <a:r>
              <a:rPr lang="fr-FR" altLang="fr-FR" dirty="0" smtClean="0">
                <a:latin typeface="Garamond" panose="02020404030301010803" pitchFamily="18" charset="0"/>
              </a:rPr>
              <a:t>réacteur </a:t>
            </a:r>
            <a:r>
              <a:rPr lang="fr-FR" altLang="fr-FR" dirty="0" smtClean="0">
                <a:latin typeface="Garamond" panose="02020404030301010803" pitchFamily="18" charset="0"/>
                <a:sym typeface="Symbol"/>
              </a:rPr>
              <a:t> limite fixée par ASN : 52 GWJ/</a:t>
            </a:r>
            <a:r>
              <a:rPr lang="fr-FR" altLang="fr-FR" dirty="0" err="1" smtClean="0">
                <a:latin typeface="Garamond" panose="02020404030301010803" pitchFamily="18" charset="0"/>
                <a:sym typeface="Symbol"/>
              </a:rPr>
              <a:t>tU</a:t>
            </a:r>
            <a:endParaRPr lang="fr-FR" altLang="fr-F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2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87" grpId="0"/>
      <p:bldP spid="668699" grpId="0"/>
      <p:bldP spid="3" grpId="0" animBg="1"/>
      <p:bldP spid="2" grpId="0" animBg="1"/>
      <p:bldP spid="23" grpId="0"/>
      <p:bldP spid="24" grpId="0"/>
      <p:bldP spid="25" grpId="0" animBg="1"/>
      <p:bldP spid="26" grpId="0"/>
      <p:bldP spid="6" grpId="0" animBg="1"/>
      <p:bldP spid="7" grpId="0"/>
      <p:bldP spid="29" grpId="0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6"/>
          <p:cNvSpPr>
            <a:spLocks noGrp="1"/>
          </p:cNvSpPr>
          <p:nvPr>
            <p:ph type="title"/>
          </p:nvPr>
        </p:nvSpPr>
        <p:spPr>
          <a:xfrm>
            <a:off x="1357707" y="62757"/>
            <a:ext cx="7522204" cy="90872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000" dirty="0" err="1" smtClean="0">
                <a:latin typeface="Garamond" panose="02020404030301010803" pitchFamily="18" charset="0"/>
                <a:cs typeface="Calibri" panose="020F0502020204030204" pitchFamily="34" charset="0"/>
              </a:rPr>
              <a:t>Modèle</a:t>
            </a:r>
            <a:r>
              <a:rPr lang="en-US" sz="2000" dirty="0" smtClean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Garamond" panose="02020404030301010803" pitchFamily="18" charset="0"/>
                <a:cs typeface="Calibri" panose="020F0502020204030204" pitchFamily="34" charset="0"/>
              </a:rPr>
              <a:t>d’absorption</a:t>
            </a:r>
            <a:r>
              <a:rPr lang="en-US" sz="2000" dirty="0" smtClean="0">
                <a:latin typeface="Garamond" panose="02020404030301010803" pitchFamily="18" charset="0"/>
                <a:cs typeface="Calibri" panose="020F0502020204030204" pitchFamily="34" charset="0"/>
              </a:rPr>
              <a:t> et de desorption </a:t>
            </a:r>
            <a:br>
              <a:rPr lang="en-US" sz="2000" dirty="0" smtClean="0">
                <a:latin typeface="Garamond" panose="02020404030301010803" pitchFamily="18" charset="0"/>
                <a:cs typeface="Calibri" panose="020F0502020204030204" pitchFamily="34" charset="0"/>
              </a:rPr>
            </a:br>
            <a:r>
              <a:rPr lang="en-US" sz="2000" dirty="0" smtClean="0">
                <a:latin typeface="Garamond" panose="02020404030301010803" pitchFamily="18" charset="0"/>
                <a:cs typeface="Calibri" panose="020F0502020204030204" pitchFamily="34" charset="0"/>
              </a:rPr>
              <a:t>de </a:t>
            </a:r>
            <a:r>
              <a:rPr lang="en-US" sz="2000" dirty="0" err="1" smtClean="0">
                <a:latin typeface="Garamond" panose="02020404030301010803" pitchFamily="18" charset="0"/>
                <a:cs typeface="Calibri" panose="020F0502020204030204" pitchFamily="34" charset="0"/>
              </a:rPr>
              <a:t>l’hydrogène</a:t>
            </a:r>
            <a:endParaRPr lang="en-US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/>
          </p:nvPr>
        </p:nvGraphicFramePr>
        <p:xfrm>
          <a:off x="251520" y="3438086"/>
          <a:ext cx="11620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" name="Équation" r:id="rId3" imgW="1155700" imgH="393700" progId="Equation.3">
                  <p:embed/>
                </p:oleObj>
              </mc:Choice>
              <mc:Fallback>
                <p:oleObj name="Équation" r:id="rId3" imgW="1155700" imgH="393700" progId="Equation.3">
                  <p:embed/>
                  <p:pic>
                    <p:nvPicPr>
                      <p:cNvPr id="3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438086"/>
                        <a:ext cx="11620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/>
          </p:nvPr>
        </p:nvGraphicFramePr>
        <p:xfrm>
          <a:off x="245865" y="3906238"/>
          <a:ext cx="3683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8" name="Équation" r:id="rId5" imgW="3682800" imgH="596880" progId="Equation.3">
                  <p:embed/>
                </p:oleObj>
              </mc:Choice>
              <mc:Fallback>
                <p:oleObj name="Équation" r:id="rId5" imgW="3682800" imgH="596880" progId="Equation.3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865" y="3906238"/>
                        <a:ext cx="36830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72810" y="2900514"/>
            <a:ext cx="417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Dissociation à l’interface</a:t>
            </a:r>
            <a:endParaRPr lang="fr-FR" sz="1400" dirty="0" smtClean="0">
              <a:solidFill>
                <a:srgbClr val="B2B2B2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628276" y="3883660"/>
            <a:ext cx="1029074" cy="663031"/>
          </a:xfrm>
          <a:prstGeom prst="roundRect">
            <a:avLst/>
          </a:prstGeom>
          <a:solidFill>
            <a:srgbClr val="00B050">
              <a:alpha val="30000"/>
            </a:srgb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1766894" y="3883660"/>
            <a:ext cx="2178242" cy="663031"/>
          </a:xfrm>
          <a:prstGeom prst="roundRect">
            <a:avLst/>
          </a:prstGeom>
          <a:solidFill>
            <a:srgbClr val="C00000">
              <a:alpha val="30000"/>
            </a:srgb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535004" y="4489375"/>
            <a:ext cx="1215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50"/>
                </a:solidFill>
              </a:rPr>
              <a:t>Désorption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766894" y="4489375"/>
            <a:ext cx="2178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</a:rPr>
              <a:t>Adsorption</a:t>
            </a:r>
          </a:p>
        </p:txBody>
      </p:sp>
      <p:graphicFrame>
        <p:nvGraphicFramePr>
          <p:cNvPr id="40" name="Objet 39"/>
          <p:cNvGraphicFramePr>
            <a:graphicFrameLocks noChangeAspect="1"/>
          </p:cNvGraphicFramePr>
          <p:nvPr>
            <p:extLst/>
          </p:nvPr>
        </p:nvGraphicFramePr>
        <p:xfrm>
          <a:off x="4704256" y="4523922"/>
          <a:ext cx="698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9" name="Équation" r:id="rId7" imgW="698400" imgH="253800" progId="Equation.3">
                  <p:embed/>
                </p:oleObj>
              </mc:Choice>
              <mc:Fallback>
                <p:oleObj name="Équation" r:id="rId7" imgW="698400" imgH="253800" progId="Equation.3">
                  <p:embed/>
                  <p:pic>
                    <p:nvPicPr>
                      <p:cNvPr id="40" name="Objet 3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04256" y="4523922"/>
                        <a:ext cx="698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ZoneTexte 47"/>
          <p:cNvSpPr txBox="1"/>
          <p:nvPr/>
        </p:nvSpPr>
        <p:spPr>
          <a:xfrm>
            <a:off x="4509122" y="4072007"/>
            <a:ext cx="143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50"/>
                </a:solidFill>
              </a:rPr>
              <a:t>Désorption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7148732" y="4043624"/>
            <a:ext cx="1460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</a:rPr>
              <a:t>Adsorption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5385792" y="4489375"/>
            <a:ext cx="365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Equivalence « </a:t>
            </a:r>
            <a:r>
              <a:rPr lang="fr-FR" sz="1400" b="1" dirty="0" smtClean="0">
                <a:solidFill>
                  <a:srgbClr val="0070C0"/>
                </a:solidFill>
              </a:rPr>
              <a:t>Adsorbé</a:t>
            </a:r>
            <a:r>
              <a:rPr lang="fr-FR" sz="1400" dirty="0" smtClean="0">
                <a:solidFill>
                  <a:srgbClr val="0070C0"/>
                </a:solidFill>
              </a:rPr>
              <a:t> » &amp; « </a:t>
            </a:r>
            <a:r>
              <a:rPr lang="fr-FR" sz="1400" b="1" dirty="0" smtClean="0">
                <a:solidFill>
                  <a:srgbClr val="0070C0"/>
                </a:solidFill>
              </a:rPr>
              <a:t>Interstitiel</a:t>
            </a:r>
            <a:r>
              <a:rPr lang="fr-FR" sz="1400" dirty="0" smtClean="0">
                <a:solidFill>
                  <a:srgbClr val="0070C0"/>
                </a:solidFill>
              </a:rPr>
              <a:t> »</a:t>
            </a:r>
          </a:p>
        </p:txBody>
      </p:sp>
      <p:graphicFrame>
        <p:nvGraphicFramePr>
          <p:cNvPr id="71" name="Objet 70"/>
          <p:cNvGraphicFramePr>
            <a:graphicFrameLocks noChangeAspect="1"/>
          </p:cNvGraphicFramePr>
          <p:nvPr>
            <p:extLst/>
          </p:nvPr>
        </p:nvGraphicFramePr>
        <p:xfrm>
          <a:off x="4491976" y="3251396"/>
          <a:ext cx="1435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0" name="Équation" r:id="rId9" imgW="1434960" imgH="431640" progId="Equation.3">
                  <p:embed/>
                </p:oleObj>
              </mc:Choice>
              <mc:Fallback>
                <p:oleObj name="Équation" r:id="rId9" imgW="1434960" imgH="431640" progId="Equation.3">
                  <p:embed/>
                  <p:pic>
                    <p:nvPicPr>
                      <p:cNvPr id="71" name="Objet 7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91976" y="3251396"/>
                        <a:ext cx="1435100" cy="431800"/>
                      </a:xfrm>
                      <a:prstGeom prst="rect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t 71"/>
          <p:cNvGraphicFramePr>
            <a:graphicFrameLocks noChangeAspect="1"/>
          </p:cNvGraphicFramePr>
          <p:nvPr>
            <p:extLst/>
          </p:nvPr>
        </p:nvGraphicFramePr>
        <p:xfrm>
          <a:off x="7117768" y="3237907"/>
          <a:ext cx="1460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1" name="Équation" r:id="rId11" imgW="1460160" imgH="431640" progId="Equation.3">
                  <p:embed/>
                </p:oleObj>
              </mc:Choice>
              <mc:Fallback>
                <p:oleObj name="Équation" r:id="rId11" imgW="1460160" imgH="431640" progId="Equation.3">
                  <p:embed/>
                  <p:pic>
                    <p:nvPicPr>
                      <p:cNvPr id="72" name="Objet 7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17768" y="3237907"/>
                        <a:ext cx="1460500" cy="431800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cteur droit 13"/>
          <p:cNvCxnSpPr/>
          <p:nvPr/>
        </p:nvCxnSpPr>
        <p:spPr>
          <a:xfrm>
            <a:off x="6685247" y="2970950"/>
            <a:ext cx="0" cy="15321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Image 54"/>
          <p:cNvPicPr/>
          <p:nvPr/>
        </p:nvPicPr>
        <p:blipFill>
          <a:blip r:embed="rId13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04" y="1055423"/>
            <a:ext cx="4464496" cy="114697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Accolade ouvrante 60"/>
          <p:cNvSpPr/>
          <p:nvPr/>
        </p:nvSpPr>
        <p:spPr>
          <a:xfrm rot="16200000">
            <a:off x="3207056" y="295077"/>
            <a:ext cx="273224" cy="4101847"/>
          </a:xfrm>
          <a:prstGeom prst="lef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2165738" y="2489606"/>
            <a:ext cx="2511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Zone 2</a:t>
            </a:r>
          </a:p>
        </p:txBody>
      </p:sp>
      <p:sp>
        <p:nvSpPr>
          <p:cNvPr id="63" name="Accolade ouvrante 62"/>
          <p:cNvSpPr/>
          <p:nvPr/>
        </p:nvSpPr>
        <p:spPr>
          <a:xfrm rot="16200000">
            <a:off x="1010814" y="2169190"/>
            <a:ext cx="273224" cy="290642"/>
          </a:xfrm>
          <a:prstGeom prst="leftBrac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/>
          <p:cNvSpPr txBox="1"/>
          <p:nvPr/>
        </p:nvSpPr>
        <p:spPr>
          <a:xfrm>
            <a:off x="245865" y="2422238"/>
            <a:ext cx="1885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Zone 1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-262868" y="1824312"/>
            <a:ext cx="1776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Extérieur</a:t>
            </a:r>
            <a:endParaRPr lang="fr-FR" sz="1400" b="1" dirty="0" smtClean="0">
              <a:solidFill>
                <a:srgbClr val="00B0F0"/>
              </a:solidFill>
              <a:sym typeface="Wingdings" panose="05000000000000000000" pitchFamily="2" charset="2"/>
            </a:endParaRPr>
          </a:p>
        </p:txBody>
      </p:sp>
      <p:pic>
        <p:nvPicPr>
          <p:cNvPr id="70" name="Image 69"/>
          <p:cNvPicPr/>
          <p:nvPr/>
        </p:nvPicPr>
        <p:blipFill rotWithShape="1"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6"/>
          <a:stretch/>
        </p:blipFill>
        <p:spPr bwMode="auto">
          <a:xfrm>
            <a:off x="5377041" y="1052736"/>
            <a:ext cx="635119" cy="114697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Accolade ouvrante 76"/>
          <p:cNvSpPr/>
          <p:nvPr/>
        </p:nvSpPr>
        <p:spPr>
          <a:xfrm rot="16200000">
            <a:off x="5573755" y="2044208"/>
            <a:ext cx="259245" cy="617565"/>
          </a:xfrm>
          <a:prstGeom prst="leftBrac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2" name="Connecteur droit 81"/>
          <p:cNvCxnSpPr/>
          <p:nvPr/>
        </p:nvCxnSpPr>
        <p:spPr>
          <a:xfrm>
            <a:off x="25876" y="2797383"/>
            <a:ext cx="89289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Image 83"/>
          <p:cNvPicPr/>
          <p:nvPr/>
        </p:nvPicPr>
        <p:blipFill rotWithShape="1"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0"/>
          <a:stretch/>
        </p:blipFill>
        <p:spPr bwMode="auto">
          <a:xfrm>
            <a:off x="6012160" y="1052736"/>
            <a:ext cx="2942708" cy="115396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Accolade ouvrante 87"/>
          <p:cNvSpPr/>
          <p:nvPr/>
        </p:nvSpPr>
        <p:spPr>
          <a:xfrm rot="16200000">
            <a:off x="7367784" y="853765"/>
            <a:ext cx="231462" cy="2942706"/>
          </a:xfrm>
          <a:prstGeom prst="leftBrace">
            <a:avLst>
              <a:gd name="adj1" fmla="val 8333"/>
              <a:gd name="adj2" fmla="val 50537"/>
            </a:avLst>
          </a:prstGeom>
          <a:ln w="254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ZoneTexte 88"/>
          <p:cNvSpPr txBox="1"/>
          <p:nvPr/>
        </p:nvSpPr>
        <p:spPr>
          <a:xfrm>
            <a:off x="4829466" y="2488744"/>
            <a:ext cx="1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  <a:sym typeface="Wingdings" panose="05000000000000000000" pitchFamily="2" charset="2"/>
              </a:rPr>
              <a:t>Zone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929275" y="3308933"/>
                <a:ext cx="66922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275" y="3308933"/>
                <a:ext cx="669222" cy="276999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8489677" y="3307708"/>
                <a:ext cx="66922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677" y="3307708"/>
                <a:ext cx="669222" cy="276999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onnecteur droit 57"/>
          <p:cNvCxnSpPr/>
          <p:nvPr/>
        </p:nvCxnSpPr>
        <p:spPr>
          <a:xfrm>
            <a:off x="184731" y="5157192"/>
            <a:ext cx="89289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6662638" y="2401143"/>
            <a:ext cx="187482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Zone 4 (métal) </a:t>
            </a:r>
          </a:p>
        </p:txBody>
      </p:sp>
      <p:sp>
        <p:nvSpPr>
          <p:cNvPr id="7" name="Double flèche horizontale 6"/>
          <p:cNvSpPr/>
          <p:nvPr/>
        </p:nvSpPr>
        <p:spPr>
          <a:xfrm>
            <a:off x="301242" y="1518120"/>
            <a:ext cx="648072" cy="288032"/>
          </a:xfrm>
          <a:prstGeom prst="left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5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 9"/>
          <p:cNvGraphicFramePr>
            <a:graphicFrameLocks noChangeAspect="1"/>
          </p:cNvGraphicFramePr>
          <p:nvPr>
            <p:extLst/>
          </p:nvPr>
        </p:nvGraphicFramePr>
        <p:xfrm>
          <a:off x="245865" y="3097468"/>
          <a:ext cx="22288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1" name="Équation" r:id="rId3" imgW="2235200" imgH="508000" progId="Equation.3">
                  <p:embed/>
                </p:oleObj>
              </mc:Choice>
              <mc:Fallback>
                <p:oleObj name="Équation" r:id="rId3" imgW="2235200" imgH="508000" progId="Equation.3">
                  <p:embed/>
                  <p:pic>
                    <p:nvPicPr>
                      <p:cNvPr id="1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865" y="3097468"/>
                        <a:ext cx="22288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184731" y="2723460"/>
            <a:ext cx="56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Diffusion interstitielle dans le volume</a:t>
            </a:r>
            <a:endParaRPr lang="fr-FR" sz="1400" dirty="0" smtClean="0">
              <a:solidFill>
                <a:srgbClr val="B2B2B2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69484" y="3092793"/>
            <a:ext cx="766365" cy="519026"/>
          </a:xfrm>
          <a:prstGeom prst="roundRect">
            <a:avLst/>
          </a:prstGeom>
          <a:solidFill>
            <a:srgbClr val="0070C0">
              <a:alpha val="30000"/>
            </a:srgb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426684" y="3622296"/>
            <a:ext cx="1458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70C0"/>
                </a:solidFill>
              </a:rPr>
              <a:t>Terme source de couplage avec les pièges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107504" y="2708920"/>
            <a:ext cx="89289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 33"/>
          <p:cNvPicPr/>
          <p:nvPr/>
        </p:nvPicPr>
        <p:blipFill>
          <a:blip r:embed="rId5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04" y="1055423"/>
            <a:ext cx="4464496" cy="11469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Accolade ouvrante 34"/>
          <p:cNvSpPr/>
          <p:nvPr/>
        </p:nvSpPr>
        <p:spPr>
          <a:xfrm rot="16200000">
            <a:off x="3207056" y="295077"/>
            <a:ext cx="273224" cy="4101847"/>
          </a:xfrm>
          <a:prstGeom prst="lef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Accolade ouvrante 35"/>
          <p:cNvSpPr/>
          <p:nvPr/>
        </p:nvSpPr>
        <p:spPr>
          <a:xfrm rot="16200000">
            <a:off x="1010814" y="2169190"/>
            <a:ext cx="273224" cy="290642"/>
          </a:xfrm>
          <a:prstGeom prst="leftBrac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245865" y="2422238"/>
            <a:ext cx="1885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Zone 1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-262868" y="1824312"/>
            <a:ext cx="1776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Extérieur</a:t>
            </a:r>
            <a:endParaRPr lang="fr-FR" sz="1400" b="1" dirty="0" smtClean="0">
              <a:solidFill>
                <a:srgbClr val="00B0F0"/>
              </a:solidFill>
              <a:sym typeface="Wingdings" panose="05000000000000000000" pitchFamily="2" charset="2"/>
            </a:endParaRPr>
          </a:p>
        </p:txBody>
      </p:sp>
      <p:pic>
        <p:nvPicPr>
          <p:cNvPr id="40" name="Image 39"/>
          <p:cNvPicPr/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6"/>
          <a:stretch/>
        </p:blipFill>
        <p:spPr bwMode="auto">
          <a:xfrm>
            <a:off x="5377041" y="1052736"/>
            <a:ext cx="635119" cy="114697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Accolade ouvrante 40"/>
          <p:cNvSpPr/>
          <p:nvPr/>
        </p:nvSpPr>
        <p:spPr>
          <a:xfrm rot="16200000">
            <a:off x="5573755" y="2044208"/>
            <a:ext cx="259245" cy="617565"/>
          </a:xfrm>
          <a:prstGeom prst="leftBrac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/>
          <p:cNvPicPr/>
          <p:nvPr/>
        </p:nvPicPr>
        <p:blipFill rotWithShape="1"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0"/>
          <a:stretch/>
        </p:blipFill>
        <p:spPr bwMode="auto">
          <a:xfrm>
            <a:off x="6012160" y="1052736"/>
            <a:ext cx="2942708" cy="115396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Accolade ouvrante 42"/>
          <p:cNvSpPr/>
          <p:nvPr/>
        </p:nvSpPr>
        <p:spPr>
          <a:xfrm rot="16200000">
            <a:off x="7367784" y="853765"/>
            <a:ext cx="231462" cy="2942706"/>
          </a:xfrm>
          <a:prstGeom prst="leftBrace">
            <a:avLst>
              <a:gd name="adj1" fmla="val 8333"/>
              <a:gd name="adj2" fmla="val 50537"/>
            </a:avLst>
          </a:prstGeom>
          <a:ln w="254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6662638" y="2401143"/>
            <a:ext cx="187482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Zone 4 (métal) 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4816142" y="2427901"/>
            <a:ext cx="1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  <a:sym typeface="Wingdings" panose="05000000000000000000" pitchFamily="2" charset="2"/>
              </a:rPr>
              <a:t>Zone 3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2087915" y="2426131"/>
            <a:ext cx="2511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Zone 2</a:t>
            </a:r>
          </a:p>
        </p:txBody>
      </p:sp>
      <p:graphicFrame>
        <p:nvGraphicFramePr>
          <p:cNvPr id="72" name="Objet 71"/>
          <p:cNvGraphicFramePr>
            <a:graphicFrameLocks noChangeAspect="1"/>
          </p:cNvGraphicFramePr>
          <p:nvPr>
            <p:extLst/>
          </p:nvPr>
        </p:nvGraphicFramePr>
        <p:xfrm>
          <a:off x="245865" y="4830006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2" name="Équation" r:id="rId6" imgW="1143000" imgH="457200" progId="Equation.3">
                  <p:embed/>
                </p:oleObj>
              </mc:Choice>
              <mc:Fallback>
                <p:oleObj name="Équation" r:id="rId6" imgW="1143000" imgH="457200" progId="Equation.3">
                  <p:embed/>
                  <p:pic>
                    <p:nvPicPr>
                      <p:cNvPr id="72" name="Obje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865" y="4830006"/>
                        <a:ext cx="1143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t 72"/>
          <p:cNvGraphicFramePr>
            <a:graphicFrameLocks noChangeAspect="1"/>
          </p:cNvGraphicFramePr>
          <p:nvPr>
            <p:extLst/>
          </p:nvPr>
        </p:nvGraphicFramePr>
        <p:xfrm>
          <a:off x="35496" y="5260748"/>
          <a:ext cx="4429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3" name="Équation" r:id="rId8" imgW="4431960" imgH="583920" progId="Equation.3">
                  <p:embed/>
                </p:oleObj>
              </mc:Choice>
              <mc:Fallback>
                <p:oleObj name="Équation" r:id="rId8" imgW="4431960" imgH="583920" progId="Equation.3">
                  <p:embed/>
                  <p:pic>
                    <p:nvPicPr>
                      <p:cNvPr id="73" name="Obje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5260748"/>
                        <a:ext cx="44291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ZoneTexte 73"/>
          <p:cNvSpPr txBox="1"/>
          <p:nvPr/>
        </p:nvSpPr>
        <p:spPr>
          <a:xfrm>
            <a:off x="184731" y="4496734"/>
            <a:ext cx="417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Piégeage dans le volume</a:t>
            </a:r>
            <a:endParaRPr lang="fr-FR" sz="1400" dirty="0" smtClean="0">
              <a:solidFill>
                <a:srgbClr val="B2B2B2"/>
              </a:solidFill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761231" y="5230268"/>
            <a:ext cx="1800200" cy="663031"/>
          </a:xfrm>
          <a:prstGeom prst="roundRect">
            <a:avLst/>
          </a:prstGeom>
          <a:solidFill>
            <a:srgbClr val="00B050">
              <a:alpha val="30000"/>
            </a:srgb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Rectangle à coins arrondis 75"/>
          <p:cNvSpPr/>
          <p:nvPr/>
        </p:nvSpPr>
        <p:spPr>
          <a:xfrm>
            <a:off x="2688731" y="5230268"/>
            <a:ext cx="1800200" cy="663031"/>
          </a:xfrm>
          <a:prstGeom prst="roundRect">
            <a:avLst/>
          </a:prstGeom>
          <a:solidFill>
            <a:srgbClr val="C00000">
              <a:alpha val="30000"/>
            </a:srgb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8" name="ZoneTexte 77"/>
          <p:cNvSpPr txBox="1"/>
          <p:nvPr/>
        </p:nvSpPr>
        <p:spPr>
          <a:xfrm>
            <a:off x="971601" y="592953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50"/>
                </a:solidFill>
              </a:rPr>
              <a:t>Capture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2899100" y="592953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</a:rPr>
              <a:t>Libération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4801087" y="5899355"/>
            <a:ext cx="142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50"/>
                </a:solidFill>
              </a:rPr>
              <a:t>Capture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7179904" y="5899355"/>
            <a:ext cx="139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</a:rPr>
              <a:t>Libération</a:t>
            </a:r>
          </a:p>
        </p:txBody>
      </p:sp>
      <p:cxnSp>
        <p:nvCxnSpPr>
          <p:cNvPr id="93" name="Connecteur droit 92"/>
          <p:cNvCxnSpPr/>
          <p:nvPr/>
        </p:nvCxnSpPr>
        <p:spPr>
          <a:xfrm>
            <a:off x="107504" y="4437112"/>
            <a:ext cx="89289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à coins arrondis 93"/>
          <p:cNvSpPr/>
          <p:nvPr/>
        </p:nvSpPr>
        <p:spPr>
          <a:xfrm>
            <a:off x="279323" y="5230268"/>
            <a:ext cx="354608" cy="663031"/>
          </a:xfrm>
          <a:prstGeom prst="roundRect">
            <a:avLst/>
          </a:prstGeom>
          <a:solidFill>
            <a:srgbClr val="0070C0">
              <a:alpha val="30000"/>
            </a:srgb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96" name="Objet 95"/>
          <p:cNvGraphicFramePr>
            <a:graphicFrameLocks noChangeAspect="1"/>
          </p:cNvGraphicFramePr>
          <p:nvPr>
            <p:extLst/>
          </p:nvPr>
        </p:nvGraphicFramePr>
        <p:xfrm>
          <a:off x="4782590" y="5287206"/>
          <a:ext cx="1422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4" name="Équation" r:id="rId10" imgW="1422360" imgH="507960" progId="Equation.3">
                  <p:embed/>
                </p:oleObj>
              </mc:Choice>
              <mc:Fallback>
                <p:oleObj name="Équation" r:id="rId10" imgW="1422360" imgH="507960" progId="Equation.3">
                  <p:embed/>
                  <p:pic>
                    <p:nvPicPr>
                      <p:cNvPr id="96" name="Objet 9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82590" y="5287206"/>
                        <a:ext cx="1422400" cy="508000"/>
                      </a:xfrm>
                      <a:prstGeom prst="rect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t 96"/>
          <p:cNvGraphicFramePr>
            <a:graphicFrameLocks noChangeAspect="1"/>
          </p:cNvGraphicFramePr>
          <p:nvPr>
            <p:extLst/>
          </p:nvPr>
        </p:nvGraphicFramePr>
        <p:xfrm>
          <a:off x="7131043" y="5307783"/>
          <a:ext cx="1397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5" name="Équation" r:id="rId12" imgW="1396800" imgH="507960" progId="Equation.3">
                  <p:embed/>
                </p:oleObj>
              </mc:Choice>
              <mc:Fallback>
                <p:oleObj name="Équation" r:id="rId12" imgW="1396800" imgH="507960" progId="Equation.3">
                  <p:embed/>
                  <p:pic>
                    <p:nvPicPr>
                      <p:cNvPr id="97" name="Objet 9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31043" y="5307783"/>
                        <a:ext cx="1397000" cy="508000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8" name="Connecteur droit 97"/>
          <p:cNvCxnSpPr/>
          <p:nvPr/>
        </p:nvCxnSpPr>
        <p:spPr>
          <a:xfrm>
            <a:off x="6842348" y="4523132"/>
            <a:ext cx="0" cy="15321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6223487" y="5412760"/>
                <a:ext cx="62331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487" y="5412760"/>
                <a:ext cx="623312" cy="276999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8519461" y="5153816"/>
                <a:ext cx="62331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461" y="5153816"/>
                <a:ext cx="623312" cy="276999"/>
              </a:xfrm>
              <a:prstGeom prst="rect">
                <a:avLst/>
              </a:prstGeom>
              <a:blipFill>
                <a:blip r:embed="rId1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lèche courbée vers la gauche 1"/>
          <p:cNvSpPr/>
          <p:nvPr/>
        </p:nvSpPr>
        <p:spPr>
          <a:xfrm>
            <a:off x="3343668" y="3284984"/>
            <a:ext cx="1145263" cy="1656184"/>
          </a:xfrm>
          <a:prstGeom prst="curvedLef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4" name="Double flèche horizontale 103"/>
          <p:cNvSpPr/>
          <p:nvPr/>
        </p:nvSpPr>
        <p:spPr>
          <a:xfrm>
            <a:off x="301242" y="1518120"/>
            <a:ext cx="648072" cy="288032"/>
          </a:xfrm>
          <a:prstGeom prst="left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itre 16"/>
          <p:cNvSpPr>
            <a:spLocks noGrp="1"/>
          </p:cNvSpPr>
          <p:nvPr>
            <p:ph type="title"/>
          </p:nvPr>
        </p:nvSpPr>
        <p:spPr>
          <a:xfrm>
            <a:off x="1357707" y="62757"/>
            <a:ext cx="7522204" cy="90872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000" dirty="0" err="1" smtClean="0">
                <a:latin typeface="Garamond" panose="02020404030301010803" pitchFamily="18" charset="0"/>
                <a:cs typeface="Calibri" panose="020F0502020204030204" pitchFamily="34" charset="0"/>
              </a:rPr>
              <a:t>Modèle</a:t>
            </a:r>
            <a:r>
              <a:rPr lang="en-US" sz="2000" dirty="0" smtClean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Garamond" panose="02020404030301010803" pitchFamily="18" charset="0"/>
                <a:cs typeface="Calibri" panose="020F0502020204030204" pitchFamily="34" charset="0"/>
              </a:rPr>
              <a:t>d’absorption</a:t>
            </a:r>
            <a:r>
              <a:rPr lang="en-US" sz="2000" dirty="0" smtClean="0">
                <a:latin typeface="Garamond" panose="02020404030301010803" pitchFamily="18" charset="0"/>
                <a:cs typeface="Calibri" panose="020F0502020204030204" pitchFamily="34" charset="0"/>
              </a:rPr>
              <a:t> et de desorption </a:t>
            </a:r>
            <a:br>
              <a:rPr lang="en-US" sz="2000" dirty="0" smtClean="0">
                <a:latin typeface="Garamond" panose="02020404030301010803" pitchFamily="18" charset="0"/>
                <a:cs typeface="Calibri" panose="020F0502020204030204" pitchFamily="34" charset="0"/>
              </a:rPr>
            </a:br>
            <a:r>
              <a:rPr lang="en-US" sz="2000" dirty="0" smtClean="0">
                <a:latin typeface="Garamond" panose="02020404030301010803" pitchFamily="18" charset="0"/>
                <a:cs typeface="Calibri" panose="020F0502020204030204" pitchFamily="34" charset="0"/>
              </a:rPr>
              <a:t>de </a:t>
            </a:r>
            <a:r>
              <a:rPr lang="en-US" sz="2000" dirty="0" err="1" smtClean="0">
                <a:latin typeface="Garamond" panose="02020404030301010803" pitchFamily="18" charset="0"/>
                <a:cs typeface="Calibri" panose="020F0502020204030204" pitchFamily="34" charset="0"/>
              </a:rPr>
              <a:t>l’hydrogène</a:t>
            </a:r>
            <a:endParaRPr lang="en-US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7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animBg="1"/>
      <p:bldP spid="76" grpId="0" animBg="1"/>
      <p:bldP spid="78" grpId="0"/>
      <p:bldP spid="80" grpId="0"/>
      <p:bldP spid="91" grpId="0"/>
      <p:bldP spid="92" grpId="0"/>
      <p:bldP spid="94" grpId="0" animBg="1"/>
      <p:bldP spid="100" grpId="0"/>
      <p:bldP spid="101" grpId="0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/>
          </p:nvPr>
        </p:nvGraphicFramePr>
        <p:xfrm>
          <a:off x="225337" y="1297236"/>
          <a:ext cx="11620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0" name="Équation" r:id="rId3" imgW="1155700" imgH="393700" progId="Equation.3">
                  <p:embed/>
                </p:oleObj>
              </mc:Choice>
              <mc:Fallback>
                <p:oleObj name="Équation" r:id="rId3" imgW="1155700" imgH="393700" progId="Equation.3">
                  <p:embed/>
                  <p:pic>
                    <p:nvPicPr>
                      <p:cNvPr id="3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337" y="1297236"/>
                        <a:ext cx="11620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/>
          </p:nvPr>
        </p:nvGraphicFramePr>
        <p:xfrm>
          <a:off x="245865" y="5260986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1" name="Équation" r:id="rId5" imgW="1143000" imgH="457200" progId="Equation.3">
                  <p:embed/>
                </p:oleObj>
              </mc:Choice>
              <mc:Fallback>
                <p:oleObj name="Équation" r:id="rId5" imgW="1143000" imgH="457200" progId="Equation.3">
                  <p:embed/>
                  <p:pic>
                    <p:nvPicPr>
                      <p:cNvPr id="6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865" y="5260986"/>
                        <a:ext cx="1143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29706" y="908720"/>
            <a:ext cx="417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Dissociation à l’interface</a:t>
            </a:r>
            <a:endParaRPr lang="fr-FR" sz="1400" dirty="0" smtClean="0">
              <a:solidFill>
                <a:srgbClr val="B2B2B2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84731" y="4927714"/>
            <a:ext cx="417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Piégeage dans le volume</a:t>
            </a:r>
            <a:endParaRPr lang="fr-FR" sz="1400" dirty="0" smtClean="0">
              <a:solidFill>
                <a:srgbClr val="B2B2B2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1420915" y="1327843"/>
            <a:ext cx="143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50"/>
                </a:solidFill>
              </a:rPr>
              <a:t>Désorption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1371537" y="1861619"/>
            <a:ext cx="1460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</a:rPr>
              <a:t>Adsorption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1496341" y="5402429"/>
            <a:ext cx="142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50"/>
                </a:solidFill>
              </a:rPr>
              <a:t>Capture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1521741" y="6030693"/>
            <a:ext cx="139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</a:rPr>
              <a:t>Libération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107504" y="4868092"/>
            <a:ext cx="89289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3639310" y="5019468"/>
            <a:ext cx="252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Capacité</a:t>
            </a:r>
            <a:r>
              <a:rPr lang="fr-FR" sz="1400" dirty="0" smtClean="0">
                <a:solidFill>
                  <a:srgbClr val="0070C0"/>
                </a:solidFill>
              </a:rPr>
              <a:t> volumique du piège</a:t>
            </a:r>
          </a:p>
        </p:txBody>
      </p:sp>
      <p:graphicFrame>
        <p:nvGraphicFramePr>
          <p:cNvPr id="71" name="Objet 70"/>
          <p:cNvGraphicFramePr>
            <a:graphicFrameLocks noChangeAspect="1"/>
          </p:cNvGraphicFramePr>
          <p:nvPr>
            <p:extLst/>
          </p:nvPr>
        </p:nvGraphicFramePr>
        <p:xfrm>
          <a:off x="2707691" y="1268760"/>
          <a:ext cx="1435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2" name="Équation" r:id="rId7" imgW="1434960" imgH="431640" progId="Equation.3">
                  <p:embed/>
                </p:oleObj>
              </mc:Choice>
              <mc:Fallback>
                <p:oleObj name="Équation" r:id="rId7" imgW="1434960" imgH="431640" progId="Equation.3">
                  <p:embed/>
                  <p:pic>
                    <p:nvPicPr>
                      <p:cNvPr id="71" name="Objet 7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07691" y="1268760"/>
                        <a:ext cx="1435100" cy="431800"/>
                      </a:xfrm>
                      <a:prstGeom prst="rect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t 71"/>
          <p:cNvGraphicFramePr>
            <a:graphicFrameLocks noChangeAspect="1"/>
          </p:cNvGraphicFramePr>
          <p:nvPr>
            <p:extLst/>
          </p:nvPr>
        </p:nvGraphicFramePr>
        <p:xfrm>
          <a:off x="2725565" y="1847603"/>
          <a:ext cx="1460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3" name="Équation" r:id="rId9" imgW="1460160" imgH="431640" progId="Equation.3">
                  <p:embed/>
                </p:oleObj>
              </mc:Choice>
              <mc:Fallback>
                <p:oleObj name="Équation" r:id="rId9" imgW="1460160" imgH="431640" progId="Equation.3">
                  <p:embed/>
                  <p:pic>
                    <p:nvPicPr>
                      <p:cNvPr id="72" name="Objet 7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25565" y="1847603"/>
                        <a:ext cx="1460500" cy="431800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t 72"/>
          <p:cNvGraphicFramePr>
            <a:graphicFrameLocks noChangeAspect="1"/>
          </p:cNvGraphicFramePr>
          <p:nvPr>
            <p:extLst/>
          </p:nvPr>
        </p:nvGraphicFramePr>
        <p:xfrm>
          <a:off x="2951823" y="5353800"/>
          <a:ext cx="1422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4" name="Équation" r:id="rId11" imgW="1422360" imgH="507960" progId="Equation.3">
                  <p:embed/>
                </p:oleObj>
              </mc:Choice>
              <mc:Fallback>
                <p:oleObj name="Équation" r:id="rId11" imgW="1422360" imgH="507960" progId="Equation.3">
                  <p:embed/>
                  <p:pic>
                    <p:nvPicPr>
                      <p:cNvPr id="73" name="Objet 7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51823" y="5353800"/>
                        <a:ext cx="1422400" cy="508000"/>
                      </a:xfrm>
                      <a:prstGeom prst="rect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t 74"/>
          <p:cNvGraphicFramePr>
            <a:graphicFrameLocks noChangeAspect="1"/>
          </p:cNvGraphicFramePr>
          <p:nvPr>
            <p:extLst/>
          </p:nvPr>
        </p:nvGraphicFramePr>
        <p:xfrm>
          <a:off x="2964523" y="6017344"/>
          <a:ext cx="1397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5" name="Équation" r:id="rId13" imgW="1396800" imgH="507960" progId="Equation.3">
                  <p:embed/>
                </p:oleObj>
              </mc:Choice>
              <mc:Fallback>
                <p:oleObj name="Équation" r:id="rId13" imgW="1396800" imgH="507960" progId="Equation.3">
                  <p:embed/>
                  <p:pic>
                    <p:nvPicPr>
                      <p:cNvPr id="75" name="Objet 7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64523" y="6017344"/>
                        <a:ext cx="1397000" cy="508000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/>
              <p:cNvSpPr txBox="1"/>
              <p:nvPr/>
            </p:nvSpPr>
            <p:spPr>
              <a:xfrm>
                <a:off x="4454516" y="1343521"/>
                <a:ext cx="2307748" cy="276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2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fr-FR" sz="12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</m:sub>
                    </m:sSub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 sz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m:rPr>
                        <m:nor/>
                      </m:rPr>
                      <a:rPr lang="fr-FR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(−12.5).</m:t>
                    </m:r>
                    <m:r>
                      <m:rPr>
                        <m:nor/>
                      </m:rPr>
                      <a:rPr lang="fr-FR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35000</m:t>
                            </m:r>
                          </m:num>
                          <m:den>
                            <m:r>
                              <a:rPr lang="fr-F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𝑅𝑇</m:t>
                            </m:r>
                          </m:den>
                        </m:f>
                      </m:e>
                    </m:d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1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ZoneText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516" y="1343521"/>
                <a:ext cx="2307748" cy="276422"/>
              </a:xfrm>
              <a:prstGeom prst="rect">
                <a:avLst/>
              </a:prstGeom>
              <a:blipFill>
                <a:blip r:embed="rId15"/>
                <a:stretch>
                  <a:fillRect l="-2116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/>
              <p:cNvSpPr txBox="1"/>
              <p:nvPr/>
            </p:nvSpPr>
            <p:spPr>
              <a:xfrm>
                <a:off x="4514345" y="1844218"/>
                <a:ext cx="2226352" cy="4149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(12.82).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105000</m:t>
                              </m:r>
                            </m:num>
                            <m:den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fr-FR" sz="1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345" y="1844218"/>
                <a:ext cx="2226352" cy="414985"/>
              </a:xfrm>
              <a:prstGeom prst="rect">
                <a:avLst/>
              </a:prstGeom>
              <a:blipFill>
                <a:blip r:embed="rId16"/>
                <a:stretch>
                  <a:fillRect l="-2192" r="-12603" b="-1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44774" y="1364326"/>
                <a:ext cx="66922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774" y="1364326"/>
                <a:ext cx="669222" cy="276999"/>
              </a:xfrm>
              <a:prstGeom prst="rect">
                <a:avLst/>
              </a:prstGeom>
              <a:blipFill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7644774" y="1863997"/>
                <a:ext cx="66922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774" y="1863997"/>
                <a:ext cx="669222" cy="276999"/>
              </a:xfrm>
              <a:prstGeom prst="rect">
                <a:avLst/>
              </a:prstGeom>
              <a:blipFill>
                <a:blip r:embed="rId1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ZoneTexte 75"/>
              <p:cNvSpPr txBox="1"/>
              <p:nvPr/>
            </p:nvSpPr>
            <p:spPr>
              <a:xfrm>
                <a:off x="4635753" y="5420885"/>
                <a:ext cx="2312748" cy="41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(−2.83).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30400</m:t>
                              </m:r>
                            </m:num>
                            <m:den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ZoneTexte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753" y="5420885"/>
                <a:ext cx="2312748" cy="414985"/>
              </a:xfrm>
              <a:prstGeom prst="rect">
                <a:avLst/>
              </a:prstGeom>
              <a:blipFill>
                <a:blip r:embed="rId19"/>
                <a:stretch>
                  <a:fillRect l="-789" b="-1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7168285" y="5438604"/>
                <a:ext cx="62331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285" y="5438604"/>
                <a:ext cx="623312" cy="276999"/>
              </a:xfrm>
              <a:prstGeom prst="rect">
                <a:avLst/>
              </a:prstGeom>
              <a:blipFill>
                <a:blip r:embed="rId2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7168285" y="6160953"/>
                <a:ext cx="62331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285" y="6160953"/>
                <a:ext cx="623312" cy="276999"/>
              </a:xfrm>
              <a:prstGeom prst="rect">
                <a:avLst/>
              </a:prstGeom>
              <a:blipFill>
                <a:blip r:embed="rId2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ZoneTexte 82"/>
              <p:cNvSpPr txBox="1"/>
              <p:nvPr/>
            </p:nvSpPr>
            <p:spPr>
              <a:xfrm>
                <a:off x="4644759" y="6047387"/>
                <a:ext cx="2364302" cy="41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(40.5).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312000</m:t>
                              </m:r>
                            </m:num>
                            <m:den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ZoneTexte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759" y="6047387"/>
                <a:ext cx="2364302" cy="414985"/>
              </a:xfrm>
              <a:prstGeom prst="rect">
                <a:avLst/>
              </a:prstGeom>
              <a:blipFill>
                <a:blip r:embed="rId22"/>
                <a:stretch>
                  <a:fillRect l="-258" b="-1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ZoneTexte 84"/>
              <p:cNvSpPr txBox="1"/>
              <p:nvPr/>
            </p:nvSpPr>
            <p:spPr>
              <a:xfrm>
                <a:off x="6896748" y="5096187"/>
                <a:ext cx="1496051" cy="1989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1_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200 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1200" b="0" i="0" baseline="3000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sz="1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5" name="ZoneTexte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748" y="5096187"/>
                <a:ext cx="1496051" cy="198965"/>
              </a:xfrm>
              <a:prstGeom prst="rect">
                <a:avLst/>
              </a:prstGeom>
              <a:blipFill>
                <a:blip r:embed="rId23"/>
                <a:stretch>
                  <a:fillRect l="-2033" r="-813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onnecteur droit 57"/>
          <p:cNvCxnSpPr/>
          <p:nvPr/>
        </p:nvCxnSpPr>
        <p:spPr>
          <a:xfrm>
            <a:off x="107504" y="2348880"/>
            <a:ext cx="89289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164856" y="4273351"/>
            <a:ext cx="1673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70C0"/>
                </a:solidFill>
              </a:rPr>
              <a:t>Diffusion Zone 1</a:t>
            </a:r>
          </a:p>
        </p:txBody>
      </p:sp>
      <p:graphicFrame>
        <p:nvGraphicFramePr>
          <p:cNvPr id="86" name="Objet 85"/>
          <p:cNvGraphicFramePr>
            <a:graphicFrameLocks noChangeAspect="1"/>
          </p:cNvGraphicFramePr>
          <p:nvPr>
            <p:extLst/>
          </p:nvPr>
        </p:nvGraphicFramePr>
        <p:xfrm>
          <a:off x="248836" y="2717676"/>
          <a:ext cx="1536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6" name="Équation" r:id="rId24" imgW="1536480" imgH="507960" progId="Equation.3">
                  <p:embed/>
                </p:oleObj>
              </mc:Choice>
              <mc:Fallback>
                <p:oleObj name="Équation" r:id="rId24" imgW="1536480" imgH="507960" progId="Equation.3">
                  <p:embed/>
                  <p:pic>
                    <p:nvPicPr>
                      <p:cNvPr id="86" name="Objet 85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48836" y="2717676"/>
                        <a:ext cx="1536700" cy="5080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7" name="Connecteur droit 86"/>
          <p:cNvCxnSpPr/>
          <p:nvPr/>
        </p:nvCxnSpPr>
        <p:spPr>
          <a:xfrm>
            <a:off x="2126788" y="2697606"/>
            <a:ext cx="0" cy="18309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4283968" y="2717676"/>
            <a:ext cx="0" cy="18309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/>
        </p:nvSpPr>
        <p:spPr>
          <a:xfrm>
            <a:off x="4614534" y="4252090"/>
            <a:ext cx="1673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Diffusion Zone 3</a:t>
            </a:r>
          </a:p>
        </p:txBody>
      </p:sp>
      <p:graphicFrame>
        <p:nvGraphicFramePr>
          <p:cNvPr id="92" name="Objet 91"/>
          <p:cNvGraphicFramePr>
            <a:graphicFrameLocks noChangeAspect="1"/>
          </p:cNvGraphicFramePr>
          <p:nvPr>
            <p:extLst/>
          </p:nvPr>
        </p:nvGraphicFramePr>
        <p:xfrm>
          <a:off x="4626242" y="2682725"/>
          <a:ext cx="1536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7" name="Équation" r:id="rId26" imgW="1536480" imgH="507960" progId="Equation.3">
                  <p:embed/>
                </p:oleObj>
              </mc:Choice>
              <mc:Fallback>
                <p:oleObj name="Équation" r:id="rId26" imgW="1536480" imgH="507960" progId="Equation.3">
                  <p:embed/>
                  <p:pic>
                    <p:nvPicPr>
                      <p:cNvPr id="92" name="Objet 9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626242" y="2682725"/>
                        <a:ext cx="1536700" cy="5080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ZoneTexte 92"/>
          <p:cNvSpPr txBox="1"/>
          <p:nvPr/>
        </p:nvSpPr>
        <p:spPr>
          <a:xfrm>
            <a:off x="2207541" y="4260865"/>
            <a:ext cx="167304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</a:rPr>
              <a:t>Diffusion Zone 2</a:t>
            </a:r>
          </a:p>
        </p:txBody>
      </p:sp>
      <p:graphicFrame>
        <p:nvGraphicFramePr>
          <p:cNvPr id="94" name="Objet 93"/>
          <p:cNvGraphicFramePr>
            <a:graphicFrameLocks noChangeAspect="1"/>
          </p:cNvGraphicFramePr>
          <p:nvPr>
            <p:extLst/>
          </p:nvPr>
        </p:nvGraphicFramePr>
        <p:xfrm>
          <a:off x="2307115" y="2697606"/>
          <a:ext cx="1536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8" name="Équation" r:id="rId27" imgW="1536480" imgH="507960" progId="Equation.3">
                  <p:embed/>
                </p:oleObj>
              </mc:Choice>
              <mc:Fallback>
                <p:oleObj name="Équation" r:id="rId27" imgW="1536480" imgH="507960" progId="Equation.3">
                  <p:embed/>
                  <p:pic>
                    <p:nvPicPr>
                      <p:cNvPr id="94" name="Objet 93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307115" y="2697606"/>
                        <a:ext cx="1536700" cy="5080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5" name="Connecteur droit 94"/>
          <p:cNvCxnSpPr/>
          <p:nvPr/>
        </p:nvCxnSpPr>
        <p:spPr>
          <a:xfrm>
            <a:off x="6690962" y="2697606"/>
            <a:ext cx="0" cy="18309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oneTexte 95"/>
          <p:cNvSpPr txBox="1"/>
          <p:nvPr/>
        </p:nvSpPr>
        <p:spPr>
          <a:xfrm>
            <a:off x="6854187" y="4224728"/>
            <a:ext cx="187482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Diffusion Zone 4 </a:t>
            </a:r>
          </a:p>
        </p:txBody>
      </p:sp>
      <p:graphicFrame>
        <p:nvGraphicFramePr>
          <p:cNvPr id="97" name="Objet 96"/>
          <p:cNvGraphicFramePr>
            <a:graphicFrameLocks noChangeAspect="1"/>
          </p:cNvGraphicFramePr>
          <p:nvPr>
            <p:extLst/>
          </p:nvPr>
        </p:nvGraphicFramePr>
        <p:xfrm>
          <a:off x="7088332" y="2697606"/>
          <a:ext cx="1536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9" name="Équation" r:id="rId26" imgW="1536480" imgH="507960" progId="Equation.3">
                  <p:embed/>
                </p:oleObj>
              </mc:Choice>
              <mc:Fallback>
                <p:oleObj name="Équation" r:id="rId26" imgW="1536480" imgH="507960" progId="Equation.3">
                  <p:embed/>
                  <p:pic>
                    <p:nvPicPr>
                      <p:cNvPr id="97" name="Objet 96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088332" y="2697606"/>
                        <a:ext cx="1536700" cy="5080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8" name="ZoneTexte 97"/>
              <p:cNvSpPr txBox="1"/>
              <p:nvPr/>
            </p:nvSpPr>
            <p:spPr>
              <a:xfrm>
                <a:off x="202433" y="4033879"/>
                <a:ext cx="1556516" cy="190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𝐻𝑖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2700 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1200" b="0" i="0" baseline="3000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sz="1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8" name="ZoneTexte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33" y="4033879"/>
                <a:ext cx="1556516" cy="190886"/>
              </a:xfrm>
              <a:prstGeom prst="rect">
                <a:avLst/>
              </a:prstGeom>
              <a:blipFill>
                <a:blip r:embed="rId28"/>
                <a:stretch>
                  <a:fillRect l="-1953" t="-3226" r="-781" b="-32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ZoneTexte 98"/>
              <p:cNvSpPr txBox="1"/>
              <p:nvPr/>
            </p:nvSpPr>
            <p:spPr>
              <a:xfrm>
                <a:off x="6996436" y="3987229"/>
                <a:ext cx="1556516" cy="190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𝐻𝑖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2700 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1200" b="0" i="0" baseline="3000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sz="1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9" name="ZoneText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436" y="3987229"/>
                <a:ext cx="1556516" cy="190886"/>
              </a:xfrm>
              <a:prstGeom prst="rect">
                <a:avLst/>
              </a:prstGeom>
              <a:blipFill>
                <a:blip r:embed="rId29"/>
                <a:stretch>
                  <a:fillRect l="-1961" r="-1176" b="-32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ZoneTexte 99"/>
              <p:cNvSpPr txBox="1"/>
              <p:nvPr/>
            </p:nvSpPr>
            <p:spPr>
              <a:xfrm>
                <a:off x="4687353" y="4012249"/>
                <a:ext cx="1556516" cy="190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𝐻𝑖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2700 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1200" b="0" i="0" baseline="3000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sz="1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0" name="ZoneTexte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353" y="4012249"/>
                <a:ext cx="1556516" cy="190886"/>
              </a:xfrm>
              <a:prstGeom prst="rect">
                <a:avLst/>
              </a:prstGeom>
              <a:blipFill>
                <a:blip r:embed="rId29"/>
                <a:stretch>
                  <a:fillRect l="-1961" r="-1176" b="-32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ZoneTexte 100"/>
              <p:cNvSpPr txBox="1"/>
              <p:nvPr/>
            </p:nvSpPr>
            <p:spPr>
              <a:xfrm>
                <a:off x="2285218" y="4043814"/>
                <a:ext cx="1556516" cy="190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𝐻𝑖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2700 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1200" b="0" i="0" baseline="3000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r-FR" sz="1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1" name="ZoneTexte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218" y="4043814"/>
                <a:ext cx="1556516" cy="190886"/>
              </a:xfrm>
              <a:prstGeom prst="rect">
                <a:avLst/>
              </a:prstGeom>
              <a:blipFill>
                <a:blip r:embed="rId29"/>
                <a:stretch>
                  <a:fillRect l="-1961" r="-1176" b="-28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ZoneTexte 101"/>
              <p:cNvSpPr txBox="1"/>
              <p:nvPr/>
            </p:nvSpPr>
            <p:spPr>
              <a:xfrm>
                <a:off x="16675" y="3390423"/>
                <a:ext cx="2138589" cy="345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27.7</m:t>
                          </m:r>
                        </m:e>
                      </m:d>
                      <m:r>
                        <m:rPr>
                          <m:nor/>
                        </m:rPr>
                        <a:rPr lang="fr-FR" sz="1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1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33000</m:t>
                              </m:r>
                            </m:num>
                            <m:den>
                              <m: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1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2" name="ZoneTexte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5" y="3390423"/>
                <a:ext cx="2138589" cy="345800"/>
              </a:xfrm>
              <a:prstGeom prst="rect">
                <a:avLst/>
              </a:prstGeom>
              <a:blipFill>
                <a:blip r:embed="rId30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ZoneTexte 102"/>
              <p:cNvSpPr txBox="1"/>
              <p:nvPr/>
            </p:nvSpPr>
            <p:spPr>
              <a:xfrm>
                <a:off x="2116358" y="3387363"/>
                <a:ext cx="2138589" cy="345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27.7</m:t>
                          </m:r>
                        </m:e>
                      </m:d>
                      <m:r>
                        <m:rPr>
                          <m:nor/>
                        </m:rPr>
                        <a:rPr lang="fr-FR" sz="1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1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33000</m:t>
                              </m:r>
                            </m:num>
                            <m:den>
                              <m: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1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3" name="ZoneTexte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358" y="3387363"/>
                <a:ext cx="2138589" cy="345800"/>
              </a:xfrm>
              <a:prstGeom prst="rect">
                <a:avLst/>
              </a:prstGeom>
              <a:blipFill>
                <a:blip r:embed="rId31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ZoneTexte 103"/>
              <p:cNvSpPr txBox="1"/>
              <p:nvPr/>
            </p:nvSpPr>
            <p:spPr>
              <a:xfrm>
                <a:off x="4389149" y="3381611"/>
                <a:ext cx="2138589" cy="345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7.67</m:t>
                          </m:r>
                        </m:e>
                      </m:d>
                      <m:r>
                        <m:rPr>
                          <m:nor/>
                        </m:rPr>
                        <a:rPr lang="fr-FR" sz="1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1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172000</m:t>
                              </m:r>
                            </m:num>
                            <m:den>
                              <m: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1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ZoneTexte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49" y="3381611"/>
                <a:ext cx="2138589" cy="345800"/>
              </a:xfrm>
              <a:prstGeom prst="rect">
                <a:avLst/>
              </a:prstGeom>
              <a:blipFill>
                <a:blip r:embed="rId32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ZoneTexte 104"/>
              <p:cNvSpPr txBox="1"/>
              <p:nvPr/>
            </p:nvSpPr>
            <p:spPr>
              <a:xfrm>
                <a:off x="6752648" y="3354285"/>
                <a:ext cx="2138589" cy="345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fr-FR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e>
                      </m:d>
                      <m:r>
                        <m:rPr>
                          <m:nor/>
                        </m:rPr>
                        <a:rPr lang="fr-FR" sz="1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1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40000</m:t>
                              </m:r>
                            </m:num>
                            <m:den>
                              <m:r>
                                <a:rPr lang="fr-FR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1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5" name="ZoneTexte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648" y="3354285"/>
                <a:ext cx="2138589" cy="345800"/>
              </a:xfrm>
              <a:prstGeom prst="rect">
                <a:avLst/>
              </a:prstGeom>
              <a:blipFill>
                <a:blip r:embed="rId33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ZoneTexte 105"/>
          <p:cNvSpPr txBox="1"/>
          <p:nvPr/>
        </p:nvSpPr>
        <p:spPr>
          <a:xfrm>
            <a:off x="50312" y="2337192"/>
            <a:ext cx="56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Diffusion interstitielle dans le volume</a:t>
            </a:r>
            <a:endParaRPr lang="fr-FR" sz="1400" dirty="0" smtClean="0">
              <a:solidFill>
                <a:srgbClr val="B2B2B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7757" y="6396268"/>
            <a:ext cx="271099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18 paramètres d’entrée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2" name="Titre 16"/>
          <p:cNvSpPr>
            <a:spLocks noGrp="1"/>
          </p:cNvSpPr>
          <p:nvPr>
            <p:ph type="title"/>
          </p:nvPr>
        </p:nvSpPr>
        <p:spPr>
          <a:xfrm>
            <a:off x="1357707" y="62757"/>
            <a:ext cx="7522204" cy="90872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000" dirty="0" err="1" smtClean="0">
                <a:latin typeface="Garamond" panose="02020404030301010803" pitchFamily="18" charset="0"/>
                <a:cs typeface="Calibri" panose="020F0502020204030204" pitchFamily="34" charset="0"/>
              </a:rPr>
              <a:t>Modèle</a:t>
            </a:r>
            <a:r>
              <a:rPr lang="en-US" sz="2000" dirty="0" smtClean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Garamond" panose="02020404030301010803" pitchFamily="18" charset="0"/>
                <a:cs typeface="Calibri" panose="020F0502020204030204" pitchFamily="34" charset="0"/>
              </a:rPr>
              <a:t>d’absorption</a:t>
            </a:r>
            <a:r>
              <a:rPr lang="en-US" sz="2000" dirty="0" smtClean="0">
                <a:latin typeface="Garamond" panose="02020404030301010803" pitchFamily="18" charset="0"/>
                <a:cs typeface="Calibri" panose="020F0502020204030204" pitchFamily="34" charset="0"/>
              </a:rPr>
              <a:t> et de desorption </a:t>
            </a:r>
            <a:br>
              <a:rPr lang="en-US" sz="2000" dirty="0" smtClean="0">
                <a:latin typeface="Garamond" panose="02020404030301010803" pitchFamily="18" charset="0"/>
                <a:cs typeface="Calibri" panose="020F0502020204030204" pitchFamily="34" charset="0"/>
              </a:rPr>
            </a:br>
            <a:r>
              <a:rPr lang="en-US" sz="2000" dirty="0" smtClean="0">
                <a:latin typeface="Garamond" panose="02020404030301010803" pitchFamily="18" charset="0"/>
                <a:cs typeface="Calibri" panose="020F0502020204030204" pitchFamily="34" charset="0"/>
              </a:rPr>
              <a:t>de </a:t>
            </a:r>
            <a:r>
              <a:rPr lang="en-US" sz="2000" dirty="0" err="1" smtClean="0">
                <a:latin typeface="Garamond" panose="02020404030301010803" pitchFamily="18" charset="0"/>
                <a:cs typeface="Calibri" panose="020F0502020204030204" pitchFamily="34" charset="0"/>
              </a:rPr>
              <a:t>l’hydrogène</a:t>
            </a:r>
            <a:endParaRPr lang="en-US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latin typeface="Garamond" panose="02020404030301010803" pitchFamily="18" charset="0"/>
              </a:rPr>
              <a:t>11/07/2014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3319" name="ZoneTexte 15"/>
          <p:cNvSpPr txBox="1">
            <a:spLocks noChangeArrowheads="1"/>
          </p:cNvSpPr>
          <p:nvPr/>
        </p:nvSpPr>
        <p:spPr bwMode="auto">
          <a:xfrm>
            <a:off x="267342" y="1064099"/>
            <a:ext cx="8684586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</a:rPr>
              <a:t>Démarche expérimentale</a:t>
            </a:r>
            <a:endParaRPr lang="fr-FR" altLang="fr-FR" sz="2400" b="1" dirty="0">
              <a:solidFill>
                <a:schemeClr val="tx1"/>
              </a:solidFill>
              <a:latin typeface="Garamond" panose="02020404030301010803" pitchFamily="18" charset="0"/>
              <a:cs typeface="Calibri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54782" y="1749615"/>
            <a:ext cx="8697146" cy="2369880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Garamond" panose="02020404030301010803" pitchFamily="18" charset="0"/>
              </a:rPr>
              <a:t>Etude </a:t>
            </a:r>
            <a:r>
              <a:rPr lang="fr-FR" sz="2400" dirty="0">
                <a:latin typeface="Garamond" panose="02020404030301010803" pitchFamily="18" charset="0"/>
              </a:rPr>
              <a:t>de la désorption </a:t>
            </a:r>
            <a:r>
              <a:rPr lang="fr-FR" sz="2400" dirty="0" smtClean="0">
                <a:latin typeface="Garamond" panose="02020404030301010803" pitchFamily="18" charset="0"/>
              </a:rPr>
              <a:t>d’hydrogène des </a:t>
            </a:r>
            <a:r>
              <a:rPr lang="fr-FR" sz="2400" dirty="0">
                <a:latin typeface="Garamond" panose="02020404030301010803" pitchFamily="18" charset="0"/>
              </a:rPr>
              <a:t>couches </a:t>
            </a:r>
            <a:r>
              <a:rPr lang="fr-FR" sz="2400" dirty="0" smtClean="0">
                <a:latin typeface="Garamond" panose="02020404030301010803" pitchFamily="18" charset="0"/>
              </a:rPr>
              <a:t>d’oxyde épaisses </a:t>
            </a:r>
          </a:p>
          <a:p>
            <a:pPr algn="just"/>
            <a:r>
              <a:rPr lang="fr-FR" sz="2400" b="1" dirty="0" smtClean="0">
                <a:latin typeface="Garamond" panose="02020404030301010803" pitchFamily="18" charset="0"/>
              </a:rPr>
              <a:t>(~30-35 µm</a:t>
            </a:r>
            <a:r>
              <a:rPr lang="fr-FR" sz="2400" b="1" dirty="0">
                <a:latin typeface="Garamond" panose="02020404030301010803" pitchFamily="18" charset="0"/>
              </a:rPr>
              <a:t> </a:t>
            </a:r>
            <a:r>
              <a:rPr lang="fr-FR" sz="2400" b="1" dirty="0" smtClean="0">
                <a:latin typeface="Garamond" panose="02020404030301010803" pitchFamily="18" charset="0"/>
              </a:rPr>
              <a:t>: Zircaloy-4 corrodé 1200 j en conditions REP)</a:t>
            </a:r>
          </a:p>
          <a:p>
            <a:pPr algn="just"/>
            <a:endParaRPr lang="fr-FR" sz="2000" dirty="0" smtClean="0">
              <a:latin typeface="Garamond" panose="020204040303010108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mesure </a:t>
            </a:r>
            <a:r>
              <a:rPr lang="fr-FR" sz="2000" dirty="0" smtClean="0">
                <a:latin typeface="Garamond" panose="02020404030301010803" pitchFamily="18" charset="0"/>
              </a:rPr>
              <a:t>de la quantité </a:t>
            </a:r>
            <a:r>
              <a:rPr lang="fr-FR" sz="2000" dirty="0" err="1" smtClean="0">
                <a:latin typeface="Garamond" panose="02020404030301010803" pitchFamily="18" charset="0"/>
              </a:rPr>
              <a:t>moy</a:t>
            </a:r>
            <a:r>
              <a:rPr lang="fr-FR" sz="2000" dirty="0" smtClean="0">
                <a:latin typeface="Garamond" panose="02020404030301010803" pitchFamily="18" charset="0"/>
              </a:rPr>
              <a:t>. d’hydrogène dans les couches épaisses par ERDA :                     ~2 % at. d’H dans l’oxyde (~ 2700 mol/m</a:t>
            </a:r>
            <a:r>
              <a:rPr lang="fr-FR" sz="2000" baseline="30000" dirty="0" smtClean="0">
                <a:latin typeface="Garamond" panose="02020404030301010803" pitchFamily="18" charset="0"/>
              </a:rPr>
              <a:t>3</a:t>
            </a:r>
            <a:r>
              <a:rPr lang="fr-FR" sz="2000" dirty="0" smtClean="0">
                <a:latin typeface="Garamond" panose="02020404030301010803" pitchFamily="18" charset="0"/>
              </a:rPr>
              <a:t>)</a:t>
            </a:r>
          </a:p>
          <a:p>
            <a:pPr marL="342900" indent="-342900" algn="just">
              <a:buFontTx/>
              <a:buChar char="-"/>
            </a:pPr>
            <a:endParaRPr lang="fr-FR" sz="2000" dirty="0">
              <a:latin typeface="Garamond" panose="020204040303010108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000" dirty="0">
                <a:latin typeface="Garamond" panose="02020404030301010803" pitchFamily="18" charset="0"/>
              </a:rPr>
              <a:t>m</a:t>
            </a:r>
            <a:r>
              <a:rPr lang="fr-FR" sz="2000" dirty="0" smtClean="0">
                <a:latin typeface="Garamond" panose="02020404030301010803" pitchFamily="18" charset="0"/>
              </a:rPr>
              <a:t>esure des </a:t>
            </a:r>
            <a:r>
              <a:rPr lang="fr-FR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vitesses</a:t>
            </a:r>
            <a:r>
              <a:rPr lang="fr-FR" sz="2000" dirty="0" smtClean="0">
                <a:latin typeface="Garamond" panose="02020404030301010803" pitchFamily="18" charset="0"/>
              </a:rPr>
              <a:t> de désorption en conditions isothermes, 250, 360 et 440 °C</a:t>
            </a:r>
          </a:p>
        </p:txBody>
      </p:sp>
      <p:sp>
        <p:nvSpPr>
          <p:cNvPr id="7" name="Titre 16"/>
          <p:cNvSpPr txBox="1">
            <a:spLocks/>
          </p:cNvSpPr>
          <p:nvPr/>
        </p:nvSpPr>
        <p:spPr>
          <a:xfrm>
            <a:off x="1301251" y="86481"/>
            <a:ext cx="7748425" cy="90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400" cap="none" dirty="0" smtClean="0">
                <a:latin typeface="Garamond" panose="02020404030301010803" pitchFamily="18" charset="0"/>
              </a:rPr>
              <a:t>RELACHEMENT D’HYDROGENE EN TRANSPORT</a:t>
            </a:r>
          </a:p>
        </p:txBody>
      </p:sp>
      <p:sp>
        <p:nvSpPr>
          <p:cNvPr id="13" name="ZoneTexte 2"/>
          <p:cNvSpPr txBox="1">
            <a:spLocks noChangeArrowheads="1"/>
          </p:cNvSpPr>
          <p:nvPr/>
        </p:nvSpPr>
        <p:spPr bwMode="auto">
          <a:xfrm>
            <a:off x="1229973" y="4744679"/>
            <a:ext cx="1512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fr-FR" altLang="fr-FR" sz="1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Métal </a:t>
            </a:r>
          </a:p>
        </p:txBody>
      </p:sp>
      <p:pic>
        <p:nvPicPr>
          <p:cNvPr id="14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6" y="4239854"/>
            <a:ext cx="3402012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2"/>
          <p:cNvSpPr txBox="1">
            <a:spLocks noChangeArrowheads="1"/>
          </p:cNvSpPr>
          <p:nvPr/>
        </p:nvSpPr>
        <p:spPr bwMode="auto">
          <a:xfrm>
            <a:off x="2292011" y="4574817"/>
            <a:ext cx="1512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fr-FR" altLang="fr-FR" sz="1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Métal </a:t>
            </a:r>
          </a:p>
        </p:txBody>
      </p:sp>
      <p:sp>
        <p:nvSpPr>
          <p:cNvPr id="16" name="ZoneTexte 13"/>
          <p:cNvSpPr txBox="1">
            <a:spLocks noChangeArrowheads="1"/>
          </p:cNvSpPr>
          <p:nvPr/>
        </p:nvSpPr>
        <p:spPr bwMode="auto">
          <a:xfrm>
            <a:off x="2553948" y="5689242"/>
            <a:ext cx="9286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oxyde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3923928" y="5301208"/>
            <a:ext cx="0" cy="86409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067944" y="554859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Garamond" panose="02020404030301010803" pitchFamily="18" charset="0"/>
              </a:rPr>
              <a:t>35 µm</a:t>
            </a:r>
            <a:endParaRPr lang="fr-F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err="1" smtClean="0">
                <a:latin typeface="Garamond" panose="02020404030301010803" pitchFamily="18" charset="0"/>
              </a:rPr>
              <a:t>ExpERIENCE</a:t>
            </a:r>
            <a:r>
              <a:rPr lang="fr-FR" dirty="0" smtClean="0">
                <a:latin typeface="Garamond" panose="02020404030301010803" pitchFamily="18" charset="0"/>
              </a:rPr>
              <a:t> VS simulation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21" name="ZoneTexte 15"/>
          <p:cNvSpPr txBox="1">
            <a:spLocks noChangeArrowheads="1"/>
          </p:cNvSpPr>
          <p:nvPr/>
        </p:nvSpPr>
        <p:spPr bwMode="auto">
          <a:xfrm>
            <a:off x="254782" y="1046350"/>
            <a:ext cx="8684586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</a:rPr>
              <a:t>Démarche expérimentale</a:t>
            </a:r>
            <a:endParaRPr lang="fr-FR" altLang="fr-FR" sz="2400" b="1" dirty="0">
              <a:solidFill>
                <a:schemeClr val="tx1"/>
              </a:solidFill>
              <a:latin typeface="Garamond" panose="02020404030301010803" pitchFamily="18" charset="0"/>
              <a:cs typeface="Calibri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2222" y="1593191"/>
            <a:ext cx="869714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FR" sz="2000" b="1" dirty="0" smtClean="0">
                <a:latin typeface="Garamond" panose="02020404030301010803" pitchFamily="18" charset="0"/>
              </a:rPr>
              <a:t>Mesure de la quantité d’H dans les couches </a:t>
            </a:r>
          </a:p>
          <a:p>
            <a:pPr algn="just"/>
            <a:r>
              <a:rPr lang="fr-FR" sz="2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	</a:t>
            </a:r>
            <a:r>
              <a:rPr lang="fr-FR" sz="2000" dirty="0" smtClean="0">
                <a:solidFill>
                  <a:srgbClr val="FF000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 </a:t>
            </a:r>
            <a:r>
              <a:rPr lang="fr-FR" sz="2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Profil d’absorption d’H </a:t>
            </a:r>
            <a:r>
              <a:rPr lang="fr-FR" sz="2000" dirty="0" smtClean="0">
                <a:latin typeface="Garamond" panose="02020404030301010803" pitchFamily="18" charset="0"/>
              </a:rPr>
              <a:t>après chargement </a:t>
            </a:r>
            <a:endParaRPr lang="fr-FR" sz="2000" dirty="0">
              <a:latin typeface="Garamond" panose="020204040303010108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000" dirty="0" smtClean="0">
                <a:latin typeface="Garamond" panose="02020404030301010803" pitchFamily="18" charset="0"/>
              </a:rPr>
              <a:t>Vitesse de désorption </a:t>
            </a:r>
            <a:r>
              <a:rPr lang="fr-FR" dirty="0" smtClean="0">
                <a:latin typeface="Garamond" panose="02020404030301010803" pitchFamily="18" charset="0"/>
              </a:rPr>
              <a:t>en conditions isothermes</a:t>
            </a:r>
          </a:p>
          <a:p>
            <a:pPr marL="342900" indent="-342900" algn="just">
              <a:buFontTx/>
              <a:buChar char="-"/>
            </a:pPr>
            <a:r>
              <a:rPr lang="fr-FR" sz="2000" dirty="0" smtClean="0">
                <a:latin typeface="Garamond" panose="02020404030301010803" pitchFamily="18" charset="0"/>
              </a:rPr>
              <a:t>Profil d’H dans la couche après désorption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/>
          </p:nvPr>
        </p:nvGraphicFramePr>
        <p:xfrm>
          <a:off x="165052" y="3001508"/>
          <a:ext cx="3960544" cy="320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8" name="KGPlot" r:id="rId5" imgW="6489720" imgH="5257800" progId="KGraph_Plot">
                  <p:embed/>
                </p:oleObj>
              </mc:Choice>
              <mc:Fallback>
                <p:oleObj name="KGPlot" r:id="rId5" imgW="6489720" imgH="5257800" progId="KGraph_Plot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052" y="3001508"/>
                        <a:ext cx="3960544" cy="32087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115616" y="425796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Étape de chargement</a:t>
            </a:r>
            <a:endParaRPr lang="fr-FR" sz="16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835696" y="3973295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èche droite 9"/>
          <p:cNvSpPr/>
          <p:nvPr/>
        </p:nvSpPr>
        <p:spPr>
          <a:xfrm>
            <a:off x="2627784" y="4437112"/>
            <a:ext cx="1811764" cy="288032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/>
          </p:nvPr>
        </p:nvGraphicFramePr>
        <p:xfrm>
          <a:off x="4585086" y="2952010"/>
          <a:ext cx="4158754" cy="3258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9" name="KGPlot" r:id="rId7" imgW="6451560" imgH="5054760" progId="KGraph_Plot">
                  <p:embed/>
                </p:oleObj>
              </mc:Choice>
              <mc:Fallback>
                <p:oleObj name="KGPlot" r:id="rId7" imgW="6451560" imgH="5054760" progId="KGraph_Plot">
                  <p:embed/>
                  <p:pic>
                    <p:nvPicPr>
                      <p:cNvPr id="8" name="Obje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85086" y="2952010"/>
                        <a:ext cx="4158754" cy="3258236"/>
                      </a:xfrm>
                      <a:prstGeom prst="rect">
                        <a:avLst/>
                      </a:prstGeom>
                      <a:ln w="28575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9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èche droite 9"/>
          <p:cNvSpPr/>
          <p:nvPr/>
        </p:nvSpPr>
        <p:spPr>
          <a:xfrm>
            <a:off x="2470199" y="4268390"/>
            <a:ext cx="1944215" cy="216024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/>
          </p:nvPr>
        </p:nvGraphicFramePr>
        <p:xfrm>
          <a:off x="191207" y="2996952"/>
          <a:ext cx="3997652" cy="3238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2" name="KGPlot" r:id="rId3" imgW="6489720" imgH="5257800" progId="KGraph_Plot">
                  <p:embed/>
                </p:oleObj>
              </mc:Choice>
              <mc:Fallback>
                <p:oleObj name="KGPlot" r:id="rId3" imgW="6489720" imgH="5257800" progId="KGraph_Plot">
                  <p:embed/>
                  <p:pic>
                    <p:nvPicPr>
                      <p:cNvPr id="12" name="Obje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207" y="2996952"/>
                        <a:ext cx="3997652" cy="3238802"/>
                      </a:xfrm>
                      <a:prstGeom prst="rect">
                        <a:avLst/>
                      </a:prstGeom>
                      <a:ln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475656" y="3988610"/>
            <a:ext cx="1331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désorption</a:t>
            </a:r>
          </a:p>
          <a:p>
            <a:pPr algn="ctr"/>
            <a:r>
              <a:rPr lang="fr-FR" sz="1600" dirty="0" err="1" smtClean="0"/>
              <a:t>isoT</a:t>
            </a:r>
            <a:endParaRPr lang="fr-FR" sz="1600" dirty="0" smtClean="0"/>
          </a:p>
          <a:p>
            <a:pPr algn="ctr"/>
            <a:r>
              <a:rPr lang="fr-FR" sz="1600" b="1" dirty="0" smtClean="0"/>
              <a:t>6h à 360°C</a:t>
            </a:r>
            <a:endParaRPr lang="fr-FR" sz="1600" b="1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2079825" y="3700578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t 2"/>
          <p:cNvGraphicFramePr>
            <a:graphicFrameLocks noChangeAspect="1"/>
          </p:cNvGraphicFramePr>
          <p:nvPr>
            <p:extLst/>
          </p:nvPr>
        </p:nvGraphicFramePr>
        <p:xfrm>
          <a:off x="4465429" y="2996127"/>
          <a:ext cx="4355043" cy="3239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3" name="KGPlot" r:id="rId5" imgW="6743520" imgH="5016600" progId="KGraph_Plot">
                  <p:embed/>
                </p:oleObj>
              </mc:Choice>
              <mc:Fallback>
                <p:oleObj name="KGPlot" r:id="rId5" imgW="6743520" imgH="5016600" progId="KGraph_Plot">
                  <p:embed/>
                  <p:pic>
                    <p:nvPicPr>
                      <p:cNvPr id="3" name="Obje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5429" y="2996127"/>
                        <a:ext cx="4355043" cy="3239627"/>
                      </a:xfrm>
                      <a:prstGeom prst="rect">
                        <a:avLst/>
                      </a:prstGeom>
                      <a:ln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re 1"/>
          <p:cNvSpPr txBox="1">
            <a:spLocks/>
          </p:cNvSpPr>
          <p:nvPr/>
        </p:nvSpPr>
        <p:spPr>
          <a:xfrm>
            <a:off x="1882427" y="-30006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 err="1" smtClean="0">
                <a:latin typeface="Garamond" panose="02020404030301010803" pitchFamily="18" charset="0"/>
              </a:rPr>
              <a:t>ExpERIENCE</a:t>
            </a:r>
            <a:r>
              <a:rPr lang="fr-FR" dirty="0" smtClean="0">
                <a:latin typeface="Garamond" panose="02020404030301010803" pitchFamily="18" charset="0"/>
              </a:rPr>
              <a:t> VS simulation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2222" y="1593191"/>
            <a:ext cx="869714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FR" sz="2000" dirty="0" smtClean="0">
                <a:latin typeface="Garamond" panose="02020404030301010803" pitchFamily="18" charset="0"/>
              </a:rPr>
              <a:t>Mesure de la quantité d’H dans les couches </a:t>
            </a:r>
          </a:p>
          <a:p>
            <a:pPr algn="just"/>
            <a:r>
              <a:rPr lang="fr-FR" sz="2000" dirty="0" smtClean="0">
                <a:latin typeface="Garamond" panose="02020404030301010803" pitchFamily="18" charset="0"/>
              </a:rPr>
              <a:t>	</a:t>
            </a:r>
            <a:r>
              <a:rPr lang="fr-FR" sz="2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 </a:t>
            </a:r>
            <a:r>
              <a:rPr lang="fr-FR" sz="2000" dirty="0" smtClean="0">
                <a:latin typeface="Garamond" panose="02020404030301010803" pitchFamily="18" charset="0"/>
              </a:rPr>
              <a:t>Profil d’absorption d’H après chargement </a:t>
            </a:r>
            <a:endParaRPr lang="fr-FR" sz="2000" dirty="0">
              <a:latin typeface="Garamond" panose="020204040303010108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Vitesse de désorption</a:t>
            </a:r>
            <a:r>
              <a:rPr lang="fr-FR" sz="2000" dirty="0" smtClean="0">
                <a:latin typeface="Garamond" panose="02020404030301010803" pitchFamily="18" charset="0"/>
              </a:rPr>
              <a:t> en conditions isothermes</a:t>
            </a:r>
          </a:p>
          <a:p>
            <a:pPr marL="342900" indent="-342900" algn="just">
              <a:buFontTx/>
              <a:buChar char="-"/>
            </a:pPr>
            <a:r>
              <a:rPr lang="fr-FR" sz="2000" dirty="0" smtClean="0">
                <a:latin typeface="Garamond" panose="02020404030301010803" pitchFamily="18" charset="0"/>
              </a:rPr>
              <a:t>Profil d’H dans la couche après désorption</a:t>
            </a:r>
          </a:p>
        </p:txBody>
      </p:sp>
      <p:sp>
        <p:nvSpPr>
          <p:cNvPr id="17" name="ZoneTexte 15"/>
          <p:cNvSpPr txBox="1">
            <a:spLocks noChangeArrowheads="1"/>
          </p:cNvSpPr>
          <p:nvPr/>
        </p:nvSpPr>
        <p:spPr bwMode="auto">
          <a:xfrm>
            <a:off x="236486" y="1086437"/>
            <a:ext cx="8684586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7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8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</a:rPr>
              <a:t>Démarche expérimentale</a:t>
            </a:r>
            <a:endParaRPr lang="fr-FR" altLang="fr-FR" sz="2400" b="1" dirty="0">
              <a:solidFill>
                <a:schemeClr val="tx1"/>
              </a:solidFill>
              <a:latin typeface="Garamond" panose="02020404030301010803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0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èche droite 9"/>
          <p:cNvSpPr/>
          <p:nvPr/>
        </p:nvSpPr>
        <p:spPr>
          <a:xfrm>
            <a:off x="2699792" y="4365104"/>
            <a:ext cx="3037905" cy="138718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/>
        </p:nvGraphicFramePr>
        <p:xfrm>
          <a:off x="191207" y="2996952"/>
          <a:ext cx="3997652" cy="3238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6" name="KGPlot" r:id="rId3" imgW="6489720" imgH="5257800" progId="KGraph_Plot">
                  <p:embed/>
                </p:oleObj>
              </mc:Choice>
              <mc:Fallback>
                <p:oleObj name="KGPlot" r:id="rId3" imgW="6489720" imgH="5257800" progId="KGraph_Plot">
                  <p:embed/>
                  <p:pic>
                    <p:nvPicPr>
                      <p:cNvPr id="12" name="Obje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207" y="2996952"/>
                        <a:ext cx="3997652" cy="3238802"/>
                      </a:xfrm>
                      <a:prstGeom prst="rect">
                        <a:avLst/>
                      </a:prstGeom>
                      <a:ln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598156" y="3965213"/>
            <a:ext cx="1183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Profil après désorption</a:t>
            </a:r>
          </a:p>
          <a:p>
            <a:pPr algn="ctr"/>
            <a:r>
              <a:rPr lang="fr-FR" sz="1600" dirty="0" err="1" smtClean="0"/>
              <a:t>isoT</a:t>
            </a:r>
            <a:endParaRPr lang="fr-FR" sz="1600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/>
          </p:nvPr>
        </p:nvGraphicFramePr>
        <p:xfrm>
          <a:off x="4465429" y="2953984"/>
          <a:ext cx="4177223" cy="3238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7" name="KGPlot" r:id="rId5" imgW="6388200" imgH="4952880" progId="KGraph_Plot">
                  <p:embed/>
                </p:oleObj>
              </mc:Choice>
              <mc:Fallback>
                <p:oleObj name="KGPlot" r:id="rId5" imgW="6388200" imgH="4952880" progId="KGraph_Plot">
                  <p:embed/>
                  <p:pic>
                    <p:nvPicPr>
                      <p:cNvPr id="5" name="Obje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5429" y="2953984"/>
                        <a:ext cx="4177223" cy="3238802"/>
                      </a:xfrm>
                      <a:prstGeom prst="rect">
                        <a:avLst/>
                      </a:prstGeom>
                      <a:ln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re 1"/>
          <p:cNvSpPr txBox="1">
            <a:spLocks/>
          </p:cNvSpPr>
          <p:nvPr/>
        </p:nvSpPr>
        <p:spPr>
          <a:xfrm>
            <a:off x="1882427" y="-30006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 err="1" smtClean="0">
                <a:latin typeface="Garamond" panose="02020404030301010803" pitchFamily="18" charset="0"/>
              </a:rPr>
              <a:t>ExpERIENCE</a:t>
            </a:r>
            <a:r>
              <a:rPr lang="fr-FR" dirty="0" smtClean="0">
                <a:latin typeface="Garamond" panose="02020404030301010803" pitchFamily="18" charset="0"/>
              </a:rPr>
              <a:t> VS simulation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1" name="ZoneTexte 15"/>
          <p:cNvSpPr txBox="1">
            <a:spLocks noChangeArrowheads="1"/>
          </p:cNvSpPr>
          <p:nvPr/>
        </p:nvSpPr>
        <p:spPr bwMode="auto">
          <a:xfrm>
            <a:off x="254782" y="1046350"/>
            <a:ext cx="8684586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7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8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</a:rPr>
              <a:t>Démarche expérimentale</a:t>
            </a:r>
            <a:endParaRPr lang="fr-FR" altLang="fr-FR" sz="2400" b="1" dirty="0">
              <a:solidFill>
                <a:schemeClr val="tx1"/>
              </a:solidFill>
              <a:latin typeface="Garamond" panose="02020404030301010803" pitchFamily="18" charset="0"/>
              <a:cs typeface="Calibri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2222" y="1593191"/>
            <a:ext cx="869714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FR" sz="2000" dirty="0" smtClean="0">
                <a:latin typeface="Garamond" panose="02020404030301010803" pitchFamily="18" charset="0"/>
              </a:rPr>
              <a:t>Mesure de la quantité d’H dans les couches </a:t>
            </a:r>
          </a:p>
          <a:p>
            <a:pPr algn="just"/>
            <a:r>
              <a:rPr lang="fr-FR" sz="2000" dirty="0" smtClean="0">
                <a:latin typeface="Garamond" panose="02020404030301010803" pitchFamily="18" charset="0"/>
              </a:rPr>
              <a:t>	</a:t>
            </a:r>
            <a:r>
              <a:rPr lang="fr-FR" sz="2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 </a:t>
            </a:r>
            <a:r>
              <a:rPr lang="fr-FR" sz="2000" dirty="0" smtClean="0">
                <a:latin typeface="Garamond" panose="02020404030301010803" pitchFamily="18" charset="0"/>
              </a:rPr>
              <a:t>Profil d’absorption d’H après chargement </a:t>
            </a:r>
            <a:endParaRPr lang="fr-FR" sz="2000" dirty="0">
              <a:latin typeface="Garamond" panose="020204040303010108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Vitesse de désorption</a:t>
            </a:r>
            <a:r>
              <a:rPr lang="fr-FR" sz="2000" dirty="0" smtClean="0">
                <a:latin typeface="Garamond" panose="02020404030301010803" pitchFamily="18" charset="0"/>
              </a:rPr>
              <a:t> en conditions isothermes</a:t>
            </a:r>
          </a:p>
          <a:p>
            <a:pPr marL="342900" indent="-342900" algn="just">
              <a:buFontTx/>
              <a:buChar char="-"/>
            </a:pPr>
            <a:r>
              <a:rPr lang="fr-FR" sz="2000" dirty="0" smtClean="0">
                <a:latin typeface="Garamond" panose="02020404030301010803" pitchFamily="18" charset="0"/>
              </a:rPr>
              <a:t>Profil d’H dans la couche après désorption</a:t>
            </a:r>
          </a:p>
        </p:txBody>
      </p:sp>
    </p:spTree>
    <p:extLst>
      <p:ext uri="{BB962C8B-B14F-4D97-AF65-F5344CB8AC3E}">
        <p14:creationId xmlns:p14="http://schemas.microsoft.com/office/powerpoint/2010/main" val="248486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fr-FR" altLang="fr-FR" sz="1800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fr-FR" altLang="fr-FR" sz="1800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16" name="Espace réservé du numéro de diapositive 6"/>
          <p:cNvSpPr txBox="1">
            <a:spLocks/>
          </p:cNvSpPr>
          <p:nvPr/>
        </p:nvSpPr>
        <p:spPr bwMode="auto">
          <a:xfrm>
            <a:off x="8348663" y="6376243"/>
            <a:ext cx="79533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| </a:t>
            </a:r>
            <a:fld id="{2FA5573C-FA3A-4FA5-8DC1-918F33CD70BC}" type="slidenum">
              <a:rPr lang="fr-FR" sz="140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z="1400" dirty="0" smtClean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fr-FR" altLang="fr-FR" sz="1800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pic>
        <p:nvPicPr>
          <p:cNvPr id="14" name="Imag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39" y="1468163"/>
            <a:ext cx="8032650" cy="4752528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51328" y="6237742"/>
            <a:ext cx="8136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i="1" dirty="0" smtClean="0">
                <a:solidFill>
                  <a:srgbClr val="808080"/>
                </a:solidFill>
              </a:rPr>
              <a:t>Etapes du cycle de vie d’un assemblage combustible</a:t>
            </a:r>
            <a:endParaRPr lang="fr-FR" sz="900" i="1" dirty="0">
              <a:solidFill>
                <a:srgbClr val="80808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3648" y="3789040"/>
            <a:ext cx="273630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6"/>
          <p:cNvSpPr txBox="1">
            <a:spLocks/>
          </p:cNvSpPr>
          <p:nvPr/>
        </p:nvSpPr>
        <p:spPr>
          <a:xfrm>
            <a:off x="1763688" y="35833"/>
            <a:ext cx="7236464" cy="90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cap="none" dirty="0" smtClean="0">
                <a:latin typeface="Garamond" panose="02020404030301010803" pitchFamily="18" charset="0"/>
              </a:rPr>
              <a:t>CONTEXTE GÉNÉRAL </a:t>
            </a:r>
          </a:p>
          <a:p>
            <a:pPr algn="r"/>
            <a:r>
              <a:rPr lang="fr-FR" sz="2000" cap="none" dirty="0" smtClean="0">
                <a:latin typeface="Garamond" panose="02020404030301010803" pitchFamily="18" charset="0"/>
              </a:rPr>
              <a:t>CYCLE DU COMBUSTIBLE</a:t>
            </a:r>
            <a:endParaRPr lang="fr-FR" sz="2000" cap="none" dirty="0">
              <a:latin typeface="Garamond" panose="020204040303010108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2208764"/>
            <a:ext cx="169388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Garamond" panose="02020404030301010803" pitchFamily="18" charset="0"/>
              </a:rPr>
              <a:t>Centre de recyclage de la Hague ORANO</a:t>
            </a:r>
            <a:endParaRPr lang="fr-FR" sz="1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4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latin typeface="Garamond" panose="02020404030301010803" pitchFamily="18" charset="0"/>
              </a:rPr>
              <a:t>11/07/2014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13315" name="ZoneTexte 9"/>
          <p:cNvSpPr txBox="1">
            <a:spLocks noChangeArrowheads="1"/>
          </p:cNvSpPr>
          <p:nvPr/>
        </p:nvSpPr>
        <p:spPr bwMode="auto">
          <a:xfrm>
            <a:off x="257470" y="1273745"/>
            <a:ext cx="2087563" cy="923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</a:rPr>
              <a:t>Requête de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</a:rPr>
              <a:t> l’</a:t>
            </a:r>
            <a:r>
              <a:rPr lang="fr-FR" altLang="fr-FR" sz="1800" b="1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</a:rPr>
              <a:t>Autorité de Sureté Nucléaire 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5511800" y="1634902"/>
            <a:ext cx="915692" cy="18256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13317" name="ZoneTexte 12"/>
          <p:cNvSpPr txBox="1">
            <a:spLocks noChangeArrowheads="1"/>
          </p:cNvSpPr>
          <p:nvPr/>
        </p:nvSpPr>
        <p:spPr bwMode="auto">
          <a:xfrm>
            <a:off x="3260725" y="1196752"/>
            <a:ext cx="2251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fr-FR" altLang="fr-FR" sz="1800" b="1" dirty="0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</a:rPr>
              <a:t>Identification du terme source de l’hydrogène dans les colis de transport</a:t>
            </a:r>
          </a:p>
        </p:txBody>
      </p:sp>
      <p:sp>
        <p:nvSpPr>
          <p:cNvPr id="13320" name="ZoneTexte 27"/>
          <p:cNvSpPr txBox="1">
            <a:spLocks noChangeArrowheads="1"/>
          </p:cNvSpPr>
          <p:nvPr/>
        </p:nvSpPr>
        <p:spPr bwMode="auto">
          <a:xfrm>
            <a:off x="6219825" y="1196752"/>
            <a:ext cx="2384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fr-FR" altLang="fr-FR" sz="1800" b="1" dirty="0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</a:rPr>
              <a:t>Quantité H dans oxyde formé sur  alliages Zr à haut </a:t>
            </a:r>
            <a:r>
              <a:rPr lang="fr-FR" altLang="fr-FR" sz="1800" b="1" dirty="0" err="1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</a:rPr>
              <a:t>burn</a:t>
            </a:r>
            <a:r>
              <a:rPr lang="fr-FR" altLang="fr-FR" sz="1800" b="1" dirty="0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</a:rPr>
              <a:t>-up ?</a:t>
            </a:r>
          </a:p>
        </p:txBody>
      </p:sp>
      <p:sp>
        <p:nvSpPr>
          <p:cNvPr id="34" name="Flèche droite 33"/>
          <p:cNvSpPr/>
          <p:nvPr/>
        </p:nvSpPr>
        <p:spPr>
          <a:xfrm>
            <a:off x="2345033" y="1644427"/>
            <a:ext cx="915692" cy="17303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24" name="Espace réservé du numéro de diapositive 6"/>
          <p:cNvSpPr txBox="1">
            <a:spLocks/>
          </p:cNvSpPr>
          <p:nvPr/>
        </p:nvSpPr>
        <p:spPr bwMode="auto">
          <a:xfrm>
            <a:off x="8313738" y="6376243"/>
            <a:ext cx="79533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|  </a:t>
            </a:r>
            <a:fld id="{67EACD90-7975-4DFC-BC18-ED199DAA4ECB}" type="slidenum">
              <a:rPr lang="fr-FR" sz="140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z="1400" dirty="0" smtClean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18" name="Titre 16"/>
          <p:cNvSpPr txBox="1">
            <a:spLocks/>
          </p:cNvSpPr>
          <p:nvPr/>
        </p:nvSpPr>
        <p:spPr>
          <a:xfrm>
            <a:off x="1301251" y="86481"/>
            <a:ext cx="7748425" cy="90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400" cap="none" dirty="0" smtClean="0">
                <a:latin typeface="Garamond" panose="02020404030301010803" pitchFamily="18" charset="0"/>
              </a:rPr>
              <a:t>RELACHEMENT D’HYDROGENE EN TRANSPORT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63690" y="3036603"/>
            <a:ext cx="3744416" cy="30243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308106" y="3036603"/>
            <a:ext cx="1296144" cy="3024336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122443" y="3125160"/>
            <a:ext cx="234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Garamond" panose="02020404030301010803" pitchFamily="18" charset="0"/>
              </a:rPr>
              <a:t>m</a:t>
            </a:r>
            <a:r>
              <a:rPr lang="fr-FR" sz="2000" b="1" dirty="0" smtClean="0">
                <a:latin typeface="Garamond" panose="02020404030301010803" pitchFamily="18" charset="0"/>
              </a:rPr>
              <a:t>atrice métallique  </a:t>
            </a:r>
            <a:endParaRPr lang="fr-FR" sz="2000" b="1" dirty="0">
              <a:latin typeface="Garamond" panose="020204040303010108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95966" y="3171327"/>
            <a:ext cx="75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Garamond" panose="02020404030301010803" pitchFamily="18" charset="0"/>
              </a:rPr>
              <a:t>oxyde</a:t>
            </a:r>
            <a:endParaRPr lang="fr-FR" b="1" dirty="0">
              <a:latin typeface="Garamond" panose="02020404030301010803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48859" y="3667727"/>
            <a:ext cx="242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Garamond" panose="02020404030301010803" pitchFamily="18" charset="0"/>
              </a:rPr>
              <a:t>Hydruration</a:t>
            </a:r>
            <a:r>
              <a:rPr lang="fr-FR" dirty="0" smtClean="0">
                <a:latin typeface="Garamond" panose="02020404030301010803" pitchFamily="18" charset="0"/>
              </a:rPr>
              <a:t> progressive </a:t>
            </a:r>
            <a:endParaRPr lang="fr-FR" dirty="0">
              <a:latin typeface="Garamond" panose="02020404030301010803" pitchFamily="18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6369265" y="3049377"/>
            <a:ext cx="905187" cy="3024336"/>
            <a:chOff x="4769459" y="3140968"/>
            <a:chExt cx="905187" cy="3024336"/>
          </a:xfrm>
        </p:grpSpPr>
        <p:cxnSp>
          <p:nvCxnSpPr>
            <p:cNvPr id="20" name="Connecteur droit avec flèche 19"/>
            <p:cNvCxnSpPr/>
            <p:nvPr/>
          </p:nvCxnSpPr>
          <p:spPr>
            <a:xfrm>
              <a:off x="4769459" y="3984554"/>
              <a:ext cx="5153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e 20"/>
            <p:cNvGrpSpPr/>
            <p:nvPr/>
          </p:nvGrpSpPr>
          <p:grpSpPr>
            <a:xfrm>
              <a:off x="5376682" y="3140968"/>
              <a:ext cx="297964" cy="3024336"/>
              <a:chOff x="5376682" y="3140968"/>
              <a:chExt cx="297964" cy="3024336"/>
            </a:xfrm>
          </p:grpSpPr>
          <p:sp>
            <p:nvSpPr>
              <p:cNvPr id="22" name="Forme libre 21"/>
              <p:cNvSpPr/>
              <p:nvPr/>
            </p:nvSpPr>
            <p:spPr>
              <a:xfrm>
                <a:off x="5619686" y="3253587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Forme libre 22"/>
              <p:cNvSpPr/>
              <p:nvPr/>
            </p:nvSpPr>
            <p:spPr>
              <a:xfrm>
                <a:off x="5508104" y="3140968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Forme libre 24"/>
              <p:cNvSpPr/>
              <p:nvPr/>
            </p:nvSpPr>
            <p:spPr>
              <a:xfrm>
                <a:off x="5595489" y="3803107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Forme libre 25"/>
              <p:cNvSpPr/>
              <p:nvPr/>
            </p:nvSpPr>
            <p:spPr>
              <a:xfrm>
                <a:off x="5524272" y="3823850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Forme libre 26"/>
              <p:cNvSpPr/>
              <p:nvPr/>
            </p:nvSpPr>
            <p:spPr>
              <a:xfrm>
                <a:off x="5486081" y="4267767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Forme libre 27"/>
              <p:cNvSpPr/>
              <p:nvPr/>
            </p:nvSpPr>
            <p:spPr>
              <a:xfrm>
                <a:off x="5636455" y="4205606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Forme libre 28"/>
              <p:cNvSpPr/>
              <p:nvPr/>
            </p:nvSpPr>
            <p:spPr>
              <a:xfrm>
                <a:off x="5469913" y="5140424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Forme libre 29"/>
              <p:cNvSpPr/>
              <p:nvPr/>
            </p:nvSpPr>
            <p:spPr>
              <a:xfrm>
                <a:off x="5557777" y="4589512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Forme libre 30"/>
              <p:cNvSpPr/>
              <p:nvPr/>
            </p:nvSpPr>
            <p:spPr>
              <a:xfrm>
                <a:off x="5633680" y="4835624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Forme libre 31"/>
              <p:cNvSpPr/>
              <p:nvPr/>
            </p:nvSpPr>
            <p:spPr>
              <a:xfrm>
                <a:off x="5570129" y="5445224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Forme libre 32"/>
              <p:cNvSpPr/>
              <p:nvPr/>
            </p:nvSpPr>
            <p:spPr>
              <a:xfrm>
                <a:off x="5513888" y="5490137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Forme libre 34"/>
              <p:cNvSpPr/>
              <p:nvPr/>
            </p:nvSpPr>
            <p:spPr>
              <a:xfrm>
                <a:off x="5595968" y="5200708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Forme libre 35"/>
              <p:cNvSpPr/>
              <p:nvPr/>
            </p:nvSpPr>
            <p:spPr>
              <a:xfrm>
                <a:off x="5505176" y="4895908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Forme libre 36"/>
              <p:cNvSpPr/>
              <p:nvPr/>
            </p:nvSpPr>
            <p:spPr>
              <a:xfrm>
                <a:off x="5546295" y="4220977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Forme libre 37"/>
              <p:cNvSpPr/>
              <p:nvPr/>
            </p:nvSpPr>
            <p:spPr>
              <a:xfrm>
                <a:off x="5562348" y="3402778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Forme libre 38"/>
              <p:cNvSpPr/>
              <p:nvPr/>
            </p:nvSpPr>
            <p:spPr>
              <a:xfrm>
                <a:off x="5433970" y="4691584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Forme libre 39"/>
              <p:cNvSpPr/>
              <p:nvPr/>
            </p:nvSpPr>
            <p:spPr>
              <a:xfrm>
                <a:off x="5414874" y="4056647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Forme libre 40"/>
              <p:cNvSpPr/>
              <p:nvPr/>
            </p:nvSpPr>
            <p:spPr>
              <a:xfrm>
                <a:off x="5414875" y="3161170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Forme libre 41"/>
              <p:cNvSpPr/>
              <p:nvPr/>
            </p:nvSpPr>
            <p:spPr>
              <a:xfrm>
                <a:off x="5450817" y="3558387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Forme libre 42"/>
              <p:cNvSpPr/>
              <p:nvPr/>
            </p:nvSpPr>
            <p:spPr>
              <a:xfrm>
                <a:off x="5376682" y="5301184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Forme libre 43"/>
              <p:cNvSpPr/>
              <p:nvPr/>
            </p:nvSpPr>
            <p:spPr>
              <a:xfrm>
                <a:off x="5414873" y="5661248"/>
                <a:ext cx="45719" cy="504056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45" name="Connecteur droit avec flèche 44"/>
          <p:cNvCxnSpPr>
            <a:endCxn id="40" idx="2"/>
          </p:cNvCxnSpPr>
          <p:nvPr/>
        </p:nvCxnSpPr>
        <p:spPr>
          <a:xfrm flipH="1">
            <a:off x="7014771" y="4341926"/>
            <a:ext cx="1583021" cy="79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3880434" y="4471492"/>
            <a:ext cx="297389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Garamond" panose="02020404030301010803" pitchFamily="18" charset="0"/>
                <a:cs typeface="Calibri" panose="020F0502020204030204" pitchFamily="34" charset="0"/>
              </a:rPr>
              <a:t>Diffusion H </a:t>
            </a:r>
          </a:p>
          <a:p>
            <a:pPr algn="ctr"/>
            <a:r>
              <a:rPr lang="fr-FR" dirty="0" smtClean="0">
                <a:latin typeface="Garamond" panose="02020404030301010803" pitchFamily="18" charset="0"/>
                <a:cs typeface="Calibri" panose="020F0502020204030204" pitchFamily="34" charset="0"/>
              </a:rPr>
              <a:t>dans la matrice + précipitation </a:t>
            </a:r>
            <a:endParaRPr lang="fr-FR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7355640" y="388840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Absorption </a:t>
            </a:r>
            <a:endParaRPr lang="fr-FR" dirty="0"/>
          </a:p>
        </p:txBody>
      </p:sp>
      <p:cxnSp>
        <p:nvCxnSpPr>
          <p:cNvPr id="48" name="Connecteur droit avec flèche 47"/>
          <p:cNvCxnSpPr/>
          <p:nvPr/>
        </p:nvCxnSpPr>
        <p:spPr>
          <a:xfrm flipV="1">
            <a:off x="7308106" y="4828064"/>
            <a:ext cx="1622530" cy="76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7351995" y="489074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Désorption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-14797" y="3116971"/>
            <a:ext cx="3782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Objectifs</a:t>
            </a:r>
            <a:r>
              <a:rPr lang="fr-FR" sz="2000" dirty="0" smtClean="0">
                <a:latin typeface="Garamond" panose="02020404030301010803" pitchFamily="18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:</a:t>
            </a:r>
          </a:p>
          <a:p>
            <a:endParaRPr lang="fr-FR" sz="2000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Garamond" panose="02020404030301010803" pitchFamily="18" charset="0"/>
              </a:rPr>
              <a:t>Modéliser/simuler l’absorption d’hydrogène par les gaines en réacteur</a:t>
            </a:r>
          </a:p>
          <a:p>
            <a:endParaRPr lang="fr-FR" dirty="0" smtClean="0">
              <a:latin typeface="Garamond" panose="02020404030301010803" pitchFamily="18" charset="0"/>
            </a:endParaRPr>
          </a:p>
          <a:p>
            <a:pPr marL="342900" indent="-342900">
              <a:buFontTx/>
              <a:buChar char="-"/>
            </a:pPr>
            <a:r>
              <a:rPr lang="fr-FR" dirty="0" smtClean="0">
                <a:latin typeface="Garamond" panose="02020404030301010803" pitchFamily="18" charset="0"/>
              </a:rPr>
              <a:t>Modéliser/simuler la désorption de l’hydrogène des gaines au cours du transport</a:t>
            </a:r>
            <a:endParaRPr lang="fr-F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36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/>
      <p:bldP spid="46" grpId="0"/>
      <p:bldP spid="47" grpId="0"/>
      <p:bldP spid="4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3528" y="1199884"/>
            <a:ext cx="514807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 REX : couche d’oxyde non homogène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478082" y="5944195"/>
            <a:ext cx="1450504" cy="365125"/>
          </a:xfrm>
        </p:spPr>
        <p:txBody>
          <a:bodyPr/>
          <a:lstStyle/>
          <a:p>
            <a:fld id="{22EB0079-C3C4-43CD-8667-9D1088A367CC}" type="slidenum">
              <a:rPr lang="fr-FR" altLang="fr-FR">
                <a:latin typeface="Garamond" panose="02020404030301010803" pitchFamily="18" charset="0"/>
              </a:rPr>
              <a:pPr/>
              <a:t>6</a:t>
            </a:fld>
            <a:endParaRPr lang="fr-FR" altLang="fr-FR">
              <a:latin typeface="Garamond" panose="02020404030301010803" pitchFamily="18" charset="0"/>
            </a:endParaRPr>
          </a:p>
        </p:txBody>
      </p:sp>
      <p:sp>
        <p:nvSpPr>
          <p:cNvPr id="5" name="Espace réservé du numéro de diapositive 8"/>
          <p:cNvSpPr txBox="1">
            <a:spLocks/>
          </p:cNvSpPr>
          <p:nvPr/>
        </p:nvSpPr>
        <p:spPr bwMode="gray">
          <a:xfrm>
            <a:off x="8333132" y="638132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| </a:t>
            </a:r>
            <a:fld id="{AEFB9B6D-867A-40B8-ACB0-35CC9F272C9C}" type="slidenum">
              <a:rPr lang="fr-FR" sz="140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pPr/>
              <a:t>6</a:t>
            </a:fld>
            <a:endParaRPr lang="fr-FR" sz="1400" dirty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1358" y="2309683"/>
            <a:ext cx="3744416" cy="30243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685774" y="2309683"/>
            <a:ext cx="1296144" cy="3024336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360318" y="2591281"/>
            <a:ext cx="234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Garamond" panose="02020404030301010803" pitchFamily="18" charset="0"/>
              </a:rPr>
              <a:t>m</a:t>
            </a:r>
            <a:r>
              <a:rPr lang="fr-FR" sz="2000" b="1" dirty="0" smtClean="0">
                <a:latin typeface="Garamond" panose="02020404030301010803" pitchFamily="18" charset="0"/>
              </a:rPr>
              <a:t>atrice métallique  </a:t>
            </a:r>
            <a:endParaRPr lang="fr-FR" sz="2000" b="1" dirty="0">
              <a:latin typeface="Garamond" panose="02020404030301010803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232575" y="2588218"/>
            <a:ext cx="1801476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Garamond" panose="02020404030301010803" pitchFamily="18" charset="0"/>
              </a:rPr>
              <a:t>Site de type 1</a:t>
            </a:r>
          </a:p>
          <a:p>
            <a:pPr algn="ctr"/>
            <a:r>
              <a:rPr lang="fr-FR" dirty="0">
                <a:latin typeface="Garamond" panose="02020404030301010803" pitchFamily="18" charset="0"/>
              </a:rPr>
              <a:t>solubilité </a:t>
            </a:r>
            <a:r>
              <a:rPr lang="fr-FR" dirty="0" smtClean="0">
                <a:latin typeface="Garamond" panose="02020404030301010803" pitchFamily="18" charset="0"/>
              </a:rPr>
              <a:t>s</a:t>
            </a:r>
            <a:r>
              <a:rPr lang="fr-FR" baseline="-25000" dirty="0" smtClean="0">
                <a:latin typeface="Garamond" panose="02020404030301010803" pitchFamily="18" charset="0"/>
              </a:rPr>
              <a:t>1</a:t>
            </a:r>
            <a:r>
              <a:rPr lang="fr-FR" dirty="0" smtClean="0">
                <a:latin typeface="Garamond" panose="02020404030301010803" pitchFamily="18" charset="0"/>
              </a:rPr>
              <a:t>, D</a:t>
            </a:r>
            <a:r>
              <a:rPr lang="fr-FR" baseline="-25000" dirty="0" smtClean="0">
                <a:latin typeface="Garamond" panose="02020404030301010803" pitchFamily="18" charset="0"/>
              </a:rPr>
              <a:t>1</a:t>
            </a:r>
            <a:endParaRPr lang="fr-FR" baseline="-25000" dirty="0">
              <a:latin typeface="Garamond" panose="02020404030301010803" pitchFamily="18" charset="0"/>
            </a:endParaRPr>
          </a:p>
          <a:p>
            <a:pPr algn="ctr"/>
            <a:r>
              <a:rPr lang="fr-FR" dirty="0" smtClean="0">
                <a:latin typeface="Garamond" panose="02020404030301010803" pitchFamily="18" charset="0"/>
              </a:rPr>
              <a:t>+ constante cinétique de désorption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17020" y="2309683"/>
            <a:ext cx="156788" cy="302433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6981918" y="2882384"/>
            <a:ext cx="25065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685774" y="2309683"/>
            <a:ext cx="156788" cy="3024336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5973634" y="2444407"/>
            <a:ext cx="75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Garamond" panose="02020404030301010803" pitchFamily="18" charset="0"/>
              </a:rPr>
              <a:t>oxyde</a:t>
            </a:r>
            <a:endParaRPr lang="fr-FR" b="1" dirty="0">
              <a:latin typeface="Garamond" panose="02020404030301010803" pitchFamily="18" charset="0"/>
            </a:endParaRPr>
          </a:p>
        </p:txBody>
      </p:sp>
      <p:sp>
        <p:nvSpPr>
          <p:cNvPr id="294" name="ZoneTexte 293"/>
          <p:cNvSpPr txBox="1"/>
          <p:nvPr/>
        </p:nvSpPr>
        <p:spPr>
          <a:xfrm>
            <a:off x="6592284" y="1080116"/>
            <a:ext cx="2295080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Garamond" panose="02020404030301010803" pitchFamily="18" charset="0"/>
              </a:rPr>
              <a:t>Site de type 3 : </a:t>
            </a:r>
          </a:p>
          <a:p>
            <a:pPr algn="ctr"/>
            <a:r>
              <a:rPr lang="fr-FR" dirty="0">
                <a:latin typeface="Garamond" panose="02020404030301010803" pitchFamily="18" charset="0"/>
              </a:rPr>
              <a:t>s</a:t>
            </a:r>
            <a:r>
              <a:rPr lang="fr-FR" dirty="0" smtClean="0">
                <a:latin typeface="Garamond" panose="02020404030301010803" pitchFamily="18" charset="0"/>
              </a:rPr>
              <a:t>olubilité s</a:t>
            </a:r>
            <a:r>
              <a:rPr lang="fr-FR" baseline="-25000" dirty="0" smtClean="0">
                <a:latin typeface="Garamond" panose="02020404030301010803" pitchFamily="18" charset="0"/>
              </a:rPr>
              <a:t>3</a:t>
            </a:r>
            <a:r>
              <a:rPr lang="fr-FR" dirty="0" smtClean="0">
                <a:latin typeface="Garamond" panose="02020404030301010803" pitchFamily="18" charset="0"/>
              </a:rPr>
              <a:t>, D</a:t>
            </a:r>
            <a:r>
              <a:rPr lang="fr-FR" baseline="-25000" dirty="0" smtClean="0">
                <a:latin typeface="Garamond" panose="02020404030301010803" pitchFamily="18" charset="0"/>
              </a:rPr>
              <a:t>3</a:t>
            </a:r>
            <a:endParaRPr lang="fr-FR" baseline="-25000" dirty="0">
              <a:latin typeface="Garamond" panose="02020404030301010803" pitchFamily="18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flipH="1">
            <a:off x="5734652" y="1726447"/>
            <a:ext cx="857632" cy="58323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326526" y="2972285"/>
            <a:ext cx="242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Garamond" panose="02020404030301010803" pitchFamily="18" charset="0"/>
              </a:rPr>
              <a:t>Hydruration</a:t>
            </a:r>
            <a:r>
              <a:rPr lang="fr-FR" dirty="0" smtClean="0">
                <a:latin typeface="Garamond" panose="02020404030301010803" pitchFamily="18" charset="0"/>
              </a:rPr>
              <a:t> progressive </a:t>
            </a:r>
            <a:endParaRPr lang="fr-FR" dirty="0">
              <a:latin typeface="Garamond" panose="02020404030301010803" pitchFamily="18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4746933" y="2322457"/>
            <a:ext cx="905187" cy="3024336"/>
            <a:chOff x="4769459" y="3140968"/>
            <a:chExt cx="905187" cy="3024336"/>
          </a:xfrm>
        </p:grpSpPr>
        <p:cxnSp>
          <p:nvCxnSpPr>
            <p:cNvPr id="34" name="Connecteur droit avec flèche 33"/>
            <p:cNvCxnSpPr/>
            <p:nvPr/>
          </p:nvCxnSpPr>
          <p:spPr>
            <a:xfrm>
              <a:off x="4769459" y="3984554"/>
              <a:ext cx="5153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e 34"/>
            <p:cNvGrpSpPr/>
            <p:nvPr/>
          </p:nvGrpSpPr>
          <p:grpSpPr>
            <a:xfrm>
              <a:off x="5376682" y="3140968"/>
              <a:ext cx="297964" cy="3024336"/>
              <a:chOff x="5376682" y="3140968"/>
              <a:chExt cx="297964" cy="3024336"/>
            </a:xfrm>
          </p:grpSpPr>
          <p:sp>
            <p:nvSpPr>
              <p:cNvPr id="36" name="Forme libre 35"/>
              <p:cNvSpPr/>
              <p:nvPr/>
            </p:nvSpPr>
            <p:spPr>
              <a:xfrm>
                <a:off x="5619686" y="3253587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Forme libre 36"/>
              <p:cNvSpPr/>
              <p:nvPr/>
            </p:nvSpPr>
            <p:spPr>
              <a:xfrm>
                <a:off x="5508104" y="3140968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Forme libre 37"/>
              <p:cNvSpPr/>
              <p:nvPr/>
            </p:nvSpPr>
            <p:spPr>
              <a:xfrm>
                <a:off x="5595489" y="3803107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Forme libre 38"/>
              <p:cNvSpPr/>
              <p:nvPr/>
            </p:nvSpPr>
            <p:spPr>
              <a:xfrm>
                <a:off x="5524272" y="3823850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Forme libre 40"/>
              <p:cNvSpPr/>
              <p:nvPr/>
            </p:nvSpPr>
            <p:spPr>
              <a:xfrm>
                <a:off x="5486081" y="4267767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Forme libre 41"/>
              <p:cNvSpPr/>
              <p:nvPr/>
            </p:nvSpPr>
            <p:spPr>
              <a:xfrm>
                <a:off x="5636455" y="4205606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Forme libre 42"/>
              <p:cNvSpPr/>
              <p:nvPr/>
            </p:nvSpPr>
            <p:spPr>
              <a:xfrm>
                <a:off x="5469913" y="5140424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Forme libre 43"/>
              <p:cNvSpPr/>
              <p:nvPr/>
            </p:nvSpPr>
            <p:spPr>
              <a:xfrm>
                <a:off x="5557777" y="4589512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Forme libre 44"/>
              <p:cNvSpPr/>
              <p:nvPr/>
            </p:nvSpPr>
            <p:spPr>
              <a:xfrm>
                <a:off x="5633680" y="4835624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Forme libre 45"/>
              <p:cNvSpPr/>
              <p:nvPr/>
            </p:nvSpPr>
            <p:spPr>
              <a:xfrm>
                <a:off x="5570129" y="5445224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Forme libre 46"/>
              <p:cNvSpPr/>
              <p:nvPr/>
            </p:nvSpPr>
            <p:spPr>
              <a:xfrm>
                <a:off x="5513888" y="5490137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Forme libre 47"/>
              <p:cNvSpPr/>
              <p:nvPr/>
            </p:nvSpPr>
            <p:spPr>
              <a:xfrm>
                <a:off x="5595968" y="5200708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Forme libre 48"/>
              <p:cNvSpPr/>
              <p:nvPr/>
            </p:nvSpPr>
            <p:spPr>
              <a:xfrm>
                <a:off x="5505176" y="4895908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Forme libre 49"/>
              <p:cNvSpPr/>
              <p:nvPr/>
            </p:nvSpPr>
            <p:spPr>
              <a:xfrm>
                <a:off x="5546295" y="4220977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Forme libre 50"/>
              <p:cNvSpPr/>
              <p:nvPr/>
            </p:nvSpPr>
            <p:spPr>
              <a:xfrm>
                <a:off x="5562348" y="3402778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Forme libre 51"/>
              <p:cNvSpPr/>
              <p:nvPr/>
            </p:nvSpPr>
            <p:spPr>
              <a:xfrm>
                <a:off x="5433970" y="4691584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Forme libre 52"/>
              <p:cNvSpPr/>
              <p:nvPr/>
            </p:nvSpPr>
            <p:spPr>
              <a:xfrm>
                <a:off x="5414874" y="4056647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Forme libre 53"/>
              <p:cNvSpPr/>
              <p:nvPr/>
            </p:nvSpPr>
            <p:spPr>
              <a:xfrm>
                <a:off x="5414875" y="3161170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Forme libre 54"/>
              <p:cNvSpPr/>
              <p:nvPr/>
            </p:nvSpPr>
            <p:spPr>
              <a:xfrm>
                <a:off x="5450817" y="3558387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Forme libre 55"/>
              <p:cNvSpPr/>
              <p:nvPr/>
            </p:nvSpPr>
            <p:spPr>
              <a:xfrm>
                <a:off x="5376682" y="5301184"/>
                <a:ext cx="38191" cy="609600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Forme libre 56"/>
              <p:cNvSpPr/>
              <p:nvPr/>
            </p:nvSpPr>
            <p:spPr>
              <a:xfrm>
                <a:off x="5414873" y="5661248"/>
                <a:ext cx="45719" cy="504056"/>
              </a:xfrm>
              <a:custGeom>
                <a:avLst/>
                <a:gdLst>
                  <a:gd name="connsiteX0" fmla="*/ 91 w 38191"/>
                  <a:gd name="connsiteY0" fmla="*/ 0 h 609600"/>
                  <a:gd name="connsiteX1" fmla="*/ 38191 w 38191"/>
                  <a:gd name="connsiteY1" fmla="*/ 175260 h 609600"/>
                  <a:gd name="connsiteX2" fmla="*/ 91 w 38191"/>
                  <a:gd name="connsiteY2" fmla="*/ 384810 h 609600"/>
                  <a:gd name="connsiteX3" fmla="*/ 26761 w 38191"/>
                  <a:gd name="connsiteY3" fmla="*/ 609600 h 609600"/>
                  <a:gd name="connsiteX4" fmla="*/ 26761 w 38191"/>
                  <a:gd name="connsiteY4" fmla="*/ 609600 h 609600"/>
                  <a:gd name="connsiteX5" fmla="*/ 26761 w 38191"/>
                  <a:gd name="connsiteY5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91" h="609600">
                    <a:moveTo>
                      <a:pt x="91" y="0"/>
                    </a:moveTo>
                    <a:cubicBezTo>
                      <a:pt x="19141" y="55562"/>
                      <a:pt x="38191" y="111125"/>
                      <a:pt x="38191" y="175260"/>
                    </a:cubicBezTo>
                    <a:cubicBezTo>
                      <a:pt x="38191" y="239395"/>
                      <a:pt x="1996" y="312420"/>
                      <a:pt x="91" y="384810"/>
                    </a:cubicBezTo>
                    <a:cubicBezTo>
                      <a:pt x="-1814" y="457200"/>
                      <a:pt x="26761" y="609600"/>
                      <a:pt x="26761" y="609600"/>
                    </a:cubicBezTo>
                    <a:lnTo>
                      <a:pt x="26761" y="609600"/>
                    </a:lnTo>
                    <a:lnTo>
                      <a:pt x="26761" y="609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" name="ZoneTexte 1"/>
          <p:cNvSpPr txBox="1"/>
          <p:nvPr/>
        </p:nvSpPr>
        <p:spPr>
          <a:xfrm>
            <a:off x="825636" y="5617254"/>
            <a:ext cx="831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18" charset="2"/>
              <a:buChar char="Þ"/>
            </a:pPr>
            <a:r>
              <a:rPr lang="fr-FR" sz="2400" dirty="0" smtClean="0">
                <a:latin typeface="Garamond" panose="02020404030301010803" pitchFamily="18" charset="0"/>
                <a:sym typeface="Symbol"/>
              </a:rPr>
              <a:t> Modélisation et simulation de l’absorption : Cast3m (DM2S)</a:t>
            </a:r>
            <a:endParaRPr lang="fr-FR" sz="2400" dirty="0">
              <a:latin typeface="Garamond" panose="02020404030301010803" pitchFamily="18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7091004" y="1858956"/>
            <a:ext cx="1801476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Garamond" panose="02020404030301010803" pitchFamily="18" charset="0"/>
              </a:rPr>
              <a:t>Site de type 2</a:t>
            </a:r>
          </a:p>
          <a:p>
            <a:pPr algn="ctr"/>
            <a:r>
              <a:rPr lang="fr-FR" dirty="0">
                <a:latin typeface="Garamond" panose="02020404030301010803" pitchFamily="18" charset="0"/>
              </a:rPr>
              <a:t>solubilité </a:t>
            </a:r>
            <a:r>
              <a:rPr lang="fr-FR" dirty="0" smtClean="0">
                <a:latin typeface="Garamond" panose="02020404030301010803" pitchFamily="18" charset="0"/>
              </a:rPr>
              <a:t>s</a:t>
            </a:r>
            <a:r>
              <a:rPr lang="fr-FR" baseline="-25000" dirty="0" smtClean="0">
                <a:latin typeface="Garamond" panose="02020404030301010803" pitchFamily="18" charset="0"/>
              </a:rPr>
              <a:t>2</a:t>
            </a:r>
            <a:r>
              <a:rPr lang="fr-FR" dirty="0" smtClean="0">
                <a:latin typeface="Garamond" panose="02020404030301010803" pitchFamily="18" charset="0"/>
              </a:rPr>
              <a:t>, D</a:t>
            </a:r>
            <a:r>
              <a:rPr lang="fr-FR" baseline="-25000" dirty="0" smtClean="0">
                <a:latin typeface="Garamond" panose="02020404030301010803" pitchFamily="18" charset="0"/>
              </a:rPr>
              <a:t>2</a:t>
            </a:r>
            <a:endParaRPr lang="fr-FR" dirty="0">
              <a:latin typeface="Garamond" panose="02020404030301010803" pitchFamily="18" charset="0"/>
            </a:endParaRPr>
          </a:p>
        </p:txBody>
      </p:sp>
      <p:cxnSp>
        <p:nvCxnSpPr>
          <p:cNvPr id="59" name="Connecteur droit avec flèche 58"/>
          <p:cNvCxnSpPr/>
          <p:nvPr/>
        </p:nvCxnSpPr>
        <p:spPr>
          <a:xfrm flipH="1">
            <a:off x="6333846" y="2354712"/>
            <a:ext cx="757158" cy="59754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5262256" y="2584267"/>
            <a:ext cx="423518" cy="140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760761" y="1101164"/>
            <a:ext cx="29738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Garamond" panose="02020404030301010803" pitchFamily="18" charset="0"/>
                <a:cs typeface="Calibri" panose="020F0502020204030204" pitchFamily="34" charset="0"/>
              </a:rPr>
              <a:t>Diffusion H </a:t>
            </a:r>
          </a:p>
          <a:p>
            <a:pPr algn="ctr"/>
            <a:r>
              <a:rPr lang="fr-FR" dirty="0" smtClean="0">
                <a:latin typeface="Garamond" panose="02020404030301010803" pitchFamily="18" charset="0"/>
                <a:cs typeface="Calibri" panose="020F0502020204030204" pitchFamily="34" charset="0"/>
              </a:rPr>
              <a:t>dans la matrice + précipitation </a:t>
            </a:r>
            <a:endParaRPr lang="fr-FR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cxnSp>
        <p:nvCxnSpPr>
          <p:cNvPr id="26" name="Connecteur droit avec flèche 25"/>
          <p:cNvCxnSpPr>
            <a:stCxn id="23" idx="2"/>
            <a:endCxn id="51" idx="0"/>
          </p:cNvCxnSpPr>
          <p:nvPr/>
        </p:nvCxnSpPr>
        <p:spPr>
          <a:xfrm>
            <a:off x="4247707" y="1747495"/>
            <a:ext cx="1292206" cy="8367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re 1"/>
          <p:cNvSpPr txBox="1">
            <a:spLocks/>
          </p:cNvSpPr>
          <p:nvPr/>
        </p:nvSpPr>
        <p:spPr>
          <a:xfrm>
            <a:off x="1763688" y="31572"/>
            <a:ext cx="7236464" cy="90872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400" dirty="0" smtClean="0">
                <a:latin typeface="Garamond" panose="02020404030301010803" pitchFamily="18" charset="0"/>
              </a:rPr>
              <a:t>MODELISATION ET SIMULATION</a:t>
            </a:r>
            <a:endParaRPr lang="fr-FR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9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3" grpId="0" animBg="1"/>
      <p:bldP spid="294" grpId="0" animBg="1"/>
      <p:bldP spid="2" grpId="0"/>
      <p:bldP spid="58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 50"/>
          <p:cNvPicPr/>
          <p:nvPr/>
        </p:nvPicPr>
        <p:blipFill>
          <a:blip r:embed="rId2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98" y="4057371"/>
            <a:ext cx="4464496" cy="114697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Accolade ouvrante 52"/>
          <p:cNvSpPr/>
          <p:nvPr/>
        </p:nvSpPr>
        <p:spPr>
          <a:xfrm rot="16200000">
            <a:off x="3997250" y="3297025"/>
            <a:ext cx="273224" cy="4101847"/>
          </a:xfrm>
          <a:prstGeom prst="lef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2955932" y="5491554"/>
            <a:ext cx="2511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Zone 2 : 1 µm</a:t>
            </a:r>
          </a:p>
        </p:txBody>
      </p:sp>
      <p:sp>
        <p:nvSpPr>
          <p:cNvPr id="60" name="Accolade ouvrante 59"/>
          <p:cNvSpPr/>
          <p:nvPr/>
        </p:nvSpPr>
        <p:spPr>
          <a:xfrm rot="16200000">
            <a:off x="1801008" y="5171138"/>
            <a:ext cx="273224" cy="290642"/>
          </a:xfrm>
          <a:prstGeom prst="leftBrac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1207585" y="5414708"/>
            <a:ext cx="1885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Zone 1 : 0,5µm</a:t>
            </a:r>
          </a:p>
        </p:txBody>
      </p:sp>
      <p:sp>
        <p:nvSpPr>
          <p:cNvPr id="69" name="Flèche droite 68"/>
          <p:cNvSpPr/>
          <p:nvPr/>
        </p:nvSpPr>
        <p:spPr>
          <a:xfrm rot="10800000">
            <a:off x="1113721" y="4404288"/>
            <a:ext cx="617569" cy="432048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527326" y="4826260"/>
            <a:ext cx="1776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Extérieur</a:t>
            </a:r>
            <a:endParaRPr lang="fr-FR" sz="1400" b="1" dirty="0" smtClean="0">
              <a:solidFill>
                <a:srgbClr val="00B0F0"/>
              </a:solidFill>
              <a:sym typeface="Wingdings" panose="05000000000000000000" pitchFamily="2" charset="2"/>
            </a:endParaRPr>
          </a:p>
        </p:txBody>
      </p:sp>
      <p:pic>
        <p:nvPicPr>
          <p:cNvPr id="74" name="Image 73"/>
          <p:cNvPicPr/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6"/>
          <a:stretch/>
        </p:blipFill>
        <p:spPr bwMode="auto">
          <a:xfrm>
            <a:off x="6167235" y="4054684"/>
            <a:ext cx="1874819" cy="114697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Accolade ouvrante 75"/>
          <p:cNvSpPr/>
          <p:nvPr/>
        </p:nvSpPr>
        <p:spPr>
          <a:xfrm rot="16200000">
            <a:off x="6976811" y="4419316"/>
            <a:ext cx="273224" cy="1857268"/>
          </a:xfrm>
          <a:prstGeom prst="leftBrac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space réservé du numéro de diapositive 6"/>
          <p:cNvSpPr txBox="1">
            <a:spLocks/>
          </p:cNvSpPr>
          <p:nvPr/>
        </p:nvSpPr>
        <p:spPr bwMode="auto">
          <a:xfrm>
            <a:off x="8386246" y="6373904"/>
            <a:ext cx="79533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| 7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228184" y="5517232"/>
            <a:ext cx="1874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  <a:sym typeface="Wingdings" panose="05000000000000000000" pitchFamily="2" charset="2"/>
              </a:rPr>
              <a:t>Zone 3 : 200 µm (métal)</a:t>
            </a:r>
          </a:p>
        </p:txBody>
      </p:sp>
      <p:sp>
        <p:nvSpPr>
          <p:cNvPr id="36" name="Titre 16"/>
          <p:cNvSpPr txBox="1">
            <a:spLocks/>
          </p:cNvSpPr>
          <p:nvPr/>
        </p:nvSpPr>
        <p:spPr>
          <a:xfrm>
            <a:off x="1357707" y="62757"/>
            <a:ext cx="752220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2000" smtClean="0">
                <a:latin typeface="Garamond" panose="02020404030301010803" pitchFamily="18" charset="0"/>
                <a:cs typeface="Calibri" panose="020F0502020204030204" pitchFamily="34" charset="0"/>
              </a:rPr>
              <a:t>Modèle d’absorption et de desorption </a:t>
            </a:r>
            <a:br>
              <a:rPr lang="en-US" sz="2000" smtClean="0">
                <a:latin typeface="Garamond" panose="02020404030301010803" pitchFamily="18" charset="0"/>
                <a:cs typeface="Calibri" panose="020F0502020204030204" pitchFamily="34" charset="0"/>
              </a:rPr>
            </a:br>
            <a:r>
              <a:rPr lang="en-US" sz="2000" smtClean="0">
                <a:latin typeface="Garamond" panose="02020404030301010803" pitchFamily="18" charset="0"/>
                <a:cs typeface="Calibri" panose="020F0502020204030204" pitchFamily="34" charset="0"/>
              </a:rPr>
              <a:t>de l’hydrogène</a:t>
            </a:r>
            <a:endParaRPr lang="en-US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7" name="ZoneTexte 15"/>
          <p:cNvSpPr txBox="1">
            <a:spLocks noChangeArrowheads="1"/>
          </p:cNvSpPr>
          <p:nvPr/>
        </p:nvSpPr>
        <p:spPr bwMode="auto">
          <a:xfrm>
            <a:off x="66294" y="3036956"/>
            <a:ext cx="897020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Aft>
                <a:spcPts val="400"/>
              </a:spcAft>
              <a:buFont typeface="Arial" pitchFamily="34" charset="0"/>
              <a:defRPr sz="2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pitchFamily="34" charset="0"/>
              <a:defRPr sz="1600">
                <a:solidFill>
                  <a:srgbClr val="666666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</a:rPr>
              <a:t>Matériau Zircaloy-4 : corrosion 50 j en conditions REP (eau-360°C) </a:t>
            </a:r>
            <a:r>
              <a:rPr lang="fr-FR" altLang="fr-FR" sz="2400" b="1" dirty="0" smtClean="0">
                <a:solidFill>
                  <a:srgbClr val="FF0000"/>
                </a:solidFill>
                <a:latin typeface="Garamond" panose="02020404030301010803" pitchFamily="18" charset="0"/>
                <a:cs typeface="Calibri" pitchFamily="34" charset="0"/>
                <a:sym typeface="Wingdings" panose="05000000000000000000" pitchFamily="2" charset="2"/>
              </a:rPr>
              <a:t></a:t>
            </a:r>
            <a:r>
              <a:rPr lang="fr-FR" altLang="fr-FR" sz="2400" b="1" dirty="0" smtClean="0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  <a:sym typeface="Wingdings" panose="05000000000000000000" pitchFamily="2" charset="2"/>
              </a:rPr>
              <a:t> </a:t>
            </a:r>
            <a:r>
              <a:rPr lang="fr-FR" altLang="fr-FR" sz="2400" b="1" dirty="0" smtClean="0">
                <a:solidFill>
                  <a:srgbClr val="FF0000"/>
                </a:solidFill>
                <a:latin typeface="Garamond" panose="02020404030301010803" pitchFamily="18" charset="0"/>
                <a:cs typeface="Calibri" pitchFamily="34" charset="0"/>
              </a:rPr>
              <a:t>1,5 µm</a:t>
            </a:r>
            <a:r>
              <a:rPr lang="fr-FR" altLang="fr-FR" sz="2400" b="1" dirty="0">
                <a:solidFill>
                  <a:srgbClr val="FF0000"/>
                </a:solidFill>
                <a:latin typeface="Garamond" panose="02020404030301010803" pitchFamily="18" charset="0"/>
                <a:cs typeface="Calibri" pitchFamily="34" charset="0"/>
              </a:rPr>
              <a:t> </a:t>
            </a:r>
            <a:r>
              <a:rPr lang="fr-FR" altLang="fr-FR" sz="2400" b="1" dirty="0" smtClean="0">
                <a:solidFill>
                  <a:schemeClr val="tx1"/>
                </a:solidFill>
                <a:latin typeface="Garamond" panose="02020404030301010803" pitchFamily="18" charset="0"/>
                <a:cs typeface="Calibri" pitchFamily="34" charset="0"/>
              </a:rPr>
              <a:t>d’oxyde  </a:t>
            </a:r>
            <a:endParaRPr lang="fr-FR" altLang="fr-FR" sz="2400" b="1" dirty="0">
              <a:solidFill>
                <a:schemeClr val="tx1"/>
              </a:solidFill>
              <a:latin typeface="Garamond" panose="02020404030301010803" pitchFamily="18" charset="0"/>
              <a:cs typeface="Calibri" pitchFamily="34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2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2" y="1256676"/>
            <a:ext cx="4464496" cy="114697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ccolade ouvrante 15"/>
          <p:cNvSpPr/>
          <p:nvPr/>
        </p:nvSpPr>
        <p:spPr>
          <a:xfrm rot="16200000">
            <a:off x="3055844" y="496330"/>
            <a:ext cx="273224" cy="4101847"/>
          </a:xfrm>
          <a:prstGeom prst="lef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ccolade ouvrante 16"/>
          <p:cNvSpPr/>
          <p:nvPr/>
        </p:nvSpPr>
        <p:spPr>
          <a:xfrm rot="16200000">
            <a:off x="859602" y="2370443"/>
            <a:ext cx="273224" cy="290642"/>
          </a:xfrm>
          <a:prstGeom prst="leftBrac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4653" y="2623491"/>
            <a:ext cx="1885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Zone 1</a:t>
            </a:r>
          </a:p>
        </p:txBody>
      </p:sp>
      <p:pic>
        <p:nvPicPr>
          <p:cNvPr id="19" name="Image 18"/>
          <p:cNvPicPr/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6"/>
          <a:stretch/>
        </p:blipFill>
        <p:spPr bwMode="auto">
          <a:xfrm>
            <a:off x="5225829" y="1253989"/>
            <a:ext cx="635119" cy="114697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ccolade ouvrante 19"/>
          <p:cNvSpPr/>
          <p:nvPr/>
        </p:nvSpPr>
        <p:spPr>
          <a:xfrm rot="16200000">
            <a:off x="5422543" y="2245461"/>
            <a:ext cx="259245" cy="617565"/>
          </a:xfrm>
          <a:prstGeom prst="leftBrac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/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0"/>
          <a:stretch/>
        </p:blipFill>
        <p:spPr bwMode="auto">
          <a:xfrm>
            <a:off x="5860948" y="1253989"/>
            <a:ext cx="2942708" cy="115396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Accolade ouvrante 21"/>
          <p:cNvSpPr/>
          <p:nvPr/>
        </p:nvSpPr>
        <p:spPr>
          <a:xfrm rot="16200000">
            <a:off x="7216572" y="1055018"/>
            <a:ext cx="231462" cy="2942706"/>
          </a:xfrm>
          <a:prstGeom prst="leftBrace">
            <a:avLst>
              <a:gd name="adj1" fmla="val 8333"/>
              <a:gd name="adj2" fmla="val 50537"/>
            </a:avLst>
          </a:prstGeom>
          <a:ln w="254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6511426" y="2602396"/>
            <a:ext cx="187482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Zone 4 (métal) </a:t>
            </a:r>
          </a:p>
        </p:txBody>
      </p:sp>
      <p:sp>
        <p:nvSpPr>
          <p:cNvPr id="24" name="Double flèche horizontale 23"/>
          <p:cNvSpPr/>
          <p:nvPr/>
        </p:nvSpPr>
        <p:spPr>
          <a:xfrm>
            <a:off x="150030" y="1719373"/>
            <a:ext cx="648072" cy="288032"/>
          </a:xfrm>
          <a:prstGeom prst="left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2004489" y="2673851"/>
            <a:ext cx="2511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Zone 2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-424117" y="2008557"/>
            <a:ext cx="1776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Extérieur</a:t>
            </a:r>
            <a:endParaRPr lang="fr-FR" sz="1400" b="1" dirty="0" smtClean="0">
              <a:solidFill>
                <a:srgbClr val="00B0F0"/>
              </a:solidFill>
              <a:sym typeface="Wingdings" panose="05000000000000000000" pitchFamily="2" charset="2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668217" y="2672989"/>
            <a:ext cx="1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  <a:sym typeface="Wingdings" panose="05000000000000000000" pitchFamily="2" charset="2"/>
              </a:rPr>
              <a:t>Zone 3</a:t>
            </a:r>
          </a:p>
        </p:txBody>
      </p:sp>
    </p:spTree>
    <p:extLst>
      <p:ext uri="{BB962C8B-B14F-4D97-AF65-F5344CB8AC3E}">
        <p14:creationId xmlns:p14="http://schemas.microsoft.com/office/powerpoint/2010/main" val="2099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6"/>
          <p:cNvSpPr>
            <a:spLocks noGrp="1"/>
          </p:cNvSpPr>
          <p:nvPr>
            <p:ph type="title"/>
          </p:nvPr>
        </p:nvSpPr>
        <p:spPr>
          <a:xfrm>
            <a:off x="1357707" y="62757"/>
            <a:ext cx="7522204" cy="90872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000" dirty="0" err="1" smtClean="0">
                <a:latin typeface="Garamond" panose="02020404030301010803" pitchFamily="18" charset="0"/>
                <a:cs typeface="Calibri" panose="020F0502020204030204" pitchFamily="34" charset="0"/>
              </a:rPr>
              <a:t>Modèle</a:t>
            </a:r>
            <a:r>
              <a:rPr lang="en-US" sz="2000" dirty="0" smtClean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Garamond" panose="02020404030301010803" pitchFamily="18" charset="0"/>
                <a:cs typeface="Calibri" panose="020F0502020204030204" pitchFamily="34" charset="0"/>
              </a:rPr>
              <a:t>d’absorption</a:t>
            </a:r>
            <a:r>
              <a:rPr lang="en-US" sz="2000" dirty="0" smtClean="0">
                <a:latin typeface="Garamond" panose="02020404030301010803" pitchFamily="18" charset="0"/>
                <a:cs typeface="Calibri" panose="020F0502020204030204" pitchFamily="34" charset="0"/>
              </a:rPr>
              <a:t> et de desorption </a:t>
            </a:r>
            <a:br>
              <a:rPr lang="en-US" sz="2000" dirty="0" smtClean="0">
                <a:latin typeface="Garamond" panose="02020404030301010803" pitchFamily="18" charset="0"/>
                <a:cs typeface="Calibri" panose="020F0502020204030204" pitchFamily="34" charset="0"/>
              </a:rPr>
            </a:br>
            <a:r>
              <a:rPr lang="en-US" sz="2000" dirty="0" smtClean="0">
                <a:latin typeface="Garamond" panose="02020404030301010803" pitchFamily="18" charset="0"/>
                <a:cs typeface="Calibri" panose="020F0502020204030204" pitchFamily="34" charset="0"/>
              </a:rPr>
              <a:t>de </a:t>
            </a:r>
            <a:r>
              <a:rPr lang="en-US" sz="2000" dirty="0" err="1" smtClean="0">
                <a:latin typeface="Garamond" panose="02020404030301010803" pitchFamily="18" charset="0"/>
                <a:cs typeface="Calibri" panose="020F0502020204030204" pitchFamily="34" charset="0"/>
              </a:rPr>
              <a:t>l’hydrogène</a:t>
            </a:r>
            <a:endParaRPr lang="en-US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/>
          </p:nvPr>
        </p:nvGraphicFramePr>
        <p:xfrm>
          <a:off x="251520" y="3438086"/>
          <a:ext cx="11620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9" name="Équation" r:id="rId3" imgW="1155700" imgH="393700" progId="Equation.3">
                  <p:embed/>
                </p:oleObj>
              </mc:Choice>
              <mc:Fallback>
                <p:oleObj name="Équation" r:id="rId3" imgW="1155700" imgH="393700" progId="Equation.3">
                  <p:embed/>
                  <p:pic>
                    <p:nvPicPr>
                      <p:cNvPr id="3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438086"/>
                        <a:ext cx="11620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/>
          </p:nvPr>
        </p:nvGraphicFramePr>
        <p:xfrm>
          <a:off x="245865" y="3906238"/>
          <a:ext cx="3683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0" name="Équation" r:id="rId5" imgW="3682800" imgH="596880" progId="Equation.3">
                  <p:embed/>
                </p:oleObj>
              </mc:Choice>
              <mc:Fallback>
                <p:oleObj name="Équation" r:id="rId5" imgW="3682800" imgH="596880" progId="Equation.3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865" y="3906238"/>
                        <a:ext cx="36830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72810" y="2900514"/>
            <a:ext cx="417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Dissociation à l’interface</a:t>
            </a:r>
            <a:endParaRPr lang="fr-FR" sz="1400" dirty="0" smtClean="0">
              <a:solidFill>
                <a:srgbClr val="B2B2B2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628276" y="3883660"/>
            <a:ext cx="1029074" cy="663031"/>
          </a:xfrm>
          <a:prstGeom prst="roundRect">
            <a:avLst/>
          </a:prstGeom>
          <a:solidFill>
            <a:srgbClr val="00B050">
              <a:alpha val="30000"/>
            </a:srgb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1766894" y="3883660"/>
            <a:ext cx="2178242" cy="663031"/>
          </a:xfrm>
          <a:prstGeom prst="roundRect">
            <a:avLst/>
          </a:prstGeom>
          <a:solidFill>
            <a:srgbClr val="C00000">
              <a:alpha val="30000"/>
            </a:srgb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535004" y="4489375"/>
            <a:ext cx="1215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50"/>
                </a:solidFill>
              </a:rPr>
              <a:t>Désorption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766894" y="4489375"/>
            <a:ext cx="2178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</a:rPr>
              <a:t>Adsorption</a:t>
            </a:r>
          </a:p>
        </p:txBody>
      </p:sp>
      <p:graphicFrame>
        <p:nvGraphicFramePr>
          <p:cNvPr id="40" name="Objet 39"/>
          <p:cNvGraphicFramePr>
            <a:graphicFrameLocks noChangeAspect="1"/>
          </p:cNvGraphicFramePr>
          <p:nvPr>
            <p:extLst/>
          </p:nvPr>
        </p:nvGraphicFramePr>
        <p:xfrm>
          <a:off x="4704256" y="4523922"/>
          <a:ext cx="698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1" name="Équation" r:id="rId7" imgW="698400" imgH="253800" progId="Equation.3">
                  <p:embed/>
                </p:oleObj>
              </mc:Choice>
              <mc:Fallback>
                <p:oleObj name="Équation" r:id="rId7" imgW="698400" imgH="253800" progId="Equation.3">
                  <p:embed/>
                  <p:pic>
                    <p:nvPicPr>
                      <p:cNvPr id="40" name="Objet 3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04256" y="4523922"/>
                        <a:ext cx="698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ZoneTexte 47"/>
          <p:cNvSpPr txBox="1"/>
          <p:nvPr/>
        </p:nvSpPr>
        <p:spPr>
          <a:xfrm>
            <a:off x="4509122" y="4072007"/>
            <a:ext cx="143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50"/>
                </a:solidFill>
              </a:rPr>
              <a:t>Désorption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7148732" y="4043624"/>
            <a:ext cx="1460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</a:rPr>
              <a:t>Adsorption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5385792" y="4489375"/>
            <a:ext cx="365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Equivalence « </a:t>
            </a:r>
            <a:r>
              <a:rPr lang="fr-FR" sz="1400" b="1" dirty="0" smtClean="0">
                <a:solidFill>
                  <a:srgbClr val="0070C0"/>
                </a:solidFill>
              </a:rPr>
              <a:t>Adsorbé</a:t>
            </a:r>
            <a:r>
              <a:rPr lang="fr-FR" sz="1400" dirty="0" smtClean="0">
                <a:solidFill>
                  <a:srgbClr val="0070C0"/>
                </a:solidFill>
              </a:rPr>
              <a:t> » &amp; « </a:t>
            </a:r>
            <a:r>
              <a:rPr lang="fr-FR" sz="1400" b="1" dirty="0" smtClean="0">
                <a:solidFill>
                  <a:srgbClr val="0070C0"/>
                </a:solidFill>
              </a:rPr>
              <a:t>Interstitiel</a:t>
            </a:r>
            <a:r>
              <a:rPr lang="fr-FR" sz="1400" dirty="0" smtClean="0">
                <a:solidFill>
                  <a:srgbClr val="0070C0"/>
                </a:solidFill>
              </a:rPr>
              <a:t> »</a:t>
            </a:r>
          </a:p>
        </p:txBody>
      </p:sp>
      <p:graphicFrame>
        <p:nvGraphicFramePr>
          <p:cNvPr id="71" name="Objet 70"/>
          <p:cNvGraphicFramePr>
            <a:graphicFrameLocks noChangeAspect="1"/>
          </p:cNvGraphicFramePr>
          <p:nvPr>
            <p:extLst/>
          </p:nvPr>
        </p:nvGraphicFramePr>
        <p:xfrm>
          <a:off x="4491976" y="3251396"/>
          <a:ext cx="1435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2" name="Équation" r:id="rId9" imgW="1434960" imgH="431640" progId="Equation.3">
                  <p:embed/>
                </p:oleObj>
              </mc:Choice>
              <mc:Fallback>
                <p:oleObj name="Équation" r:id="rId9" imgW="1434960" imgH="431640" progId="Equation.3">
                  <p:embed/>
                  <p:pic>
                    <p:nvPicPr>
                      <p:cNvPr id="71" name="Objet 7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91976" y="3251396"/>
                        <a:ext cx="1435100" cy="431800"/>
                      </a:xfrm>
                      <a:prstGeom prst="rect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t 71"/>
          <p:cNvGraphicFramePr>
            <a:graphicFrameLocks noChangeAspect="1"/>
          </p:cNvGraphicFramePr>
          <p:nvPr>
            <p:extLst/>
          </p:nvPr>
        </p:nvGraphicFramePr>
        <p:xfrm>
          <a:off x="7117768" y="3237907"/>
          <a:ext cx="1460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3" name="Équation" r:id="rId11" imgW="1460160" imgH="431640" progId="Equation.3">
                  <p:embed/>
                </p:oleObj>
              </mc:Choice>
              <mc:Fallback>
                <p:oleObj name="Équation" r:id="rId11" imgW="1460160" imgH="431640" progId="Equation.3">
                  <p:embed/>
                  <p:pic>
                    <p:nvPicPr>
                      <p:cNvPr id="72" name="Objet 7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17768" y="3237907"/>
                        <a:ext cx="1460500" cy="431800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cteur droit 13"/>
          <p:cNvCxnSpPr/>
          <p:nvPr/>
        </p:nvCxnSpPr>
        <p:spPr>
          <a:xfrm>
            <a:off x="6685247" y="2970950"/>
            <a:ext cx="0" cy="15321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space réservé du numéro de diapositive 6"/>
          <p:cNvSpPr txBox="1">
            <a:spLocks/>
          </p:cNvSpPr>
          <p:nvPr/>
        </p:nvSpPr>
        <p:spPr bwMode="auto">
          <a:xfrm>
            <a:off x="8386246" y="6373904"/>
            <a:ext cx="79533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| 8</a:t>
            </a:r>
          </a:p>
        </p:txBody>
      </p:sp>
      <p:pic>
        <p:nvPicPr>
          <p:cNvPr id="55" name="Image 54"/>
          <p:cNvPicPr/>
          <p:nvPr/>
        </p:nvPicPr>
        <p:blipFill>
          <a:blip r:embed="rId13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04" y="1055423"/>
            <a:ext cx="4464496" cy="114697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Accolade ouvrante 60"/>
          <p:cNvSpPr/>
          <p:nvPr/>
        </p:nvSpPr>
        <p:spPr>
          <a:xfrm rot="16200000">
            <a:off x="3207056" y="295077"/>
            <a:ext cx="273224" cy="4101847"/>
          </a:xfrm>
          <a:prstGeom prst="lef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2165738" y="2489606"/>
            <a:ext cx="2511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Zone 2</a:t>
            </a:r>
          </a:p>
        </p:txBody>
      </p:sp>
      <p:sp>
        <p:nvSpPr>
          <p:cNvPr id="63" name="Accolade ouvrante 62"/>
          <p:cNvSpPr/>
          <p:nvPr/>
        </p:nvSpPr>
        <p:spPr>
          <a:xfrm rot="16200000">
            <a:off x="1010814" y="2169190"/>
            <a:ext cx="273224" cy="290642"/>
          </a:xfrm>
          <a:prstGeom prst="leftBrac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/>
          <p:cNvSpPr txBox="1"/>
          <p:nvPr/>
        </p:nvSpPr>
        <p:spPr>
          <a:xfrm>
            <a:off x="245865" y="2422238"/>
            <a:ext cx="1885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Zone 1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-262868" y="1824312"/>
            <a:ext cx="1776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Extérieur</a:t>
            </a:r>
            <a:endParaRPr lang="fr-FR" sz="1400" b="1" dirty="0" smtClean="0">
              <a:solidFill>
                <a:srgbClr val="00B0F0"/>
              </a:solidFill>
              <a:sym typeface="Wingdings" panose="05000000000000000000" pitchFamily="2" charset="2"/>
            </a:endParaRPr>
          </a:p>
        </p:txBody>
      </p:sp>
      <p:pic>
        <p:nvPicPr>
          <p:cNvPr id="70" name="Image 69"/>
          <p:cNvPicPr/>
          <p:nvPr/>
        </p:nvPicPr>
        <p:blipFill rotWithShape="1"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6"/>
          <a:stretch/>
        </p:blipFill>
        <p:spPr bwMode="auto">
          <a:xfrm>
            <a:off x="5377041" y="1052735"/>
            <a:ext cx="3009205" cy="114965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Accolade ouvrante 76"/>
          <p:cNvSpPr/>
          <p:nvPr/>
        </p:nvSpPr>
        <p:spPr>
          <a:xfrm rot="16200000">
            <a:off x="6793048" y="824914"/>
            <a:ext cx="194745" cy="2991651"/>
          </a:xfrm>
          <a:prstGeom prst="leftBrac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2" name="Connecteur droit 81"/>
          <p:cNvCxnSpPr/>
          <p:nvPr/>
        </p:nvCxnSpPr>
        <p:spPr>
          <a:xfrm>
            <a:off x="25876" y="2797383"/>
            <a:ext cx="89289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5873247" y="2414140"/>
            <a:ext cx="1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  <a:sym typeface="Wingdings" panose="05000000000000000000" pitchFamily="2" charset="2"/>
              </a:rPr>
              <a:t>Zone 3 métal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929275" y="3308933"/>
                <a:ext cx="66922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275" y="3308933"/>
                <a:ext cx="669222" cy="276999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8489677" y="3307708"/>
                <a:ext cx="66922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677" y="3307708"/>
                <a:ext cx="669222" cy="276999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onnecteur droit 57"/>
          <p:cNvCxnSpPr/>
          <p:nvPr/>
        </p:nvCxnSpPr>
        <p:spPr>
          <a:xfrm>
            <a:off x="184731" y="5157192"/>
            <a:ext cx="89289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uble flèche horizontale 6"/>
          <p:cNvSpPr/>
          <p:nvPr/>
        </p:nvSpPr>
        <p:spPr>
          <a:xfrm>
            <a:off x="301242" y="1518120"/>
            <a:ext cx="648072" cy="288032"/>
          </a:xfrm>
          <a:prstGeom prst="left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7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 9"/>
          <p:cNvGraphicFramePr>
            <a:graphicFrameLocks noChangeAspect="1"/>
          </p:cNvGraphicFramePr>
          <p:nvPr>
            <p:extLst/>
          </p:nvPr>
        </p:nvGraphicFramePr>
        <p:xfrm>
          <a:off x="245865" y="3097468"/>
          <a:ext cx="22288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3" name="Équation" r:id="rId3" imgW="2235200" imgH="508000" progId="Equation.3">
                  <p:embed/>
                </p:oleObj>
              </mc:Choice>
              <mc:Fallback>
                <p:oleObj name="Équation" r:id="rId3" imgW="2235200" imgH="508000" progId="Equation.3">
                  <p:embed/>
                  <p:pic>
                    <p:nvPicPr>
                      <p:cNvPr id="1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865" y="3097468"/>
                        <a:ext cx="22288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184731" y="2723460"/>
            <a:ext cx="56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Diffusion interstitielle dans le volume</a:t>
            </a:r>
            <a:endParaRPr lang="fr-FR" sz="1400" dirty="0" smtClean="0">
              <a:solidFill>
                <a:srgbClr val="B2B2B2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69484" y="3092793"/>
            <a:ext cx="766365" cy="519026"/>
          </a:xfrm>
          <a:prstGeom prst="roundRect">
            <a:avLst/>
          </a:prstGeom>
          <a:solidFill>
            <a:srgbClr val="0070C0">
              <a:alpha val="30000"/>
            </a:srgb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426684" y="3622296"/>
            <a:ext cx="1458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70C0"/>
                </a:solidFill>
              </a:rPr>
              <a:t>Terme source de couplage avec les pièges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107504" y="2708920"/>
            <a:ext cx="89289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bjet 71"/>
          <p:cNvGraphicFramePr>
            <a:graphicFrameLocks noChangeAspect="1"/>
          </p:cNvGraphicFramePr>
          <p:nvPr>
            <p:extLst/>
          </p:nvPr>
        </p:nvGraphicFramePr>
        <p:xfrm>
          <a:off x="245865" y="4830006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4" name="Équation" r:id="rId5" imgW="1143000" imgH="457200" progId="Equation.3">
                  <p:embed/>
                </p:oleObj>
              </mc:Choice>
              <mc:Fallback>
                <p:oleObj name="Équation" r:id="rId5" imgW="1143000" imgH="457200" progId="Equation.3">
                  <p:embed/>
                  <p:pic>
                    <p:nvPicPr>
                      <p:cNvPr id="72" name="Obje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865" y="4830006"/>
                        <a:ext cx="1143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t 72"/>
          <p:cNvGraphicFramePr>
            <a:graphicFrameLocks noChangeAspect="1"/>
          </p:cNvGraphicFramePr>
          <p:nvPr>
            <p:extLst/>
          </p:nvPr>
        </p:nvGraphicFramePr>
        <p:xfrm>
          <a:off x="35496" y="5260748"/>
          <a:ext cx="4429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5" name="Équation" r:id="rId7" imgW="4431960" imgH="583920" progId="Equation.3">
                  <p:embed/>
                </p:oleObj>
              </mc:Choice>
              <mc:Fallback>
                <p:oleObj name="Équation" r:id="rId7" imgW="4431960" imgH="583920" progId="Equation.3">
                  <p:embed/>
                  <p:pic>
                    <p:nvPicPr>
                      <p:cNvPr id="73" name="Obje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5260748"/>
                        <a:ext cx="44291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ZoneTexte 73"/>
          <p:cNvSpPr txBox="1"/>
          <p:nvPr/>
        </p:nvSpPr>
        <p:spPr>
          <a:xfrm>
            <a:off x="184731" y="4496734"/>
            <a:ext cx="417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Piégeage dans le volume</a:t>
            </a:r>
            <a:endParaRPr lang="fr-FR" sz="1400" dirty="0" smtClean="0">
              <a:solidFill>
                <a:srgbClr val="B2B2B2"/>
              </a:solidFill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761231" y="5230268"/>
            <a:ext cx="1800200" cy="663031"/>
          </a:xfrm>
          <a:prstGeom prst="roundRect">
            <a:avLst/>
          </a:prstGeom>
          <a:solidFill>
            <a:srgbClr val="00B050">
              <a:alpha val="30000"/>
            </a:srgb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Rectangle à coins arrondis 75"/>
          <p:cNvSpPr/>
          <p:nvPr/>
        </p:nvSpPr>
        <p:spPr>
          <a:xfrm>
            <a:off x="2688731" y="5230268"/>
            <a:ext cx="1800200" cy="663031"/>
          </a:xfrm>
          <a:prstGeom prst="roundRect">
            <a:avLst/>
          </a:prstGeom>
          <a:solidFill>
            <a:srgbClr val="C00000">
              <a:alpha val="30000"/>
            </a:srgb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8" name="ZoneTexte 77"/>
          <p:cNvSpPr txBox="1"/>
          <p:nvPr/>
        </p:nvSpPr>
        <p:spPr>
          <a:xfrm>
            <a:off x="971601" y="592953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50"/>
                </a:solidFill>
              </a:rPr>
              <a:t>Capture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2899100" y="592953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</a:rPr>
              <a:t>Libération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4801087" y="5899355"/>
            <a:ext cx="142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50"/>
                </a:solidFill>
              </a:rPr>
              <a:t>Capture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7179904" y="5899355"/>
            <a:ext cx="139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</a:rPr>
              <a:t>Libération</a:t>
            </a:r>
          </a:p>
        </p:txBody>
      </p:sp>
      <p:cxnSp>
        <p:nvCxnSpPr>
          <p:cNvPr id="93" name="Connecteur droit 92"/>
          <p:cNvCxnSpPr/>
          <p:nvPr/>
        </p:nvCxnSpPr>
        <p:spPr>
          <a:xfrm>
            <a:off x="107504" y="4437112"/>
            <a:ext cx="89289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à coins arrondis 93"/>
          <p:cNvSpPr/>
          <p:nvPr/>
        </p:nvSpPr>
        <p:spPr>
          <a:xfrm>
            <a:off x="279323" y="5230268"/>
            <a:ext cx="354608" cy="663031"/>
          </a:xfrm>
          <a:prstGeom prst="roundRect">
            <a:avLst/>
          </a:prstGeom>
          <a:solidFill>
            <a:srgbClr val="0070C0">
              <a:alpha val="30000"/>
            </a:srgb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96" name="Objet 95"/>
          <p:cNvGraphicFramePr>
            <a:graphicFrameLocks noChangeAspect="1"/>
          </p:cNvGraphicFramePr>
          <p:nvPr>
            <p:extLst/>
          </p:nvPr>
        </p:nvGraphicFramePr>
        <p:xfrm>
          <a:off x="4782590" y="5287206"/>
          <a:ext cx="1422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6" name="Équation" r:id="rId9" imgW="1422360" imgH="507960" progId="Equation.3">
                  <p:embed/>
                </p:oleObj>
              </mc:Choice>
              <mc:Fallback>
                <p:oleObj name="Équation" r:id="rId9" imgW="1422360" imgH="507960" progId="Equation.3">
                  <p:embed/>
                  <p:pic>
                    <p:nvPicPr>
                      <p:cNvPr id="96" name="Objet 9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82590" y="5287206"/>
                        <a:ext cx="1422400" cy="508000"/>
                      </a:xfrm>
                      <a:prstGeom prst="rect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t 96"/>
          <p:cNvGraphicFramePr>
            <a:graphicFrameLocks noChangeAspect="1"/>
          </p:cNvGraphicFramePr>
          <p:nvPr>
            <p:extLst/>
          </p:nvPr>
        </p:nvGraphicFramePr>
        <p:xfrm>
          <a:off x="7131043" y="5307783"/>
          <a:ext cx="1397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7" name="Équation" r:id="rId11" imgW="1396800" imgH="507960" progId="Equation.3">
                  <p:embed/>
                </p:oleObj>
              </mc:Choice>
              <mc:Fallback>
                <p:oleObj name="Équation" r:id="rId11" imgW="1396800" imgH="507960" progId="Equation.3">
                  <p:embed/>
                  <p:pic>
                    <p:nvPicPr>
                      <p:cNvPr id="97" name="Objet 9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31043" y="5307783"/>
                        <a:ext cx="1397000" cy="508000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8" name="Connecteur droit 97"/>
          <p:cNvCxnSpPr/>
          <p:nvPr/>
        </p:nvCxnSpPr>
        <p:spPr>
          <a:xfrm>
            <a:off x="6842348" y="4523132"/>
            <a:ext cx="0" cy="15321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6223487" y="5412760"/>
                <a:ext cx="62331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487" y="5412760"/>
                <a:ext cx="623312" cy="276999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8519461" y="5153816"/>
                <a:ext cx="62331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461" y="5153816"/>
                <a:ext cx="623312" cy="276999"/>
              </a:xfrm>
              <a:prstGeom prst="rect">
                <a:avLst/>
              </a:prstGeom>
              <a:blipFill>
                <a:blip r:embed="rId1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lèche courbée vers la gauche 1"/>
          <p:cNvSpPr/>
          <p:nvPr/>
        </p:nvSpPr>
        <p:spPr>
          <a:xfrm>
            <a:off x="3343668" y="3284984"/>
            <a:ext cx="1145263" cy="1656184"/>
          </a:xfrm>
          <a:prstGeom prst="curvedLef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" name="Titre 16"/>
          <p:cNvSpPr>
            <a:spLocks noGrp="1"/>
          </p:cNvSpPr>
          <p:nvPr>
            <p:ph type="title"/>
          </p:nvPr>
        </p:nvSpPr>
        <p:spPr>
          <a:xfrm>
            <a:off x="1357707" y="62757"/>
            <a:ext cx="7522204" cy="90872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000" dirty="0" err="1" smtClean="0">
                <a:latin typeface="Garamond" panose="02020404030301010803" pitchFamily="18" charset="0"/>
                <a:cs typeface="Calibri" panose="020F0502020204030204" pitchFamily="34" charset="0"/>
              </a:rPr>
              <a:t>Modèle</a:t>
            </a:r>
            <a:r>
              <a:rPr lang="en-US" sz="2000" dirty="0" smtClean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Garamond" panose="02020404030301010803" pitchFamily="18" charset="0"/>
                <a:cs typeface="Calibri" panose="020F0502020204030204" pitchFamily="34" charset="0"/>
              </a:rPr>
              <a:t>d’absorption</a:t>
            </a:r>
            <a:r>
              <a:rPr lang="en-US" sz="2000" dirty="0" smtClean="0">
                <a:latin typeface="Garamond" panose="02020404030301010803" pitchFamily="18" charset="0"/>
                <a:cs typeface="Calibri" panose="020F0502020204030204" pitchFamily="34" charset="0"/>
              </a:rPr>
              <a:t> et de desorption </a:t>
            </a:r>
            <a:br>
              <a:rPr lang="en-US" sz="2000" dirty="0" smtClean="0">
                <a:latin typeface="Garamond" panose="02020404030301010803" pitchFamily="18" charset="0"/>
                <a:cs typeface="Calibri" panose="020F0502020204030204" pitchFamily="34" charset="0"/>
              </a:rPr>
            </a:br>
            <a:r>
              <a:rPr lang="en-US" sz="2000" dirty="0" smtClean="0">
                <a:latin typeface="Garamond" panose="02020404030301010803" pitchFamily="18" charset="0"/>
                <a:cs typeface="Calibri" panose="020F0502020204030204" pitchFamily="34" charset="0"/>
              </a:rPr>
              <a:t>de </a:t>
            </a:r>
            <a:r>
              <a:rPr lang="en-US" sz="2000" dirty="0" err="1" smtClean="0">
                <a:latin typeface="Garamond" panose="02020404030301010803" pitchFamily="18" charset="0"/>
                <a:cs typeface="Calibri" panose="020F0502020204030204" pitchFamily="34" charset="0"/>
              </a:rPr>
              <a:t>l’hydrogène</a:t>
            </a:r>
            <a:endParaRPr lang="en-US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9" name="Espace réservé du numéro de diapositive 6"/>
          <p:cNvSpPr txBox="1">
            <a:spLocks/>
          </p:cNvSpPr>
          <p:nvPr/>
        </p:nvSpPr>
        <p:spPr bwMode="auto">
          <a:xfrm>
            <a:off x="8386246" y="6373904"/>
            <a:ext cx="79533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| 9</a:t>
            </a:r>
          </a:p>
        </p:txBody>
      </p:sp>
      <p:pic>
        <p:nvPicPr>
          <p:cNvPr id="47" name="Image 46"/>
          <p:cNvPicPr/>
          <p:nvPr/>
        </p:nvPicPr>
        <p:blipFill>
          <a:blip r:embed="rId16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04" y="1034328"/>
            <a:ext cx="4464496" cy="114697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Accolade ouvrante 49"/>
          <p:cNvSpPr/>
          <p:nvPr/>
        </p:nvSpPr>
        <p:spPr>
          <a:xfrm rot="16200000">
            <a:off x="3207056" y="273982"/>
            <a:ext cx="273224" cy="4101847"/>
          </a:xfrm>
          <a:prstGeom prst="lef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Accolade ouvrante 50"/>
          <p:cNvSpPr/>
          <p:nvPr/>
        </p:nvSpPr>
        <p:spPr>
          <a:xfrm rot="16200000">
            <a:off x="1010814" y="2148095"/>
            <a:ext cx="273224" cy="290642"/>
          </a:xfrm>
          <a:prstGeom prst="leftBrac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245865" y="2401143"/>
            <a:ext cx="1885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Zone 1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-262868" y="1803217"/>
            <a:ext cx="1776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Extérieur</a:t>
            </a:r>
            <a:endParaRPr lang="fr-FR" sz="1400" b="1" dirty="0" smtClean="0">
              <a:solidFill>
                <a:srgbClr val="00B0F0"/>
              </a:solidFill>
              <a:sym typeface="Wingdings" panose="05000000000000000000" pitchFamily="2" charset="2"/>
            </a:endParaRPr>
          </a:p>
        </p:txBody>
      </p:sp>
      <p:pic>
        <p:nvPicPr>
          <p:cNvPr id="54" name="Image 53"/>
          <p:cNvPicPr/>
          <p:nvPr/>
        </p:nvPicPr>
        <p:blipFill rotWithShape="1"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6"/>
          <a:stretch/>
        </p:blipFill>
        <p:spPr bwMode="auto">
          <a:xfrm>
            <a:off x="5377041" y="1031640"/>
            <a:ext cx="3009205" cy="114965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Accolade ouvrante 54"/>
          <p:cNvSpPr/>
          <p:nvPr/>
        </p:nvSpPr>
        <p:spPr>
          <a:xfrm rot="16200000">
            <a:off x="6793048" y="803819"/>
            <a:ext cx="194745" cy="2991651"/>
          </a:xfrm>
          <a:prstGeom prst="leftBrac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5873247" y="2393045"/>
            <a:ext cx="1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  <a:sym typeface="Wingdings" panose="05000000000000000000" pitchFamily="2" charset="2"/>
              </a:rPr>
              <a:t>Zone 3 métal</a:t>
            </a:r>
          </a:p>
        </p:txBody>
      </p:sp>
      <p:sp>
        <p:nvSpPr>
          <p:cNvPr id="57" name="Double flèche horizontale 56"/>
          <p:cNvSpPr/>
          <p:nvPr/>
        </p:nvSpPr>
        <p:spPr>
          <a:xfrm>
            <a:off x="301242" y="1497025"/>
            <a:ext cx="648072" cy="288032"/>
          </a:xfrm>
          <a:prstGeom prst="left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2100860" y="2424014"/>
            <a:ext cx="2511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Zone 2</a:t>
            </a:r>
          </a:p>
        </p:txBody>
      </p:sp>
    </p:spTree>
    <p:extLst>
      <p:ext uri="{BB962C8B-B14F-4D97-AF65-F5344CB8AC3E}">
        <p14:creationId xmlns:p14="http://schemas.microsoft.com/office/powerpoint/2010/main" val="351137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animBg="1"/>
      <p:bldP spid="76" grpId="0" animBg="1"/>
      <p:bldP spid="78" grpId="0"/>
      <p:bldP spid="80" grpId="0"/>
      <p:bldP spid="91" grpId="0"/>
      <p:bldP spid="92" grpId="0"/>
      <p:bldP spid="94" grpId="0" animBg="1"/>
      <p:bldP spid="100" grpId="0"/>
      <p:bldP spid="101" grpId="0"/>
      <p:bldP spid="2" grpId="0" animBg="1"/>
    </p:bldLst>
  </p:timing>
</p:sld>
</file>

<file path=ppt/theme/theme1.xml><?xml version="1.0" encoding="utf-8"?>
<a:theme xmlns:a="http://schemas.openxmlformats.org/drawingml/2006/main" name="ce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cea</Template>
  <TotalTime>22233</TotalTime>
  <Words>1679</Words>
  <Application>Microsoft Office PowerPoint</Application>
  <PresentationFormat>Affichage à l'écran (4:3)</PresentationFormat>
  <Paragraphs>428</Paragraphs>
  <Slides>36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Cambria Math</vt:lpstr>
      <vt:lpstr>Garamond</vt:lpstr>
      <vt:lpstr>Symbol</vt:lpstr>
      <vt:lpstr>Times New Roman</vt:lpstr>
      <vt:lpstr>Wingdings</vt:lpstr>
      <vt:lpstr>cea</vt:lpstr>
      <vt:lpstr>Équation</vt:lpstr>
      <vt:lpstr>KGPlot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Modèle d’absorption et de desorption  de l’hydrogène</vt:lpstr>
      <vt:lpstr>Modèle d’absorption et de desorption  de l’hydrogène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OPTIMISATION DES PARAMETRES AVEC URANIE</vt:lpstr>
      <vt:lpstr>OPTIMISATION des paramètres avec URANIE</vt:lpstr>
      <vt:lpstr>OPTIMISATION des paramètres avec URANIE</vt:lpstr>
      <vt:lpstr>OPTIMISATION des paramètres avec URANIE</vt:lpstr>
      <vt:lpstr>OPTIMISATION des paramètres avec URANIE</vt:lpstr>
      <vt:lpstr>OPTIMISATION des paramètres avec URANIE</vt:lpstr>
      <vt:lpstr>OPTIMISATION des paramètres avec URANIE</vt:lpstr>
      <vt:lpstr>Présentation PowerPoint</vt:lpstr>
      <vt:lpstr>Présentation PowerPoint</vt:lpstr>
      <vt:lpstr>Présentation PowerPoint</vt:lpstr>
      <vt:lpstr>Présentation PowerPoint</vt:lpstr>
      <vt:lpstr>Modèle d’absorption et de desorption  de l’hydrogène</vt:lpstr>
      <vt:lpstr>Modèle d’absorption et de desorption  de l’hydrogène</vt:lpstr>
      <vt:lpstr>Modèle d’absorption et de desorption  de l’hydrogène</vt:lpstr>
      <vt:lpstr>Présentation PowerPoint</vt:lpstr>
      <vt:lpstr>ExpERIENCE VS simulation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Impacte de l’irradiation aux ions sur la microstructure de la zircone  ETUDE RAMAN sur le zircaloy-4 oxydé</dc:title>
  <dc:creator>VERLET Romain</dc:creator>
  <cp:lastModifiedBy>TUPIN Marc</cp:lastModifiedBy>
  <cp:revision>1062</cp:revision>
  <cp:lastPrinted>2018-11-29T09:42:32Z</cp:lastPrinted>
  <dcterms:created xsi:type="dcterms:W3CDTF">2013-01-24T10:22:30Z</dcterms:created>
  <dcterms:modified xsi:type="dcterms:W3CDTF">2018-11-30T07:40:47Z</dcterms:modified>
</cp:coreProperties>
</file>