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notesSlides/notesSlide7.xml" ContentType="application/vnd.openxmlformats-officedocument.presentationml.notesSlide+xml"/>
  <Override PartName="/ppt/charts/chart4.xml" ContentType="application/vnd.openxmlformats-officedocument.drawingml.chart+xml"/>
  <Override PartName="/ppt/notesSlides/notesSlide8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71" r:id="rId2"/>
    <p:sldMasterId id="2147483659" r:id="rId3"/>
  </p:sldMasterIdLst>
  <p:notesMasterIdLst>
    <p:notesMasterId r:id="rId52"/>
  </p:notesMasterIdLst>
  <p:handoutMasterIdLst>
    <p:handoutMasterId r:id="rId53"/>
  </p:handoutMasterIdLst>
  <p:sldIdLst>
    <p:sldId id="543" r:id="rId4"/>
    <p:sldId id="853" r:id="rId5"/>
    <p:sldId id="854" r:id="rId6"/>
    <p:sldId id="674" r:id="rId7"/>
    <p:sldId id="675" r:id="rId8"/>
    <p:sldId id="794" r:id="rId9"/>
    <p:sldId id="801" r:id="rId10"/>
    <p:sldId id="803" r:id="rId11"/>
    <p:sldId id="819" r:id="rId12"/>
    <p:sldId id="796" r:id="rId13"/>
    <p:sldId id="804" r:id="rId14"/>
    <p:sldId id="805" r:id="rId15"/>
    <p:sldId id="806" r:id="rId16"/>
    <p:sldId id="795" r:id="rId17"/>
    <p:sldId id="678" r:id="rId18"/>
    <p:sldId id="686" r:id="rId19"/>
    <p:sldId id="756" r:id="rId20"/>
    <p:sldId id="810" r:id="rId21"/>
    <p:sldId id="807" r:id="rId22"/>
    <p:sldId id="813" r:id="rId23"/>
    <p:sldId id="814" r:id="rId24"/>
    <p:sldId id="772" r:id="rId25"/>
    <p:sldId id="788" r:id="rId26"/>
    <p:sldId id="787" r:id="rId27"/>
    <p:sldId id="789" r:id="rId28"/>
    <p:sldId id="790" r:id="rId29"/>
    <p:sldId id="791" r:id="rId30"/>
    <p:sldId id="868" r:id="rId31"/>
    <p:sldId id="869" r:id="rId32"/>
    <p:sldId id="835" r:id="rId33"/>
    <p:sldId id="818" r:id="rId34"/>
    <p:sldId id="826" r:id="rId35"/>
    <p:sldId id="827" r:id="rId36"/>
    <p:sldId id="829" r:id="rId37"/>
    <p:sldId id="828" r:id="rId38"/>
    <p:sldId id="852" r:id="rId39"/>
    <p:sldId id="870" r:id="rId40"/>
    <p:sldId id="871" r:id="rId41"/>
    <p:sldId id="860" r:id="rId42"/>
    <p:sldId id="838" r:id="rId43"/>
    <p:sldId id="839" r:id="rId44"/>
    <p:sldId id="859" r:id="rId45"/>
    <p:sldId id="861" r:id="rId46"/>
    <p:sldId id="862" r:id="rId47"/>
    <p:sldId id="863" r:id="rId48"/>
    <p:sldId id="864" r:id="rId49"/>
    <p:sldId id="865" r:id="rId50"/>
    <p:sldId id="866" r:id="rId51"/>
  </p:sldIdLst>
  <p:sldSz cx="9144000" cy="6858000" type="screen4x3"/>
  <p:notesSz cx="7102475" cy="10233025"/>
  <p:defaultTextStyle>
    <a:defPPr>
      <a:defRPr lang="fr-FR"/>
    </a:defPPr>
    <a:lvl1pPr marL="0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88879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77757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66635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55514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444393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933271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422149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911028" algn="l" defTabSz="48887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68"/>
    <a:srgbClr val="0000FF"/>
    <a:srgbClr val="33CC33"/>
    <a:srgbClr val="FF3399"/>
    <a:srgbClr val="FFD859"/>
    <a:srgbClr val="009900"/>
    <a:srgbClr val="008000"/>
    <a:srgbClr val="D5FFD5"/>
    <a:srgbClr val="4E010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Style léger 1 - Accentuation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7292A2E-F333-43FB-9621-5CBBE7FDCDCB}" styleName="Style léger 2 - Accentuation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Style moyen 1 - Accentuatio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793D81CF-94F2-401A-BA57-92F5A7B2D0C5}" styleName="Style moye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B344D84-9AFB-497E-A393-DC336BA19D2E}" styleName="Stile medio 3 - Colore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essuno stile, griglia tabel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0" autoAdjust="0"/>
    <p:restoredTop sz="92620" autoAdjust="0"/>
  </p:normalViewPr>
  <p:slideViewPr>
    <p:cSldViewPr snapToGrid="0" snapToObjects="1">
      <p:cViewPr>
        <p:scale>
          <a:sx n="75" d="100"/>
          <a:sy n="75" d="100"/>
        </p:scale>
        <p:origin x="-1858" y="-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156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100" d="100"/>
        <a:sy n="100" d="100"/>
      </p:scale>
      <p:origin x="0" y="72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st3M\PCW_16\T_MODEL_2016\Bi-consolidation_graphs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st3M\PCW_16\T_MODEL_2016\Bi-consolidation_graph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st3M\PCW_16\T_MODEL_2016\Bi-consolidation_graphsb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st3M\PCW_16\T_MODEL_2016\Bi-consolidation_graphsb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st3M\PCW_16\T_MODEL_2016\Bi-consolidation_graphsb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Cast3M\PCW_16\T_MODEL_2016\Bi-consolidation_graphsb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73131687151003"/>
          <c:y val="6.2708151064450282E-2"/>
          <c:w val="0.77217680474076722"/>
          <c:h val="0.66615011665208512"/>
        </c:manualLayout>
      </c:layout>
      <c:scatterChart>
        <c:scatterStyle val="lineMarker"/>
        <c:varyColors val="0"/>
        <c:ser>
          <c:idx val="0"/>
          <c:order val="0"/>
          <c:spPr>
            <a:ln w="41275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Foglio1!$C$7:$C$467</c:f>
              <c:numCache>
                <c:formatCode>0.00</c:formatCode>
                <c:ptCount val="461"/>
                <c:pt idx="0">
                  <c:v>0</c:v>
                </c:pt>
                <c:pt idx="1">
                  <c:v>0.13704660000000002</c:v>
                </c:pt>
                <c:pt idx="2">
                  <c:v>0.54780999999999991</c:v>
                </c:pt>
                <c:pt idx="3">
                  <c:v>1.231166</c:v>
                </c:pt>
                <c:pt idx="4">
                  <c:v>2.1852400000000003</c:v>
                </c:pt>
                <c:pt idx="5">
                  <c:v>3.4074200000000001</c:v>
                </c:pt>
                <c:pt idx="6">
                  <c:v>4.8943399999999997</c:v>
                </c:pt>
                <c:pt idx="7">
                  <c:v>6.6419599999999992</c:v>
                </c:pt>
                <c:pt idx="8">
                  <c:v>8.6454599999999999</c:v>
                </c:pt>
                <c:pt idx="9">
                  <c:v>10.89934</c:v>
                </c:pt>
                <c:pt idx="10">
                  <c:v>13.397460000000001</c:v>
                </c:pt>
                <c:pt idx="11">
                  <c:v>16.132940000000001</c:v>
                </c:pt>
                <c:pt idx="12">
                  <c:v>19.098300000000002</c:v>
                </c:pt>
                <c:pt idx="13">
                  <c:v>22.286000000000001</c:v>
                </c:pt>
                <c:pt idx="14">
                  <c:v>25.685999999999996</c:v>
                </c:pt>
                <c:pt idx="15">
                  <c:v>29.29</c:v>
                </c:pt>
                <c:pt idx="16">
                  <c:v>33.085999999999999</c:v>
                </c:pt>
                <c:pt idx="17">
                  <c:v>37.067999999999998</c:v>
                </c:pt>
                <c:pt idx="18">
                  <c:v>41.221999999999994</c:v>
                </c:pt>
                <c:pt idx="19">
                  <c:v>45.536000000000001</c:v>
                </c:pt>
                <c:pt idx="20">
                  <c:v>50</c:v>
                </c:pt>
                <c:pt idx="21">
                  <c:v>54.6</c:v>
                </c:pt>
                <c:pt idx="22">
                  <c:v>59.326000000000001</c:v>
                </c:pt>
                <c:pt idx="23">
                  <c:v>64.164000000000001</c:v>
                </c:pt>
                <c:pt idx="24">
                  <c:v>69.097999999999999</c:v>
                </c:pt>
                <c:pt idx="25">
                  <c:v>74.117999999999995</c:v>
                </c:pt>
                <c:pt idx="26">
                  <c:v>79.207999999999998</c:v>
                </c:pt>
                <c:pt idx="27">
                  <c:v>84.355999999999995</c:v>
                </c:pt>
                <c:pt idx="28">
                  <c:v>89.548000000000002</c:v>
                </c:pt>
                <c:pt idx="29">
                  <c:v>94.765999999999991</c:v>
                </c:pt>
                <c:pt idx="30">
                  <c:v>100</c:v>
                </c:pt>
                <c:pt idx="31">
                  <c:v>105.23400000000001</c:v>
                </c:pt>
                <c:pt idx="32">
                  <c:v>110.452</c:v>
                </c:pt>
                <c:pt idx="33">
                  <c:v>115.64399999999999</c:v>
                </c:pt>
                <c:pt idx="34">
                  <c:v>120.79200000000002</c:v>
                </c:pt>
                <c:pt idx="35">
                  <c:v>125.88200000000001</c:v>
                </c:pt>
                <c:pt idx="36">
                  <c:v>130.90200000000002</c:v>
                </c:pt>
                <c:pt idx="37">
                  <c:v>135.83600000000001</c:v>
                </c:pt>
                <c:pt idx="38">
                  <c:v>140.67400000000001</c:v>
                </c:pt>
                <c:pt idx="39">
                  <c:v>145.4</c:v>
                </c:pt>
                <c:pt idx="40">
                  <c:v>150</c:v>
                </c:pt>
                <c:pt idx="41">
                  <c:v>154.464</c:v>
                </c:pt>
                <c:pt idx="42">
                  <c:v>158.77799999999999</c:v>
                </c:pt>
                <c:pt idx="43">
                  <c:v>162.93200000000002</c:v>
                </c:pt>
                <c:pt idx="44">
                  <c:v>166.91400000000002</c:v>
                </c:pt>
                <c:pt idx="45">
                  <c:v>170.71</c:v>
                </c:pt>
                <c:pt idx="46">
                  <c:v>174.31399999999999</c:v>
                </c:pt>
                <c:pt idx="47">
                  <c:v>177.714</c:v>
                </c:pt>
                <c:pt idx="48">
                  <c:v>180.90200000000002</c:v>
                </c:pt>
                <c:pt idx="49">
                  <c:v>183.86799999999999</c:v>
                </c:pt>
                <c:pt idx="50">
                  <c:v>186.602</c:v>
                </c:pt>
                <c:pt idx="51">
                  <c:v>189.1</c:v>
                </c:pt>
                <c:pt idx="52">
                  <c:v>191.35400000000001</c:v>
                </c:pt>
                <c:pt idx="53">
                  <c:v>193.358</c:v>
                </c:pt>
                <c:pt idx="54">
                  <c:v>195.10599999999999</c:v>
                </c:pt>
                <c:pt idx="55">
                  <c:v>196.59199999999998</c:v>
                </c:pt>
                <c:pt idx="56">
                  <c:v>197.81399999999999</c:v>
                </c:pt>
                <c:pt idx="57">
                  <c:v>198.768</c:v>
                </c:pt>
                <c:pt idx="58">
                  <c:v>199.452</c:v>
                </c:pt>
                <c:pt idx="59">
                  <c:v>199.86199999999999</c:v>
                </c:pt>
                <c:pt idx="60">
                  <c:v>200</c:v>
                </c:pt>
                <c:pt idx="61">
                  <c:v>200</c:v>
                </c:pt>
                <c:pt idx="62">
                  <c:v>200</c:v>
                </c:pt>
                <c:pt idx="63">
                  <c:v>200</c:v>
                </c:pt>
                <c:pt idx="64">
                  <c:v>200</c:v>
                </c:pt>
                <c:pt idx="65">
                  <c:v>200</c:v>
                </c:pt>
                <c:pt idx="66">
                  <c:v>200</c:v>
                </c:pt>
                <c:pt idx="67">
                  <c:v>200</c:v>
                </c:pt>
                <c:pt idx="68">
                  <c:v>200</c:v>
                </c:pt>
                <c:pt idx="69">
                  <c:v>200</c:v>
                </c:pt>
                <c:pt idx="70">
                  <c:v>200</c:v>
                </c:pt>
                <c:pt idx="71">
                  <c:v>200</c:v>
                </c:pt>
                <c:pt idx="72">
                  <c:v>200</c:v>
                </c:pt>
                <c:pt idx="73">
                  <c:v>200</c:v>
                </c:pt>
                <c:pt idx="74">
                  <c:v>200</c:v>
                </c:pt>
                <c:pt idx="75">
                  <c:v>200</c:v>
                </c:pt>
                <c:pt idx="76">
                  <c:v>200</c:v>
                </c:pt>
                <c:pt idx="77">
                  <c:v>200</c:v>
                </c:pt>
                <c:pt idx="78">
                  <c:v>200</c:v>
                </c:pt>
                <c:pt idx="79">
                  <c:v>200</c:v>
                </c:pt>
                <c:pt idx="80">
                  <c:v>200</c:v>
                </c:pt>
                <c:pt idx="81">
                  <c:v>200</c:v>
                </c:pt>
                <c:pt idx="82">
                  <c:v>200</c:v>
                </c:pt>
                <c:pt idx="83">
                  <c:v>200</c:v>
                </c:pt>
                <c:pt idx="84">
                  <c:v>200</c:v>
                </c:pt>
                <c:pt idx="85">
                  <c:v>200</c:v>
                </c:pt>
                <c:pt idx="86">
                  <c:v>200</c:v>
                </c:pt>
                <c:pt idx="87">
                  <c:v>200</c:v>
                </c:pt>
                <c:pt idx="88">
                  <c:v>200</c:v>
                </c:pt>
                <c:pt idx="89">
                  <c:v>200</c:v>
                </c:pt>
                <c:pt idx="90">
                  <c:v>200</c:v>
                </c:pt>
                <c:pt idx="91">
                  <c:v>200</c:v>
                </c:pt>
                <c:pt idx="92">
                  <c:v>200</c:v>
                </c:pt>
                <c:pt idx="93">
                  <c:v>200</c:v>
                </c:pt>
                <c:pt idx="94">
                  <c:v>200</c:v>
                </c:pt>
                <c:pt idx="95">
                  <c:v>200</c:v>
                </c:pt>
                <c:pt idx="96">
                  <c:v>200</c:v>
                </c:pt>
                <c:pt idx="97">
                  <c:v>200</c:v>
                </c:pt>
                <c:pt idx="98">
                  <c:v>200</c:v>
                </c:pt>
                <c:pt idx="99">
                  <c:v>200</c:v>
                </c:pt>
                <c:pt idx="100">
                  <c:v>200</c:v>
                </c:pt>
                <c:pt idx="101">
                  <c:v>200</c:v>
                </c:pt>
                <c:pt idx="102">
                  <c:v>200</c:v>
                </c:pt>
                <c:pt idx="103">
                  <c:v>200</c:v>
                </c:pt>
                <c:pt idx="104">
                  <c:v>200</c:v>
                </c:pt>
                <c:pt idx="105">
                  <c:v>200</c:v>
                </c:pt>
                <c:pt idx="106">
                  <c:v>200</c:v>
                </c:pt>
                <c:pt idx="107">
                  <c:v>200</c:v>
                </c:pt>
                <c:pt idx="108">
                  <c:v>200</c:v>
                </c:pt>
                <c:pt idx="109">
                  <c:v>200</c:v>
                </c:pt>
                <c:pt idx="110">
                  <c:v>200</c:v>
                </c:pt>
                <c:pt idx="111">
                  <c:v>200</c:v>
                </c:pt>
                <c:pt idx="112">
                  <c:v>200</c:v>
                </c:pt>
                <c:pt idx="113">
                  <c:v>200</c:v>
                </c:pt>
                <c:pt idx="114">
                  <c:v>200</c:v>
                </c:pt>
                <c:pt idx="115">
                  <c:v>200</c:v>
                </c:pt>
                <c:pt idx="116">
                  <c:v>200</c:v>
                </c:pt>
                <c:pt idx="117">
                  <c:v>200</c:v>
                </c:pt>
                <c:pt idx="118">
                  <c:v>200</c:v>
                </c:pt>
                <c:pt idx="119">
                  <c:v>200</c:v>
                </c:pt>
                <c:pt idx="120">
                  <c:v>200</c:v>
                </c:pt>
                <c:pt idx="121">
                  <c:v>200</c:v>
                </c:pt>
                <c:pt idx="122">
                  <c:v>200</c:v>
                </c:pt>
                <c:pt idx="123">
                  <c:v>200</c:v>
                </c:pt>
                <c:pt idx="124">
                  <c:v>200</c:v>
                </c:pt>
                <c:pt idx="125">
                  <c:v>200</c:v>
                </c:pt>
                <c:pt idx="126">
                  <c:v>200</c:v>
                </c:pt>
                <c:pt idx="127">
                  <c:v>200</c:v>
                </c:pt>
                <c:pt idx="128">
                  <c:v>200</c:v>
                </c:pt>
                <c:pt idx="129">
                  <c:v>200</c:v>
                </c:pt>
                <c:pt idx="130">
                  <c:v>200</c:v>
                </c:pt>
                <c:pt idx="131">
                  <c:v>200</c:v>
                </c:pt>
                <c:pt idx="132">
                  <c:v>200</c:v>
                </c:pt>
                <c:pt idx="133">
                  <c:v>200</c:v>
                </c:pt>
                <c:pt idx="134">
                  <c:v>200</c:v>
                </c:pt>
                <c:pt idx="135">
                  <c:v>200</c:v>
                </c:pt>
                <c:pt idx="136">
                  <c:v>200</c:v>
                </c:pt>
                <c:pt idx="137">
                  <c:v>200</c:v>
                </c:pt>
                <c:pt idx="138">
                  <c:v>200</c:v>
                </c:pt>
                <c:pt idx="139">
                  <c:v>200</c:v>
                </c:pt>
                <c:pt idx="140">
                  <c:v>200</c:v>
                </c:pt>
                <c:pt idx="141">
                  <c:v>200</c:v>
                </c:pt>
                <c:pt idx="142">
                  <c:v>200</c:v>
                </c:pt>
                <c:pt idx="143">
                  <c:v>200</c:v>
                </c:pt>
                <c:pt idx="144">
                  <c:v>200</c:v>
                </c:pt>
                <c:pt idx="145">
                  <c:v>200</c:v>
                </c:pt>
                <c:pt idx="146">
                  <c:v>200</c:v>
                </c:pt>
                <c:pt idx="147">
                  <c:v>200</c:v>
                </c:pt>
                <c:pt idx="148">
                  <c:v>200</c:v>
                </c:pt>
                <c:pt idx="149">
                  <c:v>200</c:v>
                </c:pt>
                <c:pt idx="150">
                  <c:v>200</c:v>
                </c:pt>
                <c:pt idx="151">
                  <c:v>200</c:v>
                </c:pt>
                <c:pt idx="152">
                  <c:v>200</c:v>
                </c:pt>
                <c:pt idx="153">
                  <c:v>200</c:v>
                </c:pt>
                <c:pt idx="154">
                  <c:v>200</c:v>
                </c:pt>
                <c:pt idx="155">
                  <c:v>200</c:v>
                </c:pt>
                <c:pt idx="156">
                  <c:v>200</c:v>
                </c:pt>
                <c:pt idx="157">
                  <c:v>200</c:v>
                </c:pt>
                <c:pt idx="158">
                  <c:v>200</c:v>
                </c:pt>
                <c:pt idx="159">
                  <c:v>200</c:v>
                </c:pt>
                <c:pt idx="160">
                  <c:v>200</c:v>
                </c:pt>
                <c:pt idx="161">
                  <c:v>200</c:v>
                </c:pt>
                <c:pt idx="162">
                  <c:v>200</c:v>
                </c:pt>
                <c:pt idx="163">
                  <c:v>200</c:v>
                </c:pt>
                <c:pt idx="164">
                  <c:v>200</c:v>
                </c:pt>
                <c:pt idx="165">
                  <c:v>200</c:v>
                </c:pt>
                <c:pt idx="166">
                  <c:v>200</c:v>
                </c:pt>
                <c:pt idx="167">
                  <c:v>200</c:v>
                </c:pt>
                <c:pt idx="168">
                  <c:v>200</c:v>
                </c:pt>
                <c:pt idx="169">
                  <c:v>200</c:v>
                </c:pt>
                <c:pt idx="170">
                  <c:v>200</c:v>
                </c:pt>
                <c:pt idx="171">
                  <c:v>200</c:v>
                </c:pt>
                <c:pt idx="172">
                  <c:v>200</c:v>
                </c:pt>
                <c:pt idx="173">
                  <c:v>200</c:v>
                </c:pt>
                <c:pt idx="174">
                  <c:v>200</c:v>
                </c:pt>
                <c:pt idx="175">
                  <c:v>200</c:v>
                </c:pt>
                <c:pt idx="176">
                  <c:v>200</c:v>
                </c:pt>
                <c:pt idx="177">
                  <c:v>200</c:v>
                </c:pt>
                <c:pt idx="178">
                  <c:v>200</c:v>
                </c:pt>
                <c:pt idx="179">
                  <c:v>200</c:v>
                </c:pt>
                <c:pt idx="180">
                  <c:v>200</c:v>
                </c:pt>
                <c:pt idx="181">
                  <c:v>200</c:v>
                </c:pt>
                <c:pt idx="182">
                  <c:v>200</c:v>
                </c:pt>
                <c:pt idx="183">
                  <c:v>200</c:v>
                </c:pt>
                <c:pt idx="184">
                  <c:v>200</c:v>
                </c:pt>
                <c:pt idx="185">
                  <c:v>200</c:v>
                </c:pt>
                <c:pt idx="186">
                  <c:v>200</c:v>
                </c:pt>
                <c:pt idx="187">
                  <c:v>200</c:v>
                </c:pt>
                <c:pt idx="188">
                  <c:v>200</c:v>
                </c:pt>
                <c:pt idx="189">
                  <c:v>200</c:v>
                </c:pt>
                <c:pt idx="190">
                  <c:v>200</c:v>
                </c:pt>
                <c:pt idx="191">
                  <c:v>200</c:v>
                </c:pt>
                <c:pt idx="192">
                  <c:v>200</c:v>
                </c:pt>
                <c:pt idx="193">
                  <c:v>200</c:v>
                </c:pt>
                <c:pt idx="194">
                  <c:v>200</c:v>
                </c:pt>
                <c:pt idx="195">
                  <c:v>200</c:v>
                </c:pt>
                <c:pt idx="196">
                  <c:v>200</c:v>
                </c:pt>
                <c:pt idx="197">
                  <c:v>200</c:v>
                </c:pt>
                <c:pt idx="198">
                  <c:v>200</c:v>
                </c:pt>
                <c:pt idx="199">
                  <c:v>200</c:v>
                </c:pt>
                <c:pt idx="200">
                  <c:v>200</c:v>
                </c:pt>
                <c:pt idx="201">
                  <c:v>200</c:v>
                </c:pt>
                <c:pt idx="202">
                  <c:v>200</c:v>
                </c:pt>
                <c:pt idx="203">
                  <c:v>200</c:v>
                </c:pt>
                <c:pt idx="204">
                  <c:v>200</c:v>
                </c:pt>
                <c:pt idx="205">
                  <c:v>200</c:v>
                </c:pt>
                <c:pt idx="206">
                  <c:v>200</c:v>
                </c:pt>
                <c:pt idx="207">
                  <c:v>200</c:v>
                </c:pt>
                <c:pt idx="208">
                  <c:v>200</c:v>
                </c:pt>
                <c:pt idx="209">
                  <c:v>200</c:v>
                </c:pt>
                <c:pt idx="210">
                  <c:v>200</c:v>
                </c:pt>
                <c:pt idx="211">
                  <c:v>200</c:v>
                </c:pt>
                <c:pt idx="212">
                  <c:v>200</c:v>
                </c:pt>
                <c:pt idx="213">
                  <c:v>200</c:v>
                </c:pt>
                <c:pt idx="214">
                  <c:v>200</c:v>
                </c:pt>
                <c:pt idx="215">
                  <c:v>200</c:v>
                </c:pt>
                <c:pt idx="216">
                  <c:v>200</c:v>
                </c:pt>
                <c:pt idx="217">
                  <c:v>200</c:v>
                </c:pt>
                <c:pt idx="218">
                  <c:v>200</c:v>
                </c:pt>
                <c:pt idx="219">
                  <c:v>200</c:v>
                </c:pt>
                <c:pt idx="220">
                  <c:v>200</c:v>
                </c:pt>
                <c:pt idx="221">
                  <c:v>200</c:v>
                </c:pt>
                <c:pt idx="222">
                  <c:v>200</c:v>
                </c:pt>
                <c:pt idx="223">
                  <c:v>200</c:v>
                </c:pt>
                <c:pt idx="224">
                  <c:v>200</c:v>
                </c:pt>
                <c:pt idx="225">
                  <c:v>200</c:v>
                </c:pt>
                <c:pt idx="226">
                  <c:v>200</c:v>
                </c:pt>
                <c:pt idx="227">
                  <c:v>200</c:v>
                </c:pt>
                <c:pt idx="228">
                  <c:v>200</c:v>
                </c:pt>
                <c:pt idx="229">
                  <c:v>200</c:v>
                </c:pt>
                <c:pt idx="230">
                  <c:v>200</c:v>
                </c:pt>
                <c:pt idx="231">
                  <c:v>200</c:v>
                </c:pt>
                <c:pt idx="232">
                  <c:v>200</c:v>
                </c:pt>
                <c:pt idx="233">
                  <c:v>200</c:v>
                </c:pt>
                <c:pt idx="234">
                  <c:v>200</c:v>
                </c:pt>
                <c:pt idx="235">
                  <c:v>200</c:v>
                </c:pt>
                <c:pt idx="236">
                  <c:v>200</c:v>
                </c:pt>
                <c:pt idx="237">
                  <c:v>200</c:v>
                </c:pt>
                <c:pt idx="238">
                  <c:v>200</c:v>
                </c:pt>
                <c:pt idx="239">
                  <c:v>200</c:v>
                </c:pt>
                <c:pt idx="240">
                  <c:v>200</c:v>
                </c:pt>
                <c:pt idx="241">
                  <c:v>200</c:v>
                </c:pt>
                <c:pt idx="242">
                  <c:v>200</c:v>
                </c:pt>
                <c:pt idx="243">
                  <c:v>200</c:v>
                </c:pt>
                <c:pt idx="244">
                  <c:v>200</c:v>
                </c:pt>
                <c:pt idx="245">
                  <c:v>200</c:v>
                </c:pt>
                <c:pt idx="246">
                  <c:v>200</c:v>
                </c:pt>
                <c:pt idx="247">
                  <c:v>200</c:v>
                </c:pt>
                <c:pt idx="248">
                  <c:v>200</c:v>
                </c:pt>
                <c:pt idx="249">
                  <c:v>200</c:v>
                </c:pt>
                <c:pt idx="250">
                  <c:v>200</c:v>
                </c:pt>
                <c:pt idx="251">
                  <c:v>200</c:v>
                </c:pt>
                <c:pt idx="252">
                  <c:v>200</c:v>
                </c:pt>
                <c:pt idx="253">
                  <c:v>200</c:v>
                </c:pt>
                <c:pt idx="254">
                  <c:v>200</c:v>
                </c:pt>
                <c:pt idx="255">
                  <c:v>200</c:v>
                </c:pt>
                <c:pt idx="256">
                  <c:v>200</c:v>
                </c:pt>
                <c:pt idx="257">
                  <c:v>200</c:v>
                </c:pt>
                <c:pt idx="258">
                  <c:v>200</c:v>
                </c:pt>
                <c:pt idx="259">
                  <c:v>200</c:v>
                </c:pt>
                <c:pt idx="260">
                  <c:v>200</c:v>
                </c:pt>
                <c:pt idx="261">
                  <c:v>200</c:v>
                </c:pt>
                <c:pt idx="262">
                  <c:v>200</c:v>
                </c:pt>
                <c:pt idx="263">
                  <c:v>200</c:v>
                </c:pt>
                <c:pt idx="264">
                  <c:v>200</c:v>
                </c:pt>
                <c:pt idx="265">
                  <c:v>200</c:v>
                </c:pt>
                <c:pt idx="266">
                  <c:v>200</c:v>
                </c:pt>
                <c:pt idx="267">
                  <c:v>200</c:v>
                </c:pt>
                <c:pt idx="268">
                  <c:v>200</c:v>
                </c:pt>
                <c:pt idx="269">
                  <c:v>200</c:v>
                </c:pt>
                <c:pt idx="270">
                  <c:v>200</c:v>
                </c:pt>
                <c:pt idx="271">
                  <c:v>200</c:v>
                </c:pt>
                <c:pt idx="272">
                  <c:v>200</c:v>
                </c:pt>
                <c:pt idx="273">
                  <c:v>200</c:v>
                </c:pt>
                <c:pt idx="274">
                  <c:v>200</c:v>
                </c:pt>
                <c:pt idx="275">
                  <c:v>200</c:v>
                </c:pt>
                <c:pt idx="276">
                  <c:v>200</c:v>
                </c:pt>
                <c:pt idx="277">
                  <c:v>200</c:v>
                </c:pt>
                <c:pt idx="278">
                  <c:v>200</c:v>
                </c:pt>
                <c:pt idx="279">
                  <c:v>200</c:v>
                </c:pt>
                <c:pt idx="280">
                  <c:v>200</c:v>
                </c:pt>
                <c:pt idx="281">
                  <c:v>200</c:v>
                </c:pt>
                <c:pt idx="282">
                  <c:v>200</c:v>
                </c:pt>
                <c:pt idx="283">
                  <c:v>200</c:v>
                </c:pt>
                <c:pt idx="284">
                  <c:v>200</c:v>
                </c:pt>
                <c:pt idx="285">
                  <c:v>200</c:v>
                </c:pt>
                <c:pt idx="286">
                  <c:v>200</c:v>
                </c:pt>
                <c:pt idx="287">
                  <c:v>200</c:v>
                </c:pt>
                <c:pt idx="288">
                  <c:v>200</c:v>
                </c:pt>
                <c:pt idx="289">
                  <c:v>200</c:v>
                </c:pt>
                <c:pt idx="290">
                  <c:v>200</c:v>
                </c:pt>
                <c:pt idx="291">
                  <c:v>200</c:v>
                </c:pt>
                <c:pt idx="292">
                  <c:v>200</c:v>
                </c:pt>
                <c:pt idx="293">
                  <c:v>200</c:v>
                </c:pt>
                <c:pt idx="294">
                  <c:v>200</c:v>
                </c:pt>
                <c:pt idx="295">
                  <c:v>200</c:v>
                </c:pt>
                <c:pt idx="296">
                  <c:v>200</c:v>
                </c:pt>
                <c:pt idx="297">
                  <c:v>200</c:v>
                </c:pt>
                <c:pt idx="298">
                  <c:v>200</c:v>
                </c:pt>
                <c:pt idx="299">
                  <c:v>200</c:v>
                </c:pt>
                <c:pt idx="300">
                  <c:v>200</c:v>
                </c:pt>
                <c:pt idx="301">
                  <c:v>200</c:v>
                </c:pt>
                <c:pt idx="302">
                  <c:v>200</c:v>
                </c:pt>
                <c:pt idx="303">
                  <c:v>200</c:v>
                </c:pt>
                <c:pt idx="304">
                  <c:v>200</c:v>
                </c:pt>
                <c:pt idx="305">
                  <c:v>200</c:v>
                </c:pt>
                <c:pt idx="306">
                  <c:v>200</c:v>
                </c:pt>
                <c:pt idx="307">
                  <c:v>200</c:v>
                </c:pt>
                <c:pt idx="308">
                  <c:v>200</c:v>
                </c:pt>
                <c:pt idx="309">
                  <c:v>200</c:v>
                </c:pt>
                <c:pt idx="310">
                  <c:v>200</c:v>
                </c:pt>
                <c:pt idx="311">
                  <c:v>200</c:v>
                </c:pt>
                <c:pt idx="312">
                  <c:v>200</c:v>
                </c:pt>
                <c:pt idx="313">
                  <c:v>200</c:v>
                </c:pt>
                <c:pt idx="314">
                  <c:v>200</c:v>
                </c:pt>
                <c:pt idx="315">
                  <c:v>200</c:v>
                </c:pt>
                <c:pt idx="316">
                  <c:v>200</c:v>
                </c:pt>
                <c:pt idx="317">
                  <c:v>200</c:v>
                </c:pt>
                <c:pt idx="318">
                  <c:v>200</c:v>
                </c:pt>
                <c:pt idx="319">
                  <c:v>200</c:v>
                </c:pt>
                <c:pt idx="320">
                  <c:v>200</c:v>
                </c:pt>
                <c:pt idx="321">
                  <c:v>200</c:v>
                </c:pt>
                <c:pt idx="322">
                  <c:v>200</c:v>
                </c:pt>
                <c:pt idx="323">
                  <c:v>200</c:v>
                </c:pt>
                <c:pt idx="324">
                  <c:v>200</c:v>
                </c:pt>
                <c:pt idx="325">
                  <c:v>200</c:v>
                </c:pt>
                <c:pt idx="326">
                  <c:v>200</c:v>
                </c:pt>
                <c:pt idx="327">
                  <c:v>200</c:v>
                </c:pt>
                <c:pt idx="328">
                  <c:v>200</c:v>
                </c:pt>
                <c:pt idx="329">
                  <c:v>200</c:v>
                </c:pt>
                <c:pt idx="330">
                  <c:v>200</c:v>
                </c:pt>
                <c:pt idx="331">
                  <c:v>200</c:v>
                </c:pt>
                <c:pt idx="332">
                  <c:v>200</c:v>
                </c:pt>
                <c:pt idx="333">
                  <c:v>200</c:v>
                </c:pt>
                <c:pt idx="334">
                  <c:v>200</c:v>
                </c:pt>
                <c:pt idx="335">
                  <c:v>200</c:v>
                </c:pt>
                <c:pt idx="336">
                  <c:v>200</c:v>
                </c:pt>
                <c:pt idx="337">
                  <c:v>200</c:v>
                </c:pt>
                <c:pt idx="338">
                  <c:v>200</c:v>
                </c:pt>
                <c:pt idx="339">
                  <c:v>200</c:v>
                </c:pt>
                <c:pt idx="340">
                  <c:v>200</c:v>
                </c:pt>
                <c:pt idx="341">
                  <c:v>200</c:v>
                </c:pt>
                <c:pt idx="342">
                  <c:v>200</c:v>
                </c:pt>
                <c:pt idx="343">
                  <c:v>200</c:v>
                </c:pt>
                <c:pt idx="344">
                  <c:v>200</c:v>
                </c:pt>
                <c:pt idx="345">
                  <c:v>200</c:v>
                </c:pt>
                <c:pt idx="346">
                  <c:v>200</c:v>
                </c:pt>
                <c:pt idx="347">
                  <c:v>200</c:v>
                </c:pt>
                <c:pt idx="348">
                  <c:v>200</c:v>
                </c:pt>
                <c:pt idx="349">
                  <c:v>200</c:v>
                </c:pt>
                <c:pt idx="350">
                  <c:v>200</c:v>
                </c:pt>
                <c:pt idx="351">
                  <c:v>200</c:v>
                </c:pt>
                <c:pt idx="352">
                  <c:v>200</c:v>
                </c:pt>
                <c:pt idx="353">
                  <c:v>200</c:v>
                </c:pt>
                <c:pt idx="354">
                  <c:v>200</c:v>
                </c:pt>
                <c:pt idx="355">
                  <c:v>200</c:v>
                </c:pt>
                <c:pt idx="356">
                  <c:v>200</c:v>
                </c:pt>
                <c:pt idx="357">
                  <c:v>200</c:v>
                </c:pt>
                <c:pt idx="358">
                  <c:v>200</c:v>
                </c:pt>
                <c:pt idx="359">
                  <c:v>200</c:v>
                </c:pt>
                <c:pt idx="360">
                  <c:v>200</c:v>
                </c:pt>
                <c:pt idx="361">
                  <c:v>200</c:v>
                </c:pt>
                <c:pt idx="362">
                  <c:v>200</c:v>
                </c:pt>
                <c:pt idx="363">
                  <c:v>200</c:v>
                </c:pt>
                <c:pt idx="364">
                  <c:v>200</c:v>
                </c:pt>
                <c:pt idx="365">
                  <c:v>200</c:v>
                </c:pt>
                <c:pt idx="366">
                  <c:v>200</c:v>
                </c:pt>
                <c:pt idx="367">
                  <c:v>200</c:v>
                </c:pt>
                <c:pt idx="368">
                  <c:v>200</c:v>
                </c:pt>
                <c:pt idx="369">
                  <c:v>200</c:v>
                </c:pt>
                <c:pt idx="370">
                  <c:v>200</c:v>
                </c:pt>
                <c:pt idx="371">
                  <c:v>200</c:v>
                </c:pt>
                <c:pt idx="372">
                  <c:v>200</c:v>
                </c:pt>
                <c:pt idx="373">
                  <c:v>200</c:v>
                </c:pt>
                <c:pt idx="374">
                  <c:v>200</c:v>
                </c:pt>
                <c:pt idx="375">
                  <c:v>200</c:v>
                </c:pt>
                <c:pt idx="376">
                  <c:v>200</c:v>
                </c:pt>
                <c:pt idx="377">
                  <c:v>200</c:v>
                </c:pt>
                <c:pt idx="378">
                  <c:v>200</c:v>
                </c:pt>
                <c:pt idx="379">
                  <c:v>200</c:v>
                </c:pt>
                <c:pt idx="380">
                  <c:v>200</c:v>
                </c:pt>
                <c:pt idx="381">
                  <c:v>200</c:v>
                </c:pt>
                <c:pt idx="382">
                  <c:v>200</c:v>
                </c:pt>
                <c:pt idx="383">
                  <c:v>200</c:v>
                </c:pt>
                <c:pt idx="384">
                  <c:v>200</c:v>
                </c:pt>
                <c:pt idx="385">
                  <c:v>200</c:v>
                </c:pt>
                <c:pt idx="386">
                  <c:v>200</c:v>
                </c:pt>
                <c:pt idx="387">
                  <c:v>200</c:v>
                </c:pt>
                <c:pt idx="388">
                  <c:v>200</c:v>
                </c:pt>
                <c:pt idx="389">
                  <c:v>200</c:v>
                </c:pt>
                <c:pt idx="390">
                  <c:v>200</c:v>
                </c:pt>
                <c:pt idx="391">
                  <c:v>200</c:v>
                </c:pt>
                <c:pt idx="392">
                  <c:v>200</c:v>
                </c:pt>
                <c:pt idx="393">
                  <c:v>200</c:v>
                </c:pt>
                <c:pt idx="394">
                  <c:v>200</c:v>
                </c:pt>
                <c:pt idx="395">
                  <c:v>200</c:v>
                </c:pt>
                <c:pt idx="396">
                  <c:v>200</c:v>
                </c:pt>
                <c:pt idx="397">
                  <c:v>200</c:v>
                </c:pt>
                <c:pt idx="398">
                  <c:v>200</c:v>
                </c:pt>
                <c:pt idx="399">
                  <c:v>200</c:v>
                </c:pt>
                <c:pt idx="400">
                  <c:v>200</c:v>
                </c:pt>
                <c:pt idx="401">
                  <c:v>200</c:v>
                </c:pt>
                <c:pt idx="402">
                  <c:v>200</c:v>
                </c:pt>
                <c:pt idx="403">
                  <c:v>200</c:v>
                </c:pt>
                <c:pt idx="404">
                  <c:v>200</c:v>
                </c:pt>
                <c:pt idx="405">
                  <c:v>200</c:v>
                </c:pt>
                <c:pt idx="406">
                  <c:v>200</c:v>
                </c:pt>
                <c:pt idx="407">
                  <c:v>200</c:v>
                </c:pt>
                <c:pt idx="408">
                  <c:v>200</c:v>
                </c:pt>
                <c:pt idx="409">
                  <c:v>200</c:v>
                </c:pt>
                <c:pt idx="410">
                  <c:v>200</c:v>
                </c:pt>
                <c:pt idx="411">
                  <c:v>200</c:v>
                </c:pt>
                <c:pt idx="412">
                  <c:v>200</c:v>
                </c:pt>
                <c:pt idx="413">
                  <c:v>200</c:v>
                </c:pt>
                <c:pt idx="414">
                  <c:v>200</c:v>
                </c:pt>
                <c:pt idx="415">
                  <c:v>200</c:v>
                </c:pt>
                <c:pt idx="416">
                  <c:v>200</c:v>
                </c:pt>
                <c:pt idx="417">
                  <c:v>200</c:v>
                </c:pt>
                <c:pt idx="418">
                  <c:v>200</c:v>
                </c:pt>
                <c:pt idx="419">
                  <c:v>200</c:v>
                </c:pt>
                <c:pt idx="420">
                  <c:v>200</c:v>
                </c:pt>
                <c:pt idx="421">
                  <c:v>200</c:v>
                </c:pt>
                <c:pt idx="422">
                  <c:v>200</c:v>
                </c:pt>
                <c:pt idx="423">
                  <c:v>200</c:v>
                </c:pt>
                <c:pt idx="424">
                  <c:v>200</c:v>
                </c:pt>
                <c:pt idx="425">
                  <c:v>200</c:v>
                </c:pt>
                <c:pt idx="426">
                  <c:v>200</c:v>
                </c:pt>
                <c:pt idx="427">
                  <c:v>200</c:v>
                </c:pt>
                <c:pt idx="428">
                  <c:v>200</c:v>
                </c:pt>
                <c:pt idx="429">
                  <c:v>200</c:v>
                </c:pt>
                <c:pt idx="430">
                  <c:v>200</c:v>
                </c:pt>
                <c:pt idx="431">
                  <c:v>200</c:v>
                </c:pt>
                <c:pt idx="432">
                  <c:v>200</c:v>
                </c:pt>
                <c:pt idx="433">
                  <c:v>200</c:v>
                </c:pt>
                <c:pt idx="434">
                  <c:v>200</c:v>
                </c:pt>
                <c:pt idx="435">
                  <c:v>200</c:v>
                </c:pt>
                <c:pt idx="436">
                  <c:v>200</c:v>
                </c:pt>
                <c:pt idx="437">
                  <c:v>200</c:v>
                </c:pt>
                <c:pt idx="438">
                  <c:v>200</c:v>
                </c:pt>
                <c:pt idx="439">
                  <c:v>200</c:v>
                </c:pt>
                <c:pt idx="440">
                  <c:v>200</c:v>
                </c:pt>
                <c:pt idx="441">
                  <c:v>200</c:v>
                </c:pt>
                <c:pt idx="442">
                  <c:v>200</c:v>
                </c:pt>
                <c:pt idx="443">
                  <c:v>200</c:v>
                </c:pt>
                <c:pt idx="444">
                  <c:v>200</c:v>
                </c:pt>
                <c:pt idx="445">
                  <c:v>200</c:v>
                </c:pt>
                <c:pt idx="446">
                  <c:v>200</c:v>
                </c:pt>
                <c:pt idx="447">
                  <c:v>200</c:v>
                </c:pt>
                <c:pt idx="448">
                  <c:v>200</c:v>
                </c:pt>
                <c:pt idx="449">
                  <c:v>200</c:v>
                </c:pt>
                <c:pt idx="450">
                  <c:v>200</c:v>
                </c:pt>
                <c:pt idx="451">
                  <c:v>200</c:v>
                </c:pt>
                <c:pt idx="452">
                  <c:v>200</c:v>
                </c:pt>
                <c:pt idx="453">
                  <c:v>200</c:v>
                </c:pt>
                <c:pt idx="454">
                  <c:v>200</c:v>
                </c:pt>
                <c:pt idx="455">
                  <c:v>200</c:v>
                </c:pt>
                <c:pt idx="456">
                  <c:v>200</c:v>
                </c:pt>
                <c:pt idx="457">
                  <c:v>200</c:v>
                </c:pt>
                <c:pt idx="458">
                  <c:v>200</c:v>
                </c:pt>
                <c:pt idx="459">
                  <c:v>200</c:v>
                </c:pt>
                <c:pt idx="460">
                  <c:v>200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829888"/>
        <c:axId val="43836160"/>
      </c:scatterChart>
      <c:valAx>
        <c:axId val="43829888"/>
        <c:scaling>
          <c:orientation val="minMax"/>
          <c:max val="48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TIME [sec]</a:t>
                </a:r>
              </a:p>
            </c:rich>
          </c:tx>
          <c:layout>
            <c:manualLayout>
              <c:xMode val="edge"/>
              <c:yMode val="edge"/>
              <c:x val="0.48199460194954385"/>
              <c:y val="0.8653240740740740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43836160"/>
        <c:crosses val="autoZero"/>
        <c:crossBetween val="midCat"/>
        <c:majorUnit val="60"/>
      </c:valAx>
      <c:valAx>
        <c:axId val="43836160"/>
        <c:scaling>
          <c:orientation val="minMax"/>
          <c:max val="220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LOAD [Pa]</a:t>
                </a:r>
              </a:p>
            </c:rich>
          </c:tx>
          <c:layout>
            <c:manualLayout>
              <c:xMode val="edge"/>
              <c:yMode val="edge"/>
              <c:x val="2.8328611898016998E-2"/>
              <c:y val="0.27401246719160105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43829888"/>
        <c:crosses val="autoZero"/>
        <c:crossBetween val="midCat"/>
        <c:majorUnit val="50"/>
        <c:minorUnit val="1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300218460716363"/>
          <c:y val="6.2708151064450282E-2"/>
          <c:w val="0.55886966225030255"/>
          <c:h val="0.66615011665208512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Foglio1!$C$7:$C$467</c:f>
              <c:numCache>
                <c:formatCode>0.00</c:formatCode>
                <c:ptCount val="461"/>
                <c:pt idx="0">
                  <c:v>0</c:v>
                </c:pt>
                <c:pt idx="1">
                  <c:v>0.13704660000000002</c:v>
                </c:pt>
                <c:pt idx="2">
                  <c:v>0.54780999999999991</c:v>
                </c:pt>
                <c:pt idx="3">
                  <c:v>1.231166</c:v>
                </c:pt>
                <c:pt idx="4">
                  <c:v>2.1852400000000003</c:v>
                </c:pt>
                <c:pt idx="5">
                  <c:v>3.4074200000000001</c:v>
                </c:pt>
                <c:pt idx="6">
                  <c:v>4.8943399999999997</c:v>
                </c:pt>
                <c:pt idx="7">
                  <c:v>6.6419599999999992</c:v>
                </c:pt>
                <c:pt idx="8">
                  <c:v>8.6454599999999999</c:v>
                </c:pt>
                <c:pt idx="9">
                  <c:v>10.89934</c:v>
                </c:pt>
                <c:pt idx="10">
                  <c:v>13.397460000000001</c:v>
                </c:pt>
                <c:pt idx="11">
                  <c:v>16.132940000000001</c:v>
                </c:pt>
                <c:pt idx="12">
                  <c:v>19.098300000000002</c:v>
                </c:pt>
                <c:pt idx="13">
                  <c:v>22.286000000000001</c:v>
                </c:pt>
                <c:pt idx="14">
                  <c:v>25.685999999999996</c:v>
                </c:pt>
                <c:pt idx="15">
                  <c:v>29.29</c:v>
                </c:pt>
                <c:pt idx="16">
                  <c:v>33.085999999999999</c:v>
                </c:pt>
                <c:pt idx="17">
                  <c:v>37.067999999999998</c:v>
                </c:pt>
                <c:pt idx="18">
                  <c:v>41.221999999999994</c:v>
                </c:pt>
                <c:pt idx="19">
                  <c:v>45.536000000000001</c:v>
                </c:pt>
                <c:pt idx="20">
                  <c:v>50</c:v>
                </c:pt>
                <c:pt idx="21">
                  <c:v>54.6</c:v>
                </c:pt>
                <c:pt idx="22">
                  <c:v>59.326000000000001</c:v>
                </c:pt>
                <c:pt idx="23">
                  <c:v>64.164000000000001</c:v>
                </c:pt>
                <c:pt idx="24">
                  <c:v>69.097999999999999</c:v>
                </c:pt>
                <c:pt idx="25">
                  <c:v>74.117999999999995</c:v>
                </c:pt>
                <c:pt idx="26">
                  <c:v>79.207999999999998</c:v>
                </c:pt>
                <c:pt idx="27">
                  <c:v>84.355999999999995</c:v>
                </c:pt>
                <c:pt idx="28">
                  <c:v>89.548000000000002</c:v>
                </c:pt>
                <c:pt idx="29">
                  <c:v>94.765999999999991</c:v>
                </c:pt>
                <c:pt idx="30">
                  <c:v>100</c:v>
                </c:pt>
                <c:pt idx="31">
                  <c:v>105.23400000000001</c:v>
                </c:pt>
                <c:pt idx="32">
                  <c:v>110.452</c:v>
                </c:pt>
                <c:pt idx="33">
                  <c:v>115.64399999999999</c:v>
                </c:pt>
                <c:pt idx="34">
                  <c:v>120.79200000000002</c:v>
                </c:pt>
                <c:pt idx="35">
                  <c:v>125.88200000000001</c:v>
                </c:pt>
                <c:pt idx="36">
                  <c:v>130.90200000000002</c:v>
                </c:pt>
                <c:pt idx="37">
                  <c:v>135.83600000000001</c:v>
                </c:pt>
                <c:pt idx="38">
                  <c:v>140.67400000000001</c:v>
                </c:pt>
                <c:pt idx="39">
                  <c:v>145.4</c:v>
                </c:pt>
                <c:pt idx="40">
                  <c:v>150</c:v>
                </c:pt>
                <c:pt idx="41">
                  <c:v>154.464</c:v>
                </c:pt>
                <c:pt idx="42">
                  <c:v>158.77799999999999</c:v>
                </c:pt>
                <c:pt idx="43">
                  <c:v>162.93200000000002</c:v>
                </c:pt>
                <c:pt idx="44">
                  <c:v>166.91400000000002</c:v>
                </c:pt>
                <c:pt idx="45">
                  <c:v>170.71</c:v>
                </c:pt>
                <c:pt idx="46">
                  <c:v>174.31399999999999</c:v>
                </c:pt>
                <c:pt idx="47">
                  <c:v>177.714</c:v>
                </c:pt>
                <c:pt idx="48">
                  <c:v>180.90200000000002</c:v>
                </c:pt>
                <c:pt idx="49">
                  <c:v>183.86799999999999</c:v>
                </c:pt>
                <c:pt idx="50">
                  <c:v>186.602</c:v>
                </c:pt>
                <c:pt idx="51">
                  <c:v>189.1</c:v>
                </c:pt>
                <c:pt idx="52">
                  <c:v>191.35400000000001</c:v>
                </c:pt>
                <c:pt idx="53">
                  <c:v>193.358</c:v>
                </c:pt>
                <c:pt idx="54">
                  <c:v>195.10599999999999</c:v>
                </c:pt>
                <c:pt idx="55">
                  <c:v>196.59199999999998</c:v>
                </c:pt>
                <c:pt idx="56">
                  <c:v>197.81399999999999</c:v>
                </c:pt>
                <c:pt idx="57">
                  <c:v>198.768</c:v>
                </c:pt>
                <c:pt idx="58">
                  <c:v>199.452</c:v>
                </c:pt>
                <c:pt idx="59">
                  <c:v>199.86199999999999</c:v>
                </c:pt>
                <c:pt idx="60">
                  <c:v>200</c:v>
                </c:pt>
                <c:pt idx="61">
                  <c:v>200</c:v>
                </c:pt>
                <c:pt idx="62">
                  <c:v>200</c:v>
                </c:pt>
                <c:pt idx="63">
                  <c:v>200</c:v>
                </c:pt>
                <c:pt idx="64">
                  <c:v>200</c:v>
                </c:pt>
                <c:pt idx="65">
                  <c:v>200</c:v>
                </c:pt>
                <c:pt idx="66">
                  <c:v>200</c:v>
                </c:pt>
                <c:pt idx="67">
                  <c:v>200</c:v>
                </c:pt>
                <c:pt idx="68">
                  <c:v>200</c:v>
                </c:pt>
                <c:pt idx="69">
                  <c:v>200</c:v>
                </c:pt>
                <c:pt idx="70">
                  <c:v>200</c:v>
                </c:pt>
                <c:pt idx="71">
                  <c:v>200</c:v>
                </c:pt>
                <c:pt idx="72">
                  <c:v>200</c:v>
                </c:pt>
                <c:pt idx="73">
                  <c:v>200</c:v>
                </c:pt>
                <c:pt idx="74">
                  <c:v>200</c:v>
                </c:pt>
                <c:pt idx="75">
                  <c:v>200</c:v>
                </c:pt>
                <c:pt idx="76">
                  <c:v>200</c:v>
                </c:pt>
                <c:pt idx="77">
                  <c:v>200</c:v>
                </c:pt>
                <c:pt idx="78">
                  <c:v>200</c:v>
                </c:pt>
                <c:pt idx="79">
                  <c:v>200</c:v>
                </c:pt>
                <c:pt idx="80">
                  <c:v>200</c:v>
                </c:pt>
                <c:pt idx="81">
                  <c:v>200</c:v>
                </c:pt>
                <c:pt idx="82">
                  <c:v>200</c:v>
                </c:pt>
                <c:pt idx="83">
                  <c:v>200</c:v>
                </c:pt>
                <c:pt idx="84">
                  <c:v>200</c:v>
                </c:pt>
                <c:pt idx="85">
                  <c:v>200</c:v>
                </c:pt>
                <c:pt idx="86">
                  <c:v>200</c:v>
                </c:pt>
                <c:pt idx="87">
                  <c:v>200</c:v>
                </c:pt>
                <c:pt idx="88">
                  <c:v>200</c:v>
                </c:pt>
                <c:pt idx="89">
                  <c:v>200</c:v>
                </c:pt>
                <c:pt idx="90">
                  <c:v>200</c:v>
                </c:pt>
                <c:pt idx="91">
                  <c:v>200</c:v>
                </c:pt>
                <c:pt idx="92">
                  <c:v>200</c:v>
                </c:pt>
                <c:pt idx="93">
                  <c:v>200</c:v>
                </c:pt>
                <c:pt idx="94">
                  <c:v>200</c:v>
                </c:pt>
                <c:pt idx="95">
                  <c:v>200</c:v>
                </c:pt>
                <c:pt idx="96">
                  <c:v>200</c:v>
                </c:pt>
                <c:pt idx="97">
                  <c:v>200</c:v>
                </c:pt>
                <c:pt idx="98">
                  <c:v>200</c:v>
                </c:pt>
                <c:pt idx="99">
                  <c:v>200</c:v>
                </c:pt>
                <c:pt idx="100">
                  <c:v>200</c:v>
                </c:pt>
                <c:pt idx="101">
                  <c:v>200</c:v>
                </c:pt>
                <c:pt idx="102">
                  <c:v>200</c:v>
                </c:pt>
                <c:pt idx="103">
                  <c:v>200</c:v>
                </c:pt>
                <c:pt idx="104">
                  <c:v>200</c:v>
                </c:pt>
                <c:pt idx="105">
                  <c:v>200</c:v>
                </c:pt>
                <c:pt idx="106">
                  <c:v>200</c:v>
                </c:pt>
                <c:pt idx="107">
                  <c:v>200</c:v>
                </c:pt>
                <c:pt idx="108">
                  <c:v>200</c:v>
                </c:pt>
                <c:pt idx="109">
                  <c:v>200</c:v>
                </c:pt>
                <c:pt idx="110">
                  <c:v>200</c:v>
                </c:pt>
                <c:pt idx="111">
                  <c:v>200</c:v>
                </c:pt>
                <c:pt idx="112">
                  <c:v>200</c:v>
                </c:pt>
                <c:pt idx="113">
                  <c:v>200</c:v>
                </c:pt>
                <c:pt idx="114">
                  <c:v>200</c:v>
                </c:pt>
                <c:pt idx="115">
                  <c:v>200</c:v>
                </c:pt>
                <c:pt idx="116">
                  <c:v>200</c:v>
                </c:pt>
                <c:pt idx="117">
                  <c:v>200</c:v>
                </c:pt>
                <c:pt idx="118">
                  <c:v>200</c:v>
                </c:pt>
                <c:pt idx="119">
                  <c:v>200</c:v>
                </c:pt>
                <c:pt idx="120">
                  <c:v>200</c:v>
                </c:pt>
                <c:pt idx="121">
                  <c:v>200</c:v>
                </c:pt>
                <c:pt idx="122">
                  <c:v>200</c:v>
                </c:pt>
                <c:pt idx="123">
                  <c:v>200</c:v>
                </c:pt>
                <c:pt idx="124">
                  <c:v>200</c:v>
                </c:pt>
                <c:pt idx="125">
                  <c:v>200</c:v>
                </c:pt>
                <c:pt idx="126">
                  <c:v>200</c:v>
                </c:pt>
                <c:pt idx="127">
                  <c:v>200</c:v>
                </c:pt>
                <c:pt idx="128">
                  <c:v>200</c:v>
                </c:pt>
                <c:pt idx="129">
                  <c:v>200</c:v>
                </c:pt>
                <c:pt idx="130">
                  <c:v>200</c:v>
                </c:pt>
                <c:pt idx="131">
                  <c:v>200</c:v>
                </c:pt>
                <c:pt idx="132">
                  <c:v>200</c:v>
                </c:pt>
                <c:pt idx="133">
                  <c:v>200</c:v>
                </c:pt>
                <c:pt idx="134">
                  <c:v>200</c:v>
                </c:pt>
                <c:pt idx="135">
                  <c:v>200</c:v>
                </c:pt>
                <c:pt idx="136">
                  <c:v>200</c:v>
                </c:pt>
                <c:pt idx="137">
                  <c:v>200</c:v>
                </c:pt>
                <c:pt idx="138">
                  <c:v>200</c:v>
                </c:pt>
                <c:pt idx="139">
                  <c:v>200</c:v>
                </c:pt>
                <c:pt idx="140">
                  <c:v>200</c:v>
                </c:pt>
                <c:pt idx="141">
                  <c:v>200</c:v>
                </c:pt>
                <c:pt idx="142">
                  <c:v>200</c:v>
                </c:pt>
                <c:pt idx="143">
                  <c:v>200</c:v>
                </c:pt>
                <c:pt idx="144">
                  <c:v>200</c:v>
                </c:pt>
                <c:pt idx="145">
                  <c:v>200</c:v>
                </c:pt>
                <c:pt idx="146">
                  <c:v>200</c:v>
                </c:pt>
                <c:pt idx="147">
                  <c:v>200</c:v>
                </c:pt>
                <c:pt idx="148">
                  <c:v>200</c:v>
                </c:pt>
                <c:pt idx="149">
                  <c:v>200</c:v>
                </c:pt>
                <c:pt idx="150">
                  <c:v>200</c:v>
                </c:pt>
                <c:pt idx="151">
                  <c:v>200</c:v>
                </c:pt>
                <c:pt idx="152">
                  <c:v>200</c:v>
                </c:pt>
                <c:pt idx="153">
                  <c:v>200</c:v>
                </c:pt>
                <c:pt idx="154">
                  <c:v>200</c:v>
                </c:pt>
                <c:pt idx="155">
                  <c:v>200</c:v>
                </c:pt>
                <c:pt idx="156">
                  <c:v>200</c:v>
                </c:pt>
                <c:pt idx="157">
                  <c:v>200</c:v>
                </c:pt>
                <c:pt idx="158">
                  <c:v>200</c:v>
                </c:pt>
                <c:pt idx="159">
                  <c:v>200</c:v>
                </c:pt>
                <c:pt idx="160">
                  <c:v>200</c:v>
                </c:pt>
                <c:pt idx="161">
                  <c:v>200</c:v>
                </c:pt>
                <c:pt idx="162">
                  <c:v>200</c:v>
                </c:pt>
                <c:pt idx="163">
                  <c:v>200</c:v>
                </c:pt>
                <c:pt idx="164">
                  <c:v>200</c:v>
                </c:pt>
                <c:pt idx="165">
                  <c:v>200</c:v>
                </c:pt>
                <c:pt idx="166">
                  <c:v>200</c:v>
                </c:pt>
                <c:pt idx="167">
                  <c:v>200</c:v>
                </c:pt>
                <c:pt idx="168">
                  <c:v>200</c:v>
                </c:pt>
                <c:pt idx="169">
                  <c:v>200</c:v>
                </c:pt>
                <c:pt idx="170">
                  <c:v>200</c:v>
                </c:pt>
                <c:pt idx="171">
                  <c:v>200</c:v>
                </c:pt>
                <c:pt idx="172">
                  <c:v>200</c:v>
                </c:pt>
                <c:pt idx="173">
                  <c:v>200</c:v>
                </c:pt>
                <c:pt idx="174">
                  <c:v>200</c:v>
                </c:pt>
                <c:pt idx="175">
                  <c:v>200</c:v>
                </c:pt>
                <c:pt idx="176">
                  <c:v>200</c:v>
                </c:pt>
                <c:pt idx="177">
                  <c:v>200</c:v>
                </c:pt>
                <c:pt idx="178">
                  <c:v>200</c:v>
                </c:pt>
                <c:pt idx="179">
                  <c:v>200</c:v>
                </c:pt>
                <c:pt idx="180">
                  <c:v>200</c:v>
                </c:pt>
                <c:pt idx="181">
                  <c:v>200</c:v>
                </c:pt>
                <c:pt idx="182">
                  <c:v>200</c:v>
                </c:pt>
                <c:pt idx="183">
                  <c:v>200</c:v>
                </c:pt>
                <c:pt idx="184">
                  <c:v>200</c:v>
                </c:pt>
                <c:pt idx="185">
                  <c:v>200</c:v>
                </c:pt>
                <c:pt idx="186">
                  <c:v>200</c:v>
                </c:pt>
                <c:pt idx="187">
                  <c:v>200</c:v>
                </c:pt>
                <c:pt idx="188">
                  <c:v>200</c:v>
                </c:pt>
                <c:pt idx="189">
                  <c:v>200</c:v>
                </c:pt>
                <c:pt idx="190">
                  <c:v>200</c:v>
                </c:pt>
                <c:pt idx="191">
                  <c:v>200</c:v>
                </c:pt>
                <c:pt idx="192">
                  <c:v>200</c:v>
                </c:pt>
                <c:pt idx="193">
                  <c:v>200</c:v>
                </c:pt>
                <c:pt idx="194">
                  <c:v>200</c:v>
                </c:pt>
                <c:pt idx="195">
                  <c:v>200</c:v>
                </c:pt>
                <c:pt idx="196">
                  <c:v>200</c:v>
                </c:pt>
                <c:pt idx="197">
                  <c:v>200</c:v>
                </c:pt>
                <c:pt idx="198">
                  <c:v>200</c:v>
                </c:pt>
                <c:pt idx="199">
                  <c:v>200</c:v>
                </c:pt>
                <c:pt idx="200">
                  <c:v>200</c:v>
                </c:pt>
                <c:pt idx="201">
                  <c:v>200</c:v>
                </c:pt>
                <c:pt idx="202">
                  <c:v>200</c:v>
                </c:pt>
                <c:pt idx="203">
                  <c:v>200</c:v>
                </c:pt>
                <c:pt idx="204">
                  <c:v>200</c:v>
                </c:pt>
                <c:pt idx="205">
                  <c:v>200</c:v>
                </c:pt>
                <c:pt idx="206">
                  <c:v>200</c:v>
                </c:pt>
                <c:pt idx="207">
                  <c:v>200</c:v>
                </c:pt>
                <c:pt idx="208">
                  <c:v>200</c:v>
                </c:pt>
                <c:pt idx="209">
                  <c:v>200</c:v>
                </c:pt>
                <c:pt idx="210">
                  <c:v>200</c:v>
                </c:pt>
                <c:pt idx="211">
                  <c:v>200</c:v>
                </c:pt>
                <c:pt idx="212">
                  <c:v>200</c:v>
                </c:pt>
                <c:pt idx="213">
                  <c:v>200</c:v>
                </c:pt>
                <c:pt idx="214">
                  <c:v>200</c:v>
                </c:pt>
                <c:pt idx="215">
                  <c:v>200</c:v>
                </c:pt>
                <c:pt idx="216">
                  <c:v>200</c:v>
                </c:pt>
                <c:pt idx="217">
                  <c:v>200</c:v>
                </c:pt>
                <c:pt idx="218">
                  <c:v>200</c:v>
                </c:pt>
                <c:pt idx="219">
                  <c:v>200</c:v>
                </c:pt>
                <c:pt idx="220">
                  <c:v>200</c:v>
                </c:pt>
                <c:pt idx="221">
                  <c:v>200</c:v>
                </c:pt>
                <c:pt idx="222">
                  <c:v>200</c:v>
                </c:pt>
                <c:pt idx="223">
                  <c:v>200</c:v>
                </c:pt>
                <c:pt idx="224">
                  <c:v>200</c:v>
                </c:pt>
                <c:pt idx="225">
                  <c:v>200</c:v>
                </c:pt>
                <c:pt idx="226">
                  <c:v>200</c:v>
                </c:pt>
                <c:pt idx="227">
                  <c:v>200</c:v>
                </c:pt>
                <c:pt idx="228">
                  <c:v>200</c:v>
                </c:pt>
                <c:pt idx="229">
                  <c:v>200</c:v>
                </c:pt>
                <c:pt idx="230">
                  <c:v>200</c:v>
                </c:pt>
                <c:pt idx="231">
                  <c:v>200</c:v>
                </c:pt>
                <c:pt idx="232">
                  <c:v>200</c:v>
                </c:pt>
                <c:pt idx="233">
                  <c:v>200</c:v>
                </c:pt>
                <c:pt idx="234">
                  <c:v>200</c:v>
                </c:pt>
                <c:pt idx="235">
                  <c:v>200</c:v>
                </c:pt>
                <c:pt idx="236">
                  <c:v>200</c:v>
                </c:pt>
                <c:pt idx="237">
                  <c:v>200</c:v>
                </c:pt>
                <c:pt idx="238">
                  <c:v>200</c:v>
                </c:pt>
                <c:pt idx="239">
                  <c:v>200</c:v>
                </c:pt>
                <c:pt idx="240">
                  <c:v>200</c:v>
                </c:pt>
                <c:pt idx="241">
                  <c:v>200</c:v>
                </c:pt>
                <c:pt idx="242">
                  <c:v>200</c:v>
                </c:pt>
                <c:pt idx="243">
                  <c:v>200</c:v>
                </c:pt>
                <c:pt idx="244">
                  <c:v>200</c:v>
                </c:pt>
                <c:pt idx="245">
                  <c:v>200</c:v>
                </c:pt>
                <c:pt idx="246">
                  <c:v>200</c:v>
                </c:pt>
                <c:pt idx="247">
                  <c:v>200</c:v>
                </c:pt>
                <c:pt idx="248">
                  <c:v>200</c:v>
                </c:pt>
                <c:pt idx="249">
                  <c:v>200</c:v>
                </c:pt>
                <c:pt idx="250">
                  <c:v>200</c:v>
                </c:pt>
                <c:pt idx="251">
                  <c:v>200</c:v>
                </c:pt>
                <c:pt idx="252">
                  <c:v>200</c:v>
                </c:pt>
                <c:pt idx="253">
                  <c:v>200</c:v>
                </c:pt>
                <c:pt idx="254">
                  <c:v>200</c:v>
                </c:pt>
                <c:pt idx="255">
                  <c:v>200</c:v>
                </c:pt>
                <c:pt idx="256">
                  <c:v>200</c:v>
                </c:pt>
                <c:pt idx="257">
                  <c:v>200</c:v>
                </c:pt>
                <c:pt idx="258">
                  <c:v>200</c:v>
                </c:pt>
                <c:pt idx="259">
                  <c:v>200</c:v>
                </c:pt>
                <c:pt idx="260">
                  <c:v>200</c:v>
                </c:pt>
                <c:pt idx="261">
                  <c:v>200</c:v>
                </c:pt>
                <c:pt idx="262">
                  <c:v>200</c:v>
                </c:pt>
                <c:pt idx="263">
                  <c:v>200</c:v>
                </c:pt>
                <c:pt idx="264">
                  <c:v>200</c:v>
                </c:pt>
                <c:pt idx="265">
                  <c:v>200</c:v>
                </c:pt>
                <c:pt idx="266">
                  <c:v>200</c:v>
                </c:pt>
                <c:pt idx="267">
                  <c:v>200</c:v>
                </c:pt>
                <c:pt idx="268">
                  <c:v>200</c:v>
                </c:pt>
                <c:pt idx="269">
                  <c:v>200</c:v>
                </c:pt>
                <c:pt idx="270">
                  <c:v>200</c:v>
                </c:pt>
                <c:pt idx="271">
                  <c:v>200</c:v>
                </c:pt>
                <c:pt idx="272">
                  <c:v>200</c:v>
                </c:pt>
                <c:pt idx="273">
                  <c:v>200</c:v>
                </c:pt>
                <c:pt idx="274">
                  <c:v>200</c:v>
                </c:pt>
                <c:pt idx="275">
                  <c:v>200</c:v>
                </c:pt>
                <c:pt idx="276">
                  <c:v>200</c:v>
                </c:pt>
                <c:pt idx="277">
                  <c:v>200</c:v>
                </c:pt>
                <c:pt idx="278">
                  <c:v>200</c:v>
                </c:pt>
                <c:pt idx="279">
                  <c:v>200</c:v>
                </c:pt>
                <c:pt idx="280">
                  <c:v>200</c:v>
                </c:pt>
                <c:pt idx="281">
                  <c:v>200</c:v>
                </c:pt>
                <c:pt idx="282">
                  <c:v>200</c:v>
                </c:pt>
                <c:pt idx="283">
                  <c:v>200</c:v>
                </c:pt>
                <c:pt idx="284">
                  <c:v>200</c:v>
                </c:pt>
                <c:pt idx="285">
                  <c:v>200</c:v>
                </c:pt>
                <c:pt idx="286">
                  <c:v>200</c:v>
                </c:pt>
                <c:pt idx="287">
                  <c:v>200</c:v>
                </c:pt>
                <c:pt idx="288">
                  <c:v>200</c:v>
                </c:pt>
                <c:pt idx="289">
                  <c:v>200</c:v>
                </c:pt>
                <c:pt idx="290">
                  <c:v>200</c:v>
                </c:pt>
                <c:pt idx="291">
                  <c:v>200</c:v>
                </c:pt>
                <c:pt idx="292">
                  <c:v>200</c:v>
                </c:pt>
                <c:pt idx="293">
                  <c:v>200</c:v>
                </c:pt>
                <c:pt idx="294">
                  <c:v>200</c:v>
                </c:pt>
                <c:pt idx="295">
                  <c:v>200</c:v>
                </c:pt>
                <c:pt idx="296">
                  <c:v>200</c:v>
                </c:pt>
                <c:pt idx="297">
                  <c:v>200</c:v>
                </c:pt>
                <c:pt idx="298">
                  <c:v>200</c:v>
                </c:pt>
                <c:pt idx="299">
                  <c:v>200</c:v>
                </c:pt>
                <c:pt idx="300">
                  <c:v>200</c:v>
                </c:pt>
                <c:pt idx="301">
                  <c:v>200</c:v>
                </c:pt>
                <c:pt idx="302">
                  <c:v>200</c:v>
                </c:pt>
                <c:pt idx="303">
                  <c:v>200</c:v>
                </c:pt>
                <c:pt idx="304">
                  <c:v>200</c:v>
                </c:pt>
                <c:pt idx="305">
                  <c:v>200</c:v>
                </c:pt>
                <c:pt idx="306">
                  <c:v>200</c:v>
                </c:pt>
                <c:pt idx="307">
                  <c:v>200</c:v>
                </c:pt>
                <c:pt idx="308">
                  <c:v>200</c:v>
                </c:pt>
                <c:pt idx="309">
                  <c:v>200</c:v>
                </c:pt>
                <c:pt idx="310">
                  <c:v>200</c:v>
                </c:pt>
                <c:pt idx="311">
                  <c:v>200</c:v>
                </c:pt>
                <c:pt idx="312">
                  <c:v>200</c:v>
                </c:pt>
                <c:pt idx="313">
                  <c:v>200</c:v>
                </c:pt>
                <c:pt idx="314">
                  <c:v>200</c:v>
                </c:pt>
                <c:pt idx="315">
                  <c:v>200</c:v>
                </c:pt>
                <c:pt idx="316">
                  <c:v>200</c:v>
                </c:pt>
                <c:pt idx="317">
                  <c:v>200</c:v>
                </c:pt>
                <c:pt idx="318">
                  <c:v>200</c:v>
                </c:pt>
                <c:pt idx="319">
                  <c:v>200</c:v>
                </c:pt>
                <c:pt idx="320">
                  <c:v>200</c:v>
                </c:pt>
                <c:pt idx="321">
                  <c:v>200</c:v>
                </c:pt>
                <c:pt idx="322">
                  <c:v>200</c:v>
                </c:pt>
                <c:pt idx="323">
                  <c:v>200</c:v>
                </c:pt>
                <c:pt idx="324">
                  <c:v>200</c:v>
                </c:pt>
                <c:pt idx="325">
                  <c:v>200</c:v>
                </c:pt>
                <c:pt idx="326">
                  <c:v>200</c:v>
                </c:pt>
                <c:pt idx="327">
                  <c:v>200</c:v>
                </c:pt>
                <c:pt idx="328">
                  <c:v>200</c:v>
                </c:pt>
                <c:pt idx="329">
                  <c:v>200</c:v>
                </c:pt>
                <c:pt idx="330">
                  <c:v>200</c:v>
                </c:pt>
                <c:pt idx="331">
                  <c:v>200</c:v>
                </c:pt>
                <c:pt idx="332">
                  <c:v>200</c:v>
                </c:pt>
                <c:pt idx="333">
                  <c:v>200</c:v>
                </c:pt>
                <c:pt idx="334">
                  <c:v>200</c:v>
                </c:pt>
                <c:pt idx="335">
                  <c:v>200</c:v>
                </c:pt>
                <c:pt idx="336">
                  <c:v>200</c:v>
                </c:pt>
                <c:pt idx="337">
                  <c:v>200</c:v>
                </c:pt>
                <c:pt idx="338">
                  <c:v>200</c:v>
                </c:pt>
                <c:pt idx="339">
                  <c:v>200</c:v>
                </c:pt>
                <c:pt idx="340">
                  <c:v>200</c:v>
                </c:pt>
                <c:pt idx="341">
                  <c:v>200</c:v>
                </c:pt>
                <c:pt idx="342">
                  <c:v>200</c:v>
                </c:pt>
                <c:pt idx="343">
                  <c:v>200</c:v>
                </c:pt>
                <c:pt idx="344">
                  <c:v>200</c:v>
                </c:pt>
                <c:pt idx="345">
                  <c:v>200</c:v>
                </c:pt>
                <c:pt idx="346">
                  <c:v>200</c:v>
                </c:pt>
                <c:pt idx="347">
                  <c:v>200</c:v>
                </c:pt>
                <c:pt idx="348">
                  <c:v>200</c:v>
                </c:pt>
                <c:pt idx="349">
                  <c:v>200</c:v>
                </c:pt>
                <c:pt idx="350">
                  <c:v>200</c:v>
                </c:pt>
                <c:pt idx="351">
                  <c:v>200</c:v>
                </c:pt>
                <c:pt idx="352">
                  <c:v>200</c:v>
                </c:pt>
                <c:pt idx="353">
                  <c:v>200</c:v>
                </c:pt>
                <c:pt idx="354">
                  <c:v>200</c:v>
                </c:pt>
                <c:pt idx="355">
                  <c:v>200</c:v>
                </c:pt>
                <c:pt idx="356">
                  <c:v>200</c:v>
                </c:pt>
                <c:pt idx="357">
                  <c:v>200</c:v>
                </c:pt>
                <c:pt idx="358">
                  <c:v>200</c:v>
                </c:pt>
                <c:pt idx="359">
                  <c:v>200</c:v>
                </c:pt>
                <c:pt idx="360">
                  <c:v>200</c:v>
                </c:pt>
                <c:pt idx="361">
                  <c:v>200</c:v>
                </c:pt>
                <c:pt idx="362">
                  <c:v>200</c:v>
                </c:pt>
                <c:pt idx="363">
                  <c:v>200</c:v>
                </c:pt>
                <c:pt idx="364">
                  <c:v>200</c:v>
                </c:pt>
                <c:pt idx="365">
                  <c:v>200</c:v>
                </c:pt>
                <c:pt idx="366">
                  <c:v>200</c:v>
                </c:pt>
                <c:pt idx="367">
                  <c:v>200</c:v>
                </c:pt>
                <c:pt idx="368">
                  <c:v>200</c:v>
                </c:pt>
                <c:pt idx="369">
                  <c:v>200</c:v>
                </c:pt>
                <c:pt idx="370">
                  <c:v>200</c:v>
                </c:pt>
                <c:pt idx="371">
                  <c:v>200</c:v>
                </c:pt>
                <c:pt idx="372">
                  <c:v>200</c:v>
                </c:pt>
                <c:pt idx="373">
                  <c:v>200</c:v>
                </c:pt>
                <c:pt idx="374">
                  <c:v>200</c:v>
                </c:pt>
                <c:pt idx="375">
                  <c:v>200</c:v>
                </c:pt>
                <c:pt idx="376">
                  <c:v>200</c:v>
                </c:pt>
                <c:pt idx="377">
                  <c:v>200</c:v>
                </c:pt>
                <c:pt idx="378">
                  <c:v>200</c:v>
                </c:pt>
                <c:pt idx="379">
                  <c:v>200</c:v>
                </c:pt>
                <c:pt idx="380">
                  <c:v>200</c:v>
                </c:pt>
                <c:pt idx="381">
                  <c:v>200</c:v>
                </c:pt>
                <c:pt idx="382">
                  <c:v>200</c:v>
                </c:pt>
                <c:pt idx="383">
                  <c:v>200</c:v>
                </c:pt>
                <c:pt idx="384">
                  <c:v>200</c:v>
                </c:pt>
                <c:pt idx="385">
                  <c:v>200</c:v>
                </c:pt>
                <c:pt idx="386">
                  <c:v>200</c:v>
                </c:pt>
                <c:pt idx="387">
                  <c:v>200</c:v>
                </c:pt>
                <c:pt idx="388">
                  <c:v>200</c:v>
                </c:pt>
                <c:pt idx="389">
                  <c:v>200</c:v>
                </c:pt>
                <c:pt idx="390">
                  <c:v>200</c:v>
                </c:pt>
                <c:pt idx="391">
                  <c:v>200</c:v>
                </c:pt>
                <c:pt idx="392">
                  <c:v>200</c:v>
                </c:pt>
                <c:pt idx="393">
                  <c:v>200</c:v>
                </c:pt>
                <c:pt idx="394">
                  <c:v>200</c:v>
                </c:pt>
                <c:pt idx="395">
                  <c:v>200</c:v>
                </c:pt>
                <c:pt idx="396">
                  <c:v>200</c:v>
                </c:pt>
                <c:pt idx="397">
                  <c:v>200</c:v>
                </c:pt>
                <c:pt idx="398">
                  <c:v>200</c:v>
                </c:pt>
                <c:pt idx="399">
                  <c:v>200</c:v>
                </c:pt>
                <c:pt idx="400">
                  <c:v>200</c:v>
                </c:pt>
                <c:pt idx="401">
                  <c:v>200</c:v>
                </c:pt>
                <c:pt idx="402">
                  <c:v>200</c:v>
                </c:pt>
                <c:pt idx="403">
                  <c:v>200</c:v>
                </c:pt>
                <c:pt idx="404">
                  <c:v>200</c:v>
                </c:pt>
                <c:pt idx="405">
                  <c:v>200</c:v>
                </c:pt>
                <c:pt idx="406">
                  <c:v>200</c:v>
                </c:pt>
                <c:pt idx="407">
                  <c:v>200</c:v>
                </c:pt>
                <c:pt idx="408">
                  <c:v>200</c:v>
                </c:pt>
                <c:pt idx="409">
                  <c:v>200</c:v>
                </c:pt>
                <c:pt idx="410">
                  <c:v>200</c:v>
                </c:pt>
                <c:pt idx="411">
                  <c:v>200</c:v>
                </c:pt>
                <c:pt idx="412">
                  <c:v>200</c:v>
                </c:pt>
                <c:pt idx="413">
                  <c:v>200</c:v>
                </c:pt>
                <c:pt idx="414">
                  <c:v>200</c:v>
                </c:pt>
                <c:pt idx="415">
                  <c:v>200</c:v>
                </c:pt>
                <c:pt idx="416">
                  <c:v>200</c:v>
                </c:pt>
                <c:pt idx="417">
                  <c:v>200</c:v>
                </c:pt>
                <c:pt idx="418">
                  <c:v>200</c:v>
                </c:pt>
                <c:pt idx="419">
                  <c:v>200</c:v>
                </c:pt>
                <c:pt idx="420">
                  <c:v>200</c:v>
                </c:pt>
                <c:pt idx="421">
                  <c:v>200</c:v>
                </c:pt>
                <c:pt idx="422">
                  <c:v>200</c:v>
                </c:pt>
                <c:pt idx="423">
                  <c:v>200</c:v>
                </c:pt>
                <c:pt idx="424">
                  <c:v>200</c:v>
                </c:pt>
                <c:pt idx="425">
                  <c:v>200</c:v>
                </c:pt>
                <c:pt idx="426">
                  <c:v>200</c:v>
                </c:pt>
                <c:pt idx="427">
                  <c:v>200</c:v>
                </c:pt>
                <c:pt idx="428">
                  <c:v>200</c:v>
                </c:pt>
                <c:pt idx="429">
                  <c:v>200</c:v>
                </c:pt>
                <c:pt idx="430">
                  <c:v>200</c:v>
                </c:pt>
                <c:pt idx="431">
                  <c:v>200</c:v>
                </c:pt>
                <c:pt idx="432">
                  <c:v>200</c:v>
                </c:pt>
                <c:pt idx="433">
                  <c:v>200</c:v>
                </c:pt>
                <c:pt idx="434">
                  <c:v>200</c:v>
                </c:pt>
                <c:pt idx="435">
                  <c:v>200</c:v>
                </c:pt>
                <c:pt idx="436">
                  <c:v>200</c:v>
                </c:pt>
                <c:pt idx="437">
                  <c:v>200</c:v>
                </c:pt>
                <c:pt idx="438">
                  <c:v>200</c:v>
                </c:pt>
                <c:pt idx="439">
                  <c:v>200</c:v>
                </c:pt>
                <c:pt idx="440">
                  <c:v>200</c:v>
                </c:pt>
                <c:pt idx="441">
                  <c:v>200</c:v>
                </c:pt>
                <c:pt idx="442">
                  <c:v>200</c:v>
                </c:pt>
                <c:pt idx="443">
                  <c:v>200</c:v>
                </c:pt>
                <c:pt idx="444">
                  <c:v>200</c:v>
                </c:pt>
                <c:pt idx="445">
                  <c:v>200</c:v>
                </c:pt>
                <c:pt idx="446">
                  <c:v>200</c:v>
                </c:pt>
                <c:pt idx="447">
                  <c:v>200</c:v>
                </c:pt>
                <c:pt idx="448">
                  <c:v>200</c:v>
                </c:pt>
                <c:pt idx="449">
                  <c:v>200</c:v>
                </c:pt>
                <c:pt idx="450">
                  <c:v>200</c:v>
                </c:pt>
                <c:pt idx="451">
                  <c:v>200</c:v>
                </c:pt>
                <c:pt idx="452">
                  <c:v>200</c:v>
                </c:pt>
                <c:pt idx="453">
                  <c:v>200</c:v>
                </c:pt>
                <c:pt idx="454">
                  <c:v>200</c:v>
                </c:pt>
                <c:pt idx="455">
                  <c:v>200</c:v>
                </c:pt>
                <c:pt idx="456">
                  <c:v>200</c:v>
                </c:pt>
                <c:pt idx="457">
                  <c:v>200</c:v>
                </c:pt>
                <c:pt idx="458">
                  <c:v>200</c:v>
                </c:pt>
                <c:pt idx="459">
                  <c:v>200</c:v>
                </c:pt>
                <c:pt idx="460">
                  <c:v>200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28096"/>
        <c:axId val="43438464"/>
      </c:scatterChart>
      <c:scatterChart>
        <c:scatterStyle val="lineMarker"/>
        <c:varyColors val="0"/>
        <c:ser>
          <c:idx val="3"/>
          <c:order val="1"/>
          <c:tx>
            <c:v>uz</c:v>
          </c:tx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Foglio1!$E$7:$E$467</c:f>
              <c:numCache>
                <c:formatCode>General</c:formatCode>
                <c:ptCount val="461"/>
                <c:pt idx="0">
                  <c:v>0</c:v>
                </c:pt>
                <c:pt idx="1">
                  <c:v>4.3541200000000004E-4</c:v>
                </c:pt>
                <c:pt idx="2">
                  <c:v>-7.934020000000001E-5</c:v>
                </c:pt>
                <c:pt idx="3">
                  <c:v>-1.74095E-3</c:v>
                </c:pt>
                <c:pt idx="4">
                  <c:v>-4.6438199999999999E-3</c:v>
                </c:pt>
                <c:pt idx="5">
                  <c:v>-8.9036600000000007E-3</c:v>
                </c:pt>
                <c:pt idx="6">
                  <c:v>-1.45784E-2</c:v>
                </c:pt>
                <c:pt idx="7">
                  <c:v>-2.1753599999999998E-2</c:v>
                </c:pt>
                <c:pt idx="8">
                  <c:v>-3.0464600000000001E-2</c:v>
                </c:pt>
                <c:pt idx="9">
                  <c:v>-4.0776E-2</c:v>
                </c:pt>
                <c:pt idx="10">
                  <c:v>-5.27059E-2</c:v>
                </c:pt>
                <c:pt idx="11">
                  <c:v>-6.6301700000000005E-2</c:v>
                </c:pt>
                <c:pt idx="12">
                  <c:v>-8.1566200000000005E-2</c:v>
                </c:pt>
                <c:pt idx="13">
                  <c:v>-9.8531599999999997E-2</c:v>
                </c:pt>
                <c:pt idx="14">
                  <c:v>-0.117187</c:v>
                </c:pt>
                <c:pt idx="15">
                  <c:v>-0.13755100000000001</c:v>
                </c:pt>
                <c:pt idx="16">
                  <c:v>-0.15959899999999999</c:v>
                </c:pt>
                <c:pt idx="17">
                  <c:v>-0.183337</c:v>
                </c:pt>
                <c:pt idx="18">
                  <c:v>-0.208729</c:v>
                </c:pt>
                <c:pt idx="19">
                  <c:v>-0.235767</c:v>
                </c:pt>
                <c:pt idx="20">
                  <c:v>-0.264405</c:v>
                </c:pt>
                <c:pt idx="21">
                  <c:v>-0.29462300000000002</c:v>
                </c:pt>
                <c:pt idx="22">
                  <c:v>-0.32636500000000002</c:v>
                </c:pt>
                <c:pt idx="23">
                  <c:v>-0.359599</c:v>
                </c:pt>
                <c:pt idx="24">
                  <c:v>-0.39426</c:v>
                </c:pt>
                <c:pt idx="25">
                  <c:v>-0.43030599999999997</c:v>
                </c:pt>
                <c:pt idx="26">
                  <c:v>-0.46766099999999999</c:v>
                </c:pt>
                <c:pt idx="27">
                  <c:v>-0.50627699999999998</c:v>
                </c:pt>
                <c:pt idx="28">
                  <c:v>-0.54606699999999997</c:v>
                </c:pt>
                <c:pt idx="29">
                  <c:v>-0.58697600000000005</c:v>
                </c:pt>
                <c:pt idx="30">
                  <c:v>-0.62890999999999997</c:v>
                </c:pt>
                <c:pt idx="31">
                  <c:v>-0.67180499999999999</c:v>
                </c:pt>
                <c:pt idx="32">
                  <c:v>-0.71556200000000003</c:v>
                </c:pt>
                <c:pt idx="33">
                  <c:v>-0.76010999999999995</c:v>
                </c:pt>
                <c:pt idx="34">
                  <c:v>-0.80534399999999995</c:v>
                </c:pt>
                <c:pt idx="35">
                  <c:v>-0.85118899999999997</c:v>
                </c:pt>
                <c:pt idx="36">
                  <c:v>-0.89753399999999994</c:v>
                </c:pt>
                <c:pt idx="37">
                  <c:v>-0.94430199999999997</c:v>
                </c:pt>
                <c:pt idx="38">
                  <c:v>-0.99137699999999995</c:v>
                </c:pt>
                <c:pt idx="39">
                  <c:v>-1.03868</c:v>
                </c:pt>
                <c:pt idx="40">
                  <c:v>-1.08609</c:v>
                </c:pt>
                <c:pt idx="41">
                  <c:v>-1.1335299999999999</c:v>
                </c:pt>
                <c:pt idx="42">
                  <c:v>-1.1808700000000001</c:v>
                </c:pt>
                <c:pt idx="43">
                  <c:v>-1.22804</c:v>
                </c:pt>
                <c:pt idx="44">
                  <c:v>-1.2749200000000001</c:v>
                </c:pt>
                <c:pt idx="45">
                  <c:v>-1.32141</c:v>
                </c:pt>
                <c:pt idx="46">
                  <c:v>-1.3674199999999999</c:v>
                </c:pt>
                <c:pt idx="47">
                  <c:v>-1.4128400000000001</c:v>
                </c:pt>
                <c:pt idx="48">
                  <c:v>-1.4575799999999999</c:v>
                </c:pt>
                <c:pt idx="49">
                  <c:v>-1.5015399999999999</c:v>
                </c:pt>
                <c:pt idx="50">
                  <c:v>-1.5446199999999999</c:v>
                </c:pt>
                <c:pt idx="51">
                  <c:v>-1.58674</c:v>
                </c:pt>
                <c:pt idx="52">
                  <c:v>-1.6277999999999999</c:v>
                </c:pt>
                <c:pt idx="53">
                  <c:v>-1.6677200000000001</c:v>
                </c:pt>
                <c:pt idx="54">
                  <c:v>-1.7064000000000001</c:v>
                </c:pt>
                <c:pt idx="55">
                  <c:v>-1.7437900000000002</c:v>
                </c:pt>
                <c:pt idx="56">
                  <c:v>-1.77973</c:v>
                </c:pt>
                <c:pt idx="57">
                  <c:v>-1.8142800000000001</c:v>
                </c:pt>
                <c:pt idx="58">
                  <c:v>-1.84721</c:v>
                </c:pt>
                <c:pt idx="59">
                  <c:v>-1.87862</c:v>
                </c:pt>
                <c:pt idx="60">
                  <c:v>-1.90828</c:v>
                </c:pt>
                <c:pt idx="61">
                  <c:v>-1.9358799999999998</c:v>
                </c:pt>
                <c:pt idx="62">
                  <c:v>-1.9625599999999999</c:v>
                </c:pt>
                <c:pt idx="63">
                  <c:v>-1.9886100000000002</c:v>
                </c:pt>
                <c:pt idx="64">
                  <c:v>-2.0139400000000003</c:v>
                </c:pt>
                <c:pt idx="65">
                  <c:v>-2.0387599999999999</c:v>
                </c:pt>
                <c:pt idx="66">
                  <c:v>-2.0629499999999998</c:v>
                </c:pt>
                <c:pt idx="67">
                  <c:v>-2.0867100000000001</c:v>
                </c:pt>
                <c:pt idx="68">
                  <c:v>-2.1099100000000002</c:v>
                </c:pt>
                <c:pt idx="69">
                  <c:v>-2.13273</c:v>
                </c:pt>
                <c:pt idx="70">
                  <c:v>-2.1550400000000001</c:v>
                </c:pt>
                <c:pt idx="71">
                  <c:v>-2.177</c:v>
                </c:pt>
                <c:pt idx="72">
                  <c:v>-2.1984900000000001</c:v>
                </c:pt>
                <c:pt idx="73">
                  <c:v>-2.2196700000000003</c:v>
                </c:pt>
                <c:pt idx="74">
                  <c:v>-2.2404000000000002</c:v>
                </c:pt>
                <c:pt idx="75">
                  <c:v>-2.26085</c:v>
                </c:pt>
                <c:pt idx="76">
                  <c:v>-2.2808799999999998</c:v>
                </c:pt>
                <c:pt idx="77">
                  <c:v>-2.30063</c:v>
                </c:pt>
                <c:pt idx="78">
                  <c:v>-2.3199899999999998</c:v>
                </c:pt>
                <c:pt idx="79">
                  <c:v>-2.3391000000000002</c:v>
                </c:pt>
                <c:pt idx="80">
                  <c:v>-2.3578299999999999</c:v>
                </c:pt>
                <c:pt idx="81">
                  <c:v>-2.3763299999999998</c:v>
                </c:pt>
                <c:pt idx="82">
                  <c:v>-2.39445</c:v>
                </c:pt>
                <c:pt idx="83">
                  <c:v>-2.41235</c:v>
                </c:pt>
                <c:pt idx="84">
                  <c:v>-2.4298999999999999</c:v>
                </c:pt>
                <c:pt idx="85">
                  <c:v>-2.4472399999999999</c:v>
                </c:pt>
                <c:pt idx="86">
                  <c:v>-2.4642399999999998</c:v>
                </c:pt>
                <c:pt idx="87">
                  <c:v>-2.4810300000000001</c:v>
                </c:pt>
                <c:pt idx="88">
                  <c:v>-2.4974999999999996</c:v>
                </c:pt>
                <c:pt idx="89">
                  <c:v>-2.5137700000000001</c:v>
                </c:pt>
                <c:pt idx="90">
                  <c:v>-2.5297199999999997</c:v>
                </c:pt>
                <c:pt idx="91">
                  <c:v>-2.54549</c:v>
                </c:pt>
                <c:pt idx="92">
                  <c:v>-2.5609500000000001</c:v>
                </c:pt>
                <c:pt idx="93">
                  <c:v>-2.5762299999999998</c:v>
                </c:pt>
                <c:pt idx="94">
                  <c:v>-2.5912100000000002</c:v>
                </c:pt>
                <c:pt idx="95">
                  <c:v>-2.60602</c:v>
                </c:pt>
                <c:pt idx="96">
                  <c:v>-2.6205400000000001</c:v>
                </c:pt>
                <c:pt idx="97">
                  <c:v>-2.63489</c:v>
                </c:pt>
                <c:pt idx="98">
                  <c:v>-2.6489600000000002</c:v>
                </c:pt>
                <c:pt idx="99">
                  <c:v>-2.6628799999999999</c:v>
                </c:pt>
                <c:pt idx="100">
                  <c:v>-2.6765099999999999</c:v>
                </c:pt>
                <c:pt idx="101">
                  <c:v>-2.69</c:v>
                </c:pt>
                <c:pt idx="102">
                  <c:v>-2.70322</c:v>
                </c:pt>
                <c:pt idx="103">
                  <c:v>-2.7162899999999999</c:v>
                </c:pt>
                <c:pt idx="104">
                  <c:v>-2.7290999999999999</c:v>
                </c:pt>
                <c:pt idx="105">
                  <c:v>-2.7417700000000003</c:v>
                </c:pt>
                <c:pt idx="106">
                  <c:v>-2.7541899999999999</c:v>
                </c:pt>
                <c:pt idx="107">
                  <c:v>-2.76647</c:v>
                </c:pt>
                <c:pt idx="108">
                  <c:v>-2.7785099999999998</c:v>
                </c:pt>
                <c:pt idx="109">
                  <c:v>-2.7904100000000001</c:v>
                </c:pt>
                <c:pt idx="110">
                  <c:v>-2.8020800000000001</c:v>
                </c:pt>
                <c:pt idx="111">
                  <c:v>-2.8136200000000002</c:v>
                </c:pt>
                <c:pt idx="112">
                  <c:v>-2.8249200000000001</c:v>
                </c:pt>
                <c:pt idx="113">
                  <c:v>-2.8361100000000001</c:v>
                </c:pt>
                <c:pt idx="114">
                  <c:v>-2.8470599999999999</c:v>
                </c:pt>
                <c:pt idx="115">
                  <c:v>-2.85791</c:v>
                </c:pt>
                <c:pt idx="116">
                  <c:v>-2.8685199999999997</c:v>
                </c:pt>
                <c:pt idx="117">
                  <c:v>-2.8790299999999998</c:v>
                </c:pt>
                <c:pt idx="118">
                  <c:v>-2.8893200000000001</c:v>
                </c:pt>
                <c:pt idx="119">
                  <c:v>-2.8995099999999998</c:v>
                </c:pt>
                <c:pt idx="120">
                  <c:v>-2.9094800000000003</c:v>
                </c:pt>
                <c:pt idx="121">
                  <c:v>-2.9193499999999997</c:v>
                </c:pt>
                <c:pt idx="122">
                  <c:v>-2.92902</c:v>
                </c:pt>
                <c:pt idx="123">
                  <c:v>-2.93859</c:v>
                </c:pt>
                <c:pt idx="124">
                  <c:v>-2.9479500000000001</c:v>
                </c:pt>
                <c:pt idx="125">
                  <c:v>-2.95722</c:v>
                </c:pt>
                <c:pt idx="126">
                  <c:v>-2.9662999999999999</c:v>
                </c:pt>
                <c:pt idx="127">
                  <c:v>-2.9752899999999998</c:v>
                </c:pt>
                <c:pt idx="128">
                  <c:v>-2.9840799999999996</c:v>
                </c:pt>
                <c:pt idx="129">
                  <c:v>-2.9927900000000003</c:v>
                </c:pt>
                <c:pt idx="130">
                  <c:v>-3.0013200000000002</c:v>
                </c:pt>
                <c:pt idx="131">
                  <c:v>-3.00976</c:v>
                </c:pt>
                <c:pt idx="132">
                  <c:v>-3.0180199999999999</c:v>
                </c:pt>
                <c:pt idx="133">
                  <c:v>-3.0261999999999998</c:v>
                </c:pt>
                <c:pt idx="134">
                  <c:v>-3.0342000000000002</c:v>
                </c:pt>
                <c:pt idx="135">
                  <c:v>-3.0421300000000002</c:v>
                </c:pt>
                <c:pt idx="136">
                  <c:v>-3.0498799999999999</c:v>
                </c:pt>
                <c:pt idx="137">
                  <c:v>-3.0575600000000001</c:v>
                </c:pt>
                <c:pt idx="138">
                  <c:v>-3.06508</c:v>
                </c:pt>
                <c:pt idx="139">
                  <c:v>-3.0725199999999999</c:v>
                </c:pt>
                <c:pt idx="140">
                  <c:v>-3.0798000000000001</c:v>
                </c:pt>
                <c:pt idx="141">
                  <c:v>-3.0870100000000003</c:v>
                </c:pt>
                <c:pt idx="142">
                  <c:v>-3.0940700000000003</c:v>
                </c:pt>
                <c:pt idx="143">
                  <c:v>-3.1010599999999999</c:v>
                </c:pt>
                <c:pt idx="144">
                  <c:v>-3.1078900000000003</c:v>
                </c:pt>
                <c:pt idx="145">
                  <c:v>-3.1146699999999998</c:v>
                </c:pt>
                <c:pt idx="146">
                  <c:v>-3.1212899999999997</c:v>
                </c:pt>
                <c:pt idx="147">
                  <c:v>-3.12785</c:v>
                </c:pt>
                <c:pt idx="148">
                  <c:v>-3.1342699999999999</c:v>
                </c:pt>
                <c:pt idx="149">
                  <c:v>-3.1406299999999998</c:v>
                </c:pt>
                <c:pt idx="150">
                  <c:v>-3.1468500000000001</c:v>
                </c:pt>
                <c:pt idx="151">
                  <c:v>-3.1530100000000001</c:v>
                </c:pt>
                <c:pt idx="152">
                  <c:v>-3.15903</c:v>
                </c:pt>
                <c:pt idx="153">
                  <c:v>-3.165</c:v>
                </c:pt>
                <c:pt idx="154">
                  <c:v>-3.1708400000000001</c:v>
                </c:pt>
                <c:pt idx="155">
                  <c:v>-3.1766199999999998</c:v>
                </c:pt>
                <c:pt idx="156">
                  <c:v>-3.18228</c:v>
                </c:pt>
                <c:pt idx="157">
                  <c:v>-3.1878799999999998</c:v>
                </c:pt>
                <c:pt idx="158">
                  <c:v>-3.1933599999999998</c:v>
                </c:pt>
                <c:pt idx="159">
                  <c:v>-3.1987899999999998</c:v>
                </c:pt>
                <c:pt idx="160">
                  <c:v>-3.2040999999999999</c:v>
                </c:pt>
                <c:pt idx="161">
                  <c:v>-3.2093599999999998</c:v>
                </c:pt>
                <c:pt idx="162">
                  <c:v>-3.2144999999999997</c:v>
                </c:pt>
                <c:pt idx="163">
                  <c:v>-3.2196000000000002</c:v>
                </c:pt>
                <c:pt idx="164">
                  <c:v>-3.22458</c:v>
                </c:pt>
                <c:pt idx="165">
                  <c:v>-3.2295199999999999</c:v>
                </c:pt>
                <c:pt idx="166">
                  <c:v>-3.23434</c:v>
                </c:pt>
                <c:pt idx="167">
                  <c:v>-3.2391299999999998</c:v>
                </c:pt>
                <c:pt idx="168">
                  <c:v>-3.2438000000000002</c:v>
                </c:pt>
                <c:pt idx="169">
                  <c:v>-3.24844</c:v>
                </c:pt>
                <c:pt idx="170">
                  <c:v>-3.2529699999999999</c:v>
                </c:pt>
                <c:pt idx="171">
                  <c:v>-3.25746</c:v>
                </c:pt>
                <c:pt idx="172">
                  <c:v>-3.2618499999999999</c:v>
                </c:pt>
                <c:pt idx="173">
                  <c:v>-3.2662</c:v>
                </c:pt>
                <c:pt idx="174">
                  <c:v>-3.2704500000000003</c:v>
                </c:pt>
                <c:pt idx="175">
                  <c:v>-3.2746700000000004</c:v>
                </c:pt>
                <c:pt idx="176">
                  <c:v>-3.2787800000000002</c:v>
                </c:pt>
                <c:pt idx="177">
                  <c:v>-3.28287</c:v>
                </c:pt>
                <c:pt idx="178">
                  <c:v>-3.2868599999999999</c:v>
                </c:pt>
                <c:pt idx="179">
                  <c:v>-3.29081</c:v>
                </c:pt>
                <c:pt idx="180">
                  <c:v>-3.2946800000000001</c:v>
                </c:pt>
                <c:pt idx="181">
                  <c:v>-3.2985100000000003</c:v>
                </c:pt>
                <c:pt idx="182">
                  <c:v>-3.3022499999999999</c:v>
                </c:pt>
                <c:pt idx="183">
                  <c:v>-3.3059699999999999</c:v>
                </c:pt>
                <c:pt idx="184">
                  <c:v>-3.30959</c:v>
                </c:pt>
                <c:pt idx="185">
                  <c:v>-3.3131900000000001</c:v>
                </c:pt>
                <c:pt idx="186">
                  <c:v>-3.3167</c:v>
                </c:pt>
                <c:pt idx="187">
                  <c:v>-3.3201900000000002</c:v>
                </c:pt>
                <c:pt idx="188">
                  <c:v>-3.3235899999999998</c:v>
                </c:pt>
                <c:pt idx="189">
                  <c:v>-3.3269700000000002</c:v>
                </c:pt>
                <c:pt idx="190">
                  <c:v>-3.33026</c:v>
                </c:pt>
                <c:pt idx="191">
                  <c:v>-3.3335300000000001</c:v>
                </c:pt>
                <c:pt idx="192">
                  <c:v>-3.3367199999999997</c:v>
                </c:pt>
                <c:pt idx="193">
                  <c:v>-3.33989</c:v>
                </c:pt>
                <c:pt idx="194">
                  <c:v>-3.3429799999999998</c:v>
                </c:pt>
                <c:pt idx="195">
                  <c:v>-3.34605</c:v>
                </c:pt>
                <c:pt idx="196">
                  <c:v>-3.3490500000000001</c:v>
                </c:pt>
                <c:pt idx="197">
                  <c:v>-3.35202</c:v>
                </c:pt>
                <c:pt idx="198">
                  <c:v>-3.3549199999999999</c:v>
                </c:pt>
                <c:pt idx="199">
                  <c:v>-3.3577999999999997</c:v>
                </c:pt>
                <c:pt idx="200">
                  <c:v>-3.3606099999999999</c:v>
                </c:pt>
                <c:pt idx="201">
                  <c:v>-3.3633999999999999</c:v>
                </c:pt>
                <c:pt idx="202">
                  <c:v>-3.3661299999999996</c:v>
                </c:pt>
                <c:pt idx="203">
                  <c:v>-3.36883</c:v>
                </c:pt>
                <c:pt idx="204">
                  <c:v>-3.37147</c:v>
                </c:pt>
                <c:pt idx="205">
                  <c:v>-3.3740799999999997</c:v>
                </c:pt>
                <c:pt idx="206">
                  <c:v>-3.3766399999999996</c:v>
                </c:pt>
                <c:pt idx="207">
                  <c:v>-3.3791700000000002</c:v>
                </c:pt>
                <c:pt idx="208">
                  <c:v>-3.38165</c:v>
                </c:pt>
                <c:pt idx="209">
                  <c:v>-3.3841000000000001</c:v>
                </c:pt>
                <c:pt idx="210">
                  <c:v>-3.3865000000000003</c:v>
                </c:pt>
                <c:pt idx="211">
                  <c:v>-3.3888800000000003</c:v>
                </c:pt>
                <c:pt idx="212">
                  <c:v>-3.3912</c:v>
                </c:pt>
                <c:pt idx="213">
                  <c:v>-3.39351</c:v>
                </c:pt>
                <c:pt idx="214">
                  <c:v>-3.39575</c:v>
                </c:pt>
                <c:pt idx="215">
                  <c:v>-3.3979900000000001</c:v>
                </c:pt>
                <c:pt idx="216">
                  <c:v>-3.4001599999999996</c:v>
                </c:pt>
                <c:pt idx="217">
                  <c:v>-3.4023300000000001</c:v>
                </c:pt>
                <c:pt idx="218">
                  <c:v>-3.4044399999999997</c:v>
                </c:pt>
                <c:pt idx="219">
                  <c:v>-3.4065300000000001</c:v>
                </c:pt>
                <c:pt idx="220">
                  <c:v>-3.4085699999999997</c:v>
                </c:pt>
                <c:pt idx="221">
                  <c:v>-3.4106000000000001</c:v>
                </c:pt>
                <c:pt idx="222">
                  <c:v>-3.4125800000000002</c:v>
                </c:pt>
                <c:pt idx="223">
                  <c:v>-3.4145500000000002</c:v>
                </c:pt>
                <c:pt idx="224">
                  <c:v>-3.4164599999999998</c:v>
                </c:pt>
                <c:pt idx="225">
                  <c:v>-3.4183700000000004</c:v>
                </c:pt>
                <c:pt idx="226">
                  <c:v>-3.42022</c:v>
                </c:pt>
                <c:pt idx="227">
                  <c:v>-3.4220699999999997</c:v>
                </c:pt>
                <c:pt idx="228">
                  <c:v>-3.42387</c:v>
                </c:pt>
                <c:pt idx="229">
                  <c:v>-3.4256500000000001</c:v>
                </c:pt>
                <c:pt idx="230">
                  <c:v>-3.4273899999999999</c:v>
                </c:pt>
                <c:pt idx="231">
                  <c:v>-3.4291299999999998</c:v>
                </c:pt>
                <c:pt idx="232">
                  <c:v>-3.4308100000000001</c:v>
                </c:pt>
                <c:pt idx="233">
                  <c:v>-3.43249</c:v>
                </c:pt>
                <c:pt idx="234">
                  <c:v>-3.4341200000000001</c:v>
                </c:pt>
                <c:pt idx="235">
                  <c:v>-3.4357500000000001</c:v>
                </c:pt>
                <c:pt idx="236">
                  <c:v>-3.4373300000000002</c:v>
                </c:pt>
                <c:pt idx="237">
                  <c:v>-3.4388999999999998</c:v>
                </c:pt>
                <c:pt idx="238">
                  <c:v>-3.4404300000000001</c:v>
                </c:pt>
                <c:pt idx="239">
                  <c:v>-3.4419599999999999</c:v>
                </c:pt>
                <c:pt idx="240">
                  <c:v>-3.4434400000000003</c:v>
                </c:pt>
                <c:pt idx="241">
                  <c:v>-3.4449199999999998</c:v>
                </c:pt>
                <c:pt idx="242">
                  <c:v>-3.4463500000000002</c:v>
                </c:pt>
                <c:pt idx="243">
                  <c:v>-3.4477800000000003</c:v>
                </c:pt>
                <c:pt idx="244">
                  <c:v>-3.4491700000000001</c:v>
                </c:pt>
                <c:pt idx="245">
                  <c:v>-3.4505599999999998</c:v>
                </c:pt>
                <c:pt idx="246">
                  <c:v>-3.4519100000000003</c:v>
                </c:pt>
                <c:pt idx="247">
                  <c:v>-3.4532499999999997</c:v>
                </c:pt>
                <c:pt idx="248">
                  <c:v>-3.4545499999999998</c:v>
                </c:pt>
                <c:pt idx="249">
                  <c:v>-3.4558500000000003</c:v>
                </c:pt>
                <c:pt idx="250">
                  <c:v>-3.4571200000000002</c:v>
                </c:pt>
                <c:pt idx="251">
                  <c:v>-3.45838</c:v>
                </c:pt>
                <c:pt idx="252">
                  <c:v>-3.4596</c:v>
                </c:pt>
                <c:pt idx="253">
                  <c:v>-3.46082</c:v>
                </c:pt>
                <c:pt idx="254">
                  <c:v>-3.4620000000000002</c:v>
                </c:pt>
                <c:pt idx="255">
                  <c:v>-3.46319</c:v>
                </c:pt>
                <c:pt idx="256">
                  <c:v>-3.4643299999999999</c:v>
                </c:pt>
                <c:pt idx="257">
                  <c:v>-3.4654799999999999</c:v>
                </c:pt>
                <c:pt idx="258">
                  <c:v>-3.4665900000000001</c:v>
                </c:pt>
                <c:pt idx="259">
                  <c:v>-3.4676999999999998</c:v>
                </c:pt>
                <c:pt idx="260">
                  <c:v>-3.4687700000000001</c:v>
                </c:pt>
                <c:pt idx="261">
                  <c:v>-3.4698500000000001</c:v>
                </c:pt>
                <c:pt idx="262">
                  <c:v>-3.4708899999999998</c:v>
                </c:pt>
                <c:pt idx="263">
                  <c:v>-3.47193</c:v>
                </c:pt>
                <c:pt idx="264">
                  <c:v>-3.4729399999999999</c:v>
                </c:pt>
                <c:pt idx="265">
                  <c:v>-3.4739499999999999</c:v>
                </c:pt>
                <c:pt idx="266">
                  <c:v>-3.4749300000000001</c:v>
                </c:pt>
                <c:pt idx="267">
                  <c:v>-3.4759000000000002</c:v>
                </c:pt>
                <c:pt idx="268">
                  <c:v>-3.4768500000000002</c:v>
                </c:pt>
                <c:pt idx="269">
                  <c:v>-3.4777900000000002</c:v>
                </c:pt>
                <c:pt idx="270">
                  <c:v>-3.47871</c:v>
                </c:pt>
                <c:pt idx="271">
                  <c:v>-3.4796300000000002</c:v>
                </c:pt>
                <c:pt idx="272">
                  <c:v>-3.4805099999999998</c:v>
                </c:pt>
                <c:pt idx="273">
                  <c:v>-3.4813999999999998</c:v>
                </c:pt>
                <c:pt idx="274">
                  <c:v>-3.4822599999999997</c:v>
                </c:pt>
                <c:pt idx="275">
                  <c:v>-3.48312</c:v>
                </c:pt>
                <c:pt idx="276">
                  <c:v>-3.4839500000000001</c:v>
                </c:pt>
                <c:pt idx="277">
                  <c:v>-3.4847799999999998</c:v>
                </c:pt>
                <c:pt idx="278">
                  <c:v>-3.4855899999999997</c:v>
                </c:pt>
                <c:pt idx="279">
                  <c:v>-3.4864000000000002</c:v>
                </c:pt>
                <c:pt idx="280">
                  <c:v>-3.4871799999999999</c:v>
                </c:pt>
                <c:pt idx="281">
                  <c:v>-3.4879600000000002</c:v>
                </c:pt>
                <c:pt idx="282">
                  <c:v>-3.4887199999999998</c:v>
                </c:pt>
                <c:pt idx="283">
                  <c:v>-3.4894699999999998</c:v>
                </c:pt>
                <c:pt idx="284">
                  <c:v>-3.4902000000000002</c:v>
                </c:pt>
                <c:pt idx="285">
                  <c:v>-3.4909400000000002</c:v>
                </c:pt>
                <c:pt idx="286">
                  <c:v>-3.4916499999999999</c:v>
                </c:pt>
                <c:pt idx="287">
                  <c:v>-3.4923600000000001</c:v>
                </c:pt>
                <c:pt idx="288">
                  <c:v>-3.4930400000000001</c:v>
                </c:pt>
                <c:pt idx="289">
                  <c:v>-3.4937300000000002</c:v>
                </c:pt>
                <c:pt idx="290">
                  <c:v>-3.4943999999999997</c:v>
                </c:pt>
                <c:pt idx="291">
                  <c:v>-3.4950600000000001</c:v>
                </c:pt>
                <c:pt idx="292">
                  <c:v>-3.4957100000000003</c:v>
                </c:pt>
                <c:pt idx="293">
                  <c:v>-3.4963500000000001</c:v>
                </c:pt>
                <c:pt idx="294">
                  <c:v>-3.4969700000000001</c:v>
                </c:pt>
                <c:pt idx="295">
                  <c:v>-3.4976000000000003</c:v>
                </c:pt>
                <c:pt idx="296">
                  <c:v>-3.4981999999999998</c:v>
                </c:pt>
                <c:pt idx="297">
                  <c:v>-3.4988100000000002</c:v>
                </c:pt>
                <c:pt idx="298">
                  <c:v>-3.49939</c:v>
                </c:pt>
                <c:pt idx="299">
                  <c:v>-3.4999799999999999</c:v>
                </c:pt>
                <c:pt idx="300">
                  <c:v>-3.5005500000000001</c:v>
                </c:pt>
                <c:pt idx="301">
                  <c:v>-3.5011100000000002</c:v>
                </c:pt>
                <c:pt idx="302">
                  <c:v>-3.5016600000000002</c:v>
                </c:pt>
                <c:pt idx="303">
                  <c:v>-3.5022099999999998</c:v>
                </c:pt>
                <c:pt idx="304">
                  <c:v>-3.5027400000000002</c:v>
                </c:pt>
                <c:pt idx="305">
                  <c:v>-3.5032700000000001</c:v>
                </c:pt>
                <c:pt idx="306">
                  <c:v>-3.50379</c:v>
                </c:pt>
                <c:pt idx="307">
                  <c:v>-3.5043099999999998</c:v>
                </c:pt>
                <c:pt idx="308">
                  <c:v>-3.5047999999999999</c:v>
                </c:pt>
                <c:pt idx="309">
                  <c:v>-3.5053000000000001</c:v>
                </c:pt>
                <c:pt idx="310">
                  <c:v>-3.5057900000000002</c:v>
                </c:pt>
                <c:pt idx="311">
                  <c:v>-3.5062699999999998</c:v>
                </c:pt>
                <c:pt idx="312">
                  <c:v>-3.5067400000000002</c:v>
                </c:pt>
                <c:pt idx="313">
                  <c:v>-3.5072099999999997</c:v>
                </c:pt>
                <c:pt idx="314">
                  <c:v>-3.50766</c:v>
                </c:pt>
                <c:pt idx="315">
                  <c:v>-3.5081100000000003</c:v>
                </c:pt>
                <c:pt idx="316">
                  <c:v>-3.5085500000000001</c:v>
                </c:pt>
                <c:pt idx="317">
                  <c:v>-3.5089899999999998</c:v>
                </c:pt>
                <c:pt idx="318">
                  <c:v>-3.50942</c:v>
                </c:pt>
                <c:pt idx="319">
                  <c:v>-3.5098400000000001</c:v>
                </c:pt>
                <c:pt idx="320">
                  <c:v>-3.5102500000000001</c:v>
                </c:pt>
                <c:pt idx="321">
                  <c:v>-3.5106599999999997</c:v>
                </c:pt>
                <c:pt idx="322">
                  <c:v>-3.5110600000000001</c:v>
                </c:pt>
                <c:pt idx="323">
                  <c:v>-3.51146</c:v>
                </c:pt>
                <c:pt idx="324">
                  <c:v>-3.5118499999999999</c:v>
                </c:pt>
                <c:pt idx="325">
                  <c:v>-3.5122300000000002</c:v>
                </c:pt>
                <c:pt idx="326">
                  <c:v>-3.51261</c:v>
                </c:pt>
                <c:pt idx="327">
                  <c:v>-3.5129799999999998</c:v>
                </c:pt>
                <c:pt idx="328">
                  <c:v>-3.5133400000000004</c:v>
                </c:pt>
                <c:pt idx="329">
                  <c:v>-3.5137100000000001</c:v>
                </c:pt>
                <c:pt idx="330">
                  <c:v>-3.5140600000000002</c:v>
                </c:pt>
                <c:pt idx="331">
                  <c:v>-3.5144100000000003</c:v>
                </c:pt>
                <c:pt idx="332">
                  <c:v>-3.5147500000000003</c:v>
                </c:pt>
                <c:pt idx="333">
                  <c:v>-3.5150900000000003</c:v>
                </c:pt>
                <c:pt idx="334">
                  <c:v>-3.5154199999999998</c:v>
                </c:pt>
                <c:pt idx="335">
                  <c:v>-3.5157500000000002</c:v>
                </c:pt>
                <c:pt idx="336">
                  <c:v>-3.51606</c:v>
                </c:pt>
                <c:pt idx="337">
                  <c:v>-3.5163800000000003</c:v>
                </c:pt>
                <c:pt idx="338">
                  <c:v>-3.5166899999999996</c:v>
                </c:pt>
                <c:pt idx="339">
                  <c:v>-3.5169999999999999</c:v>
                </c:pt>
                <c:pt idx="340">
                  <c:v>-3.5173000000000001</c:v>
                </c:pt>
                <c:pt idx="341">
                  <c:v>-3.5175999999999998</c:v>
                </c:pt>
                <c:pt idx="342">
                  <c:v>-3.51789</c:v>
                </c:pt>
                <c:pt idx="343">
                  <c:v>-3.5181800000000001</c:v>
                </c:pt>
                <c:pt idx="344">
                  <c:v>-3.5184600000000001</c:v>
                </c:pt>
                <c:pt idx="345">
                  <c:v>-3.5187400000000002</c:v>
                </c:pt>
                <c:pt idx="346">
                  <c:v>-3.5190099999999997</c:v>
                </c:pt>
                <c:pt idx="347">
                  <c:v>-3.5192800000000002</c:v>
                </c:pt>
                <c:pt idx="348">
                  <c:v>-3.5195400000000001</c:v>
                </c:pt>
                <c:pt idx="349">
                  <c:v>-3.5198100000000001</c:v>
                </c:pt>
                <c:pt idx="350">
                  <c:v>-3.52006</c:v>
                </c:pt>
                <c:pt idx="351">
                  <c:v>-3.5203200000000003</c:v>
                </c:pt>
                <c:pt idx="352">
                  <c:v>-3.5205600000000001</c:v>
                </c:pt>
                <c:pt idx="353">
                  <c:v>-3.52081</c:v>
                </c:pt>
                <c:pt idx="354">
                  <c:v>-3.5210499999999998</c:v>
                </c:pt>
                <c:pt idx="355">
                  <c:v>-3.5212899999999996</c:v>
                </c:pt>
                <c:pt idx="356">
                  <c:v>-3.5215200000000002</c:v>
                </c:pt>
                <c:pt idx="357">
                  <c:v>-3.5217500000000004</c:v>
                </c:pt>
                <c:pt idx="358">
                  <c:v>-3.52197</c:v>
                </c:pt>
                <c:pt idx="359">
                  <c:v>-3.5221999999999998</c:v>
                </c:pt>
                <c:pt idx="360">
                  <c:v>-3.5224199999999999</c:v>
                </c:pt>
                <c:pt idx="361">
                  <c:v>-3.5226299999999999</c:v>
                </c:pt>
                <c:pt idx="362">
                  <c:v>-3.52284</c:v>
                </c:pt>
                <c:pt idx="363">
                  <c:v>-3.52305</c:v>
                </c:pt>
                <c:pt idx="364">
                  <c:v>-3.5232600000000001</c:v>
                </c:pt>
                <c:pt idx="365">
                  <c:v>-3.52346</c:v>
                </c:pt>
                <c:pt idx="366">
                  <c:v>-3.52366</c:v>
                </c:pt>
                <c:pt idx="367">
                  <c:v>-3.52386</c:v>
                </c:pt>
                <c:pt idx="368">
                  <c:v>-3.5240500000000003</c:v>
                </c:pt>
                <c:pt idx="369">
                  <c:v>-3.5242399999999998</c:v>
                </c:pt>
                <c:pt idx="370">
                  <c:v>-3.5244199999999997</c:v>
                </c:pt>
                <c:pt idx="371">
                  <c:v>-3.52461</c:v>
                </c:pt>
                <c:pt idx="372">
                  <c:v>-3.5247899999999999</c:v>
                </c:pt>
                <c:pt idx="373">
                  <c:v>-3.5249700000000002</c:v>
                </c:pt>
                <c:pt idx="374">
                  <c:v>-3.5251400000000004</c:v>
                </c:pt>
                <c:pt idx="375">
                  <c:v>-3.5253099999999997</c:v>
                </c:pt>
                <c:pt idx="376">
                  <c:v>-3.5254799999999999</c:v>
                </c:pt>
                <c:pt idx="377">
                  <c:v>-3.5256499999999997</c:v>
                </c:pt>
                <c:pt idx="378">
                  <c:v>-3.5258099999999999</c:v>
                </c:pt>
                <c:pt idx="379">
                  <c:v>-3.5259699999999996</c:v>
                </c:pt>
                <c:pt idx="380">
                  <c:v>-3.5261299999999998</c:v>
                </c:pt>
                <c:pt idx="381">
                  <c:v>-3.5262900000000004</c:v>
                </c:pt>
                <c:pt idx="382">
                  <c:v>-3.52644</c:v>
                </c:pt>
                <c:pt idx="383">
                  <c:v>-3.5265900000000001</c:v>
                </c:pt>
                <c:pt idx="384">
                  <c:v>-3.5267399999999998</c:v>
                </c:pt>
                <c:pt idx="385">
                  <c:v>-3.5268900000000003</c:v>
                </c:pt>
                <c:pt idx="386">
                  <c:v>-3.5270299999999999</c:v>
                </c:pt>
                <c:pt idx="387">
                  <c:v>-3.52718</c:v>
                </c:pt>
                <c:pt idx="388">
                  <c:v>-3.5273099999999999</c:v>
                </c:pt>
                <c:pt idx="389">
                  <c:v>-3.52745</c:v>
                </c:pt>
                <c:pt idx="390">
                  <c:v>-3.52759</c:v>
                </c:pt>
                <c:pt idx="391">
                  <c:v>-3.52772</c:v>
                </c:pt>
                <c:pt idx="392">
                  <c:v>-3.5278499999999999</c:v>
                </c:pt>
                <c:pt idx="393">
                  <c:v>-3.5279799999999999</c:v>
                </c:pt>
                <c:pt idx="394">
                  <c:v>-3.5281099999999999</c:v>
                </c:pt>
                <c:pt idx="395">
                  <c:v>-3.5282299999999998</c:v>
                </c:pt>
                <c:pt idx="396">
                  <c:v>-3.5283499999999997</c:v>
                </c:pt>
                <c:pt idx="397">
                  <c:v>-3.5284800000000001</c:v>
                </c:pt>
                <c:pt idx="398">
                  <c:v>-3.5285900000000003</c:v>
                </c:pt>
                <c:pt idx="399">
                  <c:v>-3.5287100000000002</c:v>
                </c:pt>
                <c:pt idx="400">
                  <c:v>-3.5288300000000001</c:v>
                </c:pt>
                <c:pt idx="401">
                  <c:v>-3.52894</c:v>
                </c:pt>
                <c:pt idx="402">
                  <c:v>-3.5290500000000002</c:v>
                </c:pt>
                <c:pt idx="403">
                  <c:v>-3.5291600000000001</c:v>
                </c:pt>
                <c:pt idx="404">
                  <c:v>-3.5292699999999999</c:v>
                </c:pt>
                <c:pt idx="405">
                  <c:v>-3.5293799999999997</c:v>
                </c:pt>
                <c:pt idx="406">
                  <c:v>-3.52948</c:v>
                </c:pt>
                <c:pt idx="407">
                  <c:v>-3.5295900000000002</c:v>
                </c:pt>
                <c:pt idx="408">
                  <c:v>-3.52969</c:v>
                </c:pt>
                <c:pt idx="409">
                  <c:v>-3.5297899999999998</c:v>
                </c:pt>
                <c:pt idx="410">
                  <c:v>-3.5298800000000004</c:v>
                </c:pt>
                <c:pt idx="411">
                  <c:v>-3.5299800000000001</c:v>
                </c:pt>
                <c:pt idx="412">
                  <c:v>-3.5300800000000003</c:v>
                </c:pt>
                <c:pt idx="413">
                  <c:v>-3.53017</c:v>
                </c:pt>
                <c:pt idx="414">
                  <c:v>-3.5302600000000002</c:v>
                </c:pt>
                <c:pt idx="415">
                  <c:v>-3.5303499999999999</c:v>
                </c:pt>
                <c:pt idx="416">
                  <c:v>-3.53044</c:v>
                </c:pt>
                <c:pt idx="417">
                  <c:v>-3.5305299999999997</c:v>
                </c:pt>
                <c:pt idx="418">
                  <c:v>-3.5306199999999999</c:v>
                </c:pt>
                <c:pt idx="419">
                  <c:v>-3.5306999999999999</c:v>
                </c:pt>
                <c:pt idx="420">
                  <c:v>-3.53078</c:v>
                </c:pt>
                <c:pt idx="421">
                  <c:v>-3.5308700000000002</c:v>
                </c:pt>
                <c:pt idx="422">
                  <c:v>-3.5309500000000003</c:v>
                </c:pt>
                <c:pt idx="423">
                  <c:v>-3.5310300000000003</c:v>
                </c:pt>
                <c:pt idx="424">
                  <c:v>-3.53111</c:v>
                </c:pt>
                <c:pt idx="425">
                  <c:v>-3.53118</c:v>
                </c:pt>
                <c:pt idx="426">
                  <c:v>-3.5312600000000001</c:v>
                </c:pt>
                <c:pt idx="427">
                  <c:v>-3.5313399999999997</c:v>
                </c:pt>
                <c:pt idx="428">
                  <c:v>-3.5314100000000002</c:v>
                </c:pt>
                <c:pt idx="429">
                  <c:v>-3.5314799999999997</c:v>
                </c:pt>
                <c:pt idx="430">
                  <c:v>-3.5315500000000002</c:v>
                </c:pt>
                <c:pt idx="431">
                  <c:v>-3.5316199999999998</c:v>
                </c:pt>
                <c:pt idx="432">
                  <c:v>-3.5316900000000002</c:v>
                </c:pt>
                <c:pt idx="433">
                  <c:v>-3.5317599999999998</c:v>
                </c:pt>
                <c:pt idx="434">
                  <c:v>-3.5318300000000002</c:v>
                </c:pt>
                <c:pt idx="435">
                  <c:v>-3.5318900000000002</c:v>
                </c:pt>
                <c:pt idx="436">
                  <c:v>-3.5319599999999998</c:v>
                </c:pt>
                <c:pt idx="437">
                  <c:v>-3.5320200000000002</c:v>
                </c:pt>
                <c:pt idx="438">
                  <c:v>-3.5320800000000001</c:v>
                </c:pt>
                <c:pt idx="439">
                  <c:v>-3.5321500000000001</c:v>
                </c:pt>
                <c:pt idx="440">
                  <c:v>-3.5322100000000001</c:v>
                </c:pt>
                <c:pt idx="441">
                  <c:v>-3.53227</c:v>
                </c:pt>
                <c:pt idx="442">
                  <c:v>-3.5323200000000003</c:v>
                </c:pt>
                <c:pt idx="443">
                  <c:v>-3.5323800000000003</c:v>
                </c:pt>
                <c:pt idx="444">
                  <c:v>-3.5324400000000002</c:v>
                </c:pt>
                <c:pt idx="445">
                  <c:v>-3.5325000000000002</c:v>
                </c:pt>
                <c:pt idx="446">
                  <c:v>-3.5325500000000001</c:v>
                </c:pt>
                <c:pt idx="447">
                  <c:v>-3.53261</c:v>
                </c:pt>
                <c:pt idx="448">
                  <c:v>-3.5326599999999999</c:v>
                </c:pt>
                <c:pt idx="449">
                  <c:v>-3.5327099999999998</c:v>
                </c:pt>
                <c:pt idx="450">
                  <c:v>-3.5327600000000001</c:v>
                </c:pt>
                <c:pt idx="451">
                  <c:v>-3.53281</c:v>
                </c:pt>
                <c:pt idx="452">
                  <c:v>-3.5328599999999999</c:v>
                </c:pt>
                <c:pt idx="453">
                  <c:v>-3.5329099999999998</c:v>
                </c:pt>
                <c:pt idx="454">
                  <c:v>-3.5329600000000001</c:v>
                </c:pt>
                <c:pt idx="455">
                  <c:v>-3.53301</c:v>
                </c:pt>
                <c:pt idx="456">
                  <c:v>-3.5330599999999999</c:v>
                </c:pt>
                <c:pt idx="457">
                  <c:v>-3.5331000000000001</c:v>
                </c:pt>
                <c:pt idx="458">
                  <c:v>-3.53315</c:v>
                </c:pt>
                <c:pt idx="459">
                  <c:v>-3.5331899999999998</c:v>
                </c:pt>
                <c:pt idx="460">
                  <c:v>-3.5332400000000002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3446656"/>
        <c:axId val="43440384"/>
      </c:scatterChart>
      <c:valAx>
        <c:axId val="43428096"/>
        <c:scaling>
          <c:orientation val="minMax"/>
          <c:max val="480"/>
        </c:scaling>
        <c:delete val="0"/>
        <c:axPos val="b"/>
        <c:majorGridlines>
          <c:spPr>
            <a:ln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TIME [sec]</a:t>
                </a:r>
              </a:p>
            </c:rich>
          </c:tx>
          <c:layout>
            <c:manualLayout>
              <c:xMode val="edge"/>
              <c:yMode val="edge"/>
              <c:x val="0.43950168410251833"/>
              <c:y val="0.83625429815459118"/>
            </c:manualLayout>
          </c:layout>
          <c:overlay val="0"/>
        </c:title>
        <c:numFmt formatCode="General" sourceLinked="1"/>
        <c:majorTickMark val="cross"/>
        <c:minorTickMark val="none"/>
        <c:tickLblPos val="low"/>
        <c:spPr>
          <a:ln>
            <a:solidFill>
              <a:schemeClr val="tx1"/>
            </a:solidFill>
            <a:prstDash val="solid"/>
          </a:ln>
        </c:spPr>
        <c:crossAx val="43438464"/>
        <c:crosses val="autoZero"/>
        <c:crossBetween val="midCat"/>
        <c:majorUnit val="60"/>
      </c:valAx>
      <c:valAx>
        <c:axId val="43438464"/>
        <c:scaling>
          <c:orientation val="minMax"/>
          <c:max val="250"/>
          <c:min val="-250"/>
        </c:scaling>
        <c:delete val="0"/>
        <c:axPos val="l"/>
        <c:majorGridlines>
          <c:spPr>
            <a:ln>
              <a:prstDash val="sysDash"/>
            </a:ln>
          </c:spPr>
        </c:majorGridlines>
        <c:title>
          <c:tx>
            <c:rich>
              <a:bodyPr rot="0" vert="horz"/>
              <a:lstStyle/>
              <a:p>
                <a:pPr>
                  <a:defRPr>
                    <a:solidFill>
                      <a:srgbClr val="FF0000"/>
                    </a:solidFill>
                  </a:defRPr>
                </a:pPr>
                <a:r>
                  <a:rPr lang="en-US">
                    <a:solidFill>
                      <a:srgbClr val="FF0000"/>
                    </a:solidFill>
                  </a:rPr>
                  <a:t>LOAD [Pa]</a:t>
                </a:r>
              </a:p>
            </c:rich>
          </c:tx>
          <c:layout>
            <c:manualLayout>
              <c:xMode val="edge"/>
              <c:yMode val="edge"/>
              <c:x val="2.8328539770851997E-2"/>
              <c:y val="0.3547617957639016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txPr>
          <a:bodyPr/>
          <a:lstStyle/>
          <a:p>
            <a:pPr>
              <a:defRPr>
                <a:solidFill>
                  <a:srgbClr val="FF0000"/>
                </a:solidFill>
              </a:defRPr>
            </a:pPr>
            <a:endParaRPr lang="fr-FR"/>
          </a:p>
        </c:txPr>
        <c:crossAx val="43428096"/>
        <c:crosses val="autoZero"/>
        <c:crossBetween val="midCat"/>
        <c:majorUnit val="50"/>
        <c:minorUnit val="10"/>
      </c:valAx>
      <c:valAx>
        <c:axId val="43440384"/>
        <c:scaling>
          <c:orientation val="minMax"/>
          <c:max val="5"/>
          <c:min val="-5"/>
        </c:scaling>
        <c:delete val="0"/>
        <c:axPos val="r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fr-FR"/>
                  <a:t>uz [µm]</a:t>
                </a:r>
              </a:p>
            </c:rich>
          </c:tx>
          <c:layout>
            <c:manualLayout>
              <c:xMode val="edge"/>
              <c:yMode val="edge"/>
              <c:x val="0.89497996133716817"/>
              <c:y val="0.35722522330057582"/>
            </c:manualLayout>
          </c:layout>
          <c:overlay val="0"/>
        </c:title>
        <c:numFmt formatCode="#,##0.00" sourceLinked="0"/>
        <c:majorTickMark val="out"/>
        <c:minorTickMark val="none"/>
        <c:tickLblPos val="nextTo"/>
        <c:crossAx val="43446656"/>
        <c:crosses val="max"/>
        <c:crossBetween val="midCat"/>
      </c:valAx>
      <c:valAx>
        <c:axId val="4344665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43440384"/>
        <c:crosses val="autoZero"/>
        <c:crossBetween val="midCat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63078048747743"/>
          <c:y val="9.9122080902514245E-2"/>
          <c:w val="0.77217680474076722"/>
          <c:h val="0.66615011665208512"/>
        </c:manualLayout>
      </c:layout>
      <c:scatterChart>
        <c:scatterStyle val="lineMarker"/>
        <c:varyColors val="0"/>
        <c:ser>
          <c:idx val="1"/>
          <c:order val="1"/>
          <c:tx>
            <c:v>PL</c:v>
          </c:tx>
          <c:spPr>
            <a:ln w="1905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Foglio1!$F$7:$F$467</c:f>
              <c:numCache>
                <c:formatCode>General</c:formatCode>
                <c:ptCount val="461"/>
                <c:pt idx="0">
                  <c:v>0</c:v>
                </c:pt>
                <c:pt idx="1">
                  <c:v>0.14735999999999999</c:v>
                </c:pt>
                <c:pt idx="2">
                  <c:v>0.56208000000000002</c:v>
                </c:pt>
                <c:pt idx="3">
                  <c:v>1.2426999999999999</c:v>
                </c:pt>
                <c:pt idx="4">
                  <c:v>2.1878000000000002</c:v>
                </c:pt>
                <c:pt idx="5">
                  <c:v>3.3942000000000001</c:v>
                </c:pt>
                <c:pt idx="6">
                  <c:v>4.8590999999999998</c:v>
                </c:pt>
                <c:pt idx="7">
                  <c:v>6.5778999999999996</c:v>
                </c:pt>
                <c:pt idx="8">
                  <c:v>8.5459999999999994</c:v>
                </c:pt>
                <c:pt idx="9">
                  <c:v>10.757</c:v>
                </c:pt>
                <c:pt idx="10">
                  <c:v>13.205</c:v>
                </c:pt>
                <c:pt idx="11">
                  <c:v>15.882</c:v>
                </c:pt>
                <c:pt idx="12">
                  <c:v>18.779</c:v>
                </c:pt>
                <c:pt idx="13">
                  <c:v>21.888000000000002</c:v>
                </c:pt>
                <c:pt idx="14">
                  <c:v>25.196999999999999</c:v>
                </c:pt>
                <c:pt idx="15">
                  <c:v>28.696999999999999</c:v>
                </c:pt>
                <c:pt idx="16">
                  <c:v>32.374000000000002</c:v>
                </c:pt>
                <c:pt idx="17">
                  <c:v>36.218000000000004</c:v>
                </c:pt>
                <c:pt idx="18">
                  <c:v>40.213999999999999</c:v>
                </c:pt>
                <c:pt idx="19">
                  <c:v>44.35</c:v>
                </c:pt>
                <c:pt idx="20">
                  <c:v>48.610999999999997</c:v>
                </c:pt>
                <c:pt idx="21">
                  <c:v>52.982999999999997</c:v>
                </c:pt>
                <c:pt idx="22">
                  <c:v>57.451999999999998</c:v>
                </c:pt>
                <c:pt idx="23">
                  <c:v>62.000999999999998</c:v>
                </c:pt>
                <c:pt idx="24">
                  <c:v>66.614999999999995</c:v>
                </c:pt>
                <c:pt idx="25">
                  <c:v>71.278999999999996</c:v>
                </c:pt>
                <c:pt idx="26">
                  <c:v>75.977000000000004</c:v>
                </c:pt>
                <c:pt idx="27">
                  <c:v>80.692999999999998</c:v>
                </c:pt>
                <c:pt idx="28">
                  <c:v>85.411000000000001</c:v>
                </c:pt>
                <c:pt idx="29">
                  <c:v>90.114999999999995</c:v>
                </c:pt>
                <c:pt idx="30">
                  <c:v>94.787999999999997</c:v>
                </c:pt>
                <c:pt idx="31">
                  <c:v>99.415999999999997</c:v>
                </c:pt>
                <c:pt idx="32">
                  <c:v>103.98</c:v>
                </c:pt>
                <c:pt idx="33">
                  <c:v>108.47</c:v>
                </c:pt>
                <c:pt idx="34">
                  <c:v>112.87</c:v>
                </c:pt>
                <c:pt idx="35">
                  <c:v>117.15</c:v>
                </c:pt>
                <c:pt idx="36">
                  <c:v>121.32</c:v>
                </c:pt>
                <c:pt idx="37">
                  <c:v>125.35</c:v>
                </c:pt>
                <c:pt idx="38">
                  <c:v>129.22999999999999</c:v>
                </c:pt>
                <c:pt idx="39">
                  <c:v>132.94</c:v>
                </c:pt>
                <c:pt idx="40">
                  <c:v>136.47</c:v>
                </c:pt>
                <c:pt idx="41">
                  <c:v>139.82</c:v>
                </c:pt>
                <c:pt idx="42">
                  <c:v>142.97</c:v>
                </c:pt>
                <c:pt idx="43">
                  <c:v>145.9</c:v>
                </c:pt>
                <c:pt idx="44">
                  <c:v>148.6</c:v>
                </c:pt>
                <c:pt idx="45">
                  <c:v>151.08000000000001</c:v>
                </c:pt>
                <c:pt idx="46">
                  <c:v>153.31</c:v>
                </c:pt>
                <c:pt idx="47">
                  <c:v>155.28</c:v>
                </c:pt>
                <c:pt idx="48">
                  <c:v>157</c:v>
                </c:pt>
                <c:pt idx="49">
                  <c:v>158.44999999999999</c:v>
                </c:pt>
                <c:pt idx="50">
                  <c:v>159.63</c:v>
                </c:pt>
                <c:pt idx="51">
                  <c:v>160.52000000000001</c:v>
                </c:pt>
                <c:pt idx="52">
                  <c:v>161.13</c:v>
                </c:pt>
                <c:pt idx="53">
                  <c:v>161.46</c:v>
                </c:pt>
                <c:pt idx="54">
                  <c:v>161.49</c:v>
                </c:pt>
                <c:pt idx="55">
                  <c:v>161.22</c:v>
                </c:pt>
                <c:pt idx="56">
                  <c:v>160.66999999999999</c:v>
                </c:pt>
                <c:pt idx="57">
                  <c:v>159.81</c:v>
                </c:pt>
                <c:pt idx="58">
                  <c:v>158.66</c:v>
                </c:pt>
                <c:pt idx="59">
                  <c:v>157.22</c:v>
                </c:pt>
                <c:pt idx="60">
                  <c:v>155.47999999999999</c:v>
                </c:pt>
                <c:pt idx="61">
                  <c:v>153.6</c:v>
                </c:pt>
                <c:pt idx="62">
                  <c:v>151.69999999999999</c:v>
                </c:pt>
                <c:pt idx="63">
                  <c:v>149.78</c:v>
                </c:pt>
                <c:pt idx="64">
                  <c:v>147.84</c:v>
                </c:pt>
                <c:pt idx="65">
                  <c:v>145.9</c:v>
                </c:pt>
                <c:pt idx="66">
                  <c:v>143.94999999999999</c:v>
                </c:pt>
                <c:pt idx="67">
                  <c:v>141.99</c:v>
                </c:pt>
                <c:pt idx="68">
                  <c:v>140.03</c:v>
                </c:pt>
                <c:pt idx="69">
                  <c:v>138.07</c:v>
                </c:pt>
                <c:pt idx="70">
                  <c:v>136.12</c:v>
                </c:pt>
                <c:pt idx="71">
                  <c:v>134.16999999999999</c:v>
                </c:pt>
                <c:pt idx="72">
                  <c:v>132.24</c:v>
                </c:pt>
                <c:pt idx="73">
                  <c:v>130.31</c:v>
                </c:pt>
                <c:pt idx="74">
                  <c:v>128.41</c:v>
                </c:pt>
                <c:pt idx="75">
                  <c:v>126.51</c:v>
                </c:pt>
                <c:pt idx="76">
                  <c:v>124.64</c:v>
                </c:pt>
                <c:pt idx="77">
                  <c:v>122.78</c:v>
                </c:pt>
                <c:pt idx="78">
                  <c:v>120.94</c:v>
                </c:pt>
                <c:pt idx="79">
                  <c:v>119.12</c:v>
                </c:pt>
                <c:pt idx="80">
                  <c:v>117.32</c:v>
                </c:pt>
                <c:pt idx="81">
                  <c:v>115.55</c:v>
                </c:pt>
                <c:pt idx="82">
                  <c:v>113.79</c:v>
                </c:pt>
                <c:pt idx="83">
                  <c:v>112.06</c:v>
                </c:pt>
                <c:pt idx="84">
                  <c:v>110.35</c:v>
                </c:pt>
                <c:pt idx="85">
                  <c:v>108.66</c:v>
                </c:pt>
                <c:pt idx="86">
                  <c:v>107</c:v>
                </c:pt>
                <c:pt idx="87">
                  <c:v>105.35</c:v>
                </c:pt>
                <c:pt idx="88">
                  <c:v>103.73</c:v>
                </c:pt>
                <c:pt idx="89">
                  <c:v>102.14</c:v>
                </c:pt>
                <c:pt idx="90">
                  <c:v>100.56</c:v>
                </c:pt>
                <c:pt idx="91">
                  <c:v>99.01</c:v>
                </c:pt>
                <c:pt idx="92">
                  <c:v>97.480999999999995</c:v>
                </c:pt>
                <c:pt idx="93">
                  <c:v>95.972999999999999</c:v>
                </c:pt>
                <c:pt idx="94">
                  <c:v>94.488</c:v>
                </c:pt>
                <c:pt idx="95">
                  <c:v>93.024000000000001</c:v>
                </c:pt>
                <c:pt idx="96">
                  <c:v>91.581999999999994</c:v>
                </c:pt>
                <c:pt idx="97">
                  <c:v>90.16</c:v>
                </c:pt>
                <c:pt idx="98">
                  <c:v>88.760999999999996</c:v>
                </c:pt>
                <c:pt idx="99">
                  <c:v>87.382000000000005</c:v>
                </c:pt>
                <c:pt idx="100">
                  <c:v>86.024000000000001</c:v>
                </c:pt>
                <c:pt idx="101">
                  <c:v>84.685000000000002</c:v>
                </c:pt>
                <c:pt idx="102">
                  <c:v>83.367999999999995</c:v>
                </c:pt>
                <c:pt idx="103">
                  <c:v>82.07</c:v>
                </c:pt>
                <c:pt idx="104">
                  <c:v>80.792000000000002</c:v>
                </c:pt>
                <c:pt idx="105">
                  <c:v>79.531999999999996</c:v>
                </c:pt>
                <c:pt idx="106">
                  <c:v>78.293000000000006</c:v>
                </c:pt>
                <c:pt idx="107">
                  <c:v>77.072000000000003</c:v>
                </c:pt>
                <c:pt idx="108">
                  <c:v>75.87</c:v>
                </c:pt>
                <c:pt idx="109">
                  <c:v>74.685000000000002</c:v>
                </c:pt>
                <c:pt idx="110">
                  <c:v>73.52</c:v>
                </c:pt>
                <c:pt idx="111">
                  <c:v>72.370999999999995</c:v>
                </c:pt>
                <c:pt idx="112">
                  <c:v>71.241</c:v>
                </c:pt>
                <c:pt idx="113">
                  <c:v>70.126999999999995</c:v>
                </c:pt>
                <c:pt idx="114">
                  <c:v>69.031000000000006</c:v>
                </c:pt>
                <c:pt idx="115">
                  <c:v>67.950999999999993</c:v>
                </c:pt>
                <c:pt idx="116">
                  <c:v>66.888999999999996</c:v>
                </c:pt>
                <c:pt idx="117">
                  <c:v>65.841999999999999</c:v>
                </c:pt>
                <c:pt idx="118">
                  <c:v>64.811999999999998</c:v>
                </c:pt>
                <c:pt idx="119">
                  <c:v>63.796999999999997</c:v>
                </c:pt>
                <c:pt idx="120">
                  <c:v>62.798000000000002</c:v>
                </c:pt>
                <c:pt idx="121">
                  <c:v>61.814</c:v>
                </c:pt>
                <c:pt idx="122">
                  <c:v>60.847000000000001</c:v>
                </c:pt>
                <c:pt idx="123">
                  <c:v>59.893000000000001</c:v>
                </c:pt>
                <c:pt idx="124">
                  <c:v>58.954000000000001</c:v>
                </c:pt>
                <c:pt idx="125">
                  <c:v>58.03</c:v>
                </c:pt>
                <c:pt idx="126">
                  <c:v>57.12</c:v>
                </c:pt>
                <c:pt idx="127">
                  <c:v>56.223999999999997</c:v>
                </c:pt>
                <c:pt idx="128">
                  <c:v>55.341999999999999</c:v>
                </c:pt>
                <c:pt idx="129">
                  <c:v>54.473999999999997</c:v>
                </c:pt>
                <c:pt idx="130">
                  <c:v>53.619</c:v>
                </c:pt>
                <c:pt idx="131">
                  <c:v>52.777000000000001</c:v>
                </c:pt>
                <c:pt idx="132">
                  <c:v>51.948999999999998</c:v>
                </c:pt>
                <c:pt idx="133">
                  <c:v>51.133000000000003</c:v>
                </c:pt>
                <c:pt idx="134">
                  <c:v>50.33</c:v>
                </c:pt>
                <c:pt idx="135">
                  <c:v>49.539000000000001</c:v>
                </c:pt>
                <c:pt idx="136">
                  <c:v>48.761000000000003</c:v>
                </c:pt>
                <c:pt idx="137">
                  <c:v>47.994</c:v>
                </c:pt>
                <c:pt idx="138">
                  <c:v>47.241</c:v>
                </c:pt>
                <c:pt idx="139">
                  <c:v>46.497</c:v>
                </c:pt>
                <c:pt idx="140">
                  <c:v>45.767000000000003</c:v>
                </c:pt>
                <c:pt idx="141">
                  <c:v>45.046999999999997</c:v>
                </c:pt>
                <c:pt idx="142">
                  <c:v>44.338999999999999</c:v>
                </c:pt>
                <c:pt idx="143">
                  <c:v>43.640999999999998</c:v>
                </c:pt>
                <c:pt idx="144">
                  <c:v>42.954000000000001</c:v>
                </c:pt>
                <c:pt idx="145">
                  <c:v>42.277999999999999</c:v>
                </c:pt>
                <c:pt idx="146">
                  <c:v>41.613</c:v>
                </c:pt>
                <c:pt idx="147">
                  <c:v>40.957999999999998</c:v>
                </c:pt>
                <c:pt idx="148">
                  <c:v>40.313000000000002</c:v>
                </c:pt>
                <c:pt idx="149">
                  <c:v>39.677999999999997</c:v>
                </c:pt>
                <c:pt idx="150">
                  <c:v>39.054000000000002</c:v>
                </c:pt>
                <c:pt idx="151">
                  <c:v>38.438000000000002</c:v>
                </c:pt>
                <c:pt idx="152">
                  <c:v>37.832999999999998</c:v>
                </c:pt>
                <c:pt idx="153">
                  <c:v>37.237000000000002</c:v>
                </c:pt>
                <c:pt idx="154">
                  <c:v>36.65</c:v>
                </c:pt>
                <c:pt idx="155">
                  <c:v>36.072000000000003</c:v>
                </c:pt>
                <c:pt idx="156">
                  <c:v>35.503999999999998</c:v>
                </c:pt>
                <c:pt idx="157">
                  <c:v>34.944000000000003</c:v>
                </c:pt>
                <c:pt idx="158">
                  <c:v>34.393999999999998</c:v>
                </c:pt>
                <c:pt idx="159">
                  <c:v>33.850999999999999</c:v>
                </c:pt>
                <c:pt idx="160">
                  <c:v>33.317</c:v>
                </c:pt>
                <c:pt idx="161">
                  <c:v>32.792000000000002</c:v>
                </c:pt>
                <c:pt idx="162">
                  <c:v>32.274999999999999</c:v>
                </c:pt>
                <c:pt idx="163">
                  <c:v>31.765000000000001</c:v>
                </c:pt>
                <c:pt idx="164">
                  <c:v>31.265000000000001</c:v>
                </c:pt>
                <c:pt idx="165">
                  <c:v>30.771000000000001</c:v>
                </c:pt>
                <c:pt idx="166">
                  <c:v>30.286000000000001</c:v>
                </c:pt>
                <c:pt idx="167">
                  <c:v>29.806999999999999</c:v>
                </c:pt>
                <c:pt idx="168">
                  <c:v>29.337</c:v>
                </c:pt>
                <c:pt idx="169">
                  <c:v>28.873999999999999</c:v>
                </c:pt>
                <c:pt idx="170">
                  <c:v>28.417999999999999</c:v>
                </c:pt>
                <c:pt idx="171">
                  <c:v>27.969000000000001</c:v>
                </c:pt>
                <c:pt idx="172">
                  <c:v>27.527999999999999</c:v>
                </c:pt>
                <c:pt idx="173">
                  <c:v>27.093</c:v>
                </c:pt>
                <c:pt idx="174">
                  <c:v>26.664999999999999</c:v>
                </c:pt>
                <c:pt idx="175">
                  <c:v>26.244</c:v>
                </c:pt>
                <c:pt idx="176">
                  <c:v>25.829000000000001</c:v>
                </c:pt>
                <c:pt idx="177">
                  <c:v>25.420999999999999</c:v>
                </c:pt>
                <c:pt idx="178">
                  <c:v>25.02</c:v>
                </c:pt>
                <c:pt idx="179">
                  <c:v>24.623999999999999</c:v>
                </c:pt>
                <c:pt idx="180">
                  <c:v>24.234999999999999</c:v>
                </c:pt>
                <c:pt idx="181">
                  <c:v>23.852</c:v>
                </c:pt>
                <c:pt idx="182">
                  <c:v>23.475000000000001</c:v>
                </c:pt>
                <c:pt idx="183">
                  <c:v>23.103999999999999</c:v>
                </c:pt>
                <c:pt idx="184">
                  <c:v>22.739000000000001</c:v>
                </c:pt>
                <c:pt idx="185">
                  <c:v>22.379000000000001</c:v>
                </c:pt>
                <c:pt idx="186">
                  <c:v>22.026</c:v>
                </c:pt>
                <c:pt idx="187">
                  <c:v>21.677</c:v>
                </c:pt>
                <c:pt idx="188">
                  <c:v>21.334</c:v>
                </c:pt>
                <c:pt idx="189">
                  <c:v>20.997</c:v>
                </c:pt>
                <c:pt idx="190">
                  <c:v>20.664999999999999</c:v>
                </c:pt>
                <c:pt idx="191">
                  <c:v>20.338000000000001</c:v>
                </c:pt>
                <c:pt idx="192">
                  <c:v>20.015999999999998</c:v>
                </c:pt>
                <c:pt idx="193">
                  <c:v>19.7</c:v>
                </c:pt>
                <c:pt idx="194">
                  <c:v>19.388000000000002</c:v>
                </c:pt>
                <c:pt idx="195">
                  <c:v>19.081</c:v>
                </c:pt>
                <c:pt idx="196">
                  <c:v>18.779</c:v>
                </c:pt>
                <c:pt idx="197">
                  <c:v>18.481999999999999</c:v>
                </c:pt>
                <c:pt idx="198">
                  <c:v>18.190000000000001</c:v>
                </c:pt>
                <c:pt idx="199">
                  <c:v>17.902000000000001</c:v>
                </c:pt>
                <c:pt idx="200">
                  <c:v>17.619</c:v>
                </c:pt>
                <c:pt idx="201">
                  <c:v>17.338999999999999</c:v>
                </c:pt>
                <c:pt idx="202">
                  <c:v>17.065000000000001</c:v>
                </c:pt>
                <c:pt idx="203">
                  <c:v>16.795000000000002</c:v>
                </c:pt>
                <c:pt idx="204">
                  <c:v>16.529</c:v>
                </c:pt>
                <c:pt idx="205">
                  <c:v>16.266999999999999</c:v>
                </c:pt>
                <c:pt idx="206">
                  <c:v>16.010000000000002</c:v>
                </c:pt>
                <c:pt idx="207">
                  <c:v>15.756</c:v>
                </c:pt>
                <c:pt idx="208">
                  <c:v>15.507</c:v>
                </c:pt>
                <c:pt idx="209">
                  <c:v>15.260999999999999</c:v>
                </c:pt>
                <c:pt idx="210">
                  <c:v>15.02</c:v>
                </c:pt>
                <c:pt idx="211">
                  <c:v>14.781000000000001</c:v>
                </c:pt>
                <c:pt idx="212">
                  <c:v>14.548</c:v>
                </c:pt>
                <c:pt idx="213">
                  <c:v>14.317</c:v>
                </c:pt>
                <c:pt idx="214">
                  <c:v>14.09</c:v>
                </c:pt>
                <c:pt idx="215">
                  <c:v>13.867000000000001</c:v>
                </c:pt>
                <c:pt idx="216">
                  <c:v>13.647</c:v>
                </c:pt>
                <c:pt idx="217">
                  <c:v>13.430999999999999</c:v>
                </c:pt>
                <c:pt idx="218">
                  <c:v>13.218</c:v>
                </c:pt>
                <c:pt idx="219">
                  <c:v>13.009</c:v>
                </c:pt>
                <c:pt idx="220">
                  <c:v>12.803000000000001</c:v>
                </c:pt>
                <c:pt idx="221">
                  <c:v>12.6</c:v>
                </c:pt>
                <c:pt idx="222">
                  <c:v>12.4</c:v>
                </c:pt>
                <c:pt idx="223">
                  <c:v>12.204000000000001</c:v>
                </c:pt>
                <c:pt idx="224">
                  <c:v>12.01</c:v>
                </c:pt>
                <c:pt idx="225">
                  <c:v>11.82</c:v>
                </c:pt>
                <c:pt idx="226">
                  <c:v>11.632999999999999</c:v>
                </c:pt>
                <c:pt idx="227">
                  <c:v>11.448</c:v>
                </c:pt>
                <c:pt idx="228">
                  <c:v>11.266999999999999</c:v>
                </c:pt>
                <c:pt idx="229">
                  <c:v>11.087999999999999</c:v>
                </c:pt>
                <c:pt idx="230">
                  <c:v>10.912000000000001</c:v>
                </c:pt>
                <c:pt idx="231">
                  <c:v>10.739000000000001</c:v>
                </c:pt>
                <c:pt idx="232">
                  <c:v>10.569000000000001</c:v>
                </c:pt>
                <c:pt idx="233">
                  <c:v>10.401</c:v>
                </c:pt>
                <c:pt idx="234">
                  <c:v>10.237</c:v>
                </c:pt>
                <c:pt idx="235">
                  <c:v>10.074</c:v>
                </c:pt>
                <c:pt idx="236">
                  <c:v>9.9146999999999998</c:v>
                </c:pt>
                <c:pt idx="237">
                  <c:v>9.7573000000000008</c:v>
                </c:pt>
                <c:pt idx="238">
                  <c:v>9.6027000000000005</c:v>
                </c:pt>
                <c:pt idx="239">
                  <c:v>9.4503000000000004</c:v>
                </c:pt>
                <c:pt idx="240">
                  <c:v>9.3005999999999993</c:v>
                </c:pt>
                <c:pt idx="241">
                  <c:v>9.1529000000000007</c:v>
                </c:pt>
                <c:pt idx="242">
                  <c:v>9.0078999999999994</c:v>
                </c:pt>
                <c:pt idx="243">
                  <c:v>8.8649000000000004</c:v>
                </c:pt>
                <c:pt idx="244">
                  <c:v>8.7243999999999993</c:v>
                </c:pt>
                <c:pt idx="245">
                  <c:v>8.5859000000000005</c:v>
                </c:pt>
                <c:pt idx="246">
                  <c:v>8.4498999999999995</c:v>
                </c:pt>
                <c:pt idx="247">
                  <c:v>8.3156999999999996</c:v>
                </c:pt>
                <c:pt idx="248">
                  <c:v>8.1838999999999995</c:v>
                </c:pt>
                <c:pt idx="249">
                  <c:v>8.0540000000000003</c:v>
                </c:pt>
                <c:pt idx="250">
                  <c:v>7.9263000000000003</c:v>
                </c:pt>
                <c:pt idx="251">
                  <c:v>7.8005000000000004</c:v>
                </c:pt>
                <c:pt idx="252">
                  <c:v>7.6768000000000001</c:v>
                </c:pt>
                <c:pt idx="253">
                  <c:v>7.5548999999999999</c:v>
                </c:pt>
                <c:pt idx="254">
                  <c:v>7.4352</c:v>
                </c:pt>
                <c:pt idx="255">
                  <c:v>7.3170999999999999</c:v>
                </c:pt>
                <c:pt idx="256">
                  <c:v>7.2011000000000003</c:v>
                </c:pt>
                <c:pt idx="257">
                  <c:v>7.0867000000000004</c:v>
                </c:pt>
                <c:pt idx="258">
                  <c:v>6.9744000000000002</c:v>
                </c:pt>
                <c:pt idx="259">
                  <c:v>6.8635999999999999</c:v>
                </c:pt>
                <c:pt idx="260">
                  <c:v>6.7548000000000004</c:v>
                </c:pt>
                <c:pt idx="261">
                  <c:v>6.6475</c:v>
                </c:pt>
                <c:pt idx="262">
                  <c:v>6.5422000000000002</c:v>
                </c:pt>
                <c:pt idx="263">
                  <c:v>6.4382000000000001</c:v>
                </c:pt>
                <c:pt idx="264">
                  <c:v>6.3361999999999998</c:v>
                </c:pt>
                <c:pt idx="265">
                  <c:v>6.2355</c:v>
                </c:pt>
                <c:pt idx="266">
                  <c:v>6.1367000000000003</c:v>
                </c:pt>
                <c:pt idx="267">
                  <c:v>6.0391000000000004</c:v>
                </c:pt>
                <c:pt idx="268">
                  <c:v>5.9433999999999996</c:v>
                </c:pt>
                <c:pt idx="269">
                  <c:v>5.8490000000000002</c:v>
                </c:pt>
                <c:pt idx="270">
                  <c:v>5.7561999999999998</c:v>
                </c:pt>
                <c:pt idx="271">
                  <c:v>5.6647999999999996</c:v>
                </c:pt>
                <c:pt idx="272">
                  <c:v>5.5750000000000002</c:v>
                </c:pt>
                <c:pt idx="273">
                  <c:v>5.4863999999999997</c:v>
                </c:pt>
                <c:pt idx="274">
                  <c:v>5.3994</c:v>
                </c:pt>
                <c:pt idx="275">
                  <c:v>5.3136000000000001</c:v>
                </c:pt>
                <c:pt idx="276">
                  <c:v>5.2293000000000003</c:v>
                </c:pt>
                <c:pt idx="277">
                  <c:v>5.1462000000000003</c:v>
                </c:pt>
                <c:pt idx="278">
                  <c:v>5.0646000000000004</c:v>
                </c:pt>
                <c:pt idx="279">
                  <c:v>4.9840999999999998</c:v>
                </c:pt>
                <c:pt idx="280">
                  <c:v>4.9051</c:v>
                </c:pt>
                <c:pt idx="281">
                  <c:v>4.8270999999999997</c:v>
                </c:pt>
                <c:pt idx="282">
                  <c:v>4.7506000000000004</c:v>
                </c:pt>
                <c:pt idx="283">
                  <c:v>4.6750999999999996</c:v>
                </c:pt>
                <c:pt idx="284">
                  <c:v>4.601</c:v>
                </c:pt>
                <c:pt idx="285">
                  <c:v>4.5278</c:v>
                </c:pt>
                <c:pt idx="286">
                  <c:v>4.4560000000000004</c:v>
                </c:pt>
                <c:pt idx="287">
                  <c:v>4.3852000000000002</c:v>
                </c:pt>
                <c:pt idx="288">
                  <c:v>4.3156999999999996</c:v>
                </c:pt>
                <c:pt idx="289">
                  <c:v>4.2470999999999997</c:v>
                </c:pt>
                <c:pt idx="290">
                  <c:v>4.1797000000000004</c:v>
                </c:pt>
                <c:pt idx="291">
                  <c:v>4.1132999999999997</c:v>
                </c:pt>
                <c:pt idx="292">
                  <c:v>4.048</c:v>
                </c:pt>
                <c:pt idx="293">
                  <c:v>3.9836999999999998</c:v>
                </c:pt>
                <c:pt idx="294">
                  <c:v>3.9205000000000001</c:v>
                </c:pt>
                <c:pt idx="295">
                  <c:v>3.8582000000000001</c:v>
                </c:pt>
                <c:pt idx="296">
                  <c:v>3.7970000000000002</c:v>
                </c:pt>
                <c:pt idx="297">
                  <c:v>3.7366000000000001</c:v>
                </c:pt>
                <c:pt idx="298">
                  <c:v>3.6772999999999998</c:v>
                </c:pt>
                <c:pt idx="299">
                  <c:v>3.6189</c:v>
                </c:pt>
                <c:pt idx="300">
                  <c:v>3.5615000000000001</c:v>
                </c:pt>
                <c:pt idx="301">
                  <c:v>3.5049000000000001</c:v>
                </c:pt>
                <c:pt idx="302">
                  <c:v>3.4493</c:v>
                </c:pt>
                <c:pt idx="303">
                  <c:v>3.3944000000000001</c:v>
                </c:pt>
                <c:pt idx="304">
                  <c:v>3.3405999999999998</c:v>
                </c:pt>
                <c:pt idx="305">
                  <c:v>3.2875000000000001</c:v>
                </c:pt>
                <c:pt idx="306">
                  <c:v>3.2353000000000001</c:v>
                </c:pt>
                <c:pt idx="307">
                  <c:v>3.1839</c:v>
                </c:pt>
                <c:pt idx="308">
                  <c:v>3.1334</c:v>
                </c:pt>
                <c:pt idx="309">
                  <c:v>3.0834999999999999</c:v>
                </c:pt>
                <c:pt idx="310">
                  <c:v>3.0346000000000002</c:v>
                </c:pt>
                <c:pt idx="311">
                  <c:v>2.9864000000000002</c:v>
                </c:pt>
                <c:pt idx="312">
                  <c:v>2.9390000000000001</c:v>
                </c:pt>
                <c:pt idx="313">
                  <c:v>2.8923000000000001</c:v>
                </c:pt>
                <c:pt idx="314">
                  <c:v>2.8464</c:v>
                </c:pt>
                <c:pt idx="315">
                  <c:v>2.8010999999999999</c:v>
                </c:pt>
                <c:pt idx="316">
                  <c:v>2.7566999999999999</c:v>
                </c:pt>
                <c:pt idx="317">
                  <c:v>2.7128999999999999</c:v>
                </c:pt>
                <c:pt idx="318">
                  <c:v>2.6698</c:v>
                </c:pt>
                <c:pt idx="319">
                  <c:v>2.6274000000000002</c:v>
                </c:pt>
                <c:pt idx="320">
                  <c:v>2.5857000000000001</c:v>
                </c:pt>
                <c:pt idx="321">
                  <c:v>2.5446</c:v>
                </c:pt>
                <c:pt idx="322">
                  <c:v>2.5042</c:v>
                </c:pt>
                <c:pt idx="323">
                  <c:v>2.4643999999999999</c:v>
                </c:pt>
                <c:pt idx="324">
                  <c:v>2.4253</c:v>
                </c:pt>
                <c:pt idx="325">
                  <c:v>2.3866999999999998</c:v>
                </c:pt>
                <c:pt idx="326">
                  <c:v>2.3488000000000002</c:v>
                </c:pt>
                <c:pt idx="327">
                  <c:v>2.3115000000000001</c:v>
                </c:pt>
                <c:pt idx="328">
                  <c:v>2.2747999999999999</c:v>
                </c:pt>
                <c:pt idx="329">
                  <c:v>2.2385999999999999</c:v>
                </c:pt>
                <c:pt idx="330">
                  <c:v>2.2031000000000001</c:v>
                </c:pt>
                <c:pt idx="331">
                  <c:v>2.1680999999999999</c:v>
                </c:pt>
                <c:pt idx="332">
                  <c:v>2.1337000000000002</c:v>
                </c:pt>
                <c:pt idx="333">
                  <c:v>2.0996999999999999</c:v>
                </c:pt>
                <c:pt idx="334">
                  <c:v>2.0663999999999998</c:v>
                </c:pt>
                <c:pt idx="335">
                  <c:v>2.0335999999999999</c:v>
                </c:pt>
                <c:pt idx="336">
                  <c:v>2.0013000000000001</c:v>
                </c:pt>
                <c:pt idx="337">
                  <c:v>1.9695</c:v>
                </c:pt>
                <c:pt idx="338">
                  <c:v>1.9381999999999999</c:v>
                </c:pt>
                <c:pt idx="339">
                  <c:v>1.9074</c:v>
                </c:pt>
                <c:pt idx="340">
                  <c:v>1.8771</c:v>
                </c:pt>
                <c:pt idx="341">
                  <c:v>1.8472999999999999</c:v>
                </c:pt>
                <c:pt idx="342">
                  <c:v>1.8180000000000001</c:v>
                </c:pt>
                <c:pt idx="343">
                  <c:v>1.7889999999999999</c:v>
                </c:pt>
                <c:pt idx="344">
                  <c:v>1.7606999999999999</c:v>
                </c:pt>
                <c:pt idx="345">
                  <c:v>1.7325999999999999</c:v>
                </c:pt>
                <c:pt idx="346">
                  <c:v>1.7052</c:v>
                </c:pt>
                <c:pt idx="347">
                  <c:v>1.6779999999999999</c:v>
                </c:pt>
                <c:pt idx="348">
                  <c:v>1.6514</c:v>
                </c:pt>
                <c:pt idx="349">
                  <c:v>1.6251</c:v>
                </c:pt>
                <c:pt idx="350">
                  <c:v>1.5993999999999999</c:v>
                </c:pt>
                <c:pt idx="351">
                  <c:v>1.5739000000000001</c:v>
                </c:pt>
                <c:pt idx="352">
                  <c:v>1.5488999999999999</c:v>
                </c:pt>
                <c:pt idx="353">
                  <c:v>1.5243</c:v>
                </c:pt>
                <c:pt idx="354">
                  <c:v>1.5001</c:v>
                </c:pt>
                <c:pt idx="355">
                  <c:v>1.4762</c:v>
                </c:pt>
                <c:pt idx="356">
                  <c:v>1.4528000000000001</c:v>
                </c:pt>
                <c:pt idx="357">
                  <c:v>1.4297</c:v>
                </c:pt>
                <c:pt idx="358">
                  <c:v>1.407</c:v>
                </c:pt>
                <c:pt idx="359">
                  <c:v>1.3846000000000001</c:v>
                </c:pt>
                <c:pt idx="360">
                  <c:v>1.3627</c:v>
                </c:pt>
                <c:pt idx="361">
                  <c:v>1.341</c:v>
                </c:pt>
                <c:pt idx="362">
                  <c:v>1.3197000000000001</c:v>
                </c:pt>
                <c:pt idx="363">
                  <c:v>1.2987</c:v>
                </c:pt>
                <c:pt idx="364">
                  <c:v>1.2781</c:v>
                </c:pt>
                <c:pt idx="365">
                  <c:v>1.2578</c:v>
                </c:pt>
                <c:pt idx="366">
                  <c:v>1.2378</c:v>
                </c:pt>
                <c:pt idx="367">
                  <c:v>1.2181</c:v>
                </c:pt>
                <c:pt idx="368">
                  <c:v>1.1988000000000001</c:v>
                </c:pt>
                <c:pt idx="369">
                  <c:v>1.1797</c:v>
                </c:pt>
                <c:pt idx="370">
                  <c:v>1.161</c:v>
                </c:pt>
                <c:pt idx="371">
                  <c:v>1.1425000000000001</c:v>
                </c:pt>
                <c:pt idx="372">
                  <c:v>1.1244000000000001</c:v>
                </c:pt>
                <c:pt idx="373">
                  <c:v>1.1065</c:v>
                </c:pt>
                <c:pt idx="374">
                  <c:v>1.089</c:v>
                </c:pt>
                <c:pt idx="375">
                  <c:v>1.0716000000000001</c:v>
                </c:pt>
                <c:pt idx="376">
                  <c:v>1.0546</c:v>
                </c:pt>
                <c:pt idx="377">
                  <c:v>1.0378000000000001</c:v>
                </c:pt>
                <c:pt idx="378">
                  <c:v>1.0214000000000001</c:v>
                </c:pt>
                <c:pt idx="379">
                  <c:v>1.0051000000000001</c:v>
                </c:pt>
                <c:pt idx="380">
                  <c:v>0.98917999999999995</c:v>
                </c:pt>
                <c:pt idx="381">
                  <c:v>0.97343000000000002</c:v>
                </c:pt>
                <c:pt idx="382">
                  <c:v>0.95799000000000001</c:v>
                </c:pt>
                <c:pt idx="383">
                  <c:v>0.94274000000000002</c:v>
                </c:pt>
                <c:pt idx="384">
                  <c:v>0.92779</c:v>
                </c:pt>
                <c:pt idx="385">
                  <c:v>0.91302000000000005</c:v>
                </c:pt>
                <c:pt idx="386">
                  <c:v>0.89854000000000001</c:v>
                </c:pt>
                <c:pt idx="387">
                  <c:v>0.88422999999999996</c:v>
                </c:pt>
                <c:pt idx="388">
                  <c:v>0.87021000000000004</c:v>
                </c:pt>
                <c:pt idx="389">
                  <c:v>0.85636000000000001</c:v>
                </c:pt>
                <c:pt idx="390">
                  <c:v>0.84277999999999997</c:v>
                </c:pt>
                <c:pt idx="391">
                  <c:v>0.82935999999999999</c:v>
                </c:pt>
                <c:pt idx="392">
                  <c:v>0.81620000000000004</c:v>
                </c:pt>
                <c:pt idx="393">
                  <c:v>0.80320999999999998</c:v>
                </c:pt>
                <c:pt idx="394">
                  <c:v>0.79047000000000001</c:v>
                </c:pt>
                <c:pt idx="395">
                  <c:v>0.77788999999999997</c:v>
                </c:pt>
                <c:pt idx="396">
                  <c:v>0.76554999999999995</c:v>
                </c:pt>
                <c:pt idx="397">
                  <c:v>0.75336000000000003</c:v>
                </c:pt>
                <c:pt idx="398">
                  <c:v>0.74141000000000001</c:v>
                </c:pt>
                <c:pt idx="399">
                  <c:v>0.72960999999999998</c:v>
                </c:pt>
                <c:pt idx="400">
                  <c:v>0.71804000000000001</c:v>
                </c:pt>
                <c:pt idx="401">
                  <c:v>0.70660000000000001</c:v>
                </c:pt>
                <c:pt idx="402">
                  <c:v>0.69540000000000002</c:v>
                </c:pt>
                <c:pt idx="403">
                  <c:v>0.68432999999999999</c:v>
                </c:pt>
                <c:pt idx="404">
                  <c:v>0.67347000000000001</c:v>
                </c:pt>
                <c:pt idx="405">
                  <c:v>0.66274999999999995</c:v>
                </c:pt>
                <c:pt idx="406">
                  <c:v>0.65224000000000004</c:v>
                </c:pt>
                <c:pt idx="407">
                  <c:v>0.64185000000000003</c:v>
                </c:pt>
                <c:pt idx="408">
                  <c:v>0.63168000000000002</c:v>
                </c:pt>
                <c:pt idx="409">
                  <c:v>0.62161999999999995</c:v>
                </c:pt>
                <c:pt idx="410">
                  <c:v>0.61175999999999997</c:v>
                </c:pt>
                <c:pt idx="411">
                  <c:v>0.60202</c:v>
                </c:pt>
                <c:pt idx="412">
                  <c:v>0.59247000000000005</c:v>
                </c:pt>
                <c:pt idx="413">
                  <c:v>0.58304</c:v>
                </c:pt>
                <c:pt idx="414">
                  <c:v>0.57379000000000002</c:v>
                </c:pt>
                <c:pt idx="415">
                  <c:v>0.56464999999999999</c:v>
                </c:pt>
                <c:pt idx="416">
                  <c:v>0.55569999999999997</c:v>
                </c:pt>
                <c:pt idx="417">
                  <c:v>0.54684999999999995</c:v>
                </c:pt>
                <c:pt idx="418">
                  <c:v>0.53817999999999999</c:v>
                </c:pt>
                <c:pt idx="419">
                  <c:v>0.52961000000000003</c:v>
                </c:pt>
                <c:pt idx="420">
                  <c:v>0.52120999999999995</c:v>
                </c:pt>
                <c:pt idx="421">
                  <c:v>0.51290999999999998</c:v>
                </c:pt>
                <c:pt idx="422">
                  <c:v>0.50478000000000001</c:v>
                </c:pt>
                <c:pt idx="423">
                  <c:v>0.49674000000000001</c:v>
                </c:pt>
                <c:pt idx="424">
                  <c:v>0.48886000000000002</c:v>
                </c:pt>
                <c:pt idx="425">
                  <c:v>0.48107</c:v>
                </c:pt>
                <c:pt idx="426">
                  <c:v>0.47344999999999998</c:v>
                </c:pt>
                <c:pt idx="427">
                  <c:v>0.46590999999999999</c:v>
                </c:pt>
                <c:pt idx="428">
                  <c:v>0.45851999999999998</c:v>
                </c:pt>
                <c:pt idx="429">
                  <c:v>0.45122000000000001</c:v>
                </c:pt>
                <c:pt idx="430">
                  <c:v>0.44406000000000001</c:v>
                </c:pt>
                <c:pt idx="431">
                  <c:v>0.43698999999999999</c:v>
                </c:pt>
                <c:pt idx="432">
                  <c:v>0.43006</c:v>
                </c:pt>
                <c:pt idx="433">
                  <c:v>0.42320999999999998</c:v>
                </c:pt>
                <c:pt idx="434">
                  <c:v>0.41649999999999998</c:v>
                </c:pt>
                <c:pt idx="435">
                  <c:v>0.40987000000000001</c:v>
                </c:pt>
                <c:pt idx="436">
                  <c:v>0.40337000000000001</c:v>
                </c:pt>
                <c:pt idx="437">
                  <c:v>0.39694000000000002</c:v>
                </c:pt>
                <c:pt idx="438">
                  <c:v>0.39065</c:v>
                </c:pt>
                <c:pt idx="439">
                  <c:v>0.38442999999999999</c:v>
                </c:pt>
                <c:pt idx="440">
                  <c:v>0.37833</c:v>
                </c:pt>
                <c:pt idx="441">
                  <c:v>0.37230000000000002</c:v>
                </c:pt>
                <c:pt idx="442">
                  <c:v>0.3664</c:v>
                </c:pt>
                <c:pt idx="443">
                  <c:v>0.36057</c:v>
                </c:pt>
                <c:pt idx="444">
                  <c:v>0.35485</c:v>
                </c:pt>
                <c:pt idx="445">
                  <c:v>0.34920000000000001</c:v>
                </c:pt>
                <c:pt idx="446">
                  <c:v>0.34366000000000002</c:v>
                </c:pt>
                <c:pt idx="447">
                  <c:v>0.33818999999999999</c:v>
                </c:pt>
                <c:pt idx="448">
                  <c:v>0.33282</c:v>
                </c:pt>
                <c:pt idx="449">
                  <c:v>0.32751999999999998</c:v>
                </c:pt>
                <c:pt idx="450">
                  <c:v>0.32233000000000001</c:v>
                </c:pt>
                <c:pt idx="451">
                  <c:v>0.31719000000000003</c:v>
                </c:pt>
                <c:pt idx="452">
                  <c:v>0.31217</c:v>
                </c:pt>
                <c:pt idx="453">
                  <c:v>0.30719000000000002</c:v>
                </c:pt>
                <c:pt idx="454">
                  <c:v>0.30231999999999998</c:v>
                </c:pt>
                <c:pt idx="455">
                  <c:v>0.29751</c:v>
                </c:pt>
                <c:pt idx="456">
                  <c:v>0.29278999999999999</c:v>
                </c:pt>
                <c:pt idx="457">
                  <c:v>0.28813</c:v>
                </c:pt>
                <c:pt idx="458">
                  <c:v>0.28355999999999998</c:v>
                </c:pt>
                <c:pt idx="459">
                  <c:v>0.27904000000000001</c:v>
                </c:pt>
                <c:pt idx="460">
                  <c:v>0.27461999999999998</c:v>
                </c:pt>
              </c:numCache>
            </c:numRef>
          </c:yVal>
          <c:smooth val="0"/>
        </c:ser>
        <c:ser>
          <c:idx val="2"/>
          <c:order val="2"/>
          <c:tx>
            <c:v>PB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Foglio1!$G$7:$G$467</c:f>
              <c:numCache>
                <c:formatCode>General</c:formatCode>
                <c:ptCount val="461"/>
                <c:pt idx="0">
                  <c:v>0</c:v>
                </c:pt>
                <c:pt idx="1">
                  <c:v>0.59118000000000004</c:v>
                </c:pt>
                <c:pt idx="2">
                  <c:v>1.1859</c:v>
                </c:pt>
                <c:pt idx="3">
                  <c:v>1.7698</c:v>
                </c:pt>
                <c:pt idx="4">
                  <c:v>2.3540000000000001</c:v>
                </c:pt>
                <c:pt idx="5">
                  <c:v>2.9245000000000001</c:v>
                </c:pt>
                <c:pt idx="6">
                  <c:v>3.4921000000000002</c:v>
                </c:pt>
                <c:pt idx="7">
                  <c:v>4.0430000000000001</c:v>
                </c:pt>
                <c:pt idx="8">
                  <c:v>4.5879000000000003</c:v>
                </c:pt>
                <c:pt idx="9">
                  <c:v>5.1132</c:v>
                </c:pt>
                <c:pt idx="10">
                  <c:v>5.6294000000000004</c:v>
                </c:pt>
                <c:pt idx="11">
                  <c:v>6.1233000000000004</c:v>
                </c:pt>
                <c:pt idx="12">
                  <c:v>6.6052</c:v>
                </c:pt>
                <c:pt idx="13">
                  <c:v>7.0621</c:v>
                </c:pt>
                <c:pt idx="14">
                  <c:v>7.5044000000000004</c:v>
                </c:pt>
                <c:pt idx="15">
                  <c:v>7.9192999999999998</c:v>
                </c:pt>
                <c:pt idx="16">
                  <c:v>8.3170000000000002</c:v>
                </c:pt>
                <c:pt idx="17">
                  <c:v>8.6850000000000005</c:v>
                </c:pt>
                <c:pt idx="18">
                  <c:v>9.0335999999999999</c:v>
                </c:pt>
                <c:pt idx="19">
                  <c:v>9.3506</c:v>
                </c:pt>
                <c:pt idx="20">
                  <c:v>9.6462000000000003</c:v>
                </c:pt>
                <c:pt idx="21">
                  <c:v>9.9084000000000003</c:v>
                </c:pt>
                <c:pt idx="22">
                  <c:v>10.148</c:v>
                </c:pt>
                <c:pt idx="23">
                  <c:v>10.352</c:v>
                </c:pt>
                <c:pt idx="24">
                  <c:v>10.532</c:v>
                </c:pt>
                <c:pt idx="25">
                  <c:v>10.677</c:v>
                </c:pt>
                <c:pt idx="26">
                  <c:v>10.795999999999999</c:v>
                </c:pt>
                <c:pt idx="27">
                  <c:v>10.878</c:v>
                </c:pt>
                <c:pt idx="28">
                  <c:v>10.935</c:v>
                </c:pt>
                <c:pt idx="29">
                  <c:v>10.954000000000001</c:v>
                </c:pt>
                <c:pt idx="30">
                  <c:v>10.948</c:v>
                </c:pt>
                <c:pt idx="31">
                  <c:v>10.904</c:v>
                </c:pt>
                <c:pt idx="32">
                  <c:v>10.834</c:v>
                </c:pt>
                <c:pt idx="33">
                  <c:v>10.728</c:v>
                </c:pt>
                <c:pt idx="34">
                  <c:v>10.597</c:v>
                </c:pt>
                <c:pt idx="35">
                  <c:v>10.429</c:v>
                </c:pt>
                <c:pt idx="36">
                  <c:v>10.237</c:v>
                </c:pt>
                <c:pt idx="37">
                  <c:v>10.01</c:v>
                </c:pt>
                <c:pt idx="38">
                  <c:v>9.7599</c:v>
                </c:pt>
                <c:pt idx="39">
                  <c:v>9.4763000000000002</c:v>
                </c:pt>
                <c:pt idx="40">
                  <c:v>9.1712000000000007</c:v>
                </c:pt>
                <c:pt idx="41">
                  <c:v>8.8343000000000007</c:v>
                </c:pt>
                <c:pt idx="42">
                  <c:v>8.4779</c:v>
                </c:pt>
                <c:pt idx="43">
                  <c:v>8.0916999999999994</c:v>
                </c:pt>
                <c:pt idx="44">
                  <c:v>7.6882000000000001</c:v>
                </c:pt>
                <c:pt idx="45">
                  <c:v>7.2573999999999996</c:v>
                </c:pt>
                <c:pt idx="46">
                  <c:v>6.8117999999999999</c:v>
                </c:pt>
                <c:pt idx="47">
                  <c:v>6.3413000000000004</c:v>
                </c:pt>
                <c:pt idx="48">
                  <c:v>5.8589000000000002</c:v>
                </c:pt>
                <c:pt idx="49">
                  <c:v>5.3544</c:v>
                </c:pt>
                <c:pt idx="50">
                  <c:v>4.8409000000000004</c:v>
                </c:pt>
                <c:pt idx="51">
                  <c:v>4.3078000000000003</c:v>
                </c:pt>
                <c:pt idx="52">
                  <c:v>3.7698999999999998</c:v>
                </c:pt>
                <c:pt idx="53">
                  <c:v>3.2149000000000001</c:v>
                </c:pt>
                <c:pt idx="54">
                  <c:v>2.6577000000000002</c:v>
                </c:pt>
                <c:pt idx="55">
                  <c:v>2.0758000000000001</c:v>
                </c:pt>
                <c:pt idx="56">
                  <c:v>1.5294000000000001</c:v>
                </c:pt>
                <c:pt idx="57">
                  <c:v>0.92664999999999997</c:v>
                </c:pt>
                <c:pt idx="58">
                  <c:v>0.37473000000000001</c:v>
                </c:pt>
                <c:pt idx="59">
                  <c:v>-0.23068</c:v>
                </c:pt>
                <c:pt idx="60">
                  <c:v>-0.78176999999999996</c:v>
                </c:pt>
                <c:pt idx="61">
                  <c:v>-0.79808999999999997</c:v>
                </c:pt>
                <c:pt idx="62">
                  <c:v>-0.76122000000000001</c:v>
                </c:pt>
                <c:pt idx="63">
                  <c:v>-0.77686999999999995</c:v>
                </c:pt>
                <c:pt idx="64">
                  <c:v>-0.73980999999999997</c:v>
                </c:pt>
                <c:pt idx="65">
                  <c:v>-0.75531000000000004</c:v>
                </c:pt>
                <c:pt idx="66">
                  <c:v>-0.71816999999999998</c:v>
                </c:pt>
                <c:pt idx="67">
                  <c:v>-0.73358999999999996</c:v>
                </c:pt>
                <c:pt idx="68">
                  <c:v>-0.69650000000000001</c:v>
                </c:pt>
                <c:pt idx="69">
                  <c:v>-0.71189999999999998</c:v>
                </c:pt>
                <c:pt idx="70">
                  <c:v>-0.67495000000000005</c:v>
                </c:pt>
                <c:pt idx="71">
                  <c:v>-0.69038999999999995</c:v>
                </c:pt>
                <c:pt idx="72">
                  <c:v>-0.65366000000000002</c:v>
                </c:pt>
                <c:pt idx="73">
                  <c:v>-0.66915999999999998</c:v>
                </c:pt>
                <c:pt idx="74">
                  <c:v>-0.63273000000000001</c:v>
                </c:pt>
                <c:pt idx="75">
                  <c:v>-0.64832000000000001</c:v>
                </c:pt>
                <c:pt idx="76">
                  <c:v>-0.61223000000000005</c:v>
                </c:pt>
                <c:pt idx="77">
                  <c:v>-0.62792999999999999</c:v>
                </c:pt>
                <c:pt idx="78">
                  <c:v>-0.59223000000000003</c:v>
                </c:pt>
                <c:pt idx="79">
                  <c:v>-0.60802999999999996</c:v>
                </c:pt>
                <c:pt idx="80">
                  <c:v>-0.57276000000000005</c:v>
                </c:pt>
                <c:pt idx="81">
                  <c:v>-0.58867000000000003</c:v>
                </c:pt>
                <c:pt idx="82">
                  <c:v>-0.55384999999999995</c:v>
                </c:pt>
                <c:pt idx="83">
                  <c:v>-0.56984000000000001</c:v>
                </c:pt>
                <c:pt idx="84">
                  <c:v>-0.53549000000000002</c:v>
                </c:pt>
                <c:pt idx="85">
                  <c:v>-0.55157</c:v>
                </c:pt>
                <c:pt idx="86">
                  <c:v>-0.51770000000000005</c:v>
                </c:pt>
                <c:pt idx="87">
                  <c:v>-0.53386</c:v>
                </c:pt>
                <c:pt idx="88">
                  <c:v>-0.50048000000000004</c:v>
                </c:pt>
                <c:pt idx="89">
                  <c:v>-0.51668999999999998</c:v>
                </c:pt>
                <c:pt idx="90">
                  <c:v>-0.48381000000000002</c:v>
                </c:pt>
                <c:pt idx="91">
                  <c:v>-0.50007000000000001</c:v>
                </c:pt>
                <c:pt idx="92">
                  <c:v>-0.46768999999999999</c:v>
                </c:pt>
                <c:pt idx="93">
                  <c:v>-0.48397000000000001</c:v>
                </c:pt>
                <c:pt idx="94">
                  <c:v>-0.4521</c:v>
                </c:pt>
                <c:pt idx="95">
                  <c:v>-0.46839999999999998</c:v>
                </c:pt>
                <c:pt idx="96">
                  <c:v>-0.43703999999999998</c:v>
                </c:pt>
                <c:pt idx="97">
                  <c:v>-0.45333000000000001</c:v>
                </c:pt>
                <c:pt idx="98">
                  <c:v>-0.42248000000000002</c:v>
                </c:pt>
                <c:pt idx="99">
                  <c:v>-0.43874999999999997</c:v>
                </c:pt>
                <c:pt idx="100">
                  <c:v>-0.40841</c:v>
                </c:pt>
                <c:pt idx="101">
                  <c:v>-0.42465000000000003</c:v>
                </c:pt>
                <c:pt idx="102">
                  <c:v>-0.39482</c:v>
                </c:pt>
                <c:pt idx="103">
                  <c:v>-0.41102</c:v>
                </c:pt>
                <c:pt idx="104">
                  <c:v>-0.38168999999999997</c:v>
                </c:pt>
                <c:pt idx="105">
                  <c:v>-0.39783000000000002</c:v>
                </c:pt>
                <c:pt idx="106">
                  <c:v>-0.36901</c:v>
                </c:pt>
                <c:pt idx="107">
                  <c:v>-0.38507000000000002</c:v>
                </c:pt>
                <c:pt idx="108">
                  <c:v>-0.35676000000000002</c:v>
                </c:pt>
                <c:pt idx="109">
                  <c:v>-0.37273000000000001</c:v>
                </c:pt>
                <c:pt idx="110">
                  <c:v>-0.34492</c:v>
                </c:pt>
                <c:pt idx="111">
                  <c:v>-0.36080000000000001</c:v>
                </c:pt>
                <c:pt idx="112">
                  <c:v>-0.33348</c:v>
                </c:pt>
                <c:pt idx="113">
                  <c:v>-0.34926000000000001</c:v>
                </c:pt>
                <c:pt idx="114">
                  <c:v>-0.32244</c:v>
                </c:pt>
                <c:pt idx="115">
                  <c:v>-0.33810000000000001</c:v>
                </c:pt>
                <c:pt idx="116">
                  <c:v>-0.31175999999999998</c:v>
                </c:pt>
                <c:pt idx="117">
                  <c:v>-0.32730999999999999</c:v>
                </c:pt>
                <c:pt idx="118">
                  <c:v>-0.30145</c:v>
                </c:pt>
                <c:pt idx="119">
                  <c:v>-0.31685999999999998</c:v>
                </c:pt>
                <c:pt idx="120">
                  <c:v>-0.29149000000000003</c:v>
                </c:pt>
                <c:pt idx="121">
                  <c:v>-0.30675999999999998</c:v>
                </c:pt>
                <c:pt idx="122">
                  <c:v>-0.28186</c:v>
                </c:pt>
                <c:pt idx="123">
                  <c:v>-0.29698999999999998</c:v>
                </c:pt>
                <c:pt idx="124">
                  <c:v>-0.27256000000000002</c:v>
                </c:pt>
                <c:pt idx="125">
                  <c:v>-0.28754000000000002</c:v>
                </c:pt>
                <c:pt idx="126">
                  <c:v>-0.26357000000000003</c:v>
                </c:pt>
                <c:pt idx="127">
                  <c:v>-0.27839999999999998</c:v>
                </c:pt>
                <c:pt idx="128">
                  <c:v>-0.25489000000000001</c:v>
                </c:pt>
                <c:pt idx="129">
                  <c:v>-0.26955000000000001</c:v>
                </c:pt>
                <c:pt idx="130">
                  <c:v>-0.24648999999999999</c:v>
                </c:pt>
                <c:pt idx="131">
                  <c:v>-0.26099</c:v>
                </c:pt>
                <c:pt idx="132">
                  <c:v>-0.23838000000000001</c:v>
                </c:pt>
                <c:pt idx="133">
                  <c:v>-0.25270999999999999</c:v>
                </c:pt>
                <c:pt idx="134">
                  <c:v>-0.23053999999999999</c:v>
                </c:pt>
                <c:pt idx="135">
                  <c:v>-0.2447</c:v>
                </c:pt>
                <c:pt idx="136">
                  <c:v>-0.22297</c:v>
                </c:pt>
                <c:pt idx="137">
                  <c:v>-0.23694999999999999</c:v>
                </c:pt>
                <c:pt idx="138">
                  <c:v>-0.21564</c:v>
                </c:pt>
                <c:pt idx="139">
                  <c:v>-0.22944999999999999</c:v>
                </c:pt>
                <c:pt idx="140">
                  <c:v>-0.20856</c:v>
                </c:pt>
                <c:pt idx="141">
                  <c:v>-0.22219</c:v>
                </c:pt>
                <c:pt idx="142">
                  <c:v>-0.20172000000000001</c:v>
                </c:pt>
                <c:pt idx="143">
                  <c:v>-0.21515999999999999</c:v>
                </c:pt>
                <c:pt idx="144">
                  <c:v>-0.19511000000000001</c:v>
                </c:pt>
                <c:pt idx="145">
                  <c:v>-0.20835999999999999</c:v>
                </c:pt>
                <c:pt idx="146">
                  <c:v>-0.18872</c:v>
                </c:pt>
                <c:pt idx="147">
                  <c:v>-0.20177999999999999</c:v>
                </c:pt>
                <c:pt idx="148">
                  <c:v>-0.18253</c:v>
                </c:pt>
                <c:pt idx="149">
                  <c:v>-0.19542000000000001</c:v>
                </c:pt>
                <c:pt idx="150">
                  <c:v>-0.17655999999999999</c:v>
                </c:pt>
                <c:pt idx="151">
                  <c:v>-0.18925</c:v>
                </c:pt>
                <c:pt idx="152">
                  <c:v>-0.17077999999999999</c:v>
                </c:pt>
                <c:pt idx="153">
                  <c:v>-0.18329000000000001</c:v>
                </c:pt>
                <c:pt idx="154">
                  <c:v>-0.16520000000000001</c:v>
                </c:pt>
                <c:pt idx="155">
                  <c:v>-0.17751</c:v>
                </c:pt>
                <c:pt idx="156">
                  <c:v>-0.1598</c:v>
                </c:pt>
                <c:pt idx="157">
                  <c:v>-0.17191999999999999</c:v>
                </c:pt>
                <c:pt idx="158">
                  <c:v>-0.15458</c:v>
                </c:pt>
                <c:pt idx="159">
                  <c:v>-0.16650999999999999</c:v>
                </c:pt>
                <c:pt idx="160">
                  <c:v>-0.14953</c:v>
                </c:pt>
                <c:pt idx="161">
                  <c:v>-0.16128000000000001</c:v>
                </c:pt>
                <c:pt idx="162">
                  <c:v>-0.14465</c:v>
                </c:pt>
                <c:pt idx="163">
                  <c:v>-0.15620999999999999</c:v>
                </c:pt>
                <c:pt idx="164">
                  <c:v>-0.13993</c:v>
                </c:pt>
                <c:pt idx="165">
                  <c:v>-0.15129999999999999</c:v>
                </c:pt>
                <c:pt idx="166">
                  <c:v>-0.13536000000000001</c:v>
                </c:pt>
                <c:pt idx="167">
                  <c:v>-0.14655000000000001</c:v>
                </c:pt>
                <c:pt idx="168">
                  <c:v>-0.13095000000000001</c:v>
                </c:pt>
                <c:pt idx="169">
                  <c:v>-0.14194000000000001</c:v>
                </c:pt>
                <c:pt idx="170">
                  <c:v>-0.12667999999999999</c:v>
                </c:pt>
                <c:pt idx="171">
                  <c:v>-0.13749</c:v>
                </c:pt>
                <c:pt idx="172">
                  <c:v>-0.12255000000000001</c:v>
                </c:pt>
                <c:pt idx="173">
                  <c:v>-0.13317999999999999</c:v>
                </c:pt>
                <c:pt idx="174">
                  <c:v>-0.11856</c:v>
                </c:pt>
                <c:pt idx="175">
                  <c:v>-0.129</c:v>
                </c:pt>
                <c:pt idx="176">
                  <c:v>-0.1147</c:v>
                </c:pt>
                <c:pt idx="177">
                  <c:v>-0.12496</c:v>
                </c:pt>
                <c:pt idx="178">
                  <c:v>-0.11096</c:v>
                </c:pt>
                <c:pt idx="179">
                  <c:v>-0.12105</c:v>
                </c:pt>
                <c:pt idx="180">
                  <c:v>-0.10735</c:v>
                </c:pt>
                <c:pt idx="181">
                  <c:v>-0.11726</c:v>
                </c:pt>
                <c:pt idx="182">
                  <c:v>-0.10385999999999999</c:v>
                </c:pt>
                <c:pt idx="183">
                  <c:v>-0.11359</c:v>
                </c:pt>
                <c:pt idx="184">
                  <c:v>-0.10048</c:v>
                </c:pt>
                <c:pt idx="185">
                  <c:v>-0.11003</c:v>
                </c:pt>
                <c:pt idx="186">
                  <c:v>-9.7212300000000001E-2</c:v>
                </c:pt>
                <c:pt idx="187">
                  <c:v>-0.10659</c:v>
                </c:pt>
                <c:pt idx="188">
                  <c:v>-9.4051300000000004E-2</c:v>
                </c:pt>
                <c:pt idx="189">
                  <c:v>-0.10326</c:v>
                </c:pt>
                <c:pt idx="190">
                  <c:v>-9.09938E-2</c:v>
                </c:pt>
                <c:pt idx="191">
                  <c:v>-0.10004</c:v>
                </c:pt>
                <c:pt idx="192">
                  <c:v>-8.8036199999999995E-2</c:v>
                </c:pt>
                <c:pt idx="193">
                  <c:v>-9.6910999999999997E-2</c:v>
                </c:pt>
                <c:pt idx="194">
                  <c:v>-8.5175299999999995E-2</c:v>
                </c:pt>
                <c:pt idx="195">
                  <c:v>-9.3885099999999999E-2</c:v>
                </c:pt>
                <c:pt idx="196">
                  <c:v>-8.2407800000000003E-2</c:v>
                </c:pt>
                <c:pt idx="197">
                  <c:v>-9.0954800000000002E-2</c:v>
                </c:pt>
                <c:pt idx="198">
                  <c:v>-7.9730700000000002E-2</c:v>
                </c:pt>
                <c:pt idx="199">
                  <c:v>-8.8116899999999998E-2</c:v>
                </c:pt>
                <c:pt idx="200">
                  <c:v>-7.7141000000000001E-2</c:v>
                </c:pt>
                <c:pt idx="201">
                  <c:v>-8.53685E-2</c:v>
                </c:pt>
                <c:pt idx="202">
                  <c:v>-7.4635699999999999E-2</c:v>
                </c:pt>
                <c:pt idx="203">
                  <c:v>-8.2706699999999994E-2</c:v>
                </c:pt>
                <c:pt idx="204">
                  <c:v>-7.2212100000000001E-2</c:v>
                </c:pt>
                <c:pt idx="205">
                  <c:v>-8.01288E-2</c:v>
                </c:pt>
                <c:pt idx="206">
                  <c:v>-6.9867600000000002E-2</c:v>
                </c:pt>
                <c:pt idx="207">
                  <c:v>-7.7632099999999996E-2</c:v>
                </c:pt>
                <c:pt idx="208">
                  <c:v>-6.7599400000000004E-2</c:v>
                </c:pt>
                <c:pt idx="209">
                  <c:v>-7.52139E-2</c:v>
                </c:pt>
                <c:pt idx="210">
                  <c:v>-6.5405000000000005E-2</c:v>
                </c:pt>
                <c:pt idx="211">
                  <c:v>-7.2871900000000003E-2</c:v>
                </c:pt>
                <c:pt idx="212">
                  <c:v>-6.3282099999999994E-2</c:v>
                </c:pt>
                <c:pt idx="213">
                  <c:v>-7.0603399999999997E-2</c:v>
                </c:pt>
                <c:pt idx="214">
                  <c:v>-6.1228200000000003E-2</c:v>
                </c:pt>
                <c:pt idx="215">
                  <c:v>-6.8406300000000003E-2</c:v>
                </c:pt>
                <c:pt idx="216">
                  <c:v>-5.9241200000000001E-2</c:v>
                </c:pt>
                <c:pt idx="217">
                  <c:v>-6.6278199999999995E-2</c:v>
                </c:pt>
                <c:pt idx="218">
                  <c:v>-5.7318800000000003E-2</c:v>
                </c:pt>
                <c:pt idx="219">
                  <c:v>-6.4216899999999993E-2</c:v>
                </c:pt>
                <c:pt idx="220">
                  <c:v>-5.5458800000000003E-2</c:v>
                </c:pt>
                <c:pt idx="221">
                  <c:v>-6.2220299999999999E-2</c:v>
                </c:pt>
                <c:pt idx="222">
                  <c:v>-5.36593E-2</c:v>
                </c:pt>
                <c:pt idx="223">
                  <c:v>-6.0286399999999997E-2</c:v>
                </c:pt>
                <c:pt idx="224">
                  <c:v>-5.1918199999999998E-2</c:v>
                </c:pt>
                <c:pt idx="225">
                  <c:v>-5.8413100000000003E-2</c:v>
                </c:pt>
                <c:pt idx="226">
                  <c:v>-5.0233699999999999E-2</c:v>
                </c:pt>
                <c:pt idx="227">
                  <c:v>-5.6598599999999999E-2</c:v>
                </c:pt>
                <c:pt idx="228">
                  <c:v>-4.8603899999999998E-2</c:v>
                </c:pt>
                <c:pt idx="229">
                  <c:v>-5.4840899999999998E-2</c:v>
                </c:pt>
                <c:pt idx="230">
                  <c:v>-4.7026900000000003E-2</c:v>
                </c:pt>
                <c:pt idx="231">
                  <c:v>-5.3138299999999999E-2</c:v>
                </c:pt>
                <c:pt idx="232">
                  <c:v>-4.5501199999999999E-2</c:v>
                </c:pt>
                <c:pt idx="233">
                  <c:v>-5.1489E-2</c:v>
                </c:pt>
                <c:pt idx="234">
                  <c:v>-4.4024899999999999E-2</c:v>
                </c:pt>
                <c:pt idx="235">
                  <c:v>-4.98913E-2</c:v>
                </c:pt>
                <c:pt idx="236">
                  <c:v>-4.2596500000000002E-2</c:v>
                </c:pt>
                <c:pt idx="237">
                  <c:v>-4.8343700000000003E-2</c:v>
                </c:pt>
                <c:pt idx="238">
                  <c:v>-4.1214399999999998E-2</c:v>
                </c:pt>
                <c:pt idx="239">
                  <c:v>-4.6844400000000001E-2</c:v>
                </c:pt>
                <c:pt idx="240">
                  <c:v>-3.9877200000000002E-2</c:v>
                </c:pt>
                <c:pt idx="241">
                  <c:v>-4.5392000000000002E-2</c:v>
                </c:pt>
                <c:pt idx="242">
                  <c:v>-3.8583300000000001E-2</c:v>
                </c:pt>
                <c:pt idx="243">
                  <c:v>-4.3985099999999999E-2</c:v>
                </c:pt>
                <c:pt idx="244">
                  <c:v>-3.7331299999999998E-2</c:v>
                </c:pt>
                <c:pt idx="245">
                  <c:v>-4.2622100000000003E-2</c:v>
                </c:pt>
                <c:pt idx="246">
                  <c:v>-3.6119800000000001E-2</c:v>
                </c:pt>
                <c:pt idx="247">
                  <c:v>-4.1301699999999997E-2</c:v>
                </c:pt>
                <c:pt idx="248">
                  <c:v>-3.4947699999999998E-2</c:v>
                </c:pt>
                <c:pt idx="249">
                  <c:v>-4.0022500000000003E-2</c:v>
                </c:pt>
                <c:pt idx="250">
                  <c:v>-3.38134E-2</c:v>
                </c:pt>
                <c:pt idx="251">
                  <c:v>-3.8783199999999997E-2</c:v>
                </c:pt>
                <c:pt idx="252">
                  <c:v>-3.2716000000000002E-2</c:v>
                </c:pt>
                <c:pt idx="253">
                  <c:v>-3.7582699999999997E-2</c:v>
                </c:pt>
                <c:pt idx="254">
                  <c:v>-3.1654000000000002E-2</c:v>
                </c:pt>
                <c:pt idx="255">
                  <c:v>-3.6419600000000003E-2</c:v>
                </c:pt>
                <c:pt idx="256">
                  <c:v>-3.0626500000000001E-2</c:v>
                </c:pt>
                <c:pt idx="257">
                  <c:v>-3.5292799999999999E-2</c:v>
                </c:pt>
                <c:pt idx="258">
                  <c:v>-2.9632200000000001E-2</c:v>
                </c:pt>
                <c:pt idx="259">
                  <c:v>-3.4201099999999998E-2</c:v>
                </c:pt>
                <c:pt idx="260">
                  <c:v>-2.86701E-2</c:v>
                </c:pt>
                <c:pt idx="261">
                  <c:v>-3.3143400000000003E-2</c:v>
                </c:pt>
                <c:pt idx="262">
                  <c:v>-2.7739099999999999E-2</c:v>
                </c:pt>
                <c:pt idx="263">
                  <c:v>-3.2118800000000003E-2</c:v>
                </c:pt>
                <c:pt idx="264">
                  <c:v>-2.6838299999999999E-2</c:v>
                </c:pt>
                <c:pt idx="265">
                  <c:v>-3.1126000000000001E-2</c:v>
                </c:pt>
                <c:pt idx="266">
                  <c:v>-2.5966599999999999E-2</c:v>
                </c:pt>
                <c:pt idx="267">
                  <c:v>-3.0164199999999999E-2</c:v>
                </c:pt>
                <c:pt idx="268">
                  <c:v>-2.5123099999999999E-2</c:v>
                </c:pt>
                <c:pt idx="269">
                  <c:v>-2.9232299999999999E-2</c:v>
                </c:pt>
                <c:pt idx="270">
                  <c:v>-2.4306899999999999E-2</c:v>
                </c:pt>
                <c:pt idx="271">
                  <c:v>-2.8329400000000001E-2</c:v>
                </c:pt>
                <c:pt idx="272">
                  <c:v>-2.3517199999999999E-2</c:v>
                </c:pt>
                <c:pt idx="273">
                  <c:v>-2.7454599999999999E-2</c:v>
                </c:pt>
                <c:pt idx="274">
                  <c:v>-2.2752999999999999E-2</c:v>
                </c:pt>
                <c:pt idx="275">
                  <c:v>-2.6607100000000002E-2</c:v>
                </c:pt>
                <c:pt idx="276">
                  <c:v>-2.2013499999999998E-2</c:v>
                </c:pt>
                <c:pt idx="277">
                  <c:v>-2.57859E-2</c:v>
                </c:pt>
                <c:pt idx="278">
                  <c:v>-2.1297900000000002E-2</c:v>
                </c:pt>
                <c:pt idx="279">
                  <c:v>-2.49903E-2</c:v>
                </c:pt>
                <c:pt idx="280">
                  <c:v>-2.0605499999999999E-2</c:v>
                </c:pt>
                <c:pt idx="281">
                  <c:v>-2.4219299999999999E-2</c:v>
                </c:pt>
                <c:pt idx="282">
                  <c:v>-1.9935499999999998E-2</c:v>
                </c:pt>
                <c:pt idx="283">
                  <c:v>-2.3472400000000001E-2</c:v>
                </c:pt>
                <c:pt idx="284">
                  <c:v>-1.9287100000000001E-2</c:v>
                </c:pt>
                <c:pt idx="285">
                  <c:v>-2.27487E-2</c:v>
                </c:pt>
                <c:pt idx="286">
                  <c:v>-1.8659800000000001E-2</c:v>
                </c:pt>
                <c:pt idx="287">
                  <c:v>-2.2047400000000002E-2</c:v>
                </c:pt>
                <c:pt idx="288">
                  <c:v>-1.8052700000000001E-2</c:v>
                </c:pt>
                <c:pt idx="289">
                  <c:v>-2.1367899999999999E-2</c:v>
                </c:pt>
                <c:pt idx="290">
                  <c:v>-1.74653E-2</c:v>
                </c:pt>
                <c:pt idx="291">
                  <c:v>-2.0709600000000002E-2</c:v>
                </c:pt>
                <c:pt idx="292">
                  <c:v>-1.6896899999999999E-2</c:v>
                </c:pt>
                <c:pt idx="293">
                  <c:v>-2.0071700000000001E-2</c:v>
                </c:pt>
                <c:pt idx="294">
                  <c:v>-1.6346800000000002E-2</c:v>
                </c:pt>
                <c:pt idx="295">
                  <c:v>-1.9453499999999999E-2</c:v>
                </c:pt>
                <c:pt idx="296">
                  <c:v>-1.5814600000000002E-2</c:v>
                </c:pt>
                <c:pt idx="297">
                  <c:v>-1.8854599999999999E-2</c:v>
                </c:pt>
                <c:pt idx="298">
                  <c:v>-1.52996E-2</c:v>
                </c:pt>
                <c:pt idx="299">
                  <c:v>-1.8274200000000001E-2</c:v>
                </c:pt>
                <c:pt idx="300">
                  <c:v>-1.48013E-2</c:v>
                </c:pt>
                <c:pt idx="301">
                  <c:v>-1.7711899999999999E-2</c:v>
                </c:pt>
                <c:pt idx="302">
                  <c:v>-1.4319E-2</c:v>
                </c:pt>
                <c:pt idx="303">
                  <c:v>-1.7166899999999999E-2</c:v>
                </c:pt>
                <c:pt idx="304">
                  <c:v>-1.3852400000000001E-2</c:v>
                </c:pt>
                <c:pt idx="305">
                  <c:v>-1.6638900000000002E-2</c:v>
                </c:pt>
                <c:pt idx="306">
                  <c:v>-1.34009E-2</c:v>
                </c:pt>
                <c:pt idx="307">
                  <c:v>-1.6127200000000001E-2</c:v>
                </c:pt>
                <c:pt idx="308">
                  <c:v>-1.2964E-2</c:v>
                </c:pt>
                <c:pt idx="309">
                  <c:v>-1.56314E-2</c:v>
                </c:pt>
                <c:pt idx="310">
                  <c:v>-1.25413E-2</c:v>
                </c:pt>
                <c:pt idx="311">
                  <c:v>-1.5151E-2</c:v>
                </c:pt>
                <c:pt idx="312">
                  <c:v>-1.2132199999999999E-2</c:v>
                </c:pt>
                <c:pt idx="313">
                  <c:v>-1.4685399999999999E-2</c:v>
                </c:pt>
                <c:pt idx="314">
                  <c:v>-1.1736399999999999E-2</c:v>
                </c:pt>
                <c:pt idx="315">
                  <c:v>-1.42343E-2</c:v>
                </c:pt>
                <c:pt idx="316">
                  <c:v>-1.13533E-2</c:v>
                </c:pt>
                <c:pt idx="317">
                  <c:v>-1.37971E-2</c:v>
                </c:pt>
                <c:pt idx="318">
                  <c:v>-1.09827E-2</c:v>
                </c:pt>
                <c:pt idx="319">
                  <c:v>-1.3373400000000001E-2</c:v>
                </c:pt>
                <c:pt idx="320">
                  <c:v>-1.0624099999999999E-2</c:v>
                </c:pt>
                <c:pt idx="321">
                  <c:v>-1.2962899999999999E-2</c:v>
                </c:pt>
                <c:pt idx="322">
                  <c:v>-1.0277100000000001E-2</c:v>
                </c:pt>
                <c:pt idx="323">
                  <c:v>-1.2565099999999999E-2</c:v>
                </c:pt>
                <c:pt idx="324">
                  <c:v>-9.9413899999999996E-3</c:v>
                </c:pt>
                <c:pt idx="325">
                  <c:v>-1.2179499999999999E-2</c:v>
                </c:pt>
                <c:pt idx="326">
                  <c:v>-9.6165199999999999E-3</c:v>
                </c:pt>
                <c:pt idx="327">
                  <c:v>-1.1805899999999999E-2</c:v>
                </c:pt>
                <c:pt idx="328">
                  <c:v>-9.3021700000000002E-3</c:v>
                </c:pt>
                <c:pt idx="329">
                  <c:v>-1.14439E-2</c:v>
                </c:pt>
                <c:pt idx="330">
                  <c:v>-8.9980100000000007E-3</c:v>
                </c:pt>
                <c:pt idx="331">
                  <c:v>-1.1093E-2</c:v>
                </c:pt>
                <c:pt idx="332">
                  <c:v>-8.7037099999999999E-3</c:v>
                </c:pt>
                <c:pt idx="333">
                  <c:v>-1.0753E-2</c:v>
                </c:pt>
                <c:pt idx="334">
                  <c:v>-8.4189499999999997E-3</c:v>
                </c:pt>
                <c:pt idx="335">
                  <c:v>-1.04235E-2</c:v>
                </c:pt>
                <c:pt idx="336">
                  <c:v>-8.1434200000000002E-3</c:v>
                </c:pt>
                <c:pt idx="337">
                  <c:v>-1.0104200000000001E-2</c:v>
                </c:pt>
                <c:pt idx="338">
                  <c:v>-7.8768199999999997E-3</c:v>
                </c:pt>
                <c:pt idx="339">
                  <c:v>-9.7946999999999999E-3</c:v>
                </c:pt>
                <c:pt idx="340">
                  <c:v>-7.6188699999999998E-3</c:v>
                </c:pt>
                <c:pt idx="341">
                  <c:v>-9.4947799999999995E-3</c:v>
                </c:pt>
                <c:pt idx="342">
                  <c:v>-7.3692799999999998E-3</c:v>
                </c:pt>
                <c:pt idx="343">
                  <c:v>-9.2041299999999996E-3</c:v>
                </c:pt>
                <c:pt idx="344">
                  <c:v>-7.1277900000000002E-3</c:v>
                </c:pt>
                <c:pt idx="345">
                  <c:v>-8.9224500000000002E-3</c:v>
                </c:pt>
                <c:pt idx="346">
                  <c:v>-6.89414E-3</c:v>
                </c:pt>
                <c:pt idx="347">
                  <c:v>-8.6494599999999994E-3</c:v>
                </c:pt>
                <c:pt idx="348">
                  <c:v>-6.6680699999999999E-3</c:v>
                </c:pt>
                <c:pt idx="349">
                  <c:v>-8.3848900000000007E-3</c:v>
                </c:pt>
                <c:pt idx="350">
                  <c:v>-6.4493399999999996E-3</c:v>
                </c:pt>
                <c:pt idx="351">
                  <c:v>-8.1284800000000004E-3</c:v>
                </c:pt>
                <c:pt idx="352">
                  <c:v>-6.2377099999999996E-3</c:v>
                </c:pt>
                <c:pt idx="353">
                  <c:v>-7.87998E-3</c:v>
                </c:pt>
                <c:pt idx="354">
                  <c:v>-6.0329499999999996E-3</c:v>
                </c:pt>
                <c:pt idx="355">
                  <c:v>-7.63914E-3</c:v>
                </c:pt>
                <c:pt idx="356">
                  <c:v>-5.8348300000000001E-3</c:v>
                </c:pt>
                <c:pt idx="357">
                  <c:v>-7.4057300000000001E-3</c:v>
                </c:pt>
                <c:pt idx="358">
                  <c:v>-5.6431600000000004E-3</c:v>
                </c:pt>
                <c:pt idx="359">
                  <c:v>-7.1795000000000001E-3</c:v>
                </c:pt>
                <c:pt idx="360">
                  <c:v>-5.4577100000000002E-3</c:v>
                </c:pt>
                <c:pt idx="361">
                  <c:v>-6.9602500000000003E-3</c:v>
                </c:pt>
                <c:pt idx="362">
                  <c:v>-5.2782899999999997E-3</c:v>
                </c:pt>
                <c:pt idx="363">
                  <c:v>-6.7477500000000003E-3</c:v>
                </c:pt>
                <c:pt idx="364">
                  <c:v>-5.1047000000000002E-3</c:v>
                </c:pt>
                <c:pt idx="365">
                  <c:v>-6.5418000000000004E-3</c:v>
                </c:pt>
                <c:pt idx="366">
                  <c:v>-4.9367600000000001E-3</c:v>
                </c:pt>
                <c:pt idx="367">
                  <c:v>-6.3421900000000002E-3</c:v>
                </c:pt>
                <c:pt idx="368">
                  <c:v>-4.7742699999999997E-3</c:v>
                </c:pt>
                <c:pt idx="369">
                  <c:v>-6.1487199999999999E-3</c:v>
                </c:pt>
                <c:pt idx="370">
                  <c:v>-4.61707E-3</c:v>
                </c:pt>
                <c:pt idx="371">
                  <c:v>-5.9612099999999998E-3</c:v>
                </c:pt>
                <c:pt idx="372">
                  <c:v>-4.4649900000000003E-3</c:v>
                </c:pt>
                <c:pt idx="373">
                  <c:v>-5.7794600000000002E-3</c:v>
                </c:pt>
                <c:pt idx="374">
                  <c:v>-4.3178499999999998E-3</c:v>
                </c:pt>
                <c:pt idx="375">
                  <c:v>-5.6033100000000002E-3</c:v>
                </c:pt>
                <c:pt idx="376">
                  <c:v>-4.1755000000000004E-3</c:v>
                </c:pt>
                <c:pt idx="377">
                  <c:v>-5.4325700000000003E-3</c:v>
                </c:pt>
                <c:pt idx="378">
                  <c:v>-4.0377900000000003E-3</c:v>
                </c:pt>
                <c:pt idx="379">
                  <c:v>-5.2670900000000003E-3</c:v>
                </c:pt>
                <c:pt idx="380">
                  <c:v>-3.9045600000000001E-3</c:v>
                </c:pt>
                <c:pt idx="381">
                  <c:v>-5.1066899999999997E-3</c:v>
                </c:pt>
                <c:pt idx="382">
                  <c:v>-3.77568E-3</c:v>
                </c:pt>
                <c:pt idx="383">
                  <c:v>-4.9512200000000001E-3</c:v>
                </c:pt>
                <c:pt idx="384">
                  <c:v>-3.6509899999999998E-3</c:v>
                </c:pt>
                <c:pt idx="385">
                  <c:v>-4.8005299999999999E-3</c:v>
                </c:pt>
                <c:pt idx="386">
                  <c:v>-3.5303600000000002E-3</c:v>
                </c:pt>
                <c:pt idx="387">
                  <c:v>-4.65447E-3</c:v>
                </c:pt>
                <c:pt idx="388">
                  <c:v>-3.4136700000000002E-3</c:v>
                </c:pt>
                <c:pt idx="389">
                  <c:v>-4.5128900000000003E-3</c:v>
                </c:pt>
                <c:pt idx="390">
                  <c:v>-3.3007800000000001E-3</c:v>
                </c:pt>
                <c:pt idx="391">
                  <c:v>-4.37566E-3</c:v>
                </c:pt>
                <c:pt idx="392">
                  <c:v>-3.1915799999999999E-3</c:v>
                </c:pt>
                <c:pt idx="393">
                  <c:v>-4.2426399999999998E-3</c:v>
                </c:pt>
                <c:pt idx="394">
                  <c:v>-3.0859400000000001E-3</c:v>
                </c:pt>
                <c:pt idx="395">
                  <c:v>-4.1137099999999996E-3</c:v>
                </c:pt>
                <c:pt idx="396">
                  <c:v>-2.9837399999999999E-3</c:v>
                </c:pt>
                <c:pt idx="397">
                  <c:v>-3.9887300000000002E-3</c:v>
                </c:pt>
                <c:pt idx="398">
                  <c:v>-2.8848900000000002E-3</c:v>
                </c:pt>
                <c:pt idx="399">
                  <c:v>-3.8675900000000002E-3</c:v>
                </c:pt>
                <c:pt idx="400">
                  <c:v>-2.78926E-3</c:v>
                </c:pt>
                <c:pt idx="401">
                  <c:v>-3.7501600000000002E-3</c:v>
                </c:pt>
                <c:pt idx="402">
                  <c:v>-2.6967499999999999E-3</c:v>
                </c:pt>
                <c:pt idx="403">
                  <c:v>-3.6363300000000001E-3</c:v>
                </c:pt>
                <c:pt idx="404">
                  <c:v>-2.6072700000000001E-3</c:v>
                </c:pt>
                <c:pt idx="405">
                  <c:v>-3.5259900000000001E-3</c:v>
                </c:pt>
                <c:pt idx="406">
                  <c:v>-2.5207099999999998E-3</c:v>
                </c:pt>
                <c:pt idx="407">
                  <c:v>-3.41903E-3</c:v>
                </c:pt>
                <c:pt idx="408">
                  <c:v>-2.43699E-3</c:v>
                </c:pt>
                <c:pt idx="409">
                  <c:v>-3.3153499999999999E-3</c:v>
                </c:pt>
                <c:pt idx="410">
                  <c:v>-2.356E-3</c:v>
                </c:pt>
                <c:pt idx="411">
                  <c:v>-3.2148400000000001E-3</c:v>
                </c:pt>
                <c:pt idx="412">
                  <c:v>-2.2776599999999999E-3</c:v>
                </c:pt>
                <c:pt idx="413">
                  <c:v>-3.1174100000000001E-3</c:v>
                </c:pt>
                <c:pt idx="414">
                  <c:v>-2.2018799999999998E-3</c:v>
                </c:pt>
                <c:pt idx="415">
                  <c:v>-3.0229699999999998E-3</c:v>
                </c:pt>
                <c:pt idx="416">
                  <c:v>-2.1285900000000001E-3</c:v>
                </c:pt>
                <c:pt idx="417">
                  <c:v>-2.9314200000000001E-3</c:v>
                </c:pt>
                <c:pt idx="418">
                  <c:v>-2.0577E-3</c:v>
                </c:pt>
                <c:pt idx="419">
                  <c:v>-2.8426599999999999E-3</c:v>
                </c:pt>
                <c:pt idx="420">
                  <c:v>-1.98913E-3</c:v>
                </c:pt>
                <c:pt idx="421">
                  <c:v>-2.7566299999999999E-3</c:v>
                </c:pt>
                <c:pt idx="422">
                  <c:v>-1.9227999999999999E-3</c:v>
                </c:pt>
                <c:pt idx="423">
                  <c:v>-2.67322E-3</c:v>
                </c:pt>
                <c:pt idx="424">
                  <c:v>-1.8586500000000001E-3</c:v>
                </c:pt>
                <c:pt idx="425">
                  <c:v>-2.5923600000000002E-3</c:v>
                </c:pt>
                <c:pt idx="426">
                  <c:v>-1.7966099999999999E-3</c:v>
                </c:pt>
                <c:pt idx="427">
                  <c:v>-2.5139799999999999E-3</c:v>
                </c:pt>
                <c:pt idx="428">
                  <c:v>-1.7366E-3</c:v>
                </c:pt>
                <c:pt idx="429">
                  <c:v>-2.4379900000000001E-3</c:v>
                </c:pt>
                <c:pt idx="430">
                  <c:v>-1.6785599999999999E-3</c:v>
                </c:pt>
                <c:pt idx="431">
                  <c:v>-2.3643200000000001E-3</c:v>
                </c:pt>
                <c:pt idx="432">
                  <c:v>-1.62243E-3</c:v>
                </c:pt>
                <c:pt idx="433">
                  <c:v>-2.29291E-3</c:v>
                </c:pt>
                <c:pt idx="434">
                  <c:v>-1.56814E-3</c:v>
                </c:pt>
                <c:pt idx="435">
                  <c:v>-2.2236700000000001E-3</c:v>
                </c:pt>
                <c:pt idx="436">
                  <c:v>-1.51563E-3</c:v>
                </c:pt>
                <c:pt idx="437">
                  <c:v>-2.1565500000000001E-3</c:v>
                </c:pt>
                <c:pt idx="438">
                  <c:v>-1.46485E-3</c:v>
                </c:pt>
                <c:pt idx="439">
                  <c:v>-2.0914699999999998E-3</c:v>
                </c:pt>
                <c:pt idx="440">
                  <c:v>-1.41574E-3</c:v>
                </c:pt>
                <c:pt idx="441">
                  <c:v>-2.0283800000000002E-3</c:v>
                </c:pt>
                <c:pt idx="442">
                  <c:v>-1.3682499999999999E-3</c:v>
                </c:pt>
                <c:pt idx="443">
                  <c:v>-1.96722E-3</c:v>
                </c:pt>
                <c:pt idx="444">
                  <c:v>-1.3223200000000001E-3</c:v>
                </c:pt>
                <c:pt idx="445">
                  <c:v>-1.90792E-3</c:v>
                </c:pt>
                <c:pt idx="446">
                  <c:v>-1.2779E-3</c:v>
                </c:pt>
                <c:pt idx="447">
                  <c:v>-1.8504299999999999E-3</c:v>
                </c:pt>
                <c:pt idx="448">
                  <c:v>-1.2349399999999999E-3</c:v>
                </c:pt>
                <c:pt idx="449">
                  <c:v>-1.79469E-3</c:v>
                </c:pt>
                <c:pt idx="450">
                  <c:v>-1.1934000000000001E-3</c:v>
                </c:pt>
                <c:pt idx="451">
                  <c:v>-1.7406500000000001E-3</c:v>
                </c:pt>
                <c:pt idx="452">
                  <c:v>-1.1532300000000001E-3</c:v>
                </c:pt>
                <c:pt idx="453">
                  <c:v>-1.68826E-3</c:v>
                </c:pt>
                <c:pt idx="454">
                  <c:v>-1.11439E-3</c:v>
                </c:pt>
                <c:pt idx="455">
                  <c:v>-1.6374600000000001E-3</c:v>
                </c:pt>
                <c:pt idx="456">
                  <c:v>-1.07682E-3</c:v>
                </c:pt>
                <c:pt idx="457">
                  <c:v>-1.5881999999999999E-3</c:v>
                </c:pt>
                <c:pt idx="458">
                  <c:v>-1.0405E-3</c:v>
                </c:pt>
                <c:pt idx="459">
                  <c:v>-1.5404500000000001E-3</c:v>
                </c:pt>
                <c:pt idx="460">
                  <c:v>-1.0053799999999999E-3</c:v>
                </c:pt>
              </c:numCache>
            </c:numRef>
          </c:yVal>
          <c:smooth val="0"/>
        </c:ser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Foglio1!$C$7:$C$467</c:f>
              <c:numCache>
                <c:formatCode>0.00</c:formatCode>
                <c:ptCount val="461"/>
                <c:pt idx="0">
                  <c:v>0</c:v>
                </c:pt>
                <c:pt idx="1">
                  <c:v>0.13704660000000002</c:v>
                </c:pt>
                <c:pt idx="2">
                  <c:v>0.54780999999999991</c:v>
                </c:pt>
                <c:pt idx="3">
                  <c:v>1.231166</c:v>
                </c:pt>
                <c:pt idx="4">
                  <c:v>2.1852400000000003</c:v>
                </c:pt>
                <c:pt idx="5">
                  <c:v>3.4074200000000001</c:v>
                </c:pt>
                <c:pt idx="6">
                  <c:v>4.8943399999999997</c:v>
                </c:pt>
                <c:pt idx="7">
                  <c:v>6.6419599999999992</c:v>
                </c:pt>
                <c:pt idx="8">
                  <c:v>8.6454599999999999</c:v>
                </c:pt>
                <c:pt idx="9">
                  <c:v>10.89934</c:v>
                </c:pt>
                <c:pt idx="10">
                  <c:v>13.397460000000001</c:v>
                </c:pt>
                <c:pt idx="11">
                  <c:v>16.132940000000001</c:v>
                </c:pt>
                <c:pt idx="12">
                  <c:v>19.098300000000002</c:v>
                </c:pt>
                <c:pt idx="13">
                  <c:v>22.286000000000001</c:v>
                </c:pt>
                <c:pt idx="14">
                  <c:v>25.685999999999996</c:v>
                </c:pt>
                <c:pt idx="15">
                  <c:v>29.29</c:v>
                </c:pt>
                <c:pt idx="16">
                  <c:v>33.085999999999999</c:v>
                </c:pt>
                <c:pt idx="17">
                  <c:v>37.067999999999998</c:v>
                </c:pt>
                <c:pt idx="18">
                  <c:v>41.221999999999994</c:v>
                </c:pt>
                <c:pt idx="19">
                  <c:v>45.536000000000001</c:v>
                </c:pt>
                <c:pt idx="20">
                  <c:v>50</c:v>
                </c:pt>
                <c:pt idx="21">
                  <c:v>54.6</c:v>
                </c:pt>
                <c:pt idx="22">
                  <c:v>59.326000000000001</c:v>
                </c:pt>
                <c:pt idx="23">
                  <c:v>64.164000000000001</c:v>
                </c:pt>
                <c:pt idx="24">
                  <c:v>69.097999999999999</c:v>
                </c:pt>
                <c:pt idx="25">
                  <c:v>74.117999999999995</c:v>
                </c:pt>
                <c:pt idx="26">
                  <c:v>79.207999999999998</c:v>
                </c:pt>
                <c:pt idx="27">
                  <c:v>84.355999999999995</c:v>
                </c:pt>
                <c:pt idx="28">
                  <c:v>89.548000000000002</c:v>
                </c:pt>
                <c:pt idx="29">
                  <c:v>94.765999999999991</c:v>
                </c:pt>
                <c:pt idx="30">
                  <c:v>100</c:v>
                </c:pt>
                <c:pt idx="31">
                  <c:v>105.23400000000001</c:v>
                </c:pt>
                <c:pt idx="32">
                  <c:v>110.452</c:v>
                </c:pt>
                <c:pt idx="33">
                  <c:v>115.64399999999999</c:v>
                </c:pt>
                <c:pt idx="34">
                  <c:v>120.79200000000002</c:v>
                </c:pt>
                <c:pt idx="35">
                  <c:v>125.88200000000001</c:v>
                </c:pt>
                <c:pt idx="36">
                  <c:v>130.90200000000002</c:v>
                </c:pt>
                <c:pt idx="37">
                  <c:v>135.83600000000001</c:v>
                </c:pt>
                <c:pt idx="38">
                  <c:v>140.67400000000001</c:v>
                </c:pt>
                <c:pt idx="39">
                  <c:v>145.4</c:v>
                </c:pt>
                <c:pt idx="40">
                  <c:v>150</c:v>
                </c:pt>
                <c:pt idx="41">
                  <c:v>154.464</c:v>
                </c:pt>
                <c:pt idx="42">
                  <c:v>158.77799999999999</c:v>
                </c:pt>
                <c:pt idx="43">
                  <c:v>162.93200000000002</c:v>
                </c:pt>
                <c:pt idx="44">
                  <c:v>166.91400000000002</c:v>
                </c:pt>
                <c:pt idx="45">
                  <c:v>170.71</c:v>
                </c:pt>
                <c:pt idx="46">
                  <c:v>174.31399999999999</c:v>
                </c:pt>
                <c:pt idx="47">
                  <c:v>177.714</c:v>
                </c:pt>
                <c:pt idx="48">
                  <c:v>180.90200000000002</c:v>
                </c:pt>
                <c:pt idx="49">
                  <c:v>183.86799999999999</c:v>
                </c:pt>
                <c:pt idx="50">
                  <c:v>186.602</c:v>
                </c:pt>
                <c:pt idx="51">
                  <c:v>189.1</c:v>
                </c:pt>
                <c:pt idx="52">
                  <c:v>191.35400000000001</c:v>
                </c:pt>
                <c:pt idx="53">
                  <c:v>193.358</c:v>
                </c:pt>
                <c:pt idx="54">
                  <c:v>195.10599999999999</c:v>
                </c:pt>
                <c:pt idx="55">
                  <c:v>196.59199999999998</c:v>
                </c:pt>
                <c:pt idx="56">
                  <c:v>197.81399999999999</c:v>
                </c:pt>
                <c:pt idx="57">
                  <c:v>198.768</c:v>
                </c:pt>
                <c:pt idx="58">
                  <c:v>199.452</c:v>
                </c:pt>
                <c:pt idx="59">
                  <c:v>199.86199999999999</c:v>
                </c:pt>
                <c:pt idx="60">
                  <c:v>200</c:v>
                </c:pt>
                <c:pt idx="61">
                  <c:v>200</c:v>
                </c:pt>
                <c:pt idx="62">
                  <c:v>200</c:v>
                </c:pt>
                <c:pt idx="63">
                  <c:v>200</c:v>
                </c:pt>
                <c:pt idx="64">
                  <c:v>200</c:v>
                </c:pt>
                <c:pt idx="65">
                  <c:v>200</c:v>
                </c:pt>
                <c:pt idx="66">
                  <c:v>200</c:v>
                </c:pt>
                <c:pt idx="67">
                  <c:v>200</c:v>
                </c:pt>
                <c:pt idx="68">
                  <c:v>200</c:v>
                </c:pt>
                <c:pt idx="69">
                  <c:v>200</c:v>
                </c:pt>
                <c:pt idx="70">
                  <c:v>200</c:v>
                </c:pt>
                <c:pt idx="71">
                  <c:v>200</c:v>
                </c:pt>
                <c:pt idx="72">
                  <c:v>200</c:v>
                </c:pt>
                <c:pt idx="73">
                  <c:v>200</c:v>
                </c:pt>
                <c:pt idx="74">
                  <c:v>200</c:v>
                </c:pt>
                <c:pt idx="75">
                  <c:v>200</c:v>
                </c:pt>
                <c:pt idx="76">
                  <c:v>200</c:v>
                </c:pt>
                <c:pt idx="77">
                  <c:v>200</c:v>
                </c:pt>
                <c:pt idx="78">
                  <c:v>200</c:v>
                </c:pt>
                <c:pt idx="79">
                  <c:v>200</c:v>
                </c:pt>
                <c:pt idx="80">
                  <c:v>200</c:v>
                </c:pt>
                <c:pt idx="81">
                  <c:v>200</c:v>
                </c:pt>
                <c:pt idx="82">
                  <c:v>200</c:v>
                </c:pt>
                <c:pt idx="83">
                  <c:v>200</c:v>
                </c:pt>
                <c:pt idx="84">
                  <c:v>200</c:v>
                </c:pt>
                <c:pt idx="85">
                  <c:v>200</c:v>
                </c:pt>
                <c:pt idx="86">
                  <c:v>200</c:v>
                </c:pt>
                <c:pt idx="87">
                  <c:v>200</c:v>
                </c:pt>
                <c:pt idx="88">
                  <c:v>200</c:v>
                </c:pt>
                <c:pt idx="89">
                  <c:v>200</c:v>
                </c:pt>
                <c:pt idx="90">
                  <c:v>200</c:v>
                </c:pt>
                <c:pt idx="91">
                  <c:v>200</c:v>
                </c:pt>
                <c:pt idx="92">
                  <c:v>200</c:v>
                </c:pt>
                <c:pt idx="93">
                  <c:v>200</c:v>
                </c:pt>
                <c:pt idx="94">
                  <c:v>200</c:v>
                </c:pt>
                <c:pt idx="95">
                  <c:v>200</c:v>
                </c:pt>
                <c:pt idx="96">
                  <c:v>200</c:v>
                </c:pt>
                <c:pt idx="97">
                  <c:v>200</c:v>
                </c:pt>
                <c:pt idx="98">
                  <c:v>200</c:v>
                </c:pt>
                <c:pt idx="99">
                  <c:v>200</c:v>
                </c:pt>
                <c:pt idx="100">
                  <c:v>200</c:v>
                </c:pt>
                <c:pt idx="101">
                  <c:v>200</c:v>
                </c:pt>
                <c:pt idx="102">
                  <c:v>200</c:v>
                </c:pt>
                <c:pt idx="103">
                  <c:v>200</c:v>
                </c:pt>
                <c:pt idx="104">
                  <c:v>200</c:v>
                </c:pt>
                <c:pt idx="105">
                  <c:v>200</c:v>
                </c:pt>
                <c:pt idx="106">
                  <c:v>200</c:v>
                </c:pt>
                <c:pt idx="107">
                  <c:v>200</c:v>
                </c:pt>
                <c:pt idx="108">
                  <c:v>200</c:v>
                </c:pt>
                <c:pt idx="109">
                  <c:v>200</c:v>
                </c:pt>
                <c:pt idx="110">
                  <c:v>200</c:v>
                </c:pt>
                <c:pt idx="111">
                  <c:v>200</c:v>
                </c:pt>
                <c:pt idx="112">
                  <c:v>200</c:v>
                </c:pt>
                <c:pt idx="113">
                  <c:v>200</c:v>
                </c:pt>
                <c:pt idx="114">
                  <c:v>200</c:v>
                </c:pt>
                <c:pt idx="115">
                  <c:v>200</c:v>
                </c:pt>
                <c:pt idx="116">
                  <c:v>200</c:v>
                </c:pt>
                <c:pt idx="117">
                  <c:v>200</c:v>
                </c:pt>
                <c:pt idx="118">
                  <c:v>200</c:v>
                </c:pt>
                <c:pt idx="119">
                  <c:v>200</c:v>
                </c:pt>
                <c:pt idx="120">
                  <c:v>200</c:v>
                </c:pt>
                <c:pt idx="121">
                  <c:v>200</c:v>
                </c:pt>
                <c:pt idx="122">
                  <c:v>200</c:v>
                </c:pt>
                <c:pt idx="123">
                  <c:v>200</c:v>
                </c:pt>
                <c:pt idx="124">
                  <c:v>200</c:v>
                </c:pt>
                <c:pt idx="125">
                  <c:v>200</c:v>
                </c:pt>
                <c:pt idx="126">
                  <c:v>200</c:v>
                </c:pt>
                <c:pt idx="127">
                  <c:v>200</c:v>
                </c:pt>
                <c:pt idx="128">
                  <c:v>200</c:v>
                </c:pt>
                <c:pt idx="129">
                  <c:v>200</c:v>
                </c:pt>
                <c:pt idx="130">
                  <c:v>200</c:v>
                </c:pt>
                <c:pt idx="131">
                  <c:v>200</c:v>
                </c:pt>
                <c:pt idx="132">
                  <c:v>200</c:v>
                </c:pt>
                <c:pt idx="133">
                  <c:v>200</c:v>
                </c:pt>
                <c:pt idx="134">
                  <c:v>200</c:v>
                </c:pt>
                <c:pt idx="135">
                  <c:v>200</c:v>
                </c:pt>
                <c:pt idx="136">
                  <c:v>200</c:v>
                </c:pt>
                <c:pt idx="137">
                  <c:v>200</c:v>
                </c:pt>
                <c:pt idx="138">
                  <c:v>200</c:v>
                </c:pt>
                <c:pt idx="139">
                  <c:v>200</c:v>
                </c:pt>
                <c:pt idx="140">
                  <c:v>200</c:v>
                </c:pt>
                <c:pt idx="141">
                  <c:v>200</c:v>
                </c:pt>
                <c:pt idx="142">
                  <c:v>200</c:v>
                </c:pt>
                <c:pt idx="143">
                  <c:v>200</c:v>
                </c:pt>
                <c:pt idx="144">
                  <c:v>200</c:v>
                </c:pt>
                <c:pt idx="145">
                  <c:v>200</c:v>
                </c:pt>
                <c:pt idx="146">
                  <c:v>200</c:v>
                </c:pt>
                <c:pt idx="147">
                  <c:v>200</c:v>
                </c:pt>
                <c:pt idx="148">
                  <c:v>200</c:v>
                </c:pt>
                <c:pt idx="149">
                  <c:v>200</c:v>
                </c:pt>
                <c:pt idx="150">
                  <c:v>200</c:v>
                </c:pt>
                <c:pt idx="151">
                  <c:v>200</c:v>
                </c:pt>
                <c:pt idx="152">
                  <c:v>200</c:v>
                </c:pt>
                <c:pt idx="153">
                  <c:v>200</c:v>
                </c:pt>
                <c:pt idx="154">
                  <c:v>200</c:v>
                </c:pt>
                <c:pt idx="155">
                  <c:v>200</c:v>
                </c:pt>
                <c:pt idx="156">
                  <c:v>200</c:v>
                </c:pt>
                <c:pt idx="157">
                  <c:v>200</c:v>
                </c:pt>
                <c:pt idx="158">
                  <c:v>200</c:v>
                </c:pt>
                <c:pt idx="159">
                  <c:v>200</c:v>
                </c:pt>
                <c:pt idx="160">
                  <c:v>200</c:v>
                </c:pt>
                <c:pt idx="161">
                  <c:v>200</c:v>
                </c:pt>
                <c:pt idx="162">
                  <c:v>200</c:v>
                </c:pt>
                <c:pt idx="163">
                  <c:v>200</c:v>
                </c:pt>
                <c:pt idx="164">
                  <c:v>200</c:v>
                </c:pt>
                <c:pt idx="165">
                  <c:v>200</c:v>
                </c:pt>
                <c:pt idx="166">
                  <c:v>200</c:v>
                </c:pt>
                <c:pt idx="167">
                  <c:v>200</c:v>
                </c:pt>
                <c:pt idx="168">
                  <c:v>200</c:v>
                </c:pt>
                <c:pt idx="169">
                  <c:v>200</c:v>
                </c:pt>
                <c:pt idx="170">
                  <c:v>200</c:v>
                </c:pt>
                <c:pt idx="171">
                  <c:v>200</c:v>
                </c:pt>
                <c:pt idx="172">
                  <c:v>200</c:v>
                </c:pt>
                <c:pt idx="173">
                  <c:v>200</c:v>
                </c:pt>
                <c:pt idx="174">
                  <c:v>200</c:v>
                </c:pt>
                <c:pt idx="175">
                  <c:v>200</c:v>
                </c:pt>
                <c:pt idx="176">
                  <c:v>200</c:v>
                </c:pt>
                <c:pt idx="177">
                  <c:v>200</c:v>
                </c:pt>
                <c:pt idx="178">
                  <c:v>200</c:v>
                </c:pt>
                <c:pt idx="179">
                  <c:v>200</c:v>
                </c:pt>
                <c:pt idx="180">
                  <c:v>200</c:v>
                </c:pt>
                <c:pt idx="181">
                  <c:v>200</c:v>
                </c:pt>
                <c:pt idx="182">
                  <c:v>200</c:v>
                </c:pt>
                <c:pt idx="183">
                  <c:v>200</c:v>
                </c:pt>
                <c:pt idx="184">
                  <c:v>200</c:v>
                </c:pt>
                <c:pt idx="185">
                  <c:v>200</c:v>
                </c:pt>
                <c:pt idx="186">
                  <c:v>200</c:v>
                </c:pt>
                <c:pt idx="187">
                  <c:v>200</c:v>
                </c:pt>
                <c:pt idx="188">
                  <c:v>200</c:v>
                </c:pt>
                <c:pt idx="189">
                  <c:v>200</c:v>
                </c:pt>
                <c:pt idx="190">
                  <c:v>200</c:v>
                </c:pt>
                <c:pt idx="191">
                  <c:v>200</c:v>
                </c:pt>
                <c:pt idx="192">
                  <c:v>200</c:v>
                </c:pt>
                <c:pt idx="193">
                  <c:v>200</c:v>
                </c:pt>
                <c:pt idx="194">
                  <c:v>200</c:v>
                </c:pt>
                <c:pt idx="195">
                  <c:v>200</c:v>
                </c:pt>
                <c:pt idx="196">
                  <c:v>200</c:v>
                </c:pt>
                <c:pt idx="197">
                  <c:v>200</c:v>
                </c:pt>
                <c:pt idx="198">
                  <c:v>200</c:v>
                </c:pt>
                <c:pt idx="199">
                  <c:v>200</c:v>
                </c:pt>
                <c:pt idx="200">
                  <c:v>200</c:v>
                </c:pt>
                <c:pt idx="201">
                  <c:v>200</c:v>
                </c:pt>
                <c:pt idx="202">
                  <c:v>200</c:v>
                </c:pt>
                <c:pt idx="203">
                  <c:v>200</c:v>
                </c:pt>
                <c:pt idx="204">
                  <c:v>200</c:v>
                </c:pt>
                <c:pt idx="205">
                  <c:v>200</c:v>
                </c:pt>
                <c:pt idx="206">
                  <c:v>200</c:v>
                </c:pt>
                <c:pt idx="207">
                  <c:v>200</c:v>
                </c:pt>
                <c:pt idx="208">
                  <c:v>200</c:v>
                </c:pt>
                <c:pt idx="209">
                  <c:v>200</c:v>
                </c:pt>
                <c:pt idx="210">
                  <c:v>200</c:v>
                </c:pt>
                <c:pt idx="211">
                  <c:v>200</c:v>
                </c:pt>
                <c:pt idx="212">
                  <c:v>200</c:v>
                </c:pt>
                <c:pt idx="213">
                  <c:v>200</c:v>
                </c:pt>
                <c:pt idx="214">
                  <c:v>200</c:v>
                </c:pt>
                <c:pt idx="215">
                  <c:v>200</c:v>
                </c:pt>
                <c:pt idx="216">
                  <c:v>200</c:v>
                </c:pt>
                <c:pt idx="217">
                  <c:v>200</c:v>
                </c:pt>
                <c:pt idx="218">
                  <c:v>200</c:v>
                </c:pt>
                <c:pt idx="219">
                  <c:v>200</c:v>
                </c:pt>
                <c:pt idx="220">
                  <c:v>200</c:v>
                </c:pt>
                <c:pt idx="221">
                  <c:v>200</c:v>
                </c:pt>
                <c:pt idx="222">
                  <c:v>200</c:v>
                </c:pt>
                <c:pt idx="223">
                  <c:v>200</c:v>
                </c:pt>
                <c:pt idx="224">
                  <c:v>200</c:v>
                </c:pt>
                <c:pt idx="225">
                  <c:v>200</c:v>
                </c:pt>
                <c:pt idx="226">
                  <c:v>200</c:v>
                </c:pt>
                <c:pt idx="227">
                  <c:v>200</c:v>
                </c:pt>
                <c:pt idx="228">
                  <c:v>200</c:v>
                </c:pt>
                <c:pt idx="229">
                  <c:v>200</c:v>
                </c:pt>
                <c:pt idx="230">
                  <c:v>200</c:v>
                </c:pt>
                <c:pt idx="231">
                  <c:v>200</c:v>
                </c:pt>
                <c:pt idx="232">
                  <c:v>200</c:v>
                </c:pt>
                <c:pt idx="233">
                  <c:v>200</c:v>
                </c:pt>
                <c:pt idx="234">
                  <c:v>200</c:v>
                </c:pt>
                <c:pt idx="235">
                  <c:v>200</c:v>
                </c:pt>
                <c:pt idx="236">
                  <c:v>200</c:v>
                </c:pt>
                <c:pt idx="237">
                  <c:v>200</c:v>
                </c:pt>
                <c:pt idx="238">
                  <c:v>200</c:v>
                </c:pt>
                <c:pt idx="239">
                  <c:v>200</c:v>
                </c:pt>
                <c:pt idx="240">
                  <c:v>200</c:v>
                </c:pt>
                <c:pt idx="241">
                  <c:v>200</c:v>
                </c:pt>
                <c:pt idx="242">
                  <c:v>200</c:v>
                </c:pt>
                <c:pt idx="243">
                  <c:v>200</c:v>
                </c:pt>
                <c:pt idx="244">
                  <c:v>200</c:v>
                </c:pt>
                <c:pt idx="245">
                  <c:v>200</c:v>
                </c:pt>
                <c:pt idx="246">
                  <c:v>200</c:v>
                </c:pt>
                <c:pt idx="247">
                  <c:v>200</c:v>
                </c:pt>
                <c:pt idx="248">
                  <c:v>200</c:v>
                </c:pt>
                <c:pt idx="249">
                  <c:v>200</c:v>
                </c:pt>
                <c:pt idx="250">
                  <c:v>200</c:v>
                </c:pt>
                <c:pt idx="251">
                  <c:v>200</c:v>
                </c:pt>
                <c:pt idx="252">
                  <c:v>200</c:v>
                </c:pt>
                <c:pt idx="253">
                  <c:v>200</c:v>
                </c:pt>
                <c:pt idx="254">
                  <c:v>200</c:v>
                </c:pt>
                <c:pt idx="255">
                  <c:v>200</c:v>
                </c:pt>
                <c:pt idx="256">
                  <c:v>200</c:v>
                </c:pt>
                <c:pt idx="257">
                  <c:v>200</c:v>
                </c:pt>
                <c:pt idx="258">
                  <c:v>200</c:v>
                </c:pt>
                <c:pt idx="259">
                  <c:v>200</c:v>
                </c:pt>
                <c:pt idx="260">
                  <c:v>200</c:v>
                </c:pt>
                <c:pt idx="261">
                  <c:v>200</c:v>
                </c:pt>
                <c:pt idx="262">
                  <c:v>200</c:v>
                </c:pt>
                <c:pt idx="263">
                  <c:v>200</c:v>
                </c:pt>
                <c:pt idx="264">
                  <c:v>200</c:v>
                </c:pt>
                <c:pt idx="265">
                  <c:v>200</c:v>
                </c:pt>
                <c:pt idx="266">
                  <c:v>200</c:v>
                </c:pt>
                <c:pt idx="267">
                  <c:v>200</c:v>
                </c:pt>
                <c:pt idx="268">
                  <c:v>200</c:v>
                </c:pt>
                <c:pt idx="269">
                  <c:v>200</c:v>
                </c:pt>
                <c:pt idx="270">
                  <c:v>200</c:v>
                </c:pt>
                <c:pt idx="271">
                  <c:v>200</c:v>
                </c:pt>
                <c:pt idx="272">
                  <c:v>200</c:v>
                </c:pt>
                <c:pt idx="273">
                  <c:v>200</c:v>
                </c:pt>
                <c:pt idx="274">
                  <c:v>200</c:v>
                </c:pt>
                <c:pt idx="275">
                  <c:v>200</c:v>
                </c:pt>
                <c:pt idx="276">
                  <c:v>200</c:v>
                </c:pt>
                <c:pt idx="277">
                  <c:v>200</c:v>
                </c:pt>
                <c:pt idx="278">
                  <c:v>200</c:v>
                </c:pt>
                <c:pt idx="279">
                  <c:v>200</c:v>
                </c:pt>
                <c:pt idx="280">
                  <c:v>200</c:v>
                </c:pt>
                <c:pt idx="281">
                  <c:v>200</c:v>
                </c:pt>
                <c:pt idx="282">
                  <c:v>200</c:v>
                </c:pt>
                <c:pt idx="283">
                  <c:v>200</c:v>
                </c:pt>
                <c:pt idx="284">
                  <c:v>200</c:v>
                </c:pt>
                <c:pt idx="285">
                  <c:v>200</c:v>
                </c:pt>
                <c:pt idx="286">
                  <c:v>200</c:v>
                </c:pt>
                <c:pt idx="287">
                  <c:v>200</c:v>
                </c:pt>
                <c:pt idx="288">
                  <c:v>200</c:v>
                </c:pt>
                <c:pt idx="289">
                  <c:v>200</c:v>
                </c:pt>
                <c:pt idx="290">
                  <c:v>200</c:v>
                </c:pt>
                <c:pt idx="291">
                  <c:v>200</c:v>
                </c:pt>
                <c:pt idx="292">
                  <c:v>200</c:v>
                </c:pt>
                <c:pt idx="293">
                  <c:v>200</c:v>
                </c:pt>
                <c:pt idx="294">
                  <c:v>200</c:v>
                </c:pt>
                <c:pt idx="295">
                  <c:v>200</c:v>
                </c:pt>
                <c:pt idx="296">
                  <c:v>200</c:v>
                </c:pt>
                <c:pt idx="297">
                  <c:v>200</c:v>
                </c:pt>
                <c:pt idx="298">
                  <c:v>200</c:v>
                </c:pt>
                <c:pt idx="299">
                  <c:v>200</c:v>
                </c:pt>
                <c:pt idx="300">
                  <c:v>200</c:v>
                </c:pt>
                <c:pt idx="301">
                  <c:v>200</c:v>
                </c:pt>
                <c:pt idx="302">
                  <c:v>200</c:v>
                </c:pt>
                <c:pt idx="303">
                  <c:v>200</c:v>
                </c:pt>
                <c:pt idx="304">
                  <c:v>200</c:v>
                </c:pt>
                <c:pt idx="305">
                  <c:v>200</c:v>
                </c:pt>
                <c:pt idx="306">
                  <c:v>200</c:v>
                </c:pt>
                <c:pt idx="307">
                  <c:v>200</c:v>
                </c:pt>
                <c:pt idx="308">
                  <c:v>200</c:v>
                </c:pt>
                <c:pt idx="309">
                  <c:v>200</c:v>
                </c:pt>
                <c:pt idx="310">
                  <c:v>200</c:v>
                </c:pt>
                <c:pt idx="311">
                  <c:v>200</c:v>
                </c:pt>
                <c:pt idx="312">
                  <c:v>200</c:v>
                </c:pt>
                <c:pt idx="313">
                  <c:v>200</c:v>
                </c:pt>
                <c:pt idx="314">
                  <c:v>200</c:v>
                </c:pt>
                <c:pt idx="315">
                  <c:v>200</c:v>
                </c:pt>
                <c:pt idx="316">
                  <c:v>200</c:v>
                </c:pt>
                <c:pt idx="317">
                  <c:v>200</c:v>
                </c:pt>
                <c:pt idx="318">
                  <c:v>200</c:v>
                </c:pt>
                <c:pt idx="319">
                  <c:v>200</c:v>
                </c:pt>
                <c:pt idx="320">
                  <c:v>200</c:v>
                </c:pt>
                <c:pt idx="321">
                  <c:v>200</c:v>
                </c:pt>
                <c:pt idx="322">
                  <c:v>200</c:v>
                </c:pt>
                <c:pt idx="323">
                  <c:v>200</c:v>
                </c:pt>
                <c:pt idx="324">
                  <c:v>200</c:v>
                </c:pt>
                <c:pt idx="325">
                  <c:v>200</c:v>
                </c:pt>
                <c:pt idx="326">
                  <c:v>200</c:v>
                </c:pt>
                <c:pt idx="327">
                  <c:v>200</c:v>
                </c:pt>
                <c:pt idx="328">
                  <c:v>200</c:v>
                </c:pt>
                <c:pt idx="329">
                  <c:v>200</c:v>
                </c:pt>
                <c:pt idx="330">
                  <c:v>200</c:v>
                </c:pt>
                <c:pt idx="331">
                  <c:v>200</c:v>
                </c:pt>
                <c:pt idx="332">
                  <c:v>200</c:v>
                </c:pt>
                <c:pt idx="333">
                  <c:v>200</c:v>
                </c:pt>
                <c:pt idx="334">
                  <c:v>200</c:v>
                </c:pt>
                <c:pt idx="335">
                  <c:v>200</c:v>
                </c:pt>
                <c:pt idx="336">
                  <c:v>200</c:v>
                </c:pt>
                <c:pt idx="337">
                  <c:v>200</c:v>
                </c:pt>
                <c:pt idx="338">
                  <c:v>200</c:v>
                </c:pt>
                <c:pt idx="339">
                  <c:v>200</c:v>
                </c:pt>
                <c:pt idx="340">
                  <c:v>200</c:v>
                </c:pt>
                <c:pt idx="341">
                  <c:v>200</c:v>
                </c:pt>
                <c:pt idx="342">
                  <c:v>200</c:v>
                </c:pt>
                <c:pt idx="343">
                  <c:v>200</c:v>
                </c:pt>
                <c:pt idx="344">
                  <c:v>200</c:v>
                </c:pt>
                <c:pt idx="345">
                  <c:v>200</c:v>
                </c:pt>
                <c:pt idx="346">
                  <c:v>200</c:v>
                </c:pt>
                <c:pt idx="347">
                  <c:v>200</c:v>
                </c:pt>
                <c:pt idx="348">
                  <c:v>200</c:v>
                </c:pt>
                <c:pt idx="349">
                  <c:v>200</c:v>
                </c:pt>
                <c:pt idx="350">
                  <c:v>200</c:v>
                </c:pt>
                <c:pt idx="351">
                  <c:v>200</c:v>
                </c:pt>
                <c:pt idx="352">
                  <c:v>200</c:v>
                </c:pt>
                <c:pt idx="353">
                  <c:v>200</c:v>
                </c:pt>
                <c:pt idx="354">
                  <c:v>200</c:v>
                </c:pt>
                <c:pt idx="355">
                  <c:v>200</c:v>
                </c:pt>
                <c:pt idx="356">
                  <c:v>200</c:v>
                </c:pt>
                <c:pt idx="357">
                  <c:v>200</c:v>
                </c:pt>
                <c:pt idx="358">
                  <c:v>200</c:v>
                </c:pt>
                <c:pt idx="359">
                  <c:v>200</c:v>
                </c:pt>
                <c:pt idx="360">
                  <c:v>200</c:v>
                </c:pt>
                <c:pt idx="361">
                  <c:v>200</c:v>
                </c:pt>
                <c:pt idx="362">
                  <c:v>200</c:v>
                </c:pt>
                <c:pt idx="363">
                  <c:v>200</c:v>
                </c:pt>
                <c:pt idx="364">
                  <c:v>200</c:v>
                </c:pt>
                <c:pt idx="365">
                  <c:v>200</c:v>
                </c:pt>
                <c:pt idx="366">
                  <c:v>200</c:v>
                </c:pt>
                <c:pt idx="367">
                  <c:v>200</c:v>
                </c:pt>
                <c:pt idx="368">
                  <c:v>200</c:v>
                </c:pt>
                <c:pt idx="369">
                  <c:v>200</c:v>
                </c:pt>
                <c:pt idx="370">
                  <c:v>200</c:v>
                </c:pt>
                <c:pt idx="371">
                  <c:v>200</c:v>
                </c:pt>
                <c:pt idx="372">
                  <c:v>200</c:v>
                </c:pt>
                <c:pt idx="373">
                  <c:v>200</c:v>
                </c:pt>
                <c:pt idx="374">
                  <c:v>200</c:v>
                </c:pt>
                <c:pt idx="375">
                  <c:v>200</c:v>
                </c:pt>
                <c:pt idx="376">
                  <c:v>200</c:v>
                </c:pt>
                <c:pt idx="377">
                  <c:v>200</c:v>
                </c:pt>
                <c:pt idx="378">
                  <c:v>200</c:v>
                </c:pt>
                <c:pt idx="379">
                  <c:v>200</c:v>
                </c:pt>
                <c:pt idx="380">
                  <c:v>200</c:v>
                </c:pt>
                <c:pt idx="381">
                  <c:v>200</c:v>
                </c:pt>
                <c:pt idx="382">
                  <c:v>200</c:v>
                </c:pt>
                <c:pt idx="383">
                  <c:v>200</c:v>
                </c:pt>
                <c:pt idx="384">
                  <c:v>200</c:v>
                </c:pt>
                <c:pt idx="385">
                  <c:v>200</c:v>
                </c:pt>
                <c:pt idx="386">
                  <c:v>200</c:v>
                </c:pt>
                <c:pt idx="387">
                  <c:v>200</c:v>
                </c:pt>
                <c:pt idx="388">
                  <c:v>200</c:v>
                </c:pt>
                <c:pt idx="389">
                  <c:v>200</c:v>
                </c:pt>
                <c:pt idx="390">
                  <c:v>200</c:v>
                </c:pt>
                <c:pt idx="391">
                  <c:v>200</c:v>
                </c:pt>
                <c:pt idx="392">
                  <c:v>200</c:v>
                </c:pt>
                <c:pt idx="393">
                  <c:v>200</c:v>
                </c:pt>
                <c:pt idx="394">
                  <c:v>200</c:v>
                </c:pt>
                <c:pt idx="395">
                  <c:v>200</c:v>
                </c:pt>
                <c:pt idx="396">
                  <c:v>200</c:v>
                </c:pt>
                <c:pt idx="397">
                  <c:v>200</c:v>
                </c:pt>
                <c:pt idx="398">
                  <c:v>200</c:v>
                </c:pt>
                <c:pt idx="399">
                  <c:v>200</c:v>
                </c:pt>
                <c:pt idx="400">
                  <c:v>200</c:v>
                </c:pt>
                <c:pt idx="401">
                  <c:v>200</c:v>
                </c:pt>
                <c:pt idx="402">
                  <c:v>200</c:v>
                </c:pt>
                <c:pt idx="403">
                  <c:v>200</c:v>
                </c:pt>
                <c:pt idx="404">
                  <c:v>200</c:v>
                </c:pt>
                <c:pt idx="405">
                  <c:v>200</c:v>
                </c:pt>
                <c:pt idx="406">
                  <c:v>200</c:v>
                </c:pt>
                <c:pt idx="407">
                  <c:v>200</c:v>
                </c:pt>
                <c:pt idx="408">
                  <c:v>200</c:v>
                </c:pt>
                <c:pt idx="409">
                  <c:v>200</c:v>
                </c:pt>
                <c:pt idx="410">
                  <c:v>200</c:v>
                </c:pt>
                <c:pt idx="411">
                  <c:v>200</c:v>
                </c:pt>
                <c:pt idx="412">
                  <c:v>200</c:v>
                </c:pt>
                <c:pt idx="413">
                  <c:v>200</c:v>
                </c:pt>
                <c:pt idx="414">
                  <c:v>200</c:v>
                </c:pt>
                <c:pt idx="415">
                  <c:v>200</c:v>
                </c:pt>
                <c:pt idx="416">
                  <c:v>200</c:v>
                </c:pt>
                <c:pt idx="417">
                  <c:v>200</c:v>
                </c:pt>
                <c:pt idx="418">
                  <c:v>200</c:v>
                </c:pt>
                <c:pt idx="419">
                  <c:v>200</c:v>
                </c:pt>
                <c:pt idx="420">
                  <c:v>200</c:v>
                </c:pt>
                <c:pt idx="421">
                  <c:v>200</c:v>
                </c:pt>
                <c:pt idx="422">
                  <c:v>200</c:v>
                </c:pt>
                <c:pt idx="423">
                  <c:v>200</c:v>
                </c:pt>
                <c:pt idx="424">
                  <c:v>200</c:v>
                </c:pt>
                <c:pt idx="425">
                  <c:v>200</c:v>
                </c:pt>
                <c:pt idx="426">
                  <c:v>200</c:v>
                </c:pt>
                <c:pt idx="427">
                  <c:v>200</c:v>
                </c:pt>
                <c:pt idx="428">
                  <c:v>200</c:v>
                </c:pt>
                <c:pt idx="429">
                  <c:v>200</c:v>
                </c:pt>
                <c:pt idx="430">
                  <c:v>200</c:v>
                </c:pt>
                <c:pt idx="431">
                  <c:v>200</c:v>
                </c:pt>
                <c:pt idx="432">
                  <c:v>200</c:v>
                </c:pt>
                <c:pt idx="433">
                  <c:v>200</c:v>
                </c:pt>
                <c:pt idx="434">
                  <c:v>200</c:v>
                </c:pt>
                <c:pt idx="435">
                  <c:v>200</c:v>
                </c:pt>
                <c:pt idx="436">
                  <c:v>200</c:v>
                </c:pt>
                <c:pt idx="437">
                  <c:v>200</c:v>
                </c:pt>
                <c:pt idx="438">
                  <c:v>200</c:v>
                </c:pt>
                <c:pt idx="439">
                  <c:v>200</c:v>
                </c:pt>
                <c:pt idx="440">
                  <c:v>200</c:v>
                </c:pt>
                <c:pt idx="441">
                  <c:v>200</c:v>
                </c:pt>
                <c:pt idx="442">
                  <c:v>200</c:v>
                </c:pt>
                <c:pt idx="443">
                  <c:v>200</c:v>
                </c:pt>
                <c:pt idx="444">
                  <c:v>200</c:v>
                </c:pt>
                <c:pt idx="445">
                  <c:v>200</c:v>
                </c:pt>
                <c:pt idx="446">
                  <c:v>200</c:v>
                </c:pt>
                <c:pt idx="447">
                  <c:v>200</c:v>
                </c:pt>
                <c:pt idx="448">
                  <c:v>200</c:v>
                </c:pt>
                <c:pt idx="449">
                  <c:v>200</c:v>
                </c:pt>
                <c:pt idx="450">
                  <c:v>200</c:v>
                </c:pt>
                <c:pt idx="451">
                  <c:v>200</c:v>
                </c:pt>
                <c:pt idx="452">
                  <c:v>200</c:v>
                </c:pt>
                <c:pt idx="453">
                  <c:v>200</c:v>
                </c:pt>
                <c:pt idx="454">
                  <c:v>200</c:v>
                </c:pt>
                <c:pt idx="455">
                  <c:v>200</c:v>
                </c:pt>
                <c:pt idx="456">
                  <c:v>200</c:v>
                </c:pt>
                <c:pt idx="457">
                  <c:v>200</c:v>
                </c:pt>
                <c:pt idx="458">
                  <c:v>200</c:v>
                </c:pt>
                <c:pt idx="459">
                  <c:v>200</c:v>
                </c:pt>
                <c:pt idx="460">
                  <c:v>200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20608"/>
        <c:axId val="45222528"/>
      </c:scatterChart>
      <c:valAx>
        <c:axId val="45220608"/>
        <c:scaling>
          <c:orientation val="minMax"/>
          <c:max val="48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TIME [sec]</a:t>
                </a:r>
              </a:p>
            </c:rich>
          </c:tx>
          <c:layout>
            <c:manualLayout>
              <c:xMode val="edge"/>
              <c:yMode val="edge"/>
              <c:x val="0.44789405320498621"/>
              <c:y val="0.87624835886559516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crossAx val="45222528"/>
        <c:crosses val="autoZero"/>
        <c:crossBetween val="midCat"/>
        <c:majorUnit val="60"/>
      </c:valAx>
      <c:valAx>
        <c:axId val="45222528"/>
        <c:scaling>
          <c:orientation val="minMax"/>
          <c:max val="220"/>
          <c:min val="-50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crossAx val="45220608"/>
        <c:crosses val="autoZero"/>
        <c:crossBetween val="midCat"/>
        <c:majorUnit val="50"/>
        <c:minorUnit val="1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263078048747743"/>
          <c:y val="9.9122080902514245E-2"/>
          <c:w val="0.77217680474076722"/>
          <c:h val="0.66615011665208512"/>
        </c:manualLayout>
      </c:layout>
      <c:scatterChart>
        <c:scatterStyle val="lineMarker"/>
        <c:varyColors val="0"/>
        <c:ser>
          <c:idx val="2"/>
          <c:order val="0"/>
          <c:tx>
            <c:v>PB</c:v>
          </c:tx>
          <c:spPr>
            <a:ln w="1905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Foglio1!$G$7:$G$467</c:f>
              <c:numCache>
                <c:formatCode>General</c:formatCode>
                <c:ptCount val="461"/>
                <c:pt idx="0">
                  <c:v>0</c:v>
                </c:pt>
                <c:pt idx="1">
                  <c:v>0.59118000000000004</c:v>
                </c:pt>
                <c:pt idx="2">
                  <c:v>1.1859</c:v>
                </c:pt>
                <c:pt idx="3">
                  <c:v>1.7698</c:v>
                </c:pt>
                <c:pt idx="4">
                  <c:v>2.3540000000000001</c:v>
                </c:pt>
                <c:pt idx="5">
                  <c:v>2.9245000000000001</c:v>
                </c:pt>
                <c:pt idx="6">
                  <c:v>3.4921000000000002</c:v>
                </c:pt>
                <c:pt idx="7">
                  <c:v>4.0430000000000001</c:v>
                </c:pt>
                <c:pt idx="8">
                  <c:v>4.5879000000000003</c:v>
                </c:pt>
                <c:pt idx="9">
                  <c:v>5.1132</c:v>
                </c:pt>
                <c:pt idx="10">
                  <c:v>5.6294000000000004</c:v>
                </c:pt>
                <c:pt idx="11">
                  <c:v>6.1233000000000004</c:v>
                </c:pt>
                <c:pt idx="12">
                  <c:v>6.6052</c:v>
                </c:pt>
                <c:pt idx="13">
                  <c:v>7.0621</c:v>
                </c:pt>
                <c:pt idx="14">
                  <c:v>7.5044000000000004</c:v>
                </c:pt>
                <c:pt idx="15">
                  <c:v>7.9192999999999998</c:v>
                </c:pt>
                <c:pt idx="16">
                  <c:v>8.3170000000000002</c:v>
                </c:pt>
                <c:pt idx="17">
                  <c:v>8.6850000000000005</c:v>
                </c:pt>
                <c:pt idx="18">
                  <c:v>9.0335999999999999</c:v>
                </c:pt>
                <c:pt idx="19">
                  <c:v>9.3506</c:v>
                </c:pt>
                <c:pt idx="20">
                  <c:v>9.6462000000000003</c:v>
                </c:pt>
                <c:pt idx="21">
                  <c:v>9.9084000000000003</c:v>
                </c:pt>
                <c:pt idx="22">
                  <c:v>10.148</c:v>
                </c:pt>
                <c:pt idx="23">
                  <c:v>10.352</c:v>
                </c:pt>
                <c:pt idx="24">
                  <c:v>10.532</c:v>
                </c:pt>
                <c:pt idx="25">
                  <c:v>10.677</c:v>
                </c:pt>
                <c:pt idx="26">
                  <c:v>10.795999999999999</c:v>
                </c:pt>
                <c:pt idx="27">
                  <c:v>10.878</c:v>
                </c:pt>
                <c:pt idx="28">
                  <c:v>10.935</c:v>
                </c:pt>
                <c:pt idx="29">
                  <c:v>10.954000000000001</c:v>
                </c:pt>
                <c:pt idx="30">
                  <c:v>10.948</c:v>
                </c:pt>
                <c:pt idx="31">
                  <c:v>10.904</c:v>
                </c:pt>
                <c:pt idx="32">
                  <c:v>10.834</c:v>
                </c:pt>
                <c:pt idx="33">
                  <c:v>10.728</c:v>
                </c:pt>
                <c:pt idx="34">
                  <c:v>10.597</c:v>
                </c:pt>
                <c:pt idx="35">
                  <c:v>10.429</c:v>
                </c:pt>
                <c:pt idx="36">
                  <c:v>10.237</c:v>
                </c:pt>
                <c:pt idx="37">
                  <c:v>10.01</c:v>
                </c:pt>
                <c:pt idx="38">
                  <c:v>9.7599</c:v>
                </c:pt>
                <c:pt idx="39">
                  <c:v>9.4763000000000002</c:v>
                </c:pt>
                <c:pt idx="40">
                  <c:v>9.1712000000000007</c:v>
                </c:pt>
                <c:pt idx="41">
                  <c:v>8.8343000000000007</c:v>
                </c:pt>
                <c:pt idx="42">
                  <c:v>8.4779</c:v>
                </c:pt>
                <c:pt idx="43">
                  <c:v>8.0916999999999994</c:v>
                </c:pt>
                <c:pt idx="44">
                  <c:v>7.6882000000000001</c:v>
                </c:pt>
                <c:pt idx="45">
                  <c:v>7.2573999999999996</c:v>
                </c:pt>
                <c:pt idx="46">
                  <c:v>6.8117999999999999</c:v>
                </c:pt>
                <c:pt idx="47">
                  <c:v>6.3413000000000004</c:v>
                </c:pt>
                <c:pt idx="48">
                  <c:v>5.8589000000000002</c:v>
                </c:pt>
                <c:pt idx="49">
                  <c:v>5.3544</c:v>
                </c:pt>
                <c:pt idx="50">
                  <c:v>4.8409000000000004</c:v>
                </c:pt>
                <c:pt idx="51">
                  <c:v>4.3078000000000003</c:v>
                </c:pt>
                <c:pt idx="52">
                  <c:v>3.7698999999999998</c:v>
                </c:pt>
                <c:pt idx="53">
                  <c:v>3.2149000000000001</c:v>
                </c:pt>
                <c:pt idx="54">
                  <c:v>2.6577000000000002</c:v>
                </c:pt>
                <c:pt idx="55">
                  <c:v>2.0758000000000001</c:v>
                </c:pt>
                <c:pt idx="56">
                  <c:v>1.5294000000000001</c:v>
                </c:pt>
                <c:pt idx="57">
                  <c:v>0.92664999999999997</c:v>
                </c:pt>
                <c:pt idx="58">
                  <c:v>0.37473000000000001</c:v>
                </c:pt>
                <c:pt idx="59">
                  <c:v>-0.23068</c:v>
                </c:pt>
                <c:pt idx="60">
                  <c:v>-0.78176999999999996</c:v>
                </c:pt>
                <c:pt idx="61">
                  <c:v>-0.79808999999999997</c:v>
                </c:pt>
                <c:pt idx="62">
                  <c:v>-0.76122000000000001</c:v>
                </c:pt>
                <c:pt idx="63">
                  <c:v>-0.77686999999999995</c:v>
                </c:pt>
                <c:pt idx="64">
                  <c:v>-0.73980999999999997</c:v>
                </c:pt>
                <c:pt idx="65">
                  <c:v>-0.75531000000000004</c:v>
                </c:pt>
                <c:pt idx="66">
                  <c:v>-0.71816999999999998</c:v>
                </c:pt>
                <c:pt idx="67">
                  <c:v>-0.73358999999999996</c:v>
                </c:pt>
                <c:pt idx="68">
                  <c:v>-0.69650000000000001</c:v>
                </c:pt>
                <c:pt idx="69">
                  <c:v>-0.71189999999999998</c:v>
                </c:pt>
                <c:pt idx="70">
                  <c:v>-0.67495000000000005</c:v>
                </c:pt>
                <c:pt idx="71">
                  <c:v>-0.69038999999999995</c:v>
                </c:pt>
                <c:pt idx="72">
                  <c:v>-0.65366000000000002</c:v>
                </c:pt>
                <c:pt idx="73">
                  <c:v>-0.66915999999999998</c:v>
                </c:pt>
                <c:pt idx="74">
                  <c:v>-0.63273000000000001</c:v>
                </c:pt>
                <c:pt idx="75">
                  <c:v>-0.64832000000000001</c:v>
                </c:pt>
                <c:pt idx="76">
                  <c:v>-0.61223000000000005</c:v>
                </c:pt>
                <c:pt idx="77">
                  <c:v>-0.62792999999999999</c:v>
                </c:pt>
                <c:pt idx="78">
                  <c:v>-0.59223000000000003</c:v>
                </c:pt>
                <c:pt idx="79">
                  <c:v>-0.60802999999999996</c:v>
                </c:pt>
                <c:pt idx="80">
                  <c:v>-0.57276000000000005</c:v>
                </c:pt>
                <c:pt idx="81">
                  <c:v>-0.58867000000000003</c:v>
                </c:pt>
                <c:pt idx="82">
                  <c:v>-0.55384999999999995</c:v>
                </c:pt>
                <c:pt idx="83">
                  <c:v>-0.56984000000000001</c:v>
                </c:pt>
                <c:pt idx="84">
                  <c:v>-0.53549000000000002</c:v>
                </c:pt>
                <c:pt idx="85">
                  <c:v>-0.55157</c:v>
                </c:pt>
                <c:pt idx="86">
                  <c:v>-0.51770000000000005</c:v>
                </c:pt>
                <c:pt idx="87">
                  <c:v>-0.53386</c:v>
                </c:pt>
                <c:pt idx="88">
                  <c:v>-0.50048000000000004</c:v>
                </c:pt>
                <c:pt idx="89">
                  <c:v>-0.51668999999999998</c:v>
                </c:pt>
                <c:pt idx="90">
                  <c:v>-0.48381000000000002</c:v>
                </c:pt>
                <c:pt idx="91">
                  <c:v>-0.50007000000000001</c:v>
                </c:pt>
                <c:pt idx="92">
                  <c:v>-0.46768999999999999</c:v>
                </c:pt>
                <c:pt idx="93">
                  <c:v>-0.48397000000000001</c:v>
                </c:pt>
                <c:pt idx="94">
                  <c:v>-0.4521</c:v>
                </c:pt>
                <c:pt idx="95">
                  <c:v>-0.46839999999999998</c:v>
                </c:pt>
                <c:pt idx="96">
                  <c:v>-0.43703999999999998</c:v>
                </c:pt>
                <c:pt idx="97">
                  <c:v>-0.45333000000000001</c:v>
                </c:pt>
                <c:pt idx="98">
                  <c:v>-0.42248000000000002</c:v>
                </c:pt>
                <c:pt idx="99">
                  <c:v>-0.43874999999999997</c:v>
                </c:pt>
                <c:pt idx="100">
                  <c:v>-0.40841</c:v>
                </c:pt>
                <c:pt idx="101">
                  <c:v>-0.42465000000000003</c:v>
                </c:pt>
                <c:pt idx="102">
                  <c:v>-0.39482</c:v>
                </c:pt>
                <c:pt idx="103">
                  <c:v>-0.41102</c:v>
                </c:pt>
                <c:pt idx="104">
                  <c:v>-0.38168999999999997</c:v>
                </c:pt>
                <c:pt idx="105">
                  <c:v>-0.39783000000000002</c:v>
                </c:pt>
                <c:pt idx="106">
                  <c:v>-0.36901</c:v>
                </c:pt>
                <c:pt idx="107">
                  <c:v>-0.38507000000000002</c:v>
                </c:pt>
                <c:pt idx="108">
                  <c:v>-0.35676000000000002</c:v>
                </c:pt>
                <c:pt idx="109">
                  <c:v>-0.37273000000000001</c:v>
                </c:pt>
                <c:pt idx="110">
                  <c:v>-0.34492</c:v>
                </c:pt>
                <c:pt idx="111">
                  <c:v>-0.36080000000000001</c:v>
                </c:pt>
                <c:pt idx="112">
                  <c:v>-0.33348</c:v>
                </c:pt>
                <c:pt idx="113">
                  <c:v>-0.34926000000000001</c:v>
                </c:pt>
                <c:pt idx="114">
                  <c:v>-0.32244</c:v>
                </c:pt>
                <c:pt idx="115">
                  <c:v>-0.33810000000000001</c:v>
                </c:pt>
                <c:pt idx="116">
                  <c:v>-0.31175999999999998</c:v>
                </c:pt>
                <c:pt idx="117">
                  <c:v>-0.32730999999999999</c:v>
                </c:pt>
                <c:pt idx="118">
                  <c:v>-0.30145</c:v>
                </c:pt>
                <c:pt idx="119">
                  <c:v>-0.31685999999999998</c:v>
                </c:pt>
                <c:pt idx="120">
                  <c:v>-0.29149000000000003</c:v>
                </c:pt>
                <c:pt idx="121">
                  <c:v>-0.30675999999999998</c:v>
                </c:pt>
                <c:pt idx="122">
                  <c:v>-0.28186</c:v>
                </c:pt>
                <c:pt idx="123">
                  <c:v>-0.29698999999999998</c:v>
                </c:pt>
                <c:pt idx="124">
                  <c:v>-0.27256000000000002</c:v>
                </c:pt>
                <c:pt idx="125">
                  <c:v>-0.28754000000000002</c:v>
                </c:pt>
                <c:pt idx="126">
                  <c:v>-0.26357000000000003</c:v>
                </c:pt>
                <c:pt idx="127">
                  <c:v>-0.27839999999999998</c:v>
                </c:pt>
                <c:pt idx="128">
                  <c:v>-0.25489000000000001</c:v>
                </c:pt>
                <c:pt idx="129">
                  <c:v>-0.26955000000000001</c:v>
                </c:pt>
                <c:pt idx="130">
                  <c:v>-0.24648999999999999</c:v>
                </c:pt>
                <c:pt idx="131">
                  <c:v>-0.26099</c:v>
                </c:pt>
                <c:pt idx="132">
                  <c:v>-0.23838000000000001</c:v>
                </c:pt>
                <c:pt idx="133">
                  <c:v>-0.25270999999999999</c:v>
                </c:pt>
                <c:pt idx="134">
                  <c:v>-0.23053999999999999</c:v>
                </c:pt>
                <c:pt idx="135">
                  <c:v>-0.2447</c:v>
                </c:pt>
                <c:pt idx="136">
                  <c:v>-0.22297</c:v>
                </c:pt>
                <c:pt idx="137">
                  <c:v>-0.23694999999999999</c:v>
                </c:pt>
                <c:pt idx="138">
                  <c:v>-0.21564</c:v>
                </c:pt>
                <c:pt idx="139">
                  <c:v>-0.22944999999999999</c:v>
                </c:pt>
                <c:pt idx="140">
                  <c:v>-0.20856</c:v>
                </c:pt>
                <c:pt idx="141">
                  <c:v>-0.22219</c:v>
                </c:pt>
                <c:pt idx="142">
                  <c:v>-0.20172000000000001</c:v>
                </c:pt>
                <c:pt idx="143">
                  <c:v>-0.21515999999999999</c:v>
                </c:pt>
                <c:pt idx="144">
                  <c:v>-0.19511000000000001</c:v>
                </c:pt>
                <c:pt idx="145">
                  <c:v>-0.20835999999999999</c:v>
                </c:pt>
                <c:pt idx="146">
                  <c:v>-0.18872</c:v>
                </c:pt>
                <c:pt idx="147">
                  <c:v>-0.20177999999999999</c:v>
                </c:pt>
                <c:pt idx="148">
                  <c:v>-0.18253</c:v>
                </c:pt>
                <c:pt idx="149">
                  <c:v>-0.19542000000000001</c:v>
                </c:pt>
                <c:pt idx="150">
                  <c:v>-0.17655999999999999</c:v>
                </c:pt>
                <c:pt idx="151">
                  <c:v>-0.18925</c:v>
                </c:pt>
                <c:pt idx="152">
                  <c:v>-0.17077999999999999</c:v>
                </c:pt>
                <c:pt idx="153">
                  <c:v>-0.18329000000000001</c:v>
                </c:pt>
                <c:pt idx="154">
                  <c:v>-0.16520000000000001</c:v>
                </c:pt>
                <c:pt idx="155">
                  <c:v>-0.17751</c:v>
                </c:pt>
                <c:pt idx="156">
                  <c:v>-0.1598</c:v>
                </c:pt>
                <c:pt idx="157">
                  <c:v>-0.17191999999999999</c:v>
                </c:pt>
                <c:pt idx="158">
                  <c:v>-0.15458</c:v>
                </c:pt>
                <c:pt idx="159">
                  <c:v>-0.16650999999999999</c:v>
                </c:pt>
                <c:pt idx="160">
                  <c:v>-0.14953</c:v>
                </c:pt>
                <c:pt idx="161">
                  <c:v>-0.16128000000000001</c:v>
                </c:pt>
                <c:pt idx="162">
                  <c:v>-0.14465</c:v>
                </c:pt>
                <c:pt idx="163">
                  <c:v>-0.15620999999999999</c:v>
                </c:pt>
                <c:pt idx="164">
                  <c:v>-0.13993</c:v>
                </c:pt>
                <c:pt idx="165">
                  <c:v>-0.15129999999999999</c:v>
                </c:pt>
                <c:pt idx="166">
                  <c:v>-0.13536000000000001</c:v>
                </c:pt>
                <c:pt idx="167">
                  <c:v>-0.14655000000000001</c:v>
                </c:pt>
                <c:pt idx="168">
                  <c:v>-0.13095000000000001</c:v>
                </c:pt>
                <c:pt idx="169">
                  <c:v>-0.14194000000000001</c:v>
                </c:pt>
                <c:pt idx="170">
                  <c:v>-0.12667999999999999</c:v>
                </c:pt>
                <c:pt idx="171">
                  <c:v>-0.13749</c:v>
                </c:pt>
                <c:pt idx="172">
                  <c:v>-0.12255000000000001</c:v>
                </c:pt>
                <c:pt idx="173">
                  <c:v>-0.13317999999999999</c:v>
                </c:pt>
                <c:pt idx="174">
                  <c:v>-0.11856</c:v>
                </c:pt>
                <c:pt idx="175">
                  <c:v>-0.129</c:v>
                </c:pt>
                <c:pt idx="176">
                  <c:v>-0.1147</c:v>
                </c:pt>
                <c:pt idx="177">
                  <c:v>-0.12496</c:v>
                </c:pt>
                <c:pt idx="178">
                  <c:v>-0.11096</c:v>
                </c:pt>
                <c:pt idx="179">
                  <c:v>-0.12105</c:v>
                </c:pt>
                <c:pt idx="180">
                  <c:v>-0.10735</c:v>
                </c:pt>
                <c:pt idx="181">
                  <c:v>-0.11726</c:v>
                </c:pt>
                <c:pt idx="182">
                  <c:v>-0.10385999999999999</c:v>
                </c:pt>
                <c:pt idx="183">
                  <c:v>-0.11359</c:v>
                </c:pt>
                <c:pt idx="184">
                  <c:v>-0.10048</c:v>
                </c:pt>
                <c:pt idx="185">
                  <c:v>-0.11003</c:v>
                </c:pt>
                <c:pt idx="186">
                  <c:v>-9.7212300000000001E-2</c:v>
                </c:pt>
                <c:pt idx="187">
                  <c:v>-0.10659</c:v>
                </c:pt>
                <c:pt idx="188">
                  <c:v>-9.4051300000000004E-2</c:v>
                </c:pt>
                <c:pt idx="189">
                  <c:v>-0.10326</c:v>
                </c:pt>
                <c:pt idx="190">
                  <c:v>-9.09938E-2</c:v>
                </c:pt>
                <c:pt idx="191">
                  <c:v>-0.10004</c:v>
                </c:pt>
                <c:pt idx="192">
                  <c:v>-8.8036199999999995E-2</c:v>
                </c:pt>
                <c:pt idx="193">
                  <c:v>-9.6910999999999997E-2</c:v>
                </c:pt>
                <c:pt idx="194">
                  <c:v>-8.5175299999999995E-2</c:v>
                </c:pt>
                <c:pt idx="195">
                  <c:v>-9.3885099999999999E-2</c:v>
                </c:pt>
                <c:pt idx="196">
                  <c:v>-8.2407800000000003E-2</c:v>
                </c:pt>
                <c:pt idx="197">
                  <c:v>-9.0954800000000002E-2</c:v>
                </c:pt>
                <c:pt idx="198">
                  <c:v>-7.9730700000000002E-2</c:v>
                </c:pt>
                <c:pt idx="199">
                  <c:v>-8.8116899999999998E-2</c:v>
                </c:pt>
                <c:pt idx="200">
                  <c:v>-7.7141000000000001E-2</c:v>
                </c:pt>
                <c:pt idx="201">
                  <c:v>-8.53685E-2</c:v>
                </c:pt>
                <c:pt idx="202">
                  <c:v>-7.4635699999999999E-2</c:v>
                </c:pt>
                <c:pt idx="203">
                  <c:v>-8.2706699999999994E-2</c:v>
                </c:pt>
                <c:pt idx="204">
                  <c:v>-7.2212100000000001E-2</c:v>
                </c:pt>
                <c:pt idx="205">
                  <c:v>-8.01288E-2</c:v>
                </c:pt>
                <c:pt idx="206">
                  <c:v>-6.9867600000000002E-2</c:v>
                </c:pt>
                <c:pt idx="207">
                  <c:v>-7.7632099999999996E-2</c:v>
                </c:pt>
                <c:pt idx="208">
                  <c:v>-6.7599400000000004E-2</c:v>
                </c:pt>
                <c:pt idx="209">
                  <c:v>-7.52139E-2</c:v>
                </c:pt>
                <c:pt idx="210">
                  <c:v>-6.5405000000000005E-2</c:v>
                </c:pt>
                <c:pt idx="211">
                  <c:v>-7.2871900000000003E-2</c:v>
                </c:pt>
                <c:pt idx="212">
                  <c:v>-6.3282099999999994E-2</c:v>
                </c:pt>
                <c:pt idx="213">
                  <c:v>-7.0603399999999997E-2</c:v>
                </c:pt>
                <c:pt idx="214">
                  <c:v>-6.1228200000000003E-2</c:v>
                </c:pt>
                <c:pt idx="215">
                  <c:v>-6.8406300000000003E-2</c:v>
                </c:pt>
                <c:pt idx="216">
                  <c:v>-5.9241200000000001E-2</c:v>
                </c:pt>
                <c:pt idx="217">
                  <c:v>-6.6278199999999995E-2</c:v>
                </c:pt>
                <c:pt idx="218">
                  <c:v>-5.7318800000000003E-2</c:v>
                </c:pt>
                <c:pt idx="219">
                  <c:v>-6.4216899999999993E-2</c:v>
                </c:pt>
                <c:pt idx="220">
                  <c:v>-5.5458800000000003E-2</c:v>
                </c:pt>
                <c:pt idx="221">
                  <c:v>-6.2220299999999999E-2</c:v>
                </c:pt>
                <c:pt idx="222">
                  <c:v>-5.36593E-2</c:v>
                </c:pt>
                <c:pt idx="223">
                  <c:v>-6.0286399999999997E-2</c:v>
                </c:pt>
                <c:pt idx="224">
                  <c:v>-5.1918199999999998E-2</c:v>
                </c:pt>
                <c:pt idx="225">
                  <c:v>-5.8413100000000003E-2</c:v>
                </c:pt>
                <c:pt idx="226">
                  <c:v>-5.0233699999999999E-2</c:v>
                </c:pt>
                <c:pt idx="227">
                  <c:v>-5.6598599999999999E-2</c:v>
                </c:pt>
                <c:pt idx="228">
                  <c:v>-4.8603899999999998E-2</c:v>
                </c:pt>
                <c:pt idx="229">
                  <c:v>-5.4840899999999998E-2</c:v>
                </c:pt>
                <c:pt idx="230">
                  <c:v>-4.7026900000000003E-2</c:v>
                </c:pt>
                <c:pt idx="231">
                  <c:v>-5.3138299999999999E-2</c:v>
                </c:pt>
                <c:pt idx="232">
                  <c:v>-4.5501199999999999E-2</c:v>
                </c:pt>
                <c:pt idx="233">
                  <c:v>-5.1489E-2</c:v>
                </c:pt>
                <c:pt idx="234">
                  <c:v>-4.4024899999999999E-2</c:v>
                </c:pt>
                <c:pt idx="235">
                  <c:v>-4.98913E-2</c:v>
                </c:pt>
                <c:pt idx="236">
                  <c:v>-4.2596500000000002E-2</c:v>
                </c:pt>
                <c:pt idx="237">
                  <c:v>-4.8343700000000003E-2</c:v>
                </c:pt>
                <c:pt idx="238">
                  <c:v>-4.1214399999999998E-2</c:v>
                </c:pt>
                <c:pt idx="239">
                  <c:v>-4.6844400000000001E-2</c:v>
                </c:pt>
                <c:pt idx="240">
                  <c:v>-3.9877200000000002E-2</c:v>
                </c:pt>
                <c:pt idx="241">
                  <c:v>-4.5392000000000002E-2</c:v>
                </c:pt>
                <c:pt idx="242">
                  <c:v>-3.8583300000000001E-2</c:v>
                </c:pt>
                <c:pt idx="243">
                  <c:v>-4.3985099999999999E-2</c:v>
                </c:pt>
                <c:pt idx="244">
                  <c:v>-3.7331299999999998E-2</c:v>
                </c:pt>
                <c:pt idx="245">
                  <c:v>-4.2622100000000003E-2</c:v>
                </c:pt>
                <c:pt idx="246">
                  <c:v>-3.6119800000000001E-2</c:v>
                </c:pt>
                <c:pt idx="247">
                  <c:v>-4.1301699999999997E-2</c:v>
                </c:pt>
                <c:pt idx="248">
                  <c:v>-3.4947699999999998E-2</c:v>
                </c:pt>
                <c:pt idx="249">
                  <c:v>-4.0022500000000003E-2</c:v>
                </c:pt>
                <c:pt idx="250">
                  <c:v>-3.38134E-2</c:v>
                </c:pt>
                <c:pt idx="251">
                  <c:v>-3.8783199999999997E-2</c:v>
                </c:pt>
                <c:pt idx="252">
                  <c:v>-3.2716000000000002E-2</c:v>
                </c:pt>
                <c:pt idx="253">
                  <c:v>-3.7582699999999997E-2</c:v>
                </c:pt>
                <c:pt idx="254">
                  <c:v>-3.1654000000000002E-2</c:v>
                </c:pt>
                <c:pt idx="255">
                  <c:v>-3.6419600000000003E-2</c:v>
                </c:pt>
                <c:pt idx="256">
                  <c:v>-3.0626500000000001E-2</c:v>
                </c:pt>
                <c:pt idx="257">
                  <c:v>-3.5292799999999999E-2</c:v>
                </c:pt>
                <c:pt idx="258">
                  <c:v>-2.9632200000000001E-2</c:v>
                </c:pt>
                <c:pt idx="259">
                  <c:v>-3.4201099999999998E-2</c:v>
                </c:pt>
                <c:pt idx="260">
                  <c:v>-2.86701E-2</c:v>
                </c:pt>
                <c:pt idx="261">
                  <c:v>-3.3143400000000003E-2</c:v>
                </c:pt>
                <c:pt idx="262">
                  <c:v>-2.7739099999999999E-2</c:v>
                </c:pt>
                <c:pt idx="263">
                  <c:v>-3.2118800000000003E-2</c:v>
                </c:pt>
                <c:pt idx="264">
                  <c:v>-2.6838299999999999E-2</c:v>
                </c:pt>
                <c:pt idx="265">
                  <c:v>-3.1126000000000001E-2</c:v>
                </c:pt>
                <c:pt idx="266">
                  <c:v>-2.5966599999999999E-2</c:v>
                </c:pt>
                <c:pt idx="267">
                  <c:v>-3.0164199999999999E-2</c:v>
                </c:pt>
                <c:pt idx="268">
                  <c:v>-2.5123099999999999E-2</c:v>
                </c:pt>
                <c:pt idx="269">
                  <c:v>-2.9232299999999999E-2</c:v>
                </c:pt>
                <c:pt idx="270">
                  <c:v>-2.4306899999999999E-2</c:v>
                </c:pt>
                <c:pt idx="271">
                  <c:v>-2.8329400000000001E-2</c:v>
                </c:pt>
                <c:pt idx="272">
                  <c:v>-2.3517199999999999E-2</c:v>
                </c:pt>
                <c:pt idx="273">
                  <c:v>-2.7454599999999999E-2</c:v>
                </c:pt>
                <c:pt idx="274">
                  <c:v>-2.2752999999999999E-2</c:v>
                </c:pt>
                <c:pt idx="275">
                  <c:v>-2.6607100000000002E-2</c:v>
                </c:pt>
                <c:pt idx="276">
                  <c:v>-2.2013499999999998E-2</c:v>
                </c:pt>
                <c:pt idx="277">
                  <c:v>-2.57859E-2</c:v>
                </c:pt>
                <c:pt idx="278">
                  <c:v>-2.1297900000000002E-2</c:v>
                </c:pt>
                <c:pt idx="279">
                  <c:v>-2.49903E-2</c:v>
                </c:pt>
                <c:pt idx="280">
                  <c:v>-2.0605499999999999E-2</c:v>
                </c:pt>
                <c:pt idx="281">
                  <c:v>-2.4219299999999999E-2</c:v>
                </c:pt>
                <c:pt idx="282">
                  <c:v>-1.9935499999999998E-2</c:v>
                </c:pt>
                <c:pt idx="283">
                  <c:v>-2.3472400000000001E-2</c:v>
                </c:pt>
                <c:pt idx="284">
                  <c:v>-1.9287100000000001E-2</c:v>
                </c:pt>
                <c:pt idx="285">
                  <c:v>-2.27487E-2</c:v>
                </c:pt>
                <c:pt idx="286">
                  <c:v>-1.8659800000000001E-2</c:v>
                </c:pt>
                <c:pt idx="287">
                  <c:v>-2.2047400000000002E-2</c:v>
                </c:pt>
                <c:pt idx="288">
                  <c:v>-1.8052700000000001E-2</c:v>
                </c:pt>
                <c:pt idx="289">
                  <c:v>-2.1367899999999999E-2</c:v>
                </c:pt>
                <c:pt idx="290">
                  <c:v>-1.74653E-2</c:v>
                </c:pt>
                <c:pt idx="291">
                  <c:v>-2.0709600000000002E-2</c:v>
                </c:pt>
                <c:pt idx="292">
                  <c:v>-1.6896899999999999E-2</c:v>
                </c:pt>
                <c:pt idx="293">
                  <c:v>-2.0071700000000001E-2</c:v>
                </c:pt>
                <c:pt idx="294">
                  <c:v>-1.6346800000000002E-2</c:v>
                </c:pt>
                <c:pt idx="295">
                  <c:v>-1.9453499999999999E-2</c:v>
                </c:pt>
                <c:pt idx="296">
                  <c:v>-1.5814600000000002E-2</c:v>
                </c:pt>
                <c:pt idx="297">
                  <c:v>-1.8854599999999999E-2</c:v>
                </c:pt>
                <c:pt idx="298">
                  <c:v>-1.52996E-2</c:v>
                </c:pt>
                <c:pt idx="299">
                  <c:v>-1.8274200000000001E-2</c:v>
                </c:pt>
                <c:pt idx="300">
                  <c:v>-1.48013E-2</c:v>
                </c:pt>
                <c:pt idx="301">
                  <c:v>-1.7711899999999999E-2</c:v>
                </c:pt>
                <c:pt idx="302">
                  <c:v>-1.4319E-2</c:v>
                </c:pt>
                <c:pt idx="303">
                  <c:v>-1.7166899999999999E-2</c:v>
                </c:pt>
                <c:pt idx="304">
                  <c:v>-1.3852400000000001E-2</c:v>
                </c:pt>
                <c:pt idx="305">
                  <c:v>-1.6638900000000002E-2</c:v>
                </c:pt>
                <c:pt idx="306">
                  <c:v>-1.34009E-2</c:v>
                </c:pt>
                <c:pt idx="307">
                  <c:v>-1.6127200000000001E-2</c:v>
                </c:pt>
                <c:pt idx="308">
                  <c:v>-1.2964E-2</c:v>
                </c:pt>
                <c:pt idx="309">
                  <c:v>-1.56314E-2</c:v>
                </c:pt>
                <c:pt idx="310">
                  <c:v>-1.25413E-2</c:v>
                </c:pt>
                <c:pt idx="311">
                  <c:v>-1.5151E-2</c:v>
                </c:pt>
                <c:pt idx="312">
                  <c:v>-1.2132199999999999E-2</c:v>
                </c:pt>
                <c:pt idx="313">
                  <c:v>-1.4685399999999999E-2</c:v>
                </c:pt>
                <c:pt idx="314">
                  <c:v>-1.1736399999999999E-2</c:v>
                </c:pt>
                <c:pt idx="315">
                  <c:v>-1.42343E-2</c:v>
                </c:pt>
                <c:pt idx="316">
                  <c:v>-1.13533E-2</c:v>
                </c:pt>
                <c:pt idx="317">
                  <c:v>-1.37971E-2</c:v>
                </c:pt>
                <c:pt idx="318">
                  <c:v>-1.09827E-2</c:v>
                </c:pt>
                <c:pt idx="319">
                  <c:v>-1.3373400000000001E-2</c:v>
                </c:pt>
                <c:pt idx="320">
                  <c:v>-1.0624099999999999E-2</c:v>
                </c:pt>
                <c:pt idx="321">
                  <c:v>-1.2962899999999999E-2</c:v>
                </c:pt>
                <c:pt idx="322">
                  <c:v>-1.0277100000000001E-2</c:v>
                </c:pt>
                <c:pt idx="323">
                  <c:v>-1.2565099999999999E-2</c:v>
                </c:pt>
                <c:pt idx="324">
                  <c:v>-9.9413899999999996E-3</c:v>
                </c:pt>
                <c:pt idx="325">
                  <c:v>-1.2179499999999999E-2</c:v>
                </c:pt>
                <c:pt idx="326">
                  <c:v>-9.6165199999999999E-3</c:v>
                </c:pt>
                <c:pt idx="327">
                  <c:v>-1.1805899999999999E-2</c:v>
                </c:pt>
                <c:pt idx="328">
                  <c:v>-9.3021700000000002E-3</c:v>
                </c:pt>
                <c:pt idx="329">
                  <c:v>-1.14439E-2</c:v>
                </c:pt>
                <c:pt idx="330">
                  <c:v>-8.9980100000000007E-3</c:v>
                </c:pt>
                <c:pt idx="331">
                  <c:v>-1.1093E-2</c:v>
                </c:pt>
                <c:pt idx="332">
                  <c:v>-8.7037099999999999E-3</c:v>
                </c:pt>
                <c:pt idx="333">
                  <c:v>-1.0753E-2</c:v>
                </c:pt>
                <c:pt idx="334">
                  <c:v>-8.4189499999999997E-3</c:v>
                </c:pt>
                <c:pt idx="335">
                  <c:v>-1.04235E-2</c:v>
                </c:pt>
                <c:pt idx="336">
                  <c:v>-8.1434200000000002E-3</c:v>
                </c:pt>
                <c:pt idx="337">
                  <c:v>-1.0104200000000001E-2</c:v>
                </c:pt>
                <c:pt idx="338">
                  <c:v>-7.8768199999999997E-3</c:v>
                </c:pt>
                <c:pt idx="339">
                  <c:v>-9.7946999999999999E-3</c:v>
                </c:pt>
                <c:pt idx="340">
                  <c:v>-7.6188699999999998E-3</c:v>
                </c:pt>
                <c:pt idx="341">
                  <c:v>-9.4947799999999995E-3</c:v>
                </c:pt>
                <c:pt idx="342">
                  <c:v>-7.3692799999999998E-3</c:v>
                </c:pt>
                <c:pt idx="343">
                  <c:v>-9.2041299999999996E-3</c:v>
                </c:pt>
                <c:pt idx="344">
                  <c:v>-7.1277900000000002E-3</c:v>
                </c:pt>
                <c:pt idx="345">
                  <c:v>-8.9224500000000002E-3</c:v>
                </c:pt>
                <c:pt idx="346">
                  <c:v>-6.89414E-3</c:v>
                </c:pt>
                <c:pt idx="347">
                  <c:v>-8.6494599999999994E-3</c:v>
                </c:pt>
                <c:pt idx="348">
                  <c:v>-6.6680699999999999E-3</c:v>
                </c:pt>
                <c:pt idx="349">
                  <c:v>-8.3848900000000007E-3</c:v>
                </c:pt>
                <c:pt idx="350">
                  <c:v>-6.4493399999999996E-3</c:v>
                </c:pt>
                <c:pt idx="351">
                  <c:v>-8.1284800000000004E-3</c:v>
                </c:pt>
                <c:pt idx="352">
                  <c:v>-6.2377099999999996E-3</c:v>
                </c:pt>
                <c:pt idx="353">
                  <c:v>-7.87998E-3</c:v>
                </c:pt>
                <c:pt idx="354">
                  <c:v>-6.0329499999999996E-3</c:v>
                </c:pt>
                <c:pt idx="355">
                  <c:v>-7.63914E-3</c:v>
                </c:pt>
                <c:pt idx="356">
                  <c:v>-5.8348300000000001E-3</c:v>
                </c:pt>
                <c:pt idx="357">
                  <c:v>-7.4057300000000001E-3</c:v>
                </c:pt>
                <c:pt idx="358">
                  <c:v>-5.6431600000000004E-3</c:v>
                </c:pt>
                <c:pt idx="359">
                  <c:v>-7.1795000000000001E-3</c:v>
                </c:pt>
                <c:pt idx="360">
                  <c:v>-5.4577100000000002E-3</c:v>
                </c:pt>
                <c:pt idx="361">
                  <c:v>-6.9602500000000003E-3</c:v>
                </c:pt>
                <c:pt idx="362">
                  <c:v>-5.2782899999999997E-3</c:v>
                </c:pt>
                <c:pt idx="363">
                  <c:v>-6.7477500000000003E-3</c:v>
                </c:pt>
                <c:pt idx="364">
                  <c:v>-5.1047000000000002E-3</c:v>
                </c:pt>
                <c:pt idx="365">
                  <c:v>-6.5418000000000004E-3</c:v>
                </c:pt>
                <c:pt idx="366">
                  <c:v>-4.9367600000000001E-3</c:v>
                </c:pt>
                <c:pt idx="367">
                  <c:v>-6.3421900000000002E-3</c:v>
                </c:pt>
                <c:pt idx="368">
                  <c:v>-4.7742699999999997E-3</c:v>
                </c:pt>
                <c:pt idx="369">
                  <c:v>-6.1487199999999999E-3</c:v>
                </c:pt>
                <c:pt idx="370">
                  <c:v>-4.61707E-3</c:v>
                </c:pt>
                <c:pt idx="371">
                  <c:v>-5.9612099999999998E-3</c:v>
                </c:pt>
                <c:pt idx="372">
                  <c:v>-4.4649900000000003E-3</c:v>
                </c:pt>
                <c:pt idx="373">
                  <c:v>-5.7794600000000002E-3</c:v>
                </c:pt>
                <c:pt idx="374">
                  <c:v>-4.3178499999999998E-3</c:v>
                </c:pt>
                <c:pt idx="375">
                  <c:v>-5.6033100000000002E-3</c:v>
                </c:pt>
                <c:pt idx="376">
                  <c:v>-4.1755000000000004E-3</c:v>
                </c:pt>
                <c:pt idx="377">
                  <c:v>-5.4325700000000003E-3</c:v>
                </c:pt>
                <c:pt idx="378">
                  <c:v>-4.0377900000000003E-3</c:v>
                </c:pt>
                <c:pt idx="379">
                  <c:v>-5.2670900000000003E-3</c:v>
                </c:pt>
                <c:pt idx="380">
                  <c:v>-3.9045600000000001E-3</c:v>
                </c:pt>
                <c:pt idx="381">
                  <c:v>-5.1066899999999997E-3</c:v>
                </c:pt>
                <c:pt idx="382">
                  <c:v>-3.77568E-3</c:v>
                </c:pt>
                <c:pt idx="383">
                  <c:v>-4.9512200000000001E-3</c:v>
                </c:pt>
                <c:pt idx="384">
                  <c:v>-3.6509899999999998E-3</c:v>
                </c:pt>
                <c:pt idx="385">
                  <c:v>-4.8005299999999999E-3</c:v>
                </c:pt>
                <c:pt idx="386">
                  <c:v>-3.5303600000000002E-3</c:v>
                </c:pt>
                <c:pt idx="387">
                  <c:v>-4.65447E-3</c:v>
                </c:pt>
                <c:pt idx="388">
                  <c:v>-3.4136700000000002E-3</c:v>
                </c:pt>
                <c:pt idx="389">
                  <c:v>-4.5128900000000003E-3</c:v>
                </c:pt>
                <c:pt idx="390">
                  <c:v>-3.3007800000000001E-3</c:v>
                </c:pt>
                <c:pt idx="391">
                  <c:v>-4.37566E-3</c:v>
                </c:pt>
                <c:pt idx="392">
                  <c:v>-3.1915799999999999E-3</c:v>
                </c:pt>
                <c:pt idx="393">
                  <c:v>-4.2426399999999998E-3</c:v>
                </c:pt>
                <c:pt idx="394">
                  <c:v>-3.0859400000000001E-3</c:v>
                </c:pt>
                <c:pt idx="395">
                  <c:v>-4.1137099999999996E-3</c:v>
                </c:pt>
                <c:pt idx="396">
                  <c:v>-2.9837399999999999E-3</c:v>
                </c:pt>
                <c:pt idx="397">
                  <c:v>-3.9887300000000002E-3</c:v>
                </c:pt>
                <c:pt idx="398">
                  <c:v>-2.8848900000000002E-3</c:v>
                </c:pt>
                <c:pt idx="399">
                  <c:v>-3.8675900000000002E-3</c:v>
                </c:pt>
                <c:pt idx="400">
                  <c:v>-2.78926E-3</c:v>
                </c:pt>
                <c:pt idx="401">
                  <c:v>-3.7501600000000002E-3</c:v>
                </c:pt>
                <c:pt idx="402">
                  <c:v>-2.6967499999999999E-3</c:v>
                </c:pt>
                <c:pt idx="403">
                  <c:v>-3.6363300000000001E-3</c:v>
                </c:pt>
                <c:pt idx="404">
                  <c:v>-2.6072700000000001E-3</c:v>
                </c:pt>
                <c:pt idx="405">
                  <c:v>-3.5259900000000001E-3</c:v>
                </c:pt>
                <c:pt idx="406">
                  <c:v>-2.5207099999999998E-3</c:v>
                </c:pt>
                <c:pt idx="407">
                  <c:v>-3.41903E-3</c:v>
                </c:pt>
                <c:pt idx="408">
                  <c:v>-2.43699E-3</c:v>
                </c:pt>
                <c:pt idx="409">
                  <c:v>-3.3153499999999999E-3</c:v>
                </c:pt>
                <c:pt idx="410">
                  <c:v>-2.356E-3</c:v>
                </c:pt>
                <c:pt idx="411">
                  <c:v>-3.2148400000000001E-3</c:v>
                </c:pt>
                <c:pt idx="412">
                  <c:v>-2.2776599999999999E-3</c:v>
                </c:pt>
                <c:pt idx="413">
                  <c:v>-3.1174100000000001E-3</c:v>
                </c:pt>
                <c:pt idx="414">
                  <c:v>-2.2018799999999998E-3</c:v>
                </c:pt>
                <c:pt idx="415">
                  <c:v>-3.0229699999999998E-3</c:v>
                </c:pt>
                <c:pt idx="416">
                  <c:v>-2.1285900000000001E-3</c:v>
                </c:pt>
                <c:pt idx="417">
                  <c:v>-2.9314200000000001E-3</c:v>
                </c:pt>
                <c:pt idx="418">
                  <c:v>-2.0577E-3</c:v>
                </c:pt>
                <c:pt idx="419">
                  <c:v>-2.8426599999999999E-3</c:v>
                </c:pt>
                <c:pt idx="420">
                  <c:v>-1.98913E-3</c:v>
                </c:pt>
                <c:pt idx="421">
                  <c:v>-2.7566299999999999E-3</c:v>
                </c:pt>
                <c:pt idx="422">
                  <c:v>-1.9227999999999999E-3</c:v>
                </c:pt>
                <c:pt idx="423">
                  <c:v>-2.67322E-3</c:v>
                </c:pt>
                <c:pt idx="424">
                  <c:v>-1.8586500000000001E-3</c:v>
                </c:pt>
                <c:pt idx="425">
                  <c:v>-2.5923600000000002E-3</c:v>
                </c:pt>
                <c:pt idx="426">
                  <c:v>-1.7966099999999999E-3</c:v>
                </c:pt>
                <c:pt idx="427">
                  <c:v>-2.5139799999999999E-3</c:v>
                </c:pt>
                <c:pt idx="428">
                  <c:v>-1.7366E-3</c:v>
                </c:pt>
                <c:pt idx="429">
                  <c:v>-2.4379900000000001E-3</c:v>
                </c:pt>
                <c:pt idx="430">
                  <c:v>-1.6785599999999999E-3</c:v>
                </c:pt>
                <c:pt idx="431">
                  <c:v>-2.3643200000000001E-3</c:v>
                </c:pt>
                <c:pt idx="432">
                  <c:v>-1.62243E-3</c:v>
                </c:pt>
                <c:pt idx="433">
                  <c:v>-2.29291E-3</c:v>
                </c:pt>
                <c:pt idx="434">
                  <c:v>-1.56814E-3</c:v>
                </c:pt>
                <c:pt idx="435">
                  <c:v>-2.2236700000000001E-3</c:v>
                </c:pt>
                <c:pt idx="436">
                  <c:v>-1.51563E-3</c:v>
                </c:pt>
                <c:pt idx="437">
                  <c:v>-2.1565500000000001E-3</c:v>
                </c:pt>
                <c:pt idx="438">
                  <c:v>-1.46485E-3</c:v>
                </c:pt>
                <c:pt idx="439">
                  <c:v>-2.0914699999999998E-3</c:v>
                </c:pt>
                <c:pt idx="440">
                  <c:v>-1.41574E-3</c:v>
                </c:pt>
                <c:pt idx="441">
                  <c:v>-2.0283800000000002E-3</c:v>
                </c:pt>
                <c:pt idx="442">
                  <c:v>-1.3682499999999999E-3</c:v>
                </c:pt>
                <c:pt idx="443">
                  <c:v>-1.96722E-3</c:v>
                </c:pt>
                <c:pt idx="444">
                  <c:v>-1.3223200000000001E-3</c:v>
                </c:pt>
                <c:pt idx="445">
                  <c:v>-1.90792E-3</c:v>
                </c:pt>
                <c:pt idx="446">
                  <c:v>-1.2779E-3</c:v>
                </c:pt>
                <c:pt idx="447">
                  <c:v>-1.8504299999999999E-3</c:v>
                </c:pt>
                <c:pt idx="448">
                  <c:v>-1.2349399999999999E-3</c:v>
                </c:pt>
                <c:pt idx="449">
                  <c:v>-1.79469E-3</c:v>
                </c:pt>
                <c:pt idx="450">
                  <c:v>-1.1934000000000001E-3</c:v>
                </c:pt>
                <c:pt idx="451">
                  <c:v>-1.7406500000000001E-3</c:v>
                </c:pt>
                <c:pt idx="452">
                  <c:v>-1.1532300000000001E-3</c:v>
                </c:pt>
                <c:pt idx="453">
                  <c:v>-1.68826E-3</c:v>
                </c:pt>
                <c:pt idx="454">
                  <c:v>-1.11439E-3</c:v>
                </c:pt>
                <c:pt idx="455">
                  <c:v>-1.6374600000000001E-3</c:v>
                </c:pt>
                <c:pt idx="456">
                  <c:v>-1.07682E-3</c:v>
                </c:pt>
                <c:pt idx="457">
                  <c:v>-1.5881999999999999E-3</c:v>
                </c:pt>
                <c:pt idx="458">
                  <c:v>-1.0405E-3</c:v>
                </c:pt>
                <c:pt idx="459">
                  <c:v>-1.5404500000000001E-3</c:v>
                </c:pt>
                <c:pt idx="460">
                  <c:v>-1.0053799999999999E-3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272064"/>
        <c:axId val="44987520"/>
      </c:scatterChart>
      <c:valAx>
        <c:axId val="45272064"/>
        <c:scaling>
          <c:orientation val="minMax"/>
          <c:max val="48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fr-FR"/>
                  <a:t>TIME [sec]</a:t>
                </a:r>
              </a:p>
            </c:rich>
          </c:tx>
          <c:layout>
            <c:manualLayout>
              <c:xMode val="edge"/>
              <c:yMode val="edge"/>
              <c:x val="0.44789405320498621"/>
              <c:y val="0.87624835886559516"/>
            </c:manualLayout>
          </c:layout>
          <c:overlay val="0"/>
        </c:title>
        <c:numFmt formatCode="General" sourceLinked="1"/>
        <c:majorTickMark val="none"/>
        <c:minorTickMark val="none"/>
        <c:tickLblPos val="low"/>
        <c:crossAx val="44987520"/>
        <c:crosses val="autoZero"/>
        <c:crossBetween val="midCat"/>
        <c:majorUnit val="60"/>
      </c:valAx>
      <c:valAx>
        <c:axId val="44987520"/>
        <c:scaling>
          <c:orientation val="minMax"/>
          <c:max val="14"/>
          <c:min val="-8"/>
        </c:scaling>
        <c:delete val="0"/>
        <c:axPos val="l"/>
        <c:majorGridlines/>
        <c:numFmt formatCode="0" sourceLinked="0"/>
        <c:majorTickMark val="none"/>
        <c:minorTickMark val="none"/>
        <c:tickLblPos val="nextTo"/>
        <c:crossAx val="45272064"/>
        <c:crosses val="autoZero"/>
        <c:crossBetween val="midCat"/>
        <c:majorUnit val="4"/>
        <c:minorUnit val="1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73131687151003"/>
          <c:y val="6.2708151064450282E-2"/>
          <c:w val="0.77217680474076722"/>
          <c:h val="0.64217318987375216"/>
        </c:manualLayout>
      </c:layout>
      <c:scatterChart>
        <c:scatterStyle val="lineMarker"/>
        <c:varyColors val="0"/>
        <c:ser>
          <c:idx val="0"/>
          <c:order val="0"/>
          <c:spPr>
            <a:ln>
              <a:solidFill>
                <a:schemeClr val="tx1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Foglio1!$C$7:$C$467</c:f>
              <c:numCache>
                <c:formatCode>0.00</c:formatCode>
                <c:ptCount val="461"/>
                <c:pt idx="0">
                  <c:v>0</c:v>
                </c:pt>
                <c:pt idx="1">
                  <c:v>0.13704660000000002</c:v>
                </c:pt>
                <c:pt idx="2">
                  <c:v>0.54780999999999991</c:v>
                </c:pt>
                <c:pt idx="3">
                  <c:v>1.231166</c:v>
                </c:pt>
                <c:pt idx="4">
                  <c:v>2.1852400000000003</c:v>
                </c:pt>
                <c:pt idx="5">
                  <c:v>3.4074200000000001</c:v>
                </c:pt>
                <c:pt idx="6">
                  <c:v>4.8943399999999997</c:v>
                </c:pt>
                <c:pt idx="7">
                  <c:v>6.6419599999999992</c:v>
                </c:pt>
                <c:pt idx="8">
                  <c:v>8.6454599999999999</c:v>
                </c:pt>
                <c:pt idx="9">
                  <c:v>10.89934</c:v>
                </c:pt>
                <c:pt idx="10">
                  <c:v>13.397460000000001</c:v>
                </c:pt>
                <c:pt idx="11">
                  <c:v>16.132940000000001</c:v>
                </c:pt>
                <c:pt idx="12">
                  <c:v>19.098300000000002</c:v>
                </c:pt>
                <c:pt idx="13">
                  <c:v>22.286000000000001</c:v>
                </c:pt>
                <c:pt idx="14">
                  <c:v>25.685999999999996</c:v>
                </c:pt>
                <c:pt idx="15">
                  <c:v>29.29</c:v>
                </c:pt>
                <c:pt idx="16">
                  <c:v>33.085999999999999</c:v>
                </c:pt>
                <c:pt idx="17">
                  <c:v>37.067999999999998</c:v>
                </c:pt>
                <c:pt idx="18">
                  <c:v>41.221999999999994</c:v>
                </c:pt>
                <c:pt idx="19">
                  <c:v>45.536000000000001</c:v>
                </c:pt>
                <c:pt idx="20">
                  <c:v>50</c:v>
                </c:pt>
                <c:pt idx="21">
                  <c:v>54.6</c:v>
                </c:pt>
                <c:pt idx="22">
                  <c:v>59.326000000000001</c:v>
                </c:pt>
                <c:pt idx="23">
                  <c:v>64.164000000000001</c:v>
                </c:pt>
                <c:pt idx="24">
                  <c:v>69.097999999999999</c:v>
                </c:pt>
                <c:pt idx="25">
                  <c:v>74.117999999999995</c:v>
                </c:pt>
                <c:pt idx="26">
                  <c:v>79.207999999999998</c:v>
                </c:pt>
                <c:pt idx="27">
                  <c:v>84.355999999999995</c:v>
                </c:pt>
                <c:pt idx="28">
                  <c:v>89.548000000000002</c:v>
                </c:pt>
                <c:pt idx="29">
                  <c:v>94.765999999999991</c:v>
                </c:pt>
                <c:pt idx="30">
                  <c:v>100</c:v>
                </c:pt>
                <c:pt idx="31">
                  <c:v>105.23400000000001</c:v>
                </c:pt>
                <c:pt idx="32">
                  <c:v>110.452</c:v>
                </c:pt>
                <c:pt idx="33">
                  <c:v>115.64399999999999</c:v>
                </c:pt>
                <c:pt idx="34">
                  <c:v>120.79200000000002</c:v>
                </c:pt>
                <c:pt idx="35">
                  <c:v>125.88200000000001</c:v>
                </c:pt>
                <c:pt idx="36">
                  <c:v>130.90200000000002</c:v>
                </c:pt>
                <c:pt idx="37">
                  <c:v>135.83600000000001</c:v>
                </c:pt>
                <c:pt idx="38">
                  <c:v>140.67400000000001</c:v>
                </c:pt>
                <c:pt idx="39">
                  <c:v>145.4</c:v>
                </c:pt>
                <c:pt idx="40">
                  <c:v>150</c:v>
                </c:pt>
                <c:pt idx="41">
                  <c:v>154.464</c:v>
                </c:pt>
                <c:pt idx="42">
                  <c:v>158.77799999999999</c:v>
                </c:pt>
                <c:pt idx="43">
                  <c:v>162.93200000000002</c:v>
                </c:pt>
                <c:pt idx="44">
                  <c:v>166.91400000000002</c:v>
                </c:pt>
                <c:pt idx="45">
                  <c:v>170.71</c:v>
                </c:pt>
                <c:pt idx="46">
                  <c:v>174.31399999999999</c:v>
                </c:pt>
                <c:pt idx="47">
                  <c:v>177.714</c:v>
                </c:pt>
                <c:pt idx="48">
                  <c:v>180.90200000000002</c:v>
                </c:pt>
                <c:pt idx="49">
                  <c:v>183.86799999999999</c:v>
                </c:pt>
                <c:pt idx="50">
                  <c:v>186.602</c:v>
                </c:pt>
                <c:pt idx="51">
                  <c:v>189.1</c:v>
                </c:pt>
                <c:pt idx="52">
                  <c:v>191.35400000000001</c:v>
                </c:pt>
                <c:pt idx="53">
                  <c:v>193.358</c:v>
                </c:pt>
                <c:pt idx="54">
                  <c:v>195.10599999999999</c:v>
                </c:pt>
                <c:pt idx="55">
                  <c:v>196.59199999999998</c:v>
                </c:pt>
                <c:pt idx="56">
                  <c:v>197.81399999999999</c:v>
                </c:pt>
                <c:pt idx="57">
                  <c:v>198.768</c:v>
                </c:pt>
                <c:pt idx="58">
                  <c:v>199.452</c:v>
                </c:pt>
                <c:pt idx="59">
                  <c:v>199.86199999999999</c:v>
                </c:pt>
                <c:pt idx="60">
                  <c:v>200</c:v>
                </c:pt>
                <c:pt idx="61">
                  <c:v>200</c:v>
                </c:pt>
                <c:pt idx="62">
                  <c:v>200</c:v>
                </c:pt>
                <c:pt idx="63">
                  <c:v>200</c:v>
                </c:pt>
                <c:pt idx="64">
                  <c:v>200</c:v>
                </c:pt>
                <c:pt idx="65">
                  <c:v>200</c:v>
                </c:pt>
                <c:pt idx="66">
                  <c:v>200</c:v>
                </c:pt>
                <c:pt idx="67">
                  <c:v>200</c:v>
                </c:pt>
                <c:pt idx="68">
                  <c:v>200</c:v>
                </c:pt>
                <c:pt idx="69">
                  <c:v>200</c:v>
                </c:pt>
                <c:pt idx="70">
                  <c:v>200</c:v>
                </c:pt>
                <c:pt idx="71">
                  <c:v>200</c:v>
                </c:pt>
                <c:pt idx="72">
                  <c:v>200</c:v>
                </c:pt>
                <c:pt idx="73">
                  <c:v>200</c:v>
                </c:pt>
                <c:pt idx="74">
                  <c:v>200</c:v>
                </c:pt>
                <c:pt idx="75">
                  <c:v>200</c:v>
                </c:pt>
                <c:pt idx="76">
                  <c:v>200</c:v>
                </c:pt>
                <c:pt idx="77">
                  <c:v>200</c:v>
                </c:pt>
                <c:pt idx="78">
                  <c:v>200</c:v>
                </c:pt>
                <c:pt idx="79">
                  <c:v>200</c:v>
                </c:pt>
                <c:pt idx="80">
                  <c:v>200</c:v>
                </c:pt>
                <c:pt idx="81">
                  <c:v>200</c:v>
                </c:pt>
                <c:pt idx="82">
                  <c:v>200</c:v>
                </c:pt>
                <c:pt idx="83">
                  <c:v>200</c:v>
                </c:pt>
                <c:pt idx="84">
                  <c:v>200</c:v>
                </c:pt>
                <c:pt idx="85">
                  <c:v>200</c:v>
                </c:pt>
                <c:pt idx="86">
                  <c:v>200</c:v>
                </c:pt>
                <c:pt idx="87">
                  <c:v>200</c:v>
                </c:pt>
                <c:pt idx="88">
                  <c:v>200</c:v>
                </c:pt>
                <c:pt idx="89">
                  <c:v>200</c:v>
                </c:pt>
                <c:pt idx="90">
                  <c:v>200</c:v>
                </c:pt>
                <c:pt idx="91">
                  <c:v>200</c:v>
                </c:pt>
                <c:pt idx="92">
                  <c:v>200</c:v>
                </c:pt>
                <c:pt idx="93">
                  <c:v>200</c:v>
                </c:pt>
                <c:pt idx="94">
                  <c:v>200</c:v>
                </c:pt>
                <c:pt idx="95">
                  <c:v>200</c:v>
                </c:pt>
                <c:pt idx="96">
                  <c:v>200</c:v>
                </c:pt>
                <c:pt idx="97">
                  <c:v>200</c:v>
                </c:pt>
                <c:pt idx="98">
                  <c:v>200</c:v>
                </c:pt>
                <c:pt idx="99">
                  <c:v>200</c:v>
                </c:pt>
                <c:pt idx="100">
                  <c:v>200</c:v>
                </c:pt>
                <c:pt idx="101">
                  <c:v>200</c:v>
                </c:pt>
                <c:pt idx="102">
                  <c:v>200</c:v>
                </c:pt>
                <c:pt idx="103">
                  <c:v>200</c:v>
                </c:pt>
                <c:pt idx="104">
                  <c:v>200</c:v>
                </c:pt>
                <c:pt idx="105">
                  <c:v>200</c:v>
                </c:pt>
                <c:pt idx="106">
                  <c:v>200</c:v>
                </c:pt>
                <c:pt idx="107">
                  <c:v>200</c:v>
                </c:pt>
                <c:pt idx="108">
                  <c:v>200</c:v>
                </c:pt>
                <c:pt idx="109">
                  <c:v>200</c:v>
                </c:pt>
                <c:pt idx="110">
                  <c:v>200</c:v>
                </c:pt>
                <c:pt idx="111">
                  <c:v>200</c:v>
                </c:pt>
                <c:pt idx="112">
                  <c:v>200</c:v>
                </c:pt>
                <c:pt idx="113">
                  <c:v>200</c:v>
                </c:pt>
                <c:pt idx="114">
                  <c:v>200</c:v>
                </c:pt>
                <c:pt idx="115">
                  <c:v>200</c:v>
                </c:pt>
                <c:pt idx="116">
                  <c:v>200</c:v>
                </c:pt>
                <c:pt idx="117">
                  <c:v>200</c:v>
                </c:pt>
                <c:pt idx="118">
                  <c:v>200</c:v>
                </c:pt>
                <c:pt idx="119">
                  <c:v>200</c:v>
                </c:pt>
                <c:pt idx="120">
                  <c:v>200</c:v>
                </c:pt>
                <c:pt idx="121">
                  <c:v>200</c:v>
                </c:pt>
                <c:pt idx="122">
                  <c:v>200</c:v>
                </c:pt>
                <c:pt idx="123">
                  <c:v>200</c:v>
                </c:pt>
                <c:pt idx="124">
                  <c:v>200</c:v>
                </c:pt>
                <c:pt idx="125">
                  <c:v>200</c:v>
                </c:pt>
                <c:pt idx="126">
                  <c:v>200</c:v>
                </c:pt>
                <c:pt idx="127">
                  <c:v>200</c:v>
                </c:pt>
                <c:pt idx="128">
                  <c:v>200</c:v>
                </c:pt>
                <c:pt idx="129">
                  <c:v>200</c:v>
                </c:pt>
                <c:pt idx="130">
                  <c:v>200</c:v>
                </c:pt>
                <c:pt idx="131">
                  <c:v>200</c:v>
                </c:pt>
                <c:pt idx="132">
                  <c:v>200</c:v>
                </c:pt>
                <c:pt idx="133">
                  <c:v>200</c:v>
                </c:pt>
                <c:pt idx="134">
                  <c:v>200</c:v>
                </c:pt>
                <c:pt idx="135">
                  <c:v>200</c:v>
                </c:pt>
                <c:pt idx="136">
                  <c:v>200</c:v>
                </c:pt>
                <c:pt idx="137">
                  <c:v>200</c:v>
                </c:pt>
                <c:pt idx="138">
                  <c:v>200</c:v>
                </c:pt>
                <c:pt idx="139">
                  <c:v>200</c:v>
                </c:pt>
                <c:pt idx="140">
                  <c:v>200</c:v>
                </c:pt>
                <c:pt idx="141">
                  <c:v>200</c:v>
                </c:pt>
                <c:pt idx="142">
                  <c:v>200</c:v>
                </c:pt>
                <c:pt idx="143">
                  <c:v>200</c:v>
                </c:pt>
                <c:pt idx="144">
                  <c:v>200</c:v>
                </c:pt>
                <c:pt idx="145">
                  <c:v>200</c:v>
                </c:pt>
                <c:pt idx="146">
                  <c:v>200</c:v>
                </c:pt>
                <c:pt idx="147">
                  <c:v>200</c:v>
                </c:pt>
                <c:pt idx="148">
                  <c:v>200</c:v>
                </c:pt>
                <c:pt idx="149">
                  <c:v>200</c:v>
                </c:pt>
                <c:pt idx="150">
                  <c:v>200</c:v>
                </c:pt>
                <c:pt idx="151">
                  <c:v>200</c:v>
                </c:pt>
                <c:pt idx="152">
                  <c:v>200</c:v>
                </c:pt>
                <c:pt idx="153">
                  <c:v>200</c:v>
                </c:pt>
                <c:pt idx="154">
                  <c:v>200</c:v>
                </c:pt>
                <c:pt idx="155">
                  <c:v>200</c:v>
                </c:pt>
                <c:pt idx="156">
                  <c:v>200</c:v>
                </c:pt>
                <c:pt idx="157">
                  <c:v>200</c:v>
                </c:pt>
                <c:pt idx="158">
                  <c:v>200</c:v>
                </c:pt>
                <c:pt idx="159">
                  <c:v>200</c:v>
                </c:pt>
                <c:pt idx="160">
                  <c:v>200</c:v>
                </c:pt>
                <c:pt idx="161">
                  <c:v>200</c:v>
                </c:pt>
                <c:pt idx="162">
                  <c:v>200</c:v>
                </c:pt>
                <c:pt idx="163">
                  <c:v>200</c:v>
                </c:pt>
                <c:pt idx="164">
                  <c:v>200</c:v>
                </c:pt>
                <c:pt idx="165">
                  <c:v>200</c:v>
                </c:pt>
                <c:pt idx="166">
                  <c:v>200</c:v>
                </c:pt>
                <c:pt idx="167">
                  <c:v>200</c:v>
                </c:pt>
                <c:pt idx="168">
                  <c:v>200</c:v>
                </c:pt>
                <c:pt idx="169">
                  <c:v>200</c:v>
                </c:pt>
                <c:pt idx="170">
                  <c:v>200</c:v>
                </c:pt>
                <c:pt idx="171">
                  <c:v>200</c:v>
                </c:pt>
                <c:pt idx="172">
                  <c:v>200</c:v>
                </c:pt>
                <c:pt idx="173">
                  <c:v>200</c:v>
                </c:pt>
                <c:pt idx="174">
                  <c:v>200</c:v>
                </c:pt>
                <c:pt idx="175">
                  <c:v>200</c:v>
                </c:pt>
                <c:pt idx="176">
                  <c:v>200</c:v>
                </c:pt>
                <c:pt idx="177">
                  <c:v>200</c:v>
                </c:pt>
                <c:pt idx="178">
                  <c:v>200</c:v>
                </c:pt>
                <c:pt idx="179">
                  <c:v>200</c:v>
                </c:pt>
                <c:pt idx="180">
                  <c:v>200</c:v>
                </c:pt>
                <c:pt idx="181">
                  <c:v>200</c:v>
                </c:pt>
                <c:pt idx="182">
                  <c:v>200</c:v>
                </c:pt>
                <c:pt idx="183">
                  <c:v>200</c:v>
                </c:pt>
                <c:pt idx="184">
                  <c:v>200</c:v>
                </c:pt>
                <c:pt idx="185">
                  <c:v>200</c:v>
                </c:pt>
                <c:pt idx="186">
                  <c:v>200</c:v>
                </c:pt>
                <c:pt idx="187">
                  <c:v>200</c:v>
                </c:pt>
                <c:pt idx="188">
                  <c:v>200</c:v>
                </c:pt>
                <c:pt idx="189">
                  <c:v>200</c:v>
                </c:pt>
                <c:pt idx="190">
                  <c:v>200</c:v>
                </c:pt>
                <c:pt idx="191">
                  <c:v>200</c:v>
                </c:pt>
                <c:pt idx="192">
                  <c:v>200</c:v>
                </c:pt>
                <c:pt idx="193">
                  <c:v>200</c:v>
                </c:pt>
                <c:pt idx="194">
                  <c:v>200</c:v>
                </c:pt>
                <c:pt idx="195">
                  <c:v>200</c:v>
                </c:pt>
                <c:pt idx="196">
                  <c:v>200</c:v>
                </c:pt>
                <c:pt idx="197">
                  <c:v>200</c:v>
                </c:pt>
                <c:pt idx="198">
                  <c:v>200</c:v>
                </c:pt>
                <c:pt idx="199">
                  <c:v>200</c:v>
                </c:pt>
                <c:pt idx="200">
                  <c:v>200</c:v>
                </c:pt>
                <c:pt idx="201">
                  <c:v>200</c:v>
                </c:pt>
                <c:pt idx="202">
                  <c:v>200</c:v>
                </c:pt>
                <c:pt idx="203">
                  <c:v>200</c:v>
                </c:pt>
                <c:pt idx="204">
                  <c:v>200</c:v>
                </c:pt>
                <c:pt idx="205">
                  <c:v>200</c:v>
                </c:pt>
                <c:pt idx="206">
                  <c:v>200</c:v>
                </c:pt>
                <c:pt idx="207">
                  <c:v>200</c:v>
                </c:pt>
                <c:pt idx="208">
                  <c:v>200</c:v>
                </c:pt>
                <c:pt idx="209">
                  <c:v>200</c:v>
                </c:pt>
                <c:pt idx="210">
                  <c:v>200</c:v>
                </c:pt>
                <c:pt idx="211">
                  <c:v>200</c:v>
                </c:pt>
                <c:pt idx="212">
                  <c:v>200</c:v>
                </c:pt>
                <c:pt idx="213">
                  <c:v>200</c:v>
                </c:pt>
                <c:pt idx="214">
                  <c:v>200</c:v>
                </c:pt>
                <c:pt idx="215">
                  <c:v>200</c:v>
                </c:pt>
                <c:pt idx="216">
                  <c:v>200</c:v>
                </c:pt>
                <c:pt idx="217">
                  <c:v>200</c:v>
                </c:pt>
                <c:pt idx="218">
                  <c:v>200</c:v>
                </c:pt>
                <c:pt idx="219">
                  <c:v>200</c:v>
                </c:pt>
                <c:pt idx="220">
                  <c:v>200</c:v>
                </c:pt>
                <c:pt idx="221">
                  <c:v>200</c:v>
                </c:pt>
                <c:pt idx="222">
                  <c:v>200</c:v>
                </c:pt>
                <c:pt idx="223">
                  <c:v>200</c:v>
                </c:pt>
                <c:pt idx="224">
                  <c:v>200</c:v>
                </c:pt>
                <c:pt idx="225">
                  <c:v>200</c:v>
                </c:pt>
                <c:pt idx="226">
                  <c:v>200</c:v>
                </c:pt>
                <c:pt idx="227">
                  <c:v>200</c:v>
                </c:pt>
                <c:pt idx="228">
                  <c:v>200</c:v>
                </c:pt>
                <c:pt idx="229">
                  <c:v>200</c:v>
                </c:pt>
                <c:pt idx="230">
                  <c:v>200</c:v>
                </c:pt>
                <c:pt idx="231">
                  <c:v>200</c:v>
                </c:pt>
                <c:pt idx="232">
                  <c:v>200</c:v>
                </c:pt>
                <c:pt idx="233">
                  <c:v>200</c:v>
                </c:pt>
                <c:pt idx="234">
                  <c:v>200</c:v>
                </c:pt>
                <c:pt idx="235">
                  <c:v>200</c:v>
                </c:pt>
                <c:pt idx="236">
                  <c:v>200</c:v>
                </c:pt>
                <c:pt idx="237">
                  <c:v>200</c:v>
                </c:pt>
                <c:pt idx="238">
                  <c:v>200</c:v>
                </c:pt>
                <c:pt idx="239">
                  <c:v>200</c:v>
                </c:pt>
                <c:pt idx="240">
                  <c:v>200</c:v>
                </c:pt>
                <c:pt idx="241">
                  <c:v>200</c:v>
                </c:pt>
                <c:pt idx="242">
                  <c:v>200</c:v>
                </c:pt>
                <c:pt idx="243">
                  <c:v>200</c:v>
                </c:pt>
                <c:pt idx="244">
                  <c:v>200</c:v>
                </c:pt>
                <c:pt idx="245">
                  <c:v>200</c:v>
                </c:pt>
                <c:pt idx="246">
                  <c:v>200</c:v>
                </c:pt>
                <c:pt idx="247">
                  <c:v>200</c:v>
                </c:pt>
                <c:pt idx="248">
                  <c:v>200</c:v>
                </c:pt>
                <c:pt idx="249">
                  <c:v>200</c:v>
                </c:pt>
                <c:pt idx="250">
                  <c:v>200</c:v>
                </c:pt>
                <c:pt idx="251">
                  <c:v>200</c:v>
                </c:pt>
                <c:pt idx="252">
                  <c:v>200</c:v>
                </c:pt>
                <c:pt idx="253">
                  <c:v>200</c:v>
                </c:pt>
                <c:pt idx="254">
                  <c:v>200</c:v>
                </c:pt>
                <c:pt idx="255">
                  <c:v>200</c:v>
                </c:pt>
                <c:pt idx="256">
                  <c:v>200</c:v>
                </c:pt>
                <c:pt idx="257">
                  <c:v>200</c:v>
                </c:pt>
                <c:pt idx="258">
                  <c:v>200</c:v>
                </c:pt>
                <c:pt idx="259">
                  <c:v>200</c:v>
                </c:pt>
                <c:pt idx="260">
                  <c:v>200</c:v>
                </c:pt>
                <c:pt idx="261">
                  <c:v>200</c:v>
                </c:pt>
                <c:pt idx="262">
                  <c:v>200</c:v>
                </c:pt>
                <c:pt idx="263">
                  <c:v>200</c:v>
                </c:pt>
                <c:pt idx="264">
                  <c:v>200</c:v>
                </c:pt>
                <c:pt idx="265">
                  <c:v>200</c:v>
                </c:pt>
                <c:pt idx="266">
                  <c:v>200</c:v>
                </c:pt>
                <c:pt idx="267">
                  <c:v>200</c:v>
                </c:pt>
                <c:pt idx="268">
                  <c:v>200</c:v>
                </c:pt>
                <c:pt idx="269">
                  <c:v>200</c:v>
                </c:pt>
                <c:pt idx="270">
                  <c:v>200</c:v>
                </c:pt>
                <c:pt idx="271">
                  <c:v>200</c:v>
                </c:pt>
                <c:pt idx="272">
                  <c:v>200</c:v>
                </c:pt>
                <c:pt idx="273">
                  <c:v>200</c:v>
                </c:pt>
                <c:pt idx="274">
                  <c:v>200</c:v>
                </c:pt>
                <c:pt idx="275">
                  <c:v>200</c:v>
                </c:pt>
                <c:pt idx="276">
                  <c:v>200</c:v>
                </c:pt>
                <c:pt idx="277">
                  <c:v>200</c:v>
                </c:pt>
                <c:pt idx="278">
                  <c:v>200</c:v>
                </c:pt>
                <c:pt idx="279">
                  <c:v>200</c:v>
                </c:pt>
                <c:pt idx="280">
                  <c:v>200</c:v>
                </c:pt>
                <c:pt idx="281">
                  <c:v>200</c:v>
                </c:pt>
                <c:pt idx="282">
                  <c:v>200</c:v>
                </c:pt>
                <c:pt idx="283">
                  <c:v>200</c:v>
                </c:pt>
                <c:pt idx="284">
                  <c:v>200</c:v>
                </c:pt>
                <c:pt idx="285">
                  <c:v>200</c:v>
                </c:pt>
                <c:pt idx="286">
                  <c:v>200</c:v>
                </c:pt>
                <c:pt idx="287">
                  <c:v>200</c:v>
                </c:pt>
                <c:pt idx="288">
                  <c:v>200</c:v>
                </c:pt>
                <c:pt idx="289">
                  <c:v>200</c:v>
                </c:pt>
                <c:pt idx="290">
                  <c:v>200</c:v>
                </c:pt>
                <c:pt idx="291">
                  <c:v>200</c:v>
                </c:pt>
                <c:pt idx="292">
                  <c:v>200</c:v>
                </c:pt>
                <c:pt idx="293">
                  <c:v>200</c:v>
                </c:pt>
                <c:pt idx="294">
                  <c:v>200</c:v>
                </c:pt>
                <c:pt idx="295">
                  <c:v>200</c:v>
                </c:pt>
                <c:pt idx="296">
                  <c:v>200</c:v>
                </c:pt>
                <c:pt idx="297">
                  <c:v>200</c:v>
                </c:pt>
                <c:pt idx="298">
                  <c:v>200</c:v>
                </c:pt>
                <c:pt idx="299">
                  <c:v>200</c:v>
                </c:pt>
                <c:pt idx="300">
                  <c:v>200</c:v>
                </c:pt>
                <c:pt idx="301">
                  <c:v>200</c:v>
                </c:pt>
                <c:pt idx="302">
                  <c:v>200</c:v>
                </c:pt>
                <c:pt idx="303">
                  <c:v>200</c:v>
                </c:pt>
                <c:pt idx="304">
                  <c:v>200</c:v>
                </c:pt>
                <c:pt idx="305">
                  <c:v>200</c:v>
                </c:pt>
                <c:pt idx="306">
                  <c:v>200</c:v>
                </c:pt>
                <c:pt idx="307">
                  <c:v>200</c:v>
                </c:pt>
                <c:pt idx="308">
                  <c:v>200</c:v>
                </c:pt>
                <c:pt idx="309">
                  <c:v>200</c:v>
                </c:pt>
                <c:pt idx="310">
                  <c:v>200</c:v>
                </c:pt>
                <c:pt idx="311">
                  <c:v>200</c:v>
                </c:pt>
                <c:pt idx="312">
                  <c:v>200</c:v>
                </c:pt>
                <c:pt idx="313">
                  <c:v>200</c:v>
                </c:pt>
                <c:pt idx="314">
                  <c:v>200</c:v>
                </c:pt>
                <c:pt idx="315">
                  <c:v>200</c:v>
                </c:pt>
                <c:pt idx="316">
                  <c:v>200</c:v>
                </c:pt>
                <c:pt idx="317">
                  <c:v>200</c:v>
                </c:pt>
                <c:pt idx="318">
                  <c:v>200</c:v>
                </c:pt>
                <c:pt idx="319">
                  <c:v>200</c:v>
                </c:pt>
                <c:pt idx="320">
                  <c:v>200</c:v>
                </c:pt>
                <c:pt idx="321">
                  <c:v>200</c:v>
                </c:pt>
                <c:pt idx="322">
                  <c:v>200</c:v>
                </c:pt>
                <c:pt idx="323">
                  <c:v>200</c:v>
                </c:pt>
                <c:pt idx="324">
                  <c:v>200</c:v>
                </c:pt>
                <c:pt idx="325">
                  <c:v>200</c:v>
                </c:pt>
                <c:pt idx="326">
                  <c:v>200</c:v>
                </c:pt>
                <c:pt idx="327">
                  <c:v>200</c:v>
                </c:pt>
                <c:pt idx="328">
                  <c:v>200</c:v>
                </c:pt>
                <c:pt idx="329">
                  <c:v>200</c:v>
                </c:pt>
                <c:pt idx="330">
                  <c:v>200</c:v>
                </c:pt>
                <c:pt idx="331">
                  <c:v>200</c:v>
                </c:pt>
                <c:pt idx="332">
                  <c:v>200</c:v>
                </c:pt>
                <c:pt idx="333">
                  <c:v>200</c:v>
                </c:pt>
                <c:pt idx="334">
                  <c:v>200</c:v>
                </c:pt>
                <c:pt idx="335">
                  <c:v>200</c:v>
                </c:pt>
                <c:pt idx="336">
                  <c:v>200</c:v>
                </c:pt>
                <c:pt idx="337">
                  <c:v>200</c:v>
                </c:pt>
                <c:pt idx="338">
                  <c:v>200</c:v>
                </c:pt>
                <c:pt idx="339">
                  <c:v>200</c:v>
                </c:pt>
                <c:pt idx="340">
                  <c:v>200</c:v>
                </c:pt>
                <c:pt idx="341">
                  <c:v>200</c:v>
                </c:pt>
                <c:pt idx="342">
                  <c:v>200</c:v>
                </c:pt>
                <c:pt idx="343">
                  <c:v>200</c:v>
                </c:pt>
                <c:pt idx="344">
                  <c:v>200</c:v>
                </c:pt>
                <c:pt idx="345">
                  <c:v>200</c:v>
                </c:pt>
                <c:pt idx="346">
                  <c:v>200</c:v>
                </c:pt>
                <c:pt idx="347">
                  <c:v>200</c:v>
                </c:pt>
                <c:pt idx="348">
                  <c:v>200</c:v>
                </c:pt>
                <c:pt idx="349">
                  <c:v>200</c:v>
                </c:pt>
                <c:pt idx="350">
                  <c:v>200</c:v>
                </c:pt>
                <c:pt idx="351">
                  <c:v>200</c:v>
                </c:pt>
                <c:pt idx="352">
                  <c:v>200</c:v>
                </c:pt>
                <c:pt idx="353">
                  <c:v>200</c:v>
                </c:pt>
                <c:pt idx="354">
                  <c:v>200</c:v>
                </c:pt>
                <c:pt idx="355">
                  <c:v>200</c:v>
                </c:pt>
                <c:pt idx="356">
                  <c:v>200</c:v>
                </c:pt>
                <c:pt idx="357">
                  <c:v>200</c:v>
                </c:pt>
                <c:pt idx="358">
                  <c:v>200</c:v>
                </c:pt>
                <c:pt idx="359">
                  <c:v>200</c:v>
                </c:pt>
                <c:pt idx="360">
                  <c:v>200</c:v>
                </c:pt>
                <c:pt idx="361">
                  <c:v>200</c:v>
                </c:pt>
                <c:pt idx="362">
                  <c:v>200</c:v>
                </c:pt>
                <c:pt idx="363">
                  <c:v>200</c:v>
                </c:pt>
                <c:pt idx="364">
                  <c:v>200</c:v>
                </c:pt>
                <c:pt idx="365">
                  <c:v>200</c:v>
                </c:pt>
                <c:pt idx="366">
                  <c:v>200</c:v>
                </c:pt>
                <c:pt idx="367">
                  <c:v>200</c:v>
                </c:pt>
                <c:pt idx="368">
                  <c:v>200</c:v>
                </c:pt>
                <c:pt idx="369">
                  <c:v>200</c:v>
                </c:pt>
                <c:pt idx="370">
                  <c:v>200</c:v>
                </c:pt>
                <c:pt idx="371">
                  <c:v>200</c:v>
                </c:pt>
                <c:pt idx="372">
                  <c:v>200</c:v>
                </c:pt>
                <c:pt idx="373">
                  <c:v>200</c:v>
                </c:pt>
                <c:pt idx="374">
                  <c:v>200</c:v>
                </c:pt>
                <c:pt idx="375">
                  <c:v>200</c:v>
                </c:pt>
                <c:pt idx="376">
                  <c:v>200</c:v>
                </c:pt>
                <c:pt idx="377">
                  <c:v>200</c:v>
                </c:pt>
                <c:pt idx="378">
                  <c:v>200</c:v>
                </c:pt>
                <c:pt idx="379">
                  <c:v>200</c:v>
                </c:pt>
                <c:pt idx="380">
                  <c:v>200</c:v>
                </c:pt>
                <c:pt idx="381">
                  <c:v>200</c:v>
                </c:pt>
                <c:pt idx="382">
                  <c:v>200</c:v>
                </c:pt>
                <c:pt idx="383">
                  <c:v>200</c:v>
                </c:pt>
                <c:pt idx="384">
                  <c:v>200</c:v>
                </c:pt>
                <c:pt idx="385">
                  <c:v>200</c:v>
                </c:pt>
                <c:pt idx="386">
                  <c:v>200</c:v>
                </c:pt>
                <c:pt idx="387">
                  <c:v>200</c:v>
                </c:pt>
                <c:pt idx="388">
                  <c:v>200</c:v>
                </c:pt>
                <c:pt idx="389">
                  <c:v>200</c:v>
                </c:pt>
                <c:pt idx="390">
                  <c:v>200</c:v>
                </c:pt>
                <c:pt idx="391">
                  <c:v>200</c:v>
                </c:pt>
                <c:pt idx="392">
                  <c:v>200</c:v>
                </c:pt>
                <c:pt idx="393">
                  <c:v>200</c:v>
                </c:pt>
                <c:pt idx="394">
                  <c:v>200</c:v>
                </c:pt>
                <c:pt idx="395">
                  <c:v>200</c:v>
                </c:pt>
                <c:pt idx="396">
                  <c:v>200</c:v>
                </c:pt>
                <c:pt idx="397">
                  <c:v>200</c:v>
                </c:pt>
                <c:pt idx="398">
                  <c:v>200</c:v>
                </c:pt>
                <c:pt idx="399">
                  <c:v>200</c:v>
                </c:pt>
                <c:pt idx="400">
                  <c:v>200</c:v>
                </c:pt>
                <c:pt idx="401">
                  <c:v>200</c:v>
                </c:pt>
                <c:pt idx="402">
                  <c:v>200</c:v>
                </c:pt>
                <c:pt idx="403">
                  <c:v>200</c:v>
                </c:pt>
                <c:pt idx="404">
                  <c:v>200</c:v>
                </c:pt>
                <c:pt idx="405">
                  <c:v>200</c:v>
                </c:pt>
                <c:pt idx="406">
                  <c:v>200</c:v>
                </c:pt>
                <c:pt idx="407">
                  <c:v>200</c:v>
                </c:pt>
                <c:pt idx="408">
                  <c:v>200</c:v>
                </c:pt>
                <c:pt idx="409">
                  <c:v>200</c:v>
                </c:pt>
                <c:pt idx="410">
                  <c:v>200</c:v>
                </c:pt>
                <c:pt idx="411">
                  <c:v>200</c:v>
                </c:pt>
                <c:pt idx="412">
                  <c:v>200</c:v>
                </c:pt>
                <c:pt idx="413">
                  <c:v>200</c:v>
                </c:pt>
                <c:pt idx="414">
                  <c:v>200</c:v>
                </c:pt>
                <c:pt idx="415">
                  <c:v>200</c:v>
                </c:pt>
                <c:pt idx="416">
                  <c:v>200</c:v>
                </c:pt>
                <c:pt idx="417">
                  <c:v>200</c:v>
                </c:pt>
                <c:pt idx="418">
                  <c:v>200</c:v>
                </c:pt>
                <c:pt idx="419">
                  <c:v>200</c:v>
                </c:pt>
                <c:pt idx="420">
                  <c:v>200</c:v>
                </c:pt>
                <c:pt idx="421">
                  <c:v>200</c:v>
                </c:pt>
                <c:pt idx="422">
                  <c:v>200</c:v>
                </c:pt>
                <c:pt idx="423">
                  <c:v>200</c:v>
                </c:pt>
                <c:pt idx="424">
                  <c:v>200</c:v>
                </c:pt>
                <c:pt idx="425">
                  <c:v>200</c:v>
                </c:pt>
                <c:pt idx="426">
                  <c:v>200</c:v>
                </c:pt>
                <c:pt idx="427">
                  <c:v>200</c:v>
                </c:pt>
                <c:pt idx="428">
                  <c:v>200</c:v>
                </c:pt>
                <c:pt idx="429">
                  <c:v>200</c:v>
                </c:pt>
                <c:pt idx="430">
                  <c:v>200</c:v>
                </c:pt>
                <c:pt idx="431">
                  <c:v>200</c:v>
                </c:pt>
                <c:pt idx="432">
                  <c:v>200</c:v>
                </c:pt>
                <c:pt idx="433">
                  <c:v>200</c:v>
                </c:pt>
                <c:pt idx="434">
                  <c:v>200</c:v>
                </c:pt>
                <c:pt idx="435">
                  <c:v>200</c:v>
                </c:pt>
                <c:pt idx="436">
                  <c:v>200</c:v>
                </c:pt>
                <c:pt idx="437">
                  <c:v>200</c:v>
                </c:pt>
                <c:pt idx="438">
                  <c:v>200</c:v>
                </c:pt>
                <c:pt idx="439">
                  <c:v>200</c:v>
                </c:pt>
                <c:pt idx="440">
                  <c:v>200</c:v>
                </c:pt>
                <c:pt idx="441">
                  <c:v>200</c:v>
                </c:pt>
                <c:pt idx="442">
                  <c:v>200</c:v>
                </c:pt>
                <c:pt idx="443">
                  <c:v>200</c:v>
                </c:pt>
                <c:pt idx="444">
                  <c:v>200</c:v>
                </c:pt>
                <c:pt idx="445">
                  <c:v>200</c:v>
                </c:pt>
                <c:pt idx="446">
                  <c:v>200</c:v>
                </c:pt>
                <c:pt idx="447">
                  <c:v>200</c:v>
                </c:pt>
                <c:pt idx="448">
                  <c:v>200</c:v>
                </c:pt>
                <c:pt idx="449">
                  <c:v>200</c:v>
                </c:pt>
                <c:pt idx="450">
                  <c:v>200</c:v>
                </c:pt>
                <c:pt idx="451">
                  <c:v>200</c:v>
                </c:pt>
                <c:pt idx="452">
                  <c:v>200</c:v>
                </c:pt>
                <c:pt idx="453">
                  <c:v>200</c:v>
                </c:pt>
                <c:pt idx="454">
                  <c:v>200</c:v>
                </c:pt>
                <c:pt idx="455">
                  <c:v>200</c:v>
                </c:pt>
                <c:pt idx="456">
                  <c:v>200</c:v>
                </c:pt>
                <c:pt idx="457">
                  <c:v>200</c:v>
                </c:pt>
                <c:pt idx="458">
                  <c:v>200</c:v>
                </c:pt>
                <c:pt idx="459">
                  <c:v>200</c:v>
                </c:pt>
                <c:pt idx="460">
                  <c:v>200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60576"/>
        <c:axId val="45562112"/>
      </c:scatterChart>
      <c:valAx>
        <c:axId val="45560576"/>
        <c:scaling>
          <c:orientation val="minMax"/>
          <c:max val="480"/>
        </c:scaling>
        <c:delete val="1"/>
        <c:axPos val="b"/>
        <c:numFmt formatCode="General" sourceLinked="1"/>
        <c:majorTickMark val="none"/>
        <c:minorTickMark val="none"/>
        <c:tickLblPos val="low"/>
        <c:crossAx val="45562112"/>
        <c:crosses val="autoZero"/>
        <c:crossBetween val="midCat"/>
        <c:majorUnit val="60"/>
      </c:valAx>
      <c:valAx>
        <c:axId val="45562112"/>
        <c:scaling>
          <c:orientation val="minMax"/>
          <c:max val="220"/>
          <c:min val="0"/>
        </c:scaling>
        <c:delete val="1"/>
        <c:axPos val="l"/>
        <c:numFmt formatCode="0" sourceLinked="0"/>
        <c:majorTickMark val="none"/>
        <c:minorTickMark val="none"/>
        <c:tickLblPos val="nextTo"/>
        <c:crossAx val="45560576"/>
        <c:crosses val="autoZero"/>
        <c:crossBetween val="midCat"/>
        <c:majorUnit val="50"/>
        <c:minorUnit val="10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7673131687151003"/>
          <c:y val="6.2708151064450282E-2"/>
          <c:w val="0.77217680474076722"/>
          <c:h val="0.66615011665208512"/>
        </c:manualLayout>
      </c:layout>
      <c:scatterChart>
        <c:scatterStyle val="lineMarker"/>
        <c:varyColors val="0"/>
        <c:ser>
          <c:idx val="1"/>
          <c:order val="0"/>
          <c:tx>
            <c:v>EPS</c:v>
          </c:tx>
          <c:spPr>
            <a:ln w="25400">
              <a:solidFill>
                <a:srgbClr val="0000FF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Foglio1!$J$7:$J$467</c:f>
              <c:numCache>
                <c:formatCode>General</c:formatCode>
                <c:ptCount val="461"/>
                <c:pt idx="0">
                  <c:v>1</c:v>
                </c:pt>
                <c:pt idx="1">
                  <c:v>1</c:v>
                </c:pt>
                <c:pt idx="2">
                  <c:v>0.99997999999999998</c:v>
                </c:pt>
                <c:pt idx="3">
                  <c:v>0.99997999999999998</c:v>
                </c:pt>
                <c:pt idx="4">
                  <c:v>1</c:v>
                </c:pt>
                <c:pt idx="5">
                  <c:v>1.0000199999999999</c:v>
                </c:pt>
                <c:pt idx="6">
                  <c:v>1.0000199999999999</c:v>
                </c:pt>
                <c:pt idx="7">
                  <c:v>1.0000599999999999</c:v>
                </c:pt>
                <c:pt idx="8">
                  <c:v>1.0000800000000001</c:v>
                </c:pt>
                <c:pt idx="9">
                  <c:v>1.0001199999999999</c:v>
                </c:pt>
                <c:pt idx="10">
                  <c:v>1.0001599999999999</c:v>
                </c:pt>
                <c:pt idx="11">
                  <c:v>1.0002200000000001</c:v>
                </c:pt>
                <c:pt idx="12">
                  <c:v>1.0002599999999999</c:v>
                </c:pt>
                <c:pt idx="13">
                  <c:v>1.0003200000000001</c:v>
                </c:pt>
                <c:pt idx="14">
                  <c:v>1.00038</c:v>
                </c:pt>
                <c:pt idx="15">
                  <c:v>1.00044</c:v>
                </c:pt>
                <c:pt idx="16">
                  <c:v>1.0005200000000001</c:v>
                </c:pt>
                <c:pt idx="17">
                  <c:v>1.00058</c:v>
                </c:pt>
                <c:pt idx="18">
                  <c:v>1.0006600000000001</c:v>
                </c:pt>
                <c:pt idx="19">
                  <c:v>1.0007200000000001</c:v>
                </c:pt>
                <c:pt idx="20">
                  <c:v>1.0007999999999999</c:v>
                </c:pt>
                <c:pt idx="21">
                  <c:v>1.00088</c:v>
                </c:pt>
                <c:pt idx="22">
                  <c:v>1.0009399999999999</c:v>
                </c:pt>
                <c:pt idx="23">
                  <c:v>1.00102</c:v>
                </c:pt>
                <c:pt idx="24">
                  <c:v>1.00108</c:v>
                </c:pt>
                <c:pt idx="25">
                  <c:v>1.0011399999999999</c:v>
                </c:pt>
                <c:pt idx="26">
                  <c:v>1.00122</c:v>
                </c:pt>
                <c:pt idx="27">
                  <c:v>1.00126</c:v>
                </c:pt>
                <c:pt idx="28">
                  <c:v>1.00132</c:v>
                </c:pt>
                <c:pt idx="29">
                  <c:v>1.00136</c:v>
                </c:pt>
                <c:pt idx="30">
                  <c:v>1.00142</c:v>
                </c:pt>
                <c:pt idx="31">
                  <c:v>1.0014400000000001</c:v>
                </c:pt>
                <c:pt idx="32">
                  <c:v>1.0014799999999999</c:v>
                </c:pt>
                <c:pt idx="33">
                  <c:v>1.0014799999999999</c:v>
                </c:pt>
                <c:pt idx="34">
                  <c:v>1.0015000000000001</c:v>
                </c:pt>
                <c:pt idx="35">
                  <c:v>1.0015000000000001</c:v>
                </c:pt>
                <c:pt idx="36">
                  <c:v>1.0014799999999999</c:v>
                </c:pt>
                <c:pt idx="37">
                  <c:v>1.00146</c:v>
                </c:pt>
                <c:pt idx="38">
                  <c:v>1.0014400000000001</c:v>
                </c:pt>
                <c:pt idx="39">
                  <c:v>1.0014000000000001</c:v>
                </c:pt>
                <c:pt idx="40">
                  <c:v>1.0013399999999999</c:v>
                </c:pt>
                <c:pt idx="41">
                  <c:v>1.0012799999999999</c:v>
                </c:pt>
                <c:pt idx="42">
                  <c:v>1.0012000000000001</c:v>
                </c:pt>
                <c:pt idx="43">
                  <c:v>1.00112</c:v>
                </c:pt>
                <c:pt idx="44">
                  <c:v>1.0009999999999999</c:v>
                </c:pt>
                <c:pt idx="45">
                  <c:v>1.0008999999999999</c:v>
                </c:pt>
                <c:pt idx="46">
                  <c:v>1.0007600000000001</c:v>
                </c:pt>
                <c:pt idx="47">
                  <c:v>1.0006200000000001</c:v>
                </c:pt>
                <c:pt idx="48">
                  <c:v>1.0004599999999999</c:v>
                </c:pt>
                <c:pt idx="49">
                  <c:v>1.0003</c:v>
                </c:pt>
                <c:pt idx="50">
                  <c:v>1.0001199999999999</c:v>
                </c:pt>
                <c:pt idx="51">
                  <c:v>0.99992000000000003</c:v>
                </c:pt>
                <c:pt idx="52">
                  <c:v>0.99972000000000005</c:v>
                </c:pt>
                <c:pt idx="53">
                  <c:v>0.99950000000000006</c:v>
                </c:pt>
                <c:pt idx="54">
                  <c:v>0.99926000000000004</c:v>
                </c:pt>
                <c:pt idx="55">
                  <c:v>0.99902000000000002</c:v>
                </c:pt>
                <c:pt idx="56">
                  <c:v>0.99875999999999998</c:v>
                </c:pt>
                <c:pt idx="57">
                  <c:v>0.99848000000000003</c:v>
                </c:pt>
                <c:pt idx="58">
                  <c:v>0.99819999999999998</c:v>
                </c:pt>
                <c:pt idx="59">
                  <c:v>0.99792000000000003</c:v>
                </c:pt>
                <c:pt idx="60">
                  <c:v>0.99760000000000004</c:v>
                </c:pt>
                <c:pt idx="61">
                  <c:v>0.99728000000000006</c:v>
                </c:pt>
                <c:pt idx="62">
                  <c:v>0.99695999999999996</c:v>
                </c:pt>
                <c:pt idx="63">
                  <c:v>0.99661999999999995</c:v>
                </c:pt>
                <c:pt idx="64">
                  <c:v>0.99629999999999996</c:v>
                </c:pt>
                <c:pt idx="65">
                  <c:v>0.99595999999999996</c:v>
                </c:pt>
                <c:pt idx="66">
                  <c:v>0.99561999999999995</c:v>
                </c:pt>
                <c:pt idx="67">
                  <c:v>0.99528000000000005</c:v>
                </c:pt>
                <c:pt idx="68">
                  <c:v>0.99494000000000005</c:v>
                </c:pt>
                <c:pt idx="69">
                  <c:v>0.99460000000000004</c:v>
                </c:pt>
                <c:pt idx="70">
                  <c:v>0.99428000000000005</c:v>
                </c:pt>
                <c:pt idx="71">
                  <c:v>0.99394000000000005</c:v>
                </c:pt>
                <c:pt idx="72">
                  <c:v>0.99360000000000004</c:v>
                </c:pt>
                <c:pt idx="73">
                  <c:v>0.99328000000000005</c:v>
                </c:pt>
                <c:pt idx="74">
                  <c:v>0.99294000000000004</c:v>
                </c:pt>
                <c:pt idx="75">
                  <c:v>0.99261999999999995</c:v>
                </c:pt>
                <c:pt idx="76">
                  <c:v>0.99229999999999996</c:v>
                </c:pt>
                <c:pt idx="77">
                  <c:v>0.99197999999999997</c:v>
                </c:pt>
                <c:pt idx="78">
                  <c:v>0.99165999999999999</c:v>
                </c:pt>
                <c:pt idx="79">
                  <c:v>0.99134</c:v>
                </c:pt>
                <c:pt idx="80">
                  <c:v>0.99102000000000001</c:v>
                </c:pt>
                <c:pt idx="81">
                  <c:v>0.99072000000000005</c:v>
                </c:pt>
                <c:pt idx="82">
                  <c:v>0.99041999999999997</c:v>
                </c:pt>
                <c:pt idx="83">
                  <c:v>0.99012</c:v>
                </c:pt>
                <c:pt idx="84">
                  <c:v>0.98982000000000003</c:v>
                </c:pt>
                <c:pt idx="85">
                  <c:v>0.98953999999999998</c:v>
                </c:pt>
                <c:pt idx="86">
                  <c:v>0.98924000000000001</c:v>
                </c:pt>
                <c:pt idx="87">
                  <c:v>0.98895999999999995</c:v>
                </c:pt>
                <c:pt idx="88">
                  <c:v>0.98868</c:v>
                </c:pt>
                <c:pt idx="89">
                  <c:v>0.98839999999999995</c:v>
                </c:pt>
                <c:pt idx="90">
                  <c:v>0.98814000000000002</c:v>
                </c:pt>
                <c:pt idx="91">
                  <c:v>0.98785999999999996</c:v>
                </c:pt>
                <c:pt idx="92">
                  <c:v>0.98760000000000003</c:v>
                </c:pt>
                <c:pt idx="93">
                  <c:v>0.98734</c:v>
                </c:pt>
                <c:pt idx="94">
                  <c:v>0.98707999999999996</c:v>
                </c:pt>
                <c:pt idx="95">
                  <c:v>0.98682000000000003</c:v>
                </c:pt>
                <c:pt idx="96">
                  <c:v>0.98658000000000001</c:v>
                </c:pt>
                <c:pt idx="97">
                  <c:v>0.98633999999999999</c:v>
                </c:pt>
                <c:pt idx="98">
                  <c:v>0.98609999999999998</c:v>
                </c:pt>
                <c:pt idx="99">
                  <c:v>0.98585999999999996</c:v>
                </c:pt>
                <c:pt idx="100">
                  <c:v>0.98562000000000005</c:v>
                </c:pt>
                <c:pt idx="101">
                  <c:v>0.98538000000000003</c:v>
                </c:pt>
                <c:pt idx="102">
                  <c:v>0.98516000000000004</c:v>
                </c:pt>
                <c:pt idx="103">
                  <c:v>0.98494000000000004</c:v>
                </c:pt>
                <c:pt idx="104">
                  <c:v>0.98472000000000004</c:v>
                </c:pt>
                <c:pt idx="105">
                  <c:v>0.98450000000000004</c:v>
                </c:pt>
                <c:pt idx="106">
                  <c:v>0.98428000000000004</c:v>
                </c:pt>
                <c:pt idx="107">
                  <c:v>0.98406000000000005</c:v>
                </c:pt>
                <c:pt idx="108">
                  <c:v>0.98385999999999996</c:v>
                </c:pt>
                <c:pt idx="109">
                  <c:v>0.98365999999999998</c:v>
                </c:pt>
                <c:pt idx="110">
                  <c:v>0.98346</c:v>
                </c:pt>
                <c:pt idx="111">
                  <c:v>0.98326000000000002</c:v>
                </c:pt>
                <c:pt idx="112">
                  <c:v>0.98306000000000004</c:v>
                </c:pt>
                <c:pt idx="113">
                  <c:v>0.98285999999999996</c:v>
                </c:pt>
                <c:pt idx="114">
                  <c:v>0.98268</c:v>
                </c:pt>
                <c:pt idx="115">
                  <c:v>0.98248000000000002</c:v>
                </c:pt>
                <c:pt idx="116">
                  <c:v>0.98229999999999995</c:v>
                </c:pt>
                <c:pt idx="117">
                  <c:v>0.98211999999999999</c:v>
                </c:pt>
                <c:pt idx="118">
                  <c:v>0.98194000000000004</c:v>
                </c:pt>
                <c:pt idx="119">
                  <c:v>0.98175999999999997</c:v>
                </c:pt>
                <c:pt idx="120">
                  <c:v>0.98160000000000003</c:v>
                </c:pt>
                <c:pt idx="121">
                  <c:v>0.98141999999999996</c:v>
                </c:pt>
                <c:pt idx="122">
                  <c:v>0.98126000000000002</c:v>
                </c:pt>
                <c:pt idx="123">
                  <c:v>0.98107999999999995</c:v>
                </c:pt>
                <c:pt idx="124">
                  <c:v>0.98092000000000001</c:v>
                </c:pt>
                <c:pt idx="125">
                  <c:v>0.98075999999999997</c:v>
                </c:pt>
                <c:pt idx="126">
                  <c:v>0.98060000000000003</c:v>
                </c:pt>
                <c:pt idx="127">
                  <c:v>0.98046</c:v>
                </c:pt>
                <c:pt idx="128">
                  <c:v>0.98029999999999995</c:v>
                </c:pt>
                <c:pt idx="129">
                  <c:v>0.98014000000000001</c:v>
                </c:pt>
                <c:pt idx="130">
                  <c:v>0.98</c:v>
                </c:pt>
                <c:pt idx="131">
                  <c:v>0.97985999999999995</c:v>
                </c:pt>
                <c:pt idx="132">
                  <c:v>0.97970000000000002</c:v>
                </c:pt>
                <c:pt idx="133">
                  <c:v>0.97955999999999999</c:v>
                </c:pt>
                <c:pt idx="134">
                  <c:v>0.97941999999999996</c:v>
                </c:pt>
                <c:pt idx="135">
                  <c:v>0.97929999999999995</c:v>
                </c:pt>
                <c:pt idx="136">
                  <c:v>0.97916000000000003</c:v>
                </c:pt>
                <c:pt idx="137">
                  <c:v>0.97902</c:v>
                </c:pt>
                <c:pt idx="138">
                  <c:v>0.97889999999999999</c:v>
                </c:pt>
                <c:pt idx="139">
                  <c:v>0.97875999999999996</c:v>
                </c:pt>
                <c:pt idx="140">
                  <c:v>0.97863999999999995</c:v>
                </c:pt>
                <c:pt idx="141">
                  <c:v>0.97851999999999995</c:v>
                </c:pt>
                <c:pt idx="142">
                  <c:v>0.97838000000000003</c:v>
                </c:pt>
                <c:pt idx="143">
                  <c:v>0.97826000000000002</c:v>
                </c:pt>
                <c:pt idx="144">
                  <c:v>0.97814000000000001</c:v>
                </c:pt>
                <c:pt idx="145">
                  <c:v>0.97802</c:v>
                </c:pt>
                <c:pt idx="146">
                  <c:v>0.97792000000000001</c:v>
                </c:pt>
                <c:pt idx="147">
                  <c:v>0.9778</c:v>
                </c:pt>
                <c:pt idx="148">
                  <c:v>0.97767999999999999</c:v>
                </c:pt>
                <c:pt idx="149">
                  <c:v>0.97758</c:v>
                </c:pt>
                <c:pt idx="150">
                  <c:v>0.97746</c:v>
                </c:pt>
                <c:pt idx="151">
                  <c:v>0.97736000000000001</c:v>
                </c:pt>
                <c:pt idx="152">
                  <c:v>0.97726000000000002</c:v>
                </c:pt>
                <c:pt idx="153">
                  <c:v>0.97716000000000003</c:v>
                </c:pt>
                <c:pt idx="154">
                  <c:v>0.97706000000000004</c:v>
                </c:pt>
                <c:pt idx="155">
                  <c:v>0.97696000000000005</c:v>
                </c:pt>
                <c:pt idx="156">
                  <c:v>0.97685999999999995</c:v>
                </c:pt>
                <c:pt idx="157">
                  <c:v>0.97675999999999996</c:v>
                </c:pt>
                <c:pt idx="158">
                  <c:v>0.97665999999999997</c:v>
                </c:pt>
                <c:pt idx="159">
                  <c:v>0.97655999999999998</c:v>
                </c:pt>
                <c:pt idx="160">
                  <c:v>0.97648000000000001</c:v>
                </c:pt>
                <c:pt idx="161">
                  <c:v>0.97638000000000003</c:v>
                </c:pt>
                <c:pt idx="162">
                  <c:v>0.97628000000000004</c:v>
                </c:pt>
                <c:pt idx="163">
                  <c:v>0.97619999999999996</c:v>
                </c:pt>
                <c:pt idx="164">
                  <c:v>0.97611999999999999</c:v>
                </c:pt>
                <c:pt idx="165">
                  <c:v>0.97602</c:v>
                </c:pt>
                <c:pt idx="166">
                  <c:v>0.97594000000000003</c:v>
                </c:pt>
                <c:pt idx="167">
                  <c:v>0.97585999999999995</c:v>
                </c:pt>
                <c:pt idx="168">
                  <c:v>0.97577999999999998</c:v>
                </c:pt>
                <c:pt idx="169">
                  <c:v>0.97570000000000001</c:v>
                </c:pt>
                <c:pt idx="170">
                  <c:v>0.97562000000000004</c:v>
                </c:pt>
                <c:pt idx="171">
                  <c:v>0.97553999999999996</c:v>
                </c:pt>
                <c:pt idx="172">
                  <c:v>0.97545999999999999</c:v>
                </c:pt>
                <c:pt idx="173">
                  <c:v>0.97538000000000002</c:v>
                </c:pt>
                <c:pt idx="174">
                  <c:v>0.97531999999999996</c:v>
                </c:pt>
                <c:pt idx="175">
                  <c:v>0.97524</c:v>
                </c:pt>
                <c:pt idx="176">
                  <c:v>0.97516000000000003</c:v>
                </c:pt>
                <c:pt idx="177">
                  <c:v>0.97509999999999997</c:v>
                </c:pt>
                <c:pt idx="178">
                  <c:v>0.97502</c:v>
                </c:pt>
                <c:pt idx="179">
                  <c:v>0.97496000000000005</c:v>
                </c:pt>
                <c:pt idx="180">
                  <c:v>0.97489999999999999</c:v>
                </c:pt>
                <c:pt idx="181">
                  <c:v>0.97482000000000002</c:v>
                </c:pt>
                <c:pt idx="182">
                  <c:v>0.97475999999999996</c:v>
                </c:pt>
                <c:pt idx="183">
                  <c:v>0.97470000000000001</c:v>
                </c:pt>
                <c:pt idx="184">
                  <c:v>0.97462000000000004</c:v>
                </c:pt>
                <c:pt idx="185">
                  <c:v>0.97455999999999998</c:v>
                </c:pt>
                <c:pt idx="186">
                  <c:v>0.97450000000000003</c:v>
                </c:pt>
                <c:pt idx="187">
                  <c:v>0.97443999999999997</c:v>
                </c:pt>
                <c:pt idx="188">
                  <c:v>0.97438000000000002</c:v>
                </c:pt>
                <c:pt idx="189">
                  <c:v>0.97431999999999996</c:v>
                </c:pt>
                <c:pt idx="190">
                  <c:v>0.97426000000000001</c:v>
                </c:pt>
                <c:pt idx="191">
                  <c:v>0.97421999999999997</c:v>
                </c:pt>
                <c:pt idx="192">
                  <c:v>0.97416000000000003</c:v>
                </c:pt>
                <c:pt idx="193">
                  <c:v>0.97409999999999997</c:v>
                </c:pt>
                <c:pt idx="194">
                  <c:v>0.97404000000000002</c:v>
                </c:pt>
                <c:pt idx="195">
                  <c:v>0.97399999999999998</c:v>
                </c:pt>
                <c:pt idx="196">
                  <c:v>0.97394000000000003</c:v>
                </c:pt>
                <c:pt idx="197">
                  <c:v>0.97387999999999997</c:v>
                </c:pt>
                <c:pt idx="198">
                  <c:v>0.97384000000000004</c:v>
                </c:pt>
                <c:pt idx="199">
                  <c:v>0.97377999999999998</c:v>
                </c:pt>
                <c:pt idx="200">
                  <c:v>0.97374000000000005</c:v>
                </c:pt>
                <c:pt idx="201">
                  <c:v>0.97367999999999999</c:v>
                </c:pt>
                <c:pt idx="202">
                  <c:v>0.97363999999999995</c:v>
                </c:pt>
                <c:pt idx="203">
                  <c:v>0.97360000000000002</c:v>
                </c:pt>
                <c:pt idx="204">
                  <c:v>0.97353999999999996</c:v>
                </c:pt>
                <c:pt idx="205">
                  <c:v>0.97350000000000003</c:v>
                </c:pt>
                <c:pt idx="206">
                  <c:v>0.97345999999999999</c:v>
                </c:pt>
                <c:pt idx="207">
                  <c:v>0.97341999999999995</c:v>
                </c:pt>
                <c:pt idx="208">
                  <c:v>0.97336</c:v>
                </c:pt>
                <c:pt idx="209">
                  <c:v>0.97331999999999996</c:v>
                </c:pt>
                <c:pt idx="210">
                  <c:v>0.97328000000000003</c:v>
                </c:pt>
                <c:pt idx="211">
                  <c:v>0.97323999999999999</c:v>
                </c:pt>
                <c:pt idx="212">
                  <c:v>0.97319999999999995</c:v>
                </c:pt>
                <c:pt idx="213">
                  <c:v>0.97316000000000003</c:v>
                </c:pt>
                <c:pt idx="214">
                  <c:v>0.97311999999999999</c:v>
                </c:pt>
                <c:pt idx="215">
                  <c:v>0.97307999999999995</c:v>
                </c:pt>
                <c:pt idx="216">
                  <c:v>0.97304000000000002</c:v>
                </c:pt>
                <c:pt idx="217">
                  <c:v>0.97299999999999998</c:v>
                </c:pt>
                <c:pt idx="218">
                  <c:v>0.97297999999999996</c:v>
                </c:pt>
                <c:pt idx="219">
                  <c:v>0.97294000000000003</c:v>
                </c:pt>
                <c:pt idx="220">
                  <c:v>0.97289999999999999</c:v>
                </c:pt>
                <c:pt idx="221">
                  <c:v>0.97285999999999995</c:v>
                </c:pt>
                <c:pt idx="222">
                  <c:v>0.97282000000000002</c:v>
                </c:pt>
                <c:pt idx="223">
                  <c:v>0.9728</c:v>
                </c:pt>
                <c:pt idx="224">
                  <c:v>0.97275999999999996</c:v>
                </c:pt>
                <c:pt idx="225">
                  <c:v>0.97272000000000003</c:v>
                </c:pt>
                <c:pt idx="226">
                  <c:v>0.97270000000000001</c:v>
                </c:pt>
                <c:pt idx="227">
                  <c:v>0.97265999999999997</c:v>
                </c:pt>
                <c:pt idx="228">
                  <c:v>0.97263999999999995</c:v>
                </c:pt>
                <c:pt idx="229">
                  <c:v>0.97260000000000002</c:v>
                </c:pt>
                <c:pt idx="230">
                  <c:v>0.97255999999999998</c:v>
                </c:pt>
                <c:pt idx="231">
                  <c:v>0.97253999999999996</c:v>
                </c:pt>
                <c:pt idx="232">
                  <c:v>0.97250000000000003</c:v>
                </c:pt>
                <c:pt idx="233">
                  <c:v>0.97248000000000001</c:v>
                </c:pt>
                <c:pt idx="234">
                  <c:v>0.97245999999999999</c:v>
                </c:pt>
                <c:pt idx="235">
                  <c:v>0.97241999999999995</c:v>
                </c:pt>
                <c:pt idx="236">
                  <c:v>0.97240000000000004</c:v>
                </c:pt>
                <c:pt idx="237">
                  <c:v>0.97236</c:v>
                </c:pt>
                <c:pt idx="238">
                  <c:v>0.97233999999999998</c:v>
                </c:pt>
                <c:pt idx="239">
                  <c:v>0.97231999999999996</c:v>
                </c:pt>
                <c:pt idx="240">
                  <c:v>0.97228000000000003</c:v>
                </c:pt>
                <c:pt idx="241">
                  <c:v>0.97226000000000001</c:v>
                </c:pt>
                <c:pt idx="242">
                  <c:v>0.97223999999999999</c:v>
                </c:pt>
                <c:pt idx="243">
                  <c:v>0.97221999999999997</c:v>
                </c:pt>
                <c:pt idx="244">
                  <c:v>0.97218000000000004</c:v>
                </c:pt>
                <c:pt idx="245">
                  <c:v>0.97216000000000002</c:v>
                </c:pt>
                <c:pt idx="246">
                  <c:v>0.97214</c:v>
                </c:pt>
                <c:pt idx="247">
                  <c:v>0.97211999999999998</c:v>
                </c:pt>
                <c:pt idx="248">
                  <c:v>0.97209999999999996</c:v>
                </c:pt>
                <c:pt idx="249">
                  <c:v>0.97208000000000006</c:v>
                </c:pt>
                <c:pt idx="250">
                  <c:v>0.97204000000000002</c:v>
                </c:pt>
                <c:pt idx="251">
                  <c:v>0.97202</c:v>
                </c:pt>
                <c:pt idx="252">
                  <c:v>0.97199999999999998</c:v>
                </c:pt>
                <c:pt idx="253">
                  <c:v>0.97197999999999996</c:v>
                </c:pt>
                <c:pt idx="254">
                  <c:v>0.97196000000000005</c:v>
                </c:pt>
                <c:pt idx="255">
                  <c:v>0.97194000000000003</c:v>
                </c:pt>
                <c:pt idx="256">
                  <c:v>0.97192000000000001</c:v>
                </c:pt>
                <c:pt idx="257">
                  <c:v>0.97189999999999999</c:v>
                </c:pt>
                <c:pt idx="258">
                  <c:v>0.97187999999999997</c:v>
                </c:pt>
                <c:pt idx="259">
                  <c:v>0.97185999999999995</c:v>
                </c:pt>
                <c:pt idx="260">
                  <c:v>0.97184000000000004</c:v>
                </c:pt>
                <c:pt idx="261">
                  <c:v>0.97182000000000002</c:v>
                </c:pt>
                <c:pt idx="262">
                  <c:v>0.9718</c:v>
                </c:pt>
                <c:pt idx="263">
                  <c:v>0.97177999999999998</c:v>
                </c:pt>
                <c:pt idx="264">
                  <c:v>0.97177999999999998</c:v>
                </c:pt>
                <c:pt idx="265">
                  <c:v>0.97175999999999996</c:v>
                </c:pt>
                <c:pt idx="266">
                  <c:v>0.97174000000000005</c:v>
                </c:pt>
                <c:pt idx="267">
                  <c:v>0.97172000000000003</c:v>
                </c:pt>
                <c:pt idx="268">
                  <c:v>0.97170000000000001</c:v>
                </c:pt>
                <c:pt idx="269">
                  <c:v>0.97167999999999999</c:v>
                </c:pt>
                <c:pt idx="270">
                  <c:v>0.97167999999999999</c:v>
                </c:pt>
                <c:pt idx="271">
                  <c:v>0.97165999999999997</c:v>
                </c:pt>
                <c:pt idx="272">
                  <c:v>0.97163999999999995</c:v>
                </c:pt>
                <c:pt idx="273">
                  <c:v>0.97162000000000004</c:v>
                </c:pt>
                <c:pt idx="274">
                  <c:v>0.97160000000000002</c:v>
                </c:pt>
                <c:pt idx="275">
                  <c:v>0.97160000000000002</c:v>
                </c:pt>
                <c:pt idx="276">
                  <c:v>0.97158</c:v>
                </c:pt>
                <c:pt idx="277">
                  <c:v>0.97155999999999998</c:v>
                </c:pt>
                <c:pt idx="278">
                  <c:v>0.97153999999999996</c:v>
                </c:pt>
                <c:pt idx="279">
                  <c:v>0.97153999999999996</c:v>
                </c:pt>
                <c:pt idx="280">
                  <c:v>0.97152000000000005</c:v>
                </c:pt>
                <c:pt idx="281">
                  <c:v>0.97150000000000003</c:v>
                </c:pt>
                <c:pt idx="282">
                  <c:v>0.97150000000000003</c:v>
                </c:pt>
                <c:pt idx="283">
                  <c:v>0.97148000000000001</c:v>
                </c:pt>
                <c:pt idx="284">
                  <c:v>0.97145999999999999</c:v>
                </c:pt>
                <c:pt idx="285">
                  <c:v>0.97145999999999999</c:v>
                </c:pt>
                <c:pt idx="286">
                  <c:v>0.97143999999999997</c:v>
                </c:pt>
                <c:pt idx="287">
                  <c:v>0.97143999999999997</c:v>
                </c:pt>
                <c:pt idx="288">
                  <c:v>0.97141999999999995</c:v>
                </c:pt>
                <c:pt idx="289">
                  <c:v>0.97140000000000004</c:v>
                </c:pt>
                <c:pt idx="290">
                  <c:v>0.97140000000000004</c:v>
                </c:pt>
                <c:pt idx="291">
                  <c:v>0.97138000000000002</c:v>
                </c:pt>
                <c:pt idx="292">
                  <c:v>0.97138000000000002</c:v>
                </c:pt>
                <c:pt idx="293">
                  <c:v>0.97136</c:v>
                </c:pt>
                <c:pt idx="294">
                  <c:v>0.97136</c:v>
                </c:pt>
                <c:pt idx="295">
                  <c:v>0.97133999999999998</c:v>
                </c:pt>
                <c:pt idx="296">
                  <c:v>0.97131999999999996</c:v>
                </c:pt>
                <c:pt idx="297">
                  <c:v>0.97131999999999996</c:v>
                </c:pt>
                <c:pt idx="298">
                  <c:v>0.97130000000000005</c:v>
                </c:pt>
                <c:pt idx="299">
                  <c:v>0.97130000000000005</c:v>
                </c:pt>
                <c:pt idx="300">
                  <c:v>0.97128000000000003</c:v>
                </c:pt>
                <c:pt idx="301">
                  <c:v>0.97128000000000003</c:v>
                </c:pt>
                <c:pt idx="302">
                  <c:v>0.97126000000000001</c:v>
                </c:pt>
                <c:pt idx="303">
                  <c:v>0.97126000000000001</c:v>
                </c:pt>
                <c:pt idx="304">
                  <c:v>0.97123999999999999</c:v>
                </c:pt>
                <c:pt idx="305">
                  <c:v>0.97123999999999999</c:v>
                </c:pt>
                <c:pt idx="306">
                  <c:v>0.97123999999999999</c:v>
                </c:pt>
                <c:pt idx="307">
                  <c:v>0.97121999999999997</c:v>
                </c:pt>
                <c:pt idx="308">
                  <c:v>0.97121999999999997</c:v>
                </c:pt>
                <c:pt idx="309">
                  <c:v>0.97119999999999995</c:v>
                </c:pt>
                <c:pt idx="310">
                  <c:v>0.97119999999999995</c:v>
                </c:pt>
                <c:pt idx="311">
                  <c:v>0.97118000000000004</c:v>
                </c:pt>
                <c:pt idx="312">
                  <c:v>0.97118000000000004</c:v>
                </c:pt>
                <c:pt idx="313">
                  <c:v>0.97118000000000004</c:v>
                </c:pt>
                <c:pt idx="314">
                  <c:v>0.97116000000000002</c:v>
                </c:pt>
                <c:pt idx="315">
                  <c:v>0.97116000000000002</c:v>
                </c:pt>
                <c:pt idx="316">
                  <c:v>0.97114</c:v>
                </c:pt>
                <c:pt idx="317">
                  <c:v>0.97114</c:v>
                </c:pt>
                <c:pt idx="318">
                  <c:v>0.97114</c:v>
                </c:pt>
                <c:pt idx="319">
                  <c:v>0.97111999999999998</c:v>
                </c:pt>
                <c:pt idx="320">
                  <c:v>0.97111999999999998</c:v>
                </c:pt>
                <c:pt idx="321">
                  <c:v>0.97111999999999998</c:v>
                </c:pt>
                <c:pt idx="322">
                  <c:v>0.97109999999999996</c:v>
                </c:pt>
                <c:pt idx="323">
                  <c:v>0.97109999999999996</c:v>
                </c:pt>
                <c:pt idx="324">
                  <c:v>0.97108000000000005</c:v>
                </c:pt>
                <c:pt idx="325">
                  <c:v>0.97108000000000005</c:v>
                </c:pt>
                <c:pt idx="326">
                  <c:v>0.97108000000000005</c:v>
                </c:pt>
                <c:pt idx="327">
                  <c:v>0.97106000000000003</c:v>
                </c:pt>
                <c:pt idx="328">
                  <c:v>0.97106000000000003</c:v>
                </c:pt>
                <c:pt idx="329">
                  <c:v>0.97106000000000003</c:v>
                </c:pt>
                <c:pt idx="330">
                  <c:v>0.97106000000000003</c:v>
                </c:pt>
                <c:pt idx="331">
                  <c:v>0.97104000000000001</c:v>
                </c:pt>
                <c:pt idx="332">
                  <c:v>0.97104000000000001</c:v>
                </c:pt>
                <c:pt idx="333">
                  <c:v>0.97104000000000001</c:v>
                </c:pt>
                <c:pt idx="334">
                  <c:v>0.97101999999999999</c:v>
                </c:pt>
                <c:pt idx="335">
                  <c:v>0.97101999999999999</c:v>
                </c:pt>
                <c:pt idx="336">
                  <c:v>0.97101999999999999</c:v>
                </c:pt>
                <c:pt idx="337">
                  <c:v>0.97101999999999999</c:v>
                </c:pt>
                <c:pt idx="338">
                  <c:v>0.97099999999999997</c:v>
                </c:pt>
                <c:pt idx="339">
                  <c:v>0.97099999999999997</c:v>
                </c:pt>
                <c:pt idx="340">
                  <c:v>0.97099999999999997</c:v>
                </c:pt>
                <c:pt idx="341">
                  <c:v>0.97097999999999995</c:v>
                </c:pt>
                <c:pt idx="342">
                  <c:v>0.97097999999999995</c:v>
                </c:pt>
                <c:pt idx="343">
                  <c:v>0.97097999999999995</c:v>
                </c:pt>
                <c:pt idx="344">
                  <c:v>0.97097999999999995</c:v>
                </c:pt>
                <c:pt idx="345">
                  <c:v>0.97096000000000005</c:v>
                </c:pt>
                <c:pt idx="346">
                  <c:v>0.97096000000000005</c:v>
                </c:pt>
                <c:pt idx="347">
                  <c:v>0.97096000000000005</c:v>
                </c:pt>
                <c:pt idx="348">
                  <c:v>0.97096000000000005</c:v>
                </c:pt>
                <c:pt idx="349">
                  <c:v>0.97094000000000003</c:v>
                </c:pt>
                <c:pt idx="350">
                  <c:v>0.97094000000000003</c:v>
                </c:pt>
                <c:pt idx="351">
                  <c:v>0.97094000000000003</c:v>
                </c:pt>
                <c:pt idx="352">
                  <c:v>0.97094000000000003</c:v>
                </c:pt>
                <c:pt idx="353">
                  <c:v>0.97094000000000003</c:v>
                </c:pt>
                <c:pt idx="354">
                  <c:v>0.97092000000000001</c:v>
                </c:pt>
                <c:pt idx="355">
                  <c:v>0.97092000000000001</c:v>
                </c:pt>
                <c:pt idx="356">
                  <c:v>0.97092000000000001</c:v>
                </c:pt>
                <c:pt idx="357">
                  <c:v>0.97092000000000001</c:v>
                </c:pt>
                <c:pt idx="358">
                  <c:v>0.97092000000000001</c:v>
                </c:pt>
                <c:pt idx="359">
                  <c:v>0.97089999999999999</c:v>
                </c:pt>
                <c:pt idx="360">
                  <c:v>0.97089999999999999</c:v>
                </c:pt>
                <c:pt idx="361">
                  <c:v>0.97089999999999999</c:v>
                </c:pt>
                <c:pt idx="362">
                  <c:v>0.97089999999999999</c:v>
                </c:pt>
                <c:pt idx="363">
                  <c:v>0.97089999999999999</c:v>
                </c:pt>
                <c:pt idx="364">
                  <c:v>0.97087999999999997</c:v>
                </c:pt>
                <c:pt idx="365">
                  <c:v>0.97087999999999997</c:v>
                </c:pt>
                <c:pt idx="366">
                  <c:v>0.97087999999999997</c:v>
                </c:pt>
                <c:pt idx="367">
                  <c:v>0.97087999999999997</c:v>
                </c:pt>
                <c:pt idx="368">
                  <c:v>0.97087999999999997</c:v>
                </c:pt>
                <c:pt idx="369">
                  <c:v>0.97087999999999997</c:v>
                </c:pt>
                <c:pt idx="370">
                  <c:v>0.97085999999999995</c:v>
                </c:pt>
                <c:pt idx="371">
                  <c:v>0.97085999999999995</c:v>
                </c:pt>
                <c:pt idx="372">
                  <c:v>0.97085999999999995</c:v>
                </c:pt>
                <c:pt idx="373">
                  <c:v>0.97085999999999995</c:v>
                </c:pt>
                <c:pt idx="374">
                  <c:v>0.97085999999999995</c:v>
                </c:pt>
                <c:pt idx="375">
                  <c:v>0.97085999999999995</c:v>
                </c:pt>
                <c:pt idx="376">
                  <c:v>0.97085999999999995</c:v>
                </c:pt>
                <c:pt idx="377">
                  <c:v>0.97084000000000004</c:v>
                </c:pt>
                <c:pt idx="378">
                  <c:v>0.97084000000000004</c:v>
                </c:pt>
                <c:pt idx="379">
                  <c:v>0.97084000000000004</c:v>
                </c:pt>
                <c:pt idx="380">
                  <c:v>0.97084000000000004</c:v>
                </c:pt>
                <c:pt idx="381">
                  <c:v>0.97084000000000004</c:v>
                </c:pt>
                <c:pt idx="382">
                  <c:v>0.97084000000000004</c:v>
                </c:pt>
                <c:pt idx="383">
                  <c:v>0.97084000000000004</c:v>
                </c:pt>
                <c:pt idx="384">
                  <c:v>0.97082000000000002</c:v>
                </c:pt>
                <c:pt idx="385">
                  <c:v>0.97082000000000002</c:v>
                </c:pt>
                <c:pt idx="386">
                  <c:v>0.97082000000000002</c:v>
                </c:pt>
                <c:pt idx="387">
                  <c:v>0.97082000000000002</c:v>
                </c:pt>
                <c:pt idx="388">
                  <c:v>0.97082000000000002</c:v>
                </c:pt>
                <c:pt idx="389">
                  <c:v>0.97082000000000002</c:v>
                </c:pt>
                <c:pt idx="390">
                  <c:v>0.97082000000000002</c:v>
                </c:pt>
                <c:pt idx="391">
                  <c:v>0.97082000000000002</c:v>
                </c:pt>
                <c:pt idx="392">
                  <c:v>0.9708</c:v>
                </c:pt>
                <c:pt idx="393">
                  <c:v>0.9708</c:v>
                </c:pt>
                <c:pt idx="394">
                  <c:v>0.9708</c:v>
                </c:pt>
                <c:pt idx="395">
                  <c:v>0.9708</c:v>
                </c:pt>
                <c:pt idx="396">
                  <c:v>0.9708</c:v>
                </c:pt>
                <c:pt idx="397">
                  <c:v>0.9708</c:v>
                </c:pt>
                <c:pt idx="398">
                  <c:v>0.9708</c:v>
                </c:pt>
                <c:pt idx="399">
                  <c:v>0.9708</c:v>
                </c:pt>
                <c:pt idx="400">
                  <c:v>0.9708</c:v>
                </c:pt>
                <c:pt idx="401">
                  <c:v>0.97077999999999998</c:v>
                </c:pt>
                <c:pt idx="402">
                  <c:v>0.97077999999999998</c:v>
                </c:pt>
                <c:pt idx="403">
                  <c:v>0.97077999999999998</c:v>
                </c:pt>
                <c:pt idx="404">
                  <c:v>0.97077999999999998</c:v>
                </c:pt>
                <c:pt idx="405">
                  <c:v>0.97077999999999998</c:v>
                </c:pt>
                <c:pt idx="406">
                  <c:v>0.97077999999999998</c:v>
                </c:pt>
                <c:pt idx="407">
                  <c:v>0.97077999999999998</c:v>
                </c:pt>
                <c:pt idx="408">
                  <c:v>0.97077999999999998</c:v>
                </c:pt>
                <c:pt idx="409">
                  <c:v>0.97077999999999998</c:v>
                </c:pt>
                <c:pt idx="410">
                  <c:v>0.97077999999999998</c:v>
                </c:pt>
                <c:pt idx="411">
                  <c:v>0.97077999999999998</c:v>
                </c:pt>
                <c:pt idx="412">
                  <c:v>0.97075999999999996</c:v>
                </c:pt>
                <c:pt idx="413">
                  <c:v>0.97075999999999996</c:v>
                </c:pt>
                <c:pt idx="414">
                  <c:v>0.97075999999999996</c:v>
                </c:pt>
                <c:pt idx="415">
                  <c:v>0.97075999999999996</c:v>
                </c:pt>
                <c:pt idx="416">
                  <c:v>0.97075999999999996</c:v>
                </c:pt>
                <c:pt idx="417">
                  <c:v>0.97075999999999996</c:v>
                </c:pt>
                <c:pt idx="418">
                  <c:v>0.97075999999999996</c:v>
                </c:pt>
                <c:pt idx="419">
                  <c:v>0.97075999999999996</c:v>
                </c:pt>
                <c:pt idx="420">
                  <c:v>0.97075999999999996</c:v>
                </c:pt>
                <c:pt idx="421">
                  <c:v>0.97075999999999996</c:v>
                </c:pt>
                <c:pt idx="422">
                  <c:v>0.97075999999999996</c:v>
                </c:pt>
                <c:pt idx="423">
                  <c:v>0.97075999999999996</c:v>
                </c:pt>
                <c:pt idx="424">
                  <c:v>0.97075999999999996</c:v>
                </c:pt>
                <c:pt idx="425">
                  <c:v>0.97075999999999996</c:v>
                </c:pt>
                <c:pt idx="426">
                  <c:v>0.97074000000000005</c:v>
                </c:pt>
                <c:pt idx="427">
                  <c:v>0.97074000000000005</c:v>
                </c:pt>
                <c:pt idx="428">
                  <c:v>0.97074000000000005</c:v>
                </c:pt>
                <c:pt idx="429">
                  <c:v>0.97074000000000005</c:v>
                </c:pt>
                <c:pt idx="430">
                  <c:v>0.97074000000000005</c:v>
                </c:pt>
                <c:pt idx="431">
                  <c:v>0.97074000000000005</c:v>
                </c:pt>
                <c:pt idx="432">
                  <c:v>0.97074000000000005</c:v>
                </c:pt>
                <c:pt idx="433">
                  <c:v>0.97074000000000005</c:v>
                </c:pt>
                <c:pt idx="434">
                  <c:v>0.97074000000000005</c:v>
                </c:pt>
                <c:pt idx="435">
                  <c:v>0.97074000000000005</c:v>
                </c:pt>
                <c:pt idx="436">
                  <c:v>0.97074000000000005</c:v>
                </c:pt>
                <c:pt idx="437">
                  <c:v>0.97074000000000005</c:v>
                </c:pt>
                <c:pt idx="438">
                  <c:v>0.97074000000000005</c:v>
                </c:pt>
                <c:pt idx="439">
                  <c:v>0.97074000000000005</c:v>
                </c:pt>
                <c:pt idx="440">
                  <c:v>0.97074000000000005</c:v>
                </c:pt>
                <c:pt idx="441">
                  <c:v>0.97074000000000005</c:v>
                </c:pt>
                <c:pt idx="442">
                  <c:v>0.97074000000000005</c:v>
                </c:pt>
                <c:pt idx="443">
                  <c:v>0.97072000000000003</c:v>
                </c:pt>
                <c:pt idx="444">
                  <c:v>0.97072000000000003</c:v>
                </c:pt>
                <c:pt idx="445">
                  <c:v>0.97072000000000003</c:v>
                </c:pt>
                <c:pt idx="446">
                  <c:v>0.97072000000000003</c:v>
                </c:pt>
                <c:pt idx="447">
                  <c:v>0.97072000000000003</c:v>
                </c:pt>
                <c:pt idx="448">
                  <c:v>0.97072000000000003</c:v>
                </c:pt>
                <c:pt idx="449">
                  <c:v>0.97072000000000003</c:v>
                </c:pt>
                <c:pt idx="450">
                  <c:v>0.97072000000000003</c:v>
                </c:pt>
                <c:pt idx="451">
                  <c:v>0.97072000000000003</c:v>
                </c:pt>
                <c:pt idx="452">
                  <c:v>0.97072000000000003</c:v>
                </c:pt>
                <c:pt idx="453">
                  <c:v>0.97072000000000003</c:v>
                </c:pt>
                <c:pt idx="454">
                  <c:v>0.97072000000000003</c:v>
                </c:pt>
                <c:pt idx="455">
                  <c:v>0.97072000000000003</c:v>
                </c:pt>
                <c:pt idx="456">
                  <c:v>0.97072000000000003</c:v>
                </c:pt>
                <c:pt idx="457">
                  <c:v>0.97072000000000003</c:v>
                </c:pt>
                <c:pt idx="458">
                  <c:v>0.97072000000000003</c:v>
                </c:pt>
                <c:pt idx="459">
                  <c:v>0.97072000000000003</c:v>
                </c:pt>
                <c:pt idx="460">
                  <c:v>0.97072000000000003</c:v>
                </c:pt>
              </c:numCache>
            </c:numRef>
          </c:yVal>
          <c:smooth val="0"/>
        </c:ser>
        <c:ser>
          <c:idx val="2"/>
          <c:order val="1"/>
          <c:tx>
            <c:v>EPSB</c:v>
          </c:tx>
          <c:spPr>
            <a:ln w="25400">
              <a:solidFill>
                <a:srgbClr val="FF0000"/>
              </a:solidFill>
            </a:ln>
          </c:spPr>
          <c:marker>
            <c:symbol val="none"/>
          </c:marker>
          <c:xVal>
            <c:numRef>
              <c:f>Foglio1!$A$7:$A$467</c:f>
              <c:numCache>
                <c:formatCode>General</c:formatCode>
                <c:ptCount val="46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  <c:pt idx="101">
                  <c:v>101</c:v>
                </c:pt>
                <c:pt idx="102">
                  <c:v>102</c:v>
                </c:pt>
                <c:pt idx="103">
                  <c:v>103</c:v>
                </c:pt>
                <c:pt idx="104">
                  <c:v>104</c:v>
                </c:pt>
                <c:pt idx="105">
                  <c:v>105</c:v>
                </c:pt>
                <c:pt idx="106">
                  <c:v>106</c:v>
                </c:pt>
                <c:pt idx="107">
                  <c:v>107</c:v>
                </c:pt>
                <c:pt idx="108">
                  <c:v>108</c:v>
                </c:pt>
                <c:pt idx="109">
                  <c:v>109</c:v>
                </c:pt>
                <c:pt idx="110">
                  <c:v>110</c:v>
                </c:pt>
                <c:pt idx="111">
                  <c:v>111</c:v>
                </c:pt>
                <c:pt idx="112">
                  <c:v>112</c:v>
                </c:pt>
                <c:pt idx="113">
                  <c:v>113</c:v>
                </c:pt>
                <c:pt idx="114">
                  <c:v>114</c:v>
                </c:pt>
                <c:pt idx="115">
                  <c:v>115</c:v>
                </c:pt>
                <c:pt idx="116">
                  <c:v>116</c:v>
                </c:pt>
                <c:pt idx="117">
                  <c:v>117</c:v>
                </c:pt>
                <c:pt idx="118">
                  <c:v>118</c:v>
                </c:pt>
                <c:pt idx="119">
                  <c:v>119</c:v>
                </c:pt>
                <c:pt idx="120">
                  <c:v>120</c:v>
                </c:pt>
                <c:pt idx="121">
                  <c:v>121</c:v>
                </c:pt>
                <c:pt idx="122">
                  <c:v>122</c:v>
                </c:pt>
                <c:pt idx="123">
                  <c:v>123</c:v>
                </c:pt>
                <c:pt idx="124">
                  <c:v>124</c:v>
                </c:pt>
                <c:pt idx="125">
                  <c:v>125</c:v>
                </c:pt>
                <c:pt idx="126">
                  <c:v>126</c:v>
                </c:pt>
                <c:pt idx="127">
                  <c:v>127</c:v>
                </c:pt>
                <c:pt idx="128">
                  <c:v>128</c:v>
                </c:pt>
                <c:pt idx="129">
                  <c:v>129</c:v>
                </c:pt>
                <c:pt idx="130">
                  <c:v>130</c:v>
                </c:pt>
                <c:pt idx="131">
                  <c:v>131</c:v>
                </c:pt>
                <c:pt idx="132">
                  <c:v>132</c:v>
                </c:pt>
                <c:pt idx="133">
                  <c:v>133</c:v>
                </c:pt>
                <c:pt idx="134">
                  <c:v>134</c:v>
                </c:pt>
                <c:pt idx="135">
                  <c:v>135</c:v>
                </c:pt>
                <c:pt idx="136">
                  <c:v>136</c:v>
                </c:pt>
                <c:pt idx="137">
                  <c:v>137</c:v>
                </c:pt>
                <c:pt idx="138">
                  <c:v>138</c:v>
                </c:pt>
                <c:pt idx="139">
                  <c:v>139</c:v>
                </c:pt>
                <c:pt idx="140">
                  <c:v>140</c:v>
                </c:pt>
                <c:pt idx="141">
                  <c:v>141</c:v>
                </c:pt>
                <c:pt idx="142">
                  <c:v>142</c:v>
                </c:pt>
                <c:pt idx="143">
                  <c:v>143</c:v>
                </c:pt>
                <c:pt idx="144">
                  <c:v>144</c:v>
                </c:pt>
                <c:pt idx="145">
                  <c:v>145</c:v>
                </c:pt>
                <c:pt idx="146">
                  <c:v>146</c:v>
                </c:pt>
                <c:pt idx="147">
                  <c:v>147</c:v>
                </c:pt>
                <c:pt idx="148">
                  <c:v>148</c:v>
                </c:pt>
                <c:pt idx="149">
                  <c:v>149</c:v>
                </c:pt>
                <c:pt idx="150">
                  <c:v>150</c:v>
                </c:pt>
                <c:pt idx="151">
                  <c:v>151</c:v>
                </c:pt>
                <c:pt idx="152">
                  <c:v>152</c:v>
                </c:pt>
                <c:pt idx="153">
                  <c:v>153</c:v>
                </c:pt>
                <c:pt idx="154">
                  <c:v>154</c:v>
                </c:pt>
                <c:pt idx="155">
                  <c:v>155</c:v>
                </c:pt>
                <c:pt idx="156">
                  <c:v>156</c:v>
                </c:pt>
                <c:pt idx="157">
                  <c:v>157</c:v>
                </c:pt>
                <c:pt idx="158">
                  <c:v>158</c:v>
                </c:pt>
                <c:pt idx="159">
                  <c:v>159</c:v>
                </c:pt>
                <c:pt idx="160">
                  <c:v>160</c:v>
                </c:pt>
                <c:pt idx="161">
                  <c:v>161</c:v>
                </c:pt>
                <c:pt idx="162">
                  <c:v>162</c:v>
                </c:pt>
                <c:pt idx="163">
                  <c:v>163</c:v>
                </c:pt>
                <c:pt idx="164">
                  <c:v>164</c:v>
                </c:pt>
                <c:pt idx="165">
                  <c:v>165</c:v>
                </c:pt>
                <c:pt idx="166">
                  <c:v>166</c:v>
                </c:pt>
                <c:pt idx="167">
                  <c:v>167</c:v>
                </c:pt>
                <c:pt idx="168">
                  <c:v>168</c:v>
                </c:pt>
                <c:pt idx="169">
                  <c:v>169</c:v>
                </c:pt>
                <c:pt idx="170">
                  <c:v>170</c:v>
                </c:pt>
                <c:pt idx="171">
                  <c:v>171</c:v>
                </c:pt>
                <c:pt idx="172">
                  <c:v>172</c:v>
                </c:pt>
                <c:pt idx="173">
                  <c:v>173</c:v>
                </c:pt>
                <c:pt idx="174">
                  <c:v>174</c:v>
                </c:pt>
                <c:pt idx="175">
                  <c:v>175</c:v>
                </c:pt>
                <c:pt idx="176">
                  <c:v>176</c:v>
                </c:pt>
                <c:pt idx="177">
                  <c:v>177</c:v>
                </c:pt>
                <c:pt idx="178">
                  <c:v>178</c:v>
                </c:pt>
                <c:pt idx="179">
                  <c:v>179</c:v>
                </c:pt>
                <c:pt idx="180">
                  <c:v>180</c:v>
                </c:pt>
                <c:pt idx="181">
                  <c:v>181</c:v>
                </c:pt>
                <c:pt idx="182">
                  <c:v>182</c:v>
                </c:pt>
                <c:pt idx="183">
                  <c:v>183</c:v>
                </c:pt>
                <c:pt idx="184">
                  <c:v>184</c:v>
                </c:pt>
                <c:pt idx="185">
                  <c:v>185</c:v>
                </c:pt>
                <c:pt idx="186">
                  <c:v>186</c:v>
                </c:pt>
                <c:pt idx="187">
                  <c:v>187</c:v>
                </c:pt>
                <c:pt idx="188">
                  <c:v>188</c:v>
                </c:pt>
                <c:pt idx="189">
                  <c:v>189</c:v>
                </c:pt>
                <c:pt idx="190">
                  <c:v>190</c:v>
                </c:pt>
                <c:pt idx="191">
                  <c:v>191</c:v>
                </c:pt>
                <c:pt idx="192">
                  <c:v>192</c:v>
                </c:pt>
                <c:pt idx="193">
                  <c:v>193</c:v>
                </c:pt>
                <c:pt idx="194">
                  <c:v>194</c:v>
                </c:pt>
                <c:pt idx="195">
                  <c:v>195</c:v>
                </c:pt>
                <c:pt idx="196">
                  <c:v>196</c:v>
                </c:pt>
                <c:pt idx="197">
                  <c:v>197</c:v>
                </c:pt>
                <c:pt idx="198">
                  <c:v>198</c:v>
                </c:pt>
                <c:pt idx="199">
                  <c:v>199</c:v>
                </c:pt>
                <c:pt idx="200">
                  <c:v>200</c:v>
                </c:pt>
                <c:pt idx="201">
                  <c:v>201</c:v>
                </c:pt>
                <c:pt idx="202">
                  <c:v>202</c:v>
                </c:pt>
                <c:pt idx="203">
                  <c:v>203</c:v>
                </c:pt>
                <c:pt idx="204">
                  <c:v>204</c:v>
                </c:pt>
                <c:pt idx="205">
                  <c:v>205</c:v>
                </c:pt>
                <c:pt idx="206">
                  <c:v>206</c:v>
                </c:pt>
                <c:pt idx="207">
                  <c:v>207</c:v>
                </c:pt>
                <c:pt idx="208">
                  <c:v>208</c:v>
                </c:pt>
                <c:pt idx="209">
                  <c:v>209</c:v>
                </c:pt>
                <c:pt idx="210">
                  <c:v>210</c:v>
                </c:pt>
                <c:pt idx="211">
                  <c:v>211</c:v>
                </c:pt>
                <c:pt idx="212">
                  <c:v>212</c:v>
                </c:pt>
                <c:pt idx="213">
                  <c:v>213</c:v>
                </c:pt>
                <c:pt idx="214">
                  <c:v>214</c:v>
                </c:pt>
                <c:pt idx="215">
                  <c:v>215</c:v>
                </c:pt>
                <c:pt idx="216">
                  <c:v>216</c:v>
                </c:pt>
                <c:pt idx="217">
                  <c:v>217</c:v>
                </c:pt>
                <c:pt idx="218">
                  <c:v>218</c:v>
                </c:pt>
                <c:pt idx="219">
                  <c:v>219</c:v>
                </c:pt>
                <c:pt idx="220">
                  <c:v>220</c:v>
                </c:pt>
                <c:pt idx="221">
                  <c:v>221</c:v>
                </c:pt>
                <c:pt idx="222">
                  <c:v>222</c:v>
                </c:pt>
                <c:pt idx="223">
                  <c:v>223</c:v>
                </c:pt>
                <c:pt idx="224">
                  <c:v>224</c:v>
                </c:pt>
                <c:pt idx="225">
                  <c:v>225</c:v>
                </c:pt>
                <c:pt idx="226">
                  <c:v>226</c:v>
                </c:pt>
                <c:pt idx="227">
                  <c:v>227</c:v>
                </c:pt>
                <c:pt idx="228">
                  <c:v>228</c:v>
                </c:pt>
                <c:pt idx="229">
                  <c:v>229</c:v>
                </c:pt>
                <c:pt idx="230">
                  <c:v>230</c:v>
                </c:pt>
                <c:pt idx="231">
                  <c:v>231</c:v>
                </c:pt>
                <c:pt idx="232">
                  <c:v>232</c:v>
                </c:pt>
                <c:pt idx="233">
                  <c:v>233</c:v>
                </c:pt>
                <c:pt idx="234">
                  <c:v>234</c:v>
                </c:pt>
                <c:pt idx="235">
                  <c:v>235</c:v>
                </c:pt>
                <c:pt idx="236">
                  <c:v>236</c:v>
                </c:pt>
                <c:pt idx="237">
                  <c:v>237</c:v>
                </c:pt>
                <c:pt idx="238">
                  <c:v>238</c:v>
                </c:pt>
                <c:pt idx="239">
                  <c:v>239</c:v>
                </c:pt>
                <c:pt idx="240">
                  <c:v>240</c:v>
                </c:pt>
                <c:pt idx="241">
                  <c:v>241</c:v>
                </c:pt>
                <c:pt idx="242">
                  <c:v>242</c:v>
                </c:pt>
                <c:pt idx="243">
                  <c:v>243</c:v>
                </c:pt>
                <c:pt idx="244">
                  <c:v>244</c:v>
                </c:pt>
                <c:pt idx="245">
                  <c:v>245</c:v>
                </c:pt>
                <c:pt idx="246">
                  <c:v>246</c:v>
                </c:pt>
                <c:pt idx="247">
                  <c:v>247</c:v>
                </c:pt>
                <c:pt idx="248">
                  <c:v>248</c:v>
                </c:pt>
                <c:pt idx="249">
                  <c:v>249</c:v>
                </c:pt>
                <c:pt idx="250">
                  <c:v>250</c:v>
                </c:pt>
                <c:pt idx="251">
                  <c:v>251</c:v>
                </c:pt>
                <c:pt idx="252">
                  <c:v>252</c:v>
                </c:pt>
                <c:pt idx="253">
                  <c:v>253</c:v>
                </c:pt>
                <c:pt idx="254">
                  <c:v>254</c:v>
                </c:pt>
                <c:pt idx="255">
                  <c:v>255</c:v>
                </c:pt>
                <c:pt idx="256">
                  <c:v>256</c:v>
                </c:pt>
                <c:pt idx="257">
                  <c:v>257</c:v>
                </c:pt>
                <c:pt idx="258">
                  <c:v>258</c:v>
                </c:pt>
                <c:pt idx="259">
                  <c:v>259</c:v>
                </c:pt>
                <c:pt idx="260">
                  <c:v>260</c:v>
                </c:pt>
                <c:pt idx="261">
                  <c:v>261</c:v>
                </c:pt>
                <c:pt idx="262">
                  <c:v>262</c:v>
                </c:pt>
                <c:pt idx="263">
                  <c:v>263</c:v>
                </c:pt>
                <c:pt idx="264">
                  <c:v>264</c:v>
                </c:pt>
                <c:pt idx="265">
                  <c:v>265</c:v>
                </c:pt>
                <c:pt idx="266">
                  <c:v>266</c:v>
                </c:pt>
                <c:pt idx="267">
                  <c:v>267</c:v>
                </c:pt>
                <c:pt idx="268">
                  <c:v>268</c:v>
                </c:pt>
                <c:pt idx="269">
                  <c:v>269</c:v>
                </c:pt>
                <c:pt idx="270">
                  <c:v>270</c:v>
                </c:pt>
                <c:pt idx="271">
                  <c:v>271</c:v>
                </c:pt>
                <c:pt idx="272">
                  <c:v>272</c:v>
                </c:pt>
                <c:pt idx="273">
                  <c:v>273</c:v>
                </c:pt>
                <c:pt idx="274">
                  <c:v>274</c:v>
                </c:pt>
                <c:pt idx="275">
                  <c:v>275</c:v>
                </c:pt>
                <c:pt idx="276">
                  <c:v>276</c:v>
                </c:pt>
                <c:pt idx="277">
                  <c:v>277</c:v>
                </c:pt>
                <c:pt idx="278">
                  <c:v>278</c:v>
                </c:pt>
                <c:pt idx="279">
                  <c:v>279</c:v>
                </c:pt>
                <c:pt idx="280">
                  <c:v>280</c:v>
                </c:pt>
                <c:pt idx="281">
                  <c:v>281</c:v>
                </c:pt>
                <c:pt idx="282">
                  <c:v>282</c:v>
                </c:pt>
                <c:pt idx="283">
                  <c:v>283</c:v>
                </c:pt>
                <c:pt idx="284">
                  <c:v>284</c:v>
                </c:pt>
                <c:pt idx="285">
                  <c:v>285</c:v>
                </c:pt>
                <c:pt idx="286">
                  <c:v>286</c:v>
                </c:pt>
                <c:pt idx="287">
                  <c:v>287</c:v>
                </c:pt>
                <c:pt idx="288">
                  <c:v>288</c:v>
                </c:pt>
                <c:pt idx="289">
                  <c:v>289</c:v>
                </c:pt>
                <c:pt idx="290">
                  <c:v>290</c:v>
                </c:pt>
                <c:pt idx="291">
                  <c:v>291</c:v>
                </c:pt>
                <c:pt idx="292">
                  <c:v>292</c:v>
                </c:pt>
                <c:pt idx="293">
                  <c:v>293</c:v>
                </c:pt>
                <c:pt idx="294">
                  <c:v>294</c:v>
                </c:pt>
                <c:pt idx="295">
                  <c:v>295</c:v>
                </c:pt>
                <c:pt idx="296">
                  <c:v>296</c:v>
                </c:pt>
                <c:pt idx="297">
                  <c:v>297</c:v>
                </c:pt>
                <c:pt idx="298">
                  <c:v>298</c:v>
                </c:pt>
                <c:pt idx="299">
                  <c:v>299</c:v>
                </c:pt>
                <c:pt idx="300">
                  <c:v>300</c:v>
                </c:pt>
                <c:pt idx="301">
                  <c:v>301</c:v>
                </c:pt>
                <c:pt idx="302">
                  <c:v>302</c:v>
                </c:pt>
                <c:pt idx="303">
                  <c:v>303</c:v>
                </c:pt>
                <c:pt idx="304">
                  <c:v>304</c:v>
                </c:pt>
                <c:pt idx="305">
                  <c:v>305</c:v>
                </c:pt>
                <c:pt idx="306">
                  <c:v>306</c:v>
                </c:pt>
                <c:pt idx="307">
                  <c:v>307</c:v>
                </c:pt>
                <c:pt idx="308">
                  <c:v>308</c:v>
                </c:pt>
                <c:pt idx="309">
                  <c:v>309</c:v>
                </c:pt>
                <c:pt idx="310">
                  <c:v>310</c:v>
                </c:pt>
                <c:pt idx="311">
                  <c:v>311</c:v>
                </c:pt>
                <c:pt idx="312">
                  <c:v>312</c:v>
                </c:pt>
                <c:pt idx="313">
                  <c:v>313</c:v>
                </c:pt>
                <c:pt idx="314">
                  <c:v>314</c:v>
                </c:pt>
                <c:pt idx="315">
                  <c:v>315</c:v>
                </c:pt>
                <c:pt idx="316">
                  <c:v>316</c:v>
                </c:pt>
                <c:pt idx="317">
                  <c:v>317</c:v>
                </c:pt>
                <c:pt idx="318">
                  <c:v>318</c:v>
                </c:pt>
                <c:pt idx="319">
                  <c:v>319</c:v>
                </c:pt>
                <c:pt idx="320">
                  <c:v>320</c:v>
                </c:pt>
                <c:pt idx="321">
                  <c:v>321</c:v>
                </c:pt>
                <c:pt idx="322">
                  <c:v>322</c:v>
                </c:pt>
                <c:pt idx="323">
                  <c:v>323</c:v>
                </c:pt>
                <c:pt idx="324">
                  <c:v>324</c:v>
                </c:pt>
                <c:pt idx="325">
                  <c:v>325</c:v>
                </c:pt>
                <c:pt idx="326">
                  <c:v>326</c:v>
                </c:pt>
                <c:pt idx="327">
                  <c:v>327</c:v>
                </c:pt>
                <c:pt idx="328">
                  <c:v>328</c:v>
                </c:pt>
                <c:pt idx="329">
                  <c:v>329</c:v>
                </c:pt>
                <c:pt idx="330">
                  <c:v>330</c:v>
                </c:pt>
                <c:pt idx="331">
                  <c:v>331</c:v>
                </c:pt>
                <c:pt idx="332">
                  <c:v>332</c:v>
                </c:pt>
                <c:pt idx="333">
                  <c:v>333</c:v>
                </c:pt>
                <c:pt idx="334">
                  <c:v>334</c:v>
                </c:pt>
                <c:pt idx="335">
                  <c:v>335</c:v>
                </c:pt>
                <c:pt idx="336">
                  <c:v>336</c:v>
                </c:pt>
                <c:pt idx="337">
                  <c:v>337</c:v>
                </c:pt>
                <c:pt idx="338">
                  <c:v>338</c:v>
                </c:pt>
                <c:pt idx="339">
                  <c:v>339</c:v>
                </c:pt>
                <c:pt idx="340">
                  <c:v>340</c:v>
                </c:pt>
                <c:pt idx="341">
                  <c:v>341</c:v>
                </c:pt>
                <c:pt idx="342">
                  <c:v>342</c:v>
                </c:pt>
                <c:pt idx="343">
                  <c:v>343</c:v>
                </c:pt>
                <c:pt idx="344">
                  <c:v>344</c:v>
                </c:pt>
                <c:pt idx="345">
                  <c:v>345</c:v>
                </c:pt>
                <c:pt idx="346">
                  <c:v>346</c:v>
                </c:pt>
                <c:pt idx="347">
                  <c:v>347</c:v>
                </c:pt>
                <c:pt idx="348">
                  <c:v>348</c:v>
                </c:pt>
                <c:pt idx="349">
                  <c:v>349</c:v>
                </c:pt>
                <c:pt idx="350">
                  <c:v>350</c:v>
                </c:pt>
                <c:pt idx="351">
                  <c:v>351</c:v>
                </c:pt>
                <c:pt idx="352">
                  <c:v>352</c:v>
                </c:pt>
                <c:pt idx="353">
                  <c:v>353</c:v>
                </c:pt>
                <c:pt idx="354">
                  <c:v>354</c:v>
                </c:pt>
                <c:pt idx="355">
                  <c:v>355</c:v>
                </c:pt>
                <c:pt idx="356">
                  <c:v>356</c:v>
                </c:pt>
                <c:pt idx="357">
                  <c:v>357</c:v>
                </c:pt>
                <c:pt idx="358">
                  <c:v>358</c:v>
                </c:pt>
                <c:pt idx="359">
                  <c:v>359</c:v>
                </c:pt>
                <c:pt idx="360">
                  <c:v>360</c:v>
                </c:pt>
                <c:pt idx="361">
                  <c:v>361</c:v>
                </c:pt>
                <c:pt idx="362">
                  <c:v>362</c:v>
                </c:pt>
                <c:pt idx="363">
                  <c:v>363</c:v>
                </c:pt>
                <c:pt idx="364">
                  <c:v>364</c:v>
                </c:pt>
                <c:pt idx="365">
                  <c:v>365</c:v>
                </c:pt>
                <c:pt idx="366">
                  <c:v>366</c:v>
                </c:pt>
                <c:pt idx="367">
                  <c:v>367</c:v>
                </c:pt>
                <c:pt idx="368">
                  <c:v>368</c:v>
                </c:pt>
                <c:pt idx="369">
                  <c:v>369</c:v>
                </c:pt>
                <c:pt idx="370">
                  <c:v>370</c:v>
                </c:pt>
                <c:pt idx="371">
                  <c:v>371</c:v>
                </c:pt>
                <c:pt idx="372">
                  <c:v>372</c:v>
                </c:pt>
                <c:pt idx="373">
                  <c:v>373</c:v>
                </c:pt>
                <c:pt idx="374">
                  <c:v>374</c:v>
                </c:pt>
                <c:pt idx="375">
                  <c:v>375</c:v>
                </c:pt>
                <c:pt idx="376">
                  <c:v>376</c:v>
                </c:pt>
                <c:pt idx="377">
                  <c:v>377</c:v>
                </c:pt>
                <c:pt idx="378">
                  <c:v>378</c:v>
                </c:pt>
                <c:pt idx="379">
                  <c:v>379</c:v>
                </c:pt>
                <c:pt idx="380">
                  <c:v>380</c:v>
                </c:pt>
                <c:pt idx="381">
                  <c:v>381</c:v>
                </c:pt>
                <c:pt idx="382">
                  <c:v>382</c:v>
                </c:pt>
                <c:pt idx="383">
                  <c:v>383</c:v>
                </c:pt>
                <c:pt idx="384">
                  <c:v>384</c:v>
                </c:pt>
                <c:pt idx="385">
                  <c:v>385</c:v>
                </c:pt>
                <c:pt idx="386">
                  <c:v>386</c:v>
                </c:pt>
                <c:pt idx="387">
                  <c:v>387</c:v>
                </c:pt>
                <c:pt idx="388">
                  <c:v>388</c:v>
                </c:pt>
                <c:pt idx="389">
                  <c:v>389</c:v>
                </c:pt>
                <c:pt idx="390">
                  <c:v>390</c:v>
                </c:pt>
                <c:pt idx="391">
                  <c:v>391</c:v>
                </c:pt>
                <c:pt idx="392">
                  <c:v>392</c:v>
                </c:pt>
                <c:pt idx="393">
                  <c:v>393</c:v>
                </c:pt>
                <c:pt idx="394">
                  <c:v>394</c:v>
                </c:pt>
                <c:pt idx="395">
                  <c:v>395</c:v>
                </c:pt>
                <c:pt idx="396">
                  <c:v>396</c:v>
                </c:pt>
                <c:pt idx="397">
                  <c:v>397</c:v>
                </c:pt>
                <c:pt idx="398">
                  <c:v>398</c:v>
                </c:pt>
                <c:pt idx="399">
                  <c:v>399</c:v>
                </c:pt>
                <c:pt idx="400">
                  <c:v>400</c:v>
                </c:pt>
                <c:pt idx="401">
                  <c:v>401</c:v>
                </c:pt>
                <c:pt idx="402">
                  <c:v>402</c:v>
                </c:pt>
                <c:pt idx="403">
                  <c:v>403</c:v>
                </c:pt>
                <c:pt idx="404">
                  <c:v>404</c:v>
                </c:pt>
                <c:pt idx="405">
                  <c:v>405</c:v>
                </c:pt>
                <c:pt idx="406">
                  <c:v>406</c:v>
                </c:pt>
                <c:pt idx="407">
                  <c:v>407</c:v>
                </c:pt>
                <c:pt idx="408">
                  <c:v>408</c:v>
                </c:pt>
                <c:pt idx="409">
                  <c:v>409</c:v>
                </c:pt>
                <c:pt idx="410">
                  <c:v>410</c:v>
                </c:pt>
                <c:pt idx="411">
                  <c:v>411</c:v>
                </c:pt>
                <c:pt idx="412">
                  <c:v>412</c:v>
                </c:pt>
                <c:pt idx="413">
                  <c:v>413</c:v>
                </c:pt>
                <c:pt idx="414">
                  <c:v>414</c:v>
                </c:pt>
                <c:pt idx="415">
                  <c:v>415</c:v>
                </c:pt>
                <c:pt idx="416">
                  <c:v>416</c:v>
                </c:pt>
                <c:pt idx="417">
                  <c:v>417</c:v>
                </c:pt>
                <c:pt idx="418">
                  <c:v>418</c:v>
                </c:pt>
                <c:pt idx="419">
                  <c:v>419</c:v>
                </c:pt>
                <c:pt idx="420">
                  <c:v>420</c:v>
                </c:pt>
                <c:pt idx="421">
                  <c:v>421</c:v>
                </c:pt>
                <c:pt idx="422">
                  <c:v>422</c:v>
                </c:pt>
                <c:pt idx="423">
                  <c:v>423</c:v>
                </c:pt>
                <c:pt idx="424">
                  <c:v>424</c:v>
                </c:pt>
                <c:pt idx="425">
                  <c:v>425</c:v>
                </c:pt>
                <c:pt idx="426">
                  <c:v>426</c:v>
                </c:pt>
                <c:pt idx="427">
                  <c:v>427</c:v>
                </c:pt>
                <c:pt idx="428">
                  <c:v>428</c:v>
                </c:pt>
                <c:pt idx="429">
                  <c:v>429</c:v>
                </c:pt>
                <c:pt idx="430">
                  <c:v>430</c:v>
                </c:pt>
                <c:pt idx="431">
                  <c:v>431</c:v>
                </c:pt>
                <c:pt idx="432">
                  <c:v>432</c:v>
                </c:pt>
                <c:pt idx="433">
                  <c:v>433</c:v>
                </c:pt>
                <c:pt idx="434">
                  <c:v>434</c:v>
                </c:pt>
                <c:pt idx="435">
                  <c:v>435</c:v>
                </c:pt>
                <c:pt idx="436">
                  <c:v>436</c:v>
                </c:pt>
                <c:pt idx="437">
                  <c:v>437</c:v>
                </c:pt>
                <c:pt idx="438">
                  <c:v>438</c:v>
                </c:pt>
                <c:pt idx="439">
                  <c:v>439</c:v>
                </c:pt>
                <c:pt idx="440">
                  <c:v>440</c:v>
                </c:pt>
                <c:pt idx="441">
                  <c:v>441</c:v>
                </c:pt>
                <c:pt idx="442">
                  <c:v>442</c:v>
                </c:pt>
                <c:pt idx="443">
                  <c:v>443</c:v>
                </c:pt>
                <c:pt idx="444">
                  <c:v>444</c:v>
                </c:pt>
                <c:pt idx="445">
                  <c:v>445</c:v>
                </c:pt>
                <c:pt idx="446">
                  <c:v>446</c:v>
                </c:pt>
                <c:pt idx="447">
                  <c:v>447</c:v>
                </c:pt>
                <c:pt idx="448">
                  <c:v>448</c:v>
                </c:pt>
                <c:pt idx="449">
                  <c:v>449</c:v>
                </c:pt>
                <c:pt idx="450">
                  <c:v>450</c:v>
                </c:pt>
                <c:pt idx="451">
                  <c:v>451</c:v>
                </c:pt>
                <c:pt idx="452">
                  <c:v>452</c:v>
                </c:pt>
                <c:pt idx="453">
                  <c:v>453</c:v>
                </c:pt>
                <c:pt idx="454">
                  <c:v>454</c:v>
                </c:pt>
                <c:pt idx="455">
                  <c:v>455</c:v>
                </c:pt>
                <c:pt idx="456">
                  <c:v>456</c:v>
                </c:pt>
                <c:pt idx="457">
                  <c:v>457</c:v>
                </c:pt>
                <c:pt idx="458">
                  <c:v>458</c:v>
                </c:pt>
                <c:pt idx="459">
                  <c:v>459</c:v>
                </c:pt>
                <c:pt idx="460">
                  <c:v>460</c:v>
                </c:pt>
              </c:numCache>
            </c:numRef>
          </c:xVal>
          <c:yVal>
            <c:numRef>
              <c:f>Foglio1!$K$7:$K$467</c:f>
              <c:numCache>
                <c:formatCode>General</c:formatCode>
                <c:ptCount val="461"/>
                <c:pt idx="0">
                  <c:v>1</c:v>
                </c:pt>
                <c:pt idx="1">
                  <c:v>1.0001</c:v>
                </c:pt>
                <c:pt idx="2">
                  <c:v>1.0001</c:v>
                </c:pt>
                <c:pt idx="3">
                  <c:v>1.0001</c:v>
                </c:pt>
                <c:pt idx="4">
                  <c:v>1</c:v>
                </c:pt>
                <c:pt idx="5">
                  <c:v>0.99990599999999996</c:v>
                </c:pt>
                <c:pt idx="6">
                  <c:v>0.99972699999999992</c:v>
                </c:pt>
                <c:pt idx="7">
                  <c:v>0.99949299999999996</c:v>
                </c:pt>
                <c:pt idx="8">
                  <c:v>0.99920799999999999</c:v>
                </c:pt>
                <c:pt idx="9">
                  <c:v>0.99887100000000006</c:v>
                </c:pt>
                <c:pt idx="10">
                  <c:v>0.99848500000000007</c:v>
                </c:pt>
                <c:pt idx="11">
                  <c:v>0.99804799999999994</c:v>
                </c:pt>
                <c:pt idx="12">
                  <c:v>0.99756499999999992</c:v>
                </c:pt>
                <c:pt idx="13">
                  <c:v>0.997035</c:v>
                </c:pt>
                <c:pt idx="14">
                  <c:v>0.99646099999999993</c:v>
                </c:pt>
                <c:pt idx="15">
                  <c:v>0.99584499999999998</c:v>
                </c:pt>
                <c:pt idx="16">
                  <c:v>0.99518899999999988</c:v>
                </c:pt>
                <c:pt idx="17">
                  <c:v>0.99449299999999996</c:v>
                </c:pt>
                <c:pt idx="18">
                  <c:v>0.99376399999999998</c:v>
                </c:pt>
                <c:pt idx="19">
                  <c:v>0.99299999999999999</c:v>
                </c:pt>
                <c:pt idx="20">
                  <c:v>0.99220699999999995</c:v>
                </c:pt>
                <c:pt idx="21">
                  <c:v>0.99138499999999996</c:v>
                </c:pt>
                <c:pt idx="22">
                  <c:v>0.99053899999999995</c:v>
                </c:pt>
                <c:pt idx="23">
                  <c:v>0.98966999999999994</c:v>
                </c:pt>
                <c:pt idx="24">
                  <c:v>0.98878299999999997</c:v>
                </c:pt>
                <c:pt idx="25">
                  <c:v>0.98787899999999995</c:v>
                </c:pt>
                <c:pt idx="26">
                  <c:v>0.98696399999999995</c:v>
                </c:pt>
                <c:pt idx="27">
                  <c:v>0.98603699999999994</c:v>
                </c:pt>
                <c:pt idx="28">
                  <c:v>0.98510500000000001</c:v>
                </c:pt>
                <c:pt idx="29">
                  <c:v>0.98416799999999993</c:v>
                </c:pt>
                <c:pt idx="30">
                  <c:v>0.98323199999999999</c:v>
                </c:pt>
                <c:pt idx="31">
                  <c:v>0.982298</c:v>
                </c:pt>
                <c:pt idx="32">
                  <c:v>0.98137099999999999</c:v>
                </c:pt>
                <c:pt idx="33">
                  <c:v>0.98045199999999999</c:v>
                </c:pt>
                <c:pt idx="34">
                  <c:v>0.97954600000000003</c:v>
                </c:pt>
                <c:pt idx="35">
                  <c:v>0.97865499999999994</c:v>
                </c:pt>
                <c:pt idx="36">
                  <c:v>0.97778399999999999</c:v>
                </c:pt>
                <c:pt idx="37">
                  <c:v>0.97693299999999994</c:v>
                </c:pt>
                <c:pt idx="38">
                  <c:v>0.97610699999999995</c:v>
                </c:pt>
                <c:pt idx="39">
                  <c:v>0.97530799999999995</c:v>
                </c:pt>
                <c:pt idx="40">
                  <c:v>0.97453899999999993</c:v>
                </c:pt>
                <c:pt idx="41">
                  <c:v>0.97380299999999997</c:v>
                </c:pt>
                <c:pt idx="42">
                  <c:v>0.97310299999999994</c:v>
                </c:pt>
                <c:pt idx="43">
                  <c:v>0.97243899999999994</c:v>
                </c:pt>
                <c:pt idx="44">
                  <c:v>0.97181699999999993</c:v>
                </c:pt>
                <c:pt idx="45">
                  <c:v>0.97123599999999999</c:v>
                </c:pt>
                <c:pt idx="46">
                  <c:v>0.97070100000000004</c:v>
                </c:pt>
                <c:pt idx="47">
                  <c:v>0.97021199999999996</c:v>
                </c:pt>
                <c:pt idx="48">
                  <c:v>0.96977199999999997</c:v>
                </c:pt>
                <c:pt idx="49">
                  <c:v>0.96938099999999994</c:v>
                </c:pt>
                <c:pt idx="50">
                  <c:v>0.96904299999999999</c:v>
                </c:pt>
                <c:pt idx="51">
                  <c:v>0.96875699999999987</c:v>
                </c:pt>
                <c:pt idx="52">
                  <c:v>0.96852699999999992</c:v>
                </c:pt>
                <c:pt idx="53">
                  <c:v>0.96835099999999985</c:v>
                </c:pt>
                <c:pt idx="54">
                  <c:v>0.96823400000000004</c:v>
                </c:pt>
                <c:pt idx="55">
                  <c:v>0.96816999999999998</c:v>
                </c:pt>
                <c:pt idx="56">
                  <c:v>0.96817200000000003</c:v>
                </c:pt>
                <c:pt idx="57">
                  <c:v>0.96822299999999994</c:v>
                </c:pt>
                <c:pt idx="58">
                  <c:v>0.96834199999999993</c:v>
                </c:pt>
                <c:pt idx="59">
                  <c:v>0.9685109999999999</c:v>
                </c:pt>
                <c:pt idx="60">
                  <c:v>0.96874799999999994</c:v>
                </c:pt>
                <c:pt idx="61">
                  <c:v>0.96912100000000001</c:v>
                </c:pt>
                <c:pt idx="62">
                  <c:v>0.96950800000000004</c:v>
                </c:pt>
                <c:pt idx="63">
                  <c:v>0.969889</c:v>
                </c:pt>
                <c:pt idx="64">
                  <c:v>0.9702829999999999</c:v>
                </c:pt>
                <c:pt idx="65">
                  <c:v>0.97066899999999989</c:v>
                </c:pt>
                <c:pt idx="66">
                  <c:v>0.97106700000000001</c:v>
                </c:pt>
                <c:pt idx="67">
                  <c:v>0.97145599999999999</c:v>
                </c:pt>
                <c:pt idx="68">
                  <c:v>0.97185499999999991</c:v>
                </c:pt>
                <c:pt idx="69">
                  <c:v>0.972244</c:v>
                </c:pt>
                <c:pt idx="70">
                  <c:v>0.97264099999999998</c:v>
                </c:pt>
                <c:pt idx="71">
                  <c:v>0.97302799999999989</c:v>
                </c:pt>
                <c:pt idx="72">
                  <c:v>0.97342200000000001</c:v>
                </c:pt>
                <c:pt idx="73">
                  <c:v>0.97380299999999997</c:v>
                </c:pt>
                <c:pt idx="74">
                  <c:v>0.97419199999999995</c:v>
                </c:pt>
                <c:pt idx="75">
                  <c:v>0.97456799999999988</c:v>
                </c:pt>
                <c:pt idx="76">
                  <c:v>0.97494999999999998</c:v>
                </c:pt>
                <c:pt idx="77">
                  <c:v>0.97531900000000005</c:v>
                </c:pt>
                <c:pt idx="78">
                  <c:v>0.97569399999999995</c:v>
                </c:pt>
                <c:pt idx="79">
                  <c:v>0.97605399999999987</c:v>
                </c:pt>
                <c:pt idx="80">
                  <c:v>0.97642099999999987</c:v>
                </c:pt>
                <c:pt idx="81">
                  <c:v>0.97677299999999989</c:v>
                </c:pt>
                <c:pt idx="82">
                  <c:v>0.97713099999999997</c:v>
                </c:pt>
                <c:pt idx="83">
                  <c:v>0.97747399999999995</c:v>
                </c:pt>
                <c:pt idx="84">
                  <c:v>0.977823</c:v>
                </c:pt>
                <c:pt idx="85">
                  <c:v>0.97815700000000005</c:v>
                </c:pt>
                <c:pt idx="86">
                  <c:v>0.97849699999999995</c:v>
                </c:pt>
                <c:pt idx="87">
                  <c:v>0.97882199999999997</c:v>
                </c:pt>
                <c:pt idx="88">
                  <c:v>0.97915299999999994</c:v>
                </c:pt>
                <c:pt idx="89">
                  <c:v>0.97946900000000003</c:v>
                </c:pt>
                <c:pt idx="90">
                  <c:v>0.97979099999999997</c:v>
                </c:pt>
                <c:pt idx="91">
                  <c:v>0.98009799999999991</c:v>
                </c:pt>
                <c:pt idx="92">
                  <c:v>0.98041</c:v>
                </c:pt>
                <c:pt idx="93">
                  <c:v>0.98070899999999994</c:v>
                </c:pt>
                <c:pt idx="94">
                  <c:v>0.981012</c:v>
                </c:pt>
                <c:pt idx="95">
                  <c:v>0.98130200000000001</c:v>
                </c:pt>
                <c:pt idx="96">
                  <c:v>0.98159599999999991</c:v>
                </c:pt>
                <c:pt idx="97">
                  <c:v>0.981877</c:v>
                </c:pt>
                <c:pt idx="98">
                  <c:v>0.98216300000000001</c:v>
                </c:pt>
                <c:pt idx="99">
                  <c:v>0.98243599999999998</c:v>
                </c:pt>
                <c:pt idx="100">
                  <c:v>0.98271399999999987</c:v>
                </c:pt>
                <c:pt idx="101">
                  <c:v>0.98297800000000002</c:v>
                </c:pt>
                <c:pt idx="102">
                  <c:v>0.98324699999999998</c:v>
                </c:pt>
                <c:pt idx="103">
                  <c:v>0.98350400000000004</c:v>
                </c:pt>
                <c:pt idx="104">
                  <c:v>0.983765</c:v>
                </c:pt>
                <c:pt idx="105">
                  <c:v>0.98401399999999994</c:v>
                </c:pt>
                <c:pt idx="106">
                  <c:v>0.98426799999999992</c:v>
                </c:pt>
                <c:pt idx="107">
                  <c:v>0.98450899999999986</c:v>
                </c:pt>
                <c:pt idx="108">
                  <c:v>0.98475499999999994</c:v>
                </c:pt>
                <c:pt idx="109">
                  <c:v>0.98498799999999997</c:v>
                </c:pt>
                <c:pt idx="110">
                  <c:v>0.98522699999999996</c:v>
                </c:pt>
                <c:pt idx="111">
                  <c:v>0.98545400000000005</c:v>
                </c:pt>
                <c:pt idx="112">
                  <c:v>0.98568500000000003</c:v>
                </c:pt>
                <c:pt idx="113">
                  <c:v>0.98590499999999992</c:v>
                </c:pt>
                <c:pt idx="114">
                  <c:v>0.98612900000000003</c:v>
                </c:pt>
                <c:pt idx="115">
                  <c:v>0.98634200000000005</c:v>
                </c:pt>
                <c:pt idx="116">
                  <c:v>0.98655999999999988</c:v>
                </c:pt>
                <c:pt idx="117">
                  <c:v>0.98676600000000003</c:v>
                </c:pt>
                <c:pt idx="118">
                  <c:v>0.98697699999999999</c:v>
                </c:pt>
                <c:pt idx="119">
                  <c:v>0.98717699999999997</c:v>
                </c:pt>
                <c:pt idx="120">
                  <c:v>0.98738199999999998</c:v>
                </c:pt>
                <c:pt idx="121">
                  <c:v>0.98757600000000001</c:v>
                </c:pt>
                <c:pt idx="122">
                  <c:v>0.98777399999999993</c:v>
                </c:pt>
                <c:pt idx="123">
                  <c:v>0.98796200000000001</c:v>
                </c:pt>
                <c:pt idx="124">
                  <c:v>0.98815500000000001</c:v>
                </c:pt>
                <c:pt idx="125">
                  <c:v>0.98833699999999991</c:v>
                </c:pt>
                <c:pt idx="126">
                  <c:v>0.98852300000000004</c:v>
                </c:pt>
                <c:pt idx="127">
                  <c:v>0.98869999999999991</c:v>
                </c:pt>
                <c:pt idx="128">
                  <c:v>0.98888100000000001</c:v>
                </c:pt>
                <c:pt idx="129">
                  <c:v>0.9890509999999999</c:v>
                </c:pt>
                <c:pt idx="130">
                  <c:v>0.98922699999999997</c:v>
                </c:pt>
                <c:pt idx="131">
                  <c:v>0.98939200000000005</c:v>
                </c:pt>
                <c:pt idx="132">
                  <c:v>0.98956299999999997</c:v>
                </c:pt>
                <c:pt idx="133">
                  <c:v>0.98972299999999991</c:v>
                </c:pt>
                <c:pt idx="134">
                  <c:v>0.98988799999999999</c:v>
                </c:pt>
                <c:pt idx="135">
                  <c:v>0.99004300000000001</c:v>
                </c:pt>
                <c:pt idx="136">
                  <c:v>0.99020300000000006</c:v>
                </c:pt>
                <c:pt idx="137">
                  <c:v>0.99035399999999996</c:v>
                </c:pt>
                <c:pt idx="138">
                  <c:v>0.99050899999999997</c:v>
                </c:pt>
                <c:pt idx="139">
                  <c:v>0.99065499999999995</c:v>
                </c:pt>
                <c:pt idx="140">
                  <c:v>0.99080499999999994</c:v>
                </c:pt>
                <c:pt idx="141">
                  <c:v>0.99094599999999999</c:v>
                </c:pt>
                <c:pt idx="142">
                  <c:v>0.99109199999999986</c:v>
                </c:pt>
                <c:pt idx="143">
                  <c:v>0.99122899999999992</c:v>
                </c:pt>
                <c:pt idx="144">
                  <c:v>0.99136999999999997</c:v>
                </c:pt>
                <c:pt idx="145">
                  <c:v>0.99150299999999991</c:v>
                </c:pt>
                <c:pt idx="146">
                  <c:v>0.99163999999999997</c:v>
                </c:pt>
                <c:pt idx="147">
                  <c:v>0.99176799999999987</c:v>
                </c:pt>
                <c:pt idx="148">
                  <c:v>0.99190100000000003</c:v>
                </c:pt>
                <c:pt idx="149">
                  <c:v>0.99202499999999993</c:v>
                </c:pt>
                <c:pt idx="150">
                  <c:v>0.99215399999999987</c:v>
                </c:pt>
                <c:pt idx="151">
                  <c:v>0.99227499999999991</c:v>
                </c:pt>
                <c:pt idx="152">
                  <c:v>0.99239900000000003</c:v>
                </c:pt>
                <c:pt idx="153">
                  <c:v>0.99251599999999995</c:v>
                </c:pt>
                <c:pt idx="154">
                  <c:v>0.99263699999999988</c:v>
                </c:pt>
                <c:pt idx="155">
                  <c:v>0.99275000000000002</c:v>
                </c:pt>
                <c:pt idx="156">
                  <c:v>0.99286700000000006</c:v>
                </c:pt>
                <c:pt idx="157">
                  <c:v>0.992977</c:v>
                </c:pt>
                <c:pt idx="158">
                  <c:v>0.99308999999999992</c:v>
                </c:pt>
                <c:pt idx="159">
                  <c:v>0.99319699999999989</c:v>
                </c:pt>
                <c:pt idx="160">
                  <c:v>0.99330699999999994</c:v>
                </c:pt>
                <c:pt idx="161">
                  <c:v>0.99340899999999988</c:v>
                </c:pt>
                <c:pt idx="162">
                  <c:v>0.99351599999999995</c:v>
                </c:pt>
                <c:pt idx="163">
                  <c:v>0.99361599999999994</c:v>
                </c:pt>
                <c:pt idx="164">
                  <c:v>0.99371899999999991</c:v>
                </c:pt>
                <c:pt idx="165">
                  <c:v>0.99381599999999992</c:v>
                </c:pt>
                <c:pt idx="166">
                  <c:v>0.99391599999999991</c:v>
                </c:pt>
                <c:pt idx="167">
                  <c:v>0.99400899999999992</c:v>
                </c:pt>
                <c:pt idx="168">
                  <c:v>0.99410599999999993</c:v>
                </c:pt>
                <c:pt idx="169">
                  <c:v>0.994197</c:v>
                </c:pt>
                <c:pt idx="170">
                  <c:v>0.99429100000000004</c:v>
                </c:pt>
                <c:pt idx="171">
                  <c:v>0.9943789999999999</c:v>
                </c:pt>
                <c:pt idx="172">
                  <c:v>0.99446999999999985</c:v>
                </c:pt>
                <c:pt idx="173">
                  <c:v>0.99455499999999997</c:v>
                </c:pt>
                <c:pt idx="174">
                  <c:v>0.99464300000000005</c:v>
                </c:pt>
                <c:pt idx="175">
                  <c:v>0.99472499999999997</c:v>
                </c:pt>
                <c:pt idx="176">
                  <c:v>0.994811</c:v>
                </c:pt>
                <c:pt idx="177">
                  <c:v>0.99489099999999997</c:v>
                </c:pt>
                <c:pt idx="178">
                  <c:v>0.99497399999999991</c:v>
                </c:pt>
                <c:pt idx="179">
                  <c:v>0.99505099999999991</c:v>
                </c:pt>
                <c:pt idx="180">
                  <c:v>0.99513099999999988</c:v>
                </c:pt>
                <c:pt idx="181">
                  <c:v>0.99520599999999992</c:v>
                </c:pt>
                <c:pt idx="182">
                  <c:v>0.99528399999999995</c:v>
                </c:pt>
                <c:pt idx="183">
                  <c:v>0.99535700000000005</c:v>
                </c:pt>
                <c:pt idx="184">
                  <c:v>0.99543199999999998</c:v>
                </c:pt>
                <c:pt idx="185">
                  <c:v>0.995502</c:v>
                </c:pt>
                <c:pt idx="186">
                  <c:v>0.99557499999999988</c:v>
                </c:pt>
                <c:pt idx="187">
                  <c:v>0.99564299999999994</c:v>
                </c:pt>
                <c:pt idx="188">
                  <c:v>0.99571399999999999</c:v>
                </c:pt>
                <c:pt idx="189">
                  <c:v>0.99578</c:v>
                </c:pt>
                <c:pt idx="190">
                  <c:v>0.99584899999999998</c:v>
                </c:pt>
                <c:pt idx="191">
                  <c:v>0.99591200000000002</c:v>
                </c:pt>
                <c:pt idx="192">
                  <c:v>0.99597899999999995</c:v>
                </c:pt>
                <c:pt idx="193">
                  <c:v>0.99604099999999995</c:v>
                </c:pt>
                <c:pt idx="194">
                  <c:v>0.99610500000000002</c:v>
                </c:pt>
                <c:pt idx="195">
                  <c:v>0.99616499999999997</c:v>
                </c:pt>
                <c:pt idx="196">
                  <c:v>0.99622799999999989</c:v>
                </c:pt>
                <c:pt idx="197">
                  <c:v>0.99628499999999987</c:v>
                </c:pt>
                <c:pt idx="198">
                  <c:v>0.99634599999999995</c:v>
                </c:pt>
                <c:pt idx="199">
                  <c:v>0.9964019999999999</c:v>
                </c:pt>
                <c:pt idx="200">
                  <c:v>0.99646099999999993</c:v>
                </c:pt>
                <c:pt idx="201">
                  <c:v>0.99651500000000004</c:v>
                </c:pt>
                <c:pt idx="202">
                  <c:v>0.99657200000000001</c:v>
                </c:pt>
                <c:pt idx="203">
                  <c:v>0.99662499999999998</c:v>
                </c:pt>
                <c:pt idx="204">
                  <c:v>0.99668000000000001</c:v>
                </c:pt>
                <c:pt idx="205">
                  <c:v>0.99673099999999992</c:v>
                </c:pt>
                <c:pt idx="206">
                  <c:v>0.996784</c:v>
                </c:pt>
                <c:pt idx="207">
                  <c:v>0.99683299999999997</c:v>
                </c:pt>
                <c:pt idx="208">
                  <c:v>0.99688499999999991</c:v>
                </c:pt>
                <c:pt idx="209">
                  <c:v>0.99693299999999996</c:v>
                </c:pt>
                <c:pt idx="210">
                  <c:v>0.99698299999999995</c:v>
                </c:pt>
                <c:pt idx="211">
                  <c:v>0.99702899999999994</c:v>
                </c:pt>
                <c:pt idx="212">
                  <c:v>0.99707799999999991</c:v>
                </c:pt>
                <c:pt idx="213">
                  <c:v>0.99712199999999995</c:v>
                </c:pt>
                <c:pt idx="214">
                  <c:v>0.99717</c:v>
                </c:pt>
                <c:pt idx="215">
                  <c:v>0.99721299999999991</c:v>
                </c:pt>
                <c:pt idx="216">
                  <c:v>0.99725900000000001</c:v>
                </c:pt>
                <c:pt idx="217">
                  <c:v>0.99730099999999999</c:v>
                </c:pt>
                <c:pt idx="218">
                  <c:v>0.99734500000000004</c:v>
                </c:pt>
                <c:pt idx="219">
                  <c:v>0.99738499999999986</c:v>
                </c:pt>
                <c:pt idx="220">
                  <c:v>0.99742799999999998</c:v>
                </c:pt>
                <c:pt idx="221">
                  <c:v>0.99746799999999991</c:v>
                </c:pt>
                <c:pt idx="222">
                  <c:v>0.99750899999999998</c:v>
                </c:pt>
                <c:pt idx="223">
                  <c:v>0.99754699999999996</c:v>
                </c:pt>
                <c:pt idx="224">
                  <c:v>0.99758799999999992</c:v>
                </c:pt>
                <c:pt idx="225">
                  <c:v>0.99762399999999996</c:v>
                </c:pt>
                <c:pt idx="226">
                  <c:v>0.99766299999999997</c:v>
                </c:pt>
                <c:pt idx="227">
                  <c:v>0.99769899999999989</c:v>
                </c:pt>
                <c:pt idx="228">
                  <c:v>0.99773699999999999</c:v>
                </c:pt>
                <c:pt idx="229">
                  <c:v>0.99777099999999985</c:v>
                </c:pt>
                <c:pt idx="230">
                  <c:v>0.99780800000000003</c:v>
                </c:pt>
                <c:pt idx="231">
                  <c:v>0.99784200000000001</c:v>
                </c:pt>
                <c:pt idx="232">
                  <c:v>0.9978769999999999</c:v>
                </c:pt>
                <c:pt idx="233">
                  <c:v>0.99790899999999993</c:v>
                </c:pt>
                <c:pt idx="234">
                  <c:v>0.99794400000000005</c:v>
                </c:pt>
                <c:pt idx="235">
                  <c:v>0.99797499999999995</c:v>
                </c:pt>
                <c:pt idx="236">
                  <c:v>0.99800899999999992</c:v>
                </c:pt>
                <c:pt idx="237">
                  <c:v>0.99803900000000001</c:v>
                </c:pt>
                <c:pt idx="238">
                  <c:v>0.99807099999999993</c:v>
                </c:pt>
                <c:pt idx="239">
                  <c:v>0.9981009999999999</c:v>
                </c:pt>
                <c:pt idx="240">
                  <c:v>0.99813200000000002</c:v>
                </c:pt>
                <c:pt idx="241">
                  <c:v>0.99815999999999994</c:v>
                </c:pt>
                <c:pt idx="242">
                  <c:v>0.99819099999999994</c:v>
                </c:pt>
                <c:pt idx="243">
                  <c:v>0.99821799999999994</c:v>
                </c:pt>
                <c:pt idx="244">
                  <c:v>0.99824800000000002</c:v>
                </c:pt>
                <c:pt idx="245">
                  <c:v>0.99827399999999988</c:v>
                </c:pt>
                <c:pt idx="246">
                  <c:v>0.99830299999999994</c:v>
                </c:pt>
                <c:pt idx="247">
                  <c:v>0.99832900000000002</c:v>
                </c:pt>
                <c:pt idx="248">
                  <c:v>0.99835599999999991</c:v>
                </c:pt>
                <c:pt idx="249">
                  <c:v>0.99838099999999996</c:v>
                </c:pt>
                <c:pt idx="250">
                  <c:v>0.99840799999999985</c:v>
                </c:pt>
                <c:pt idx="251">
                  <c:v>0.99843199999999988</c:v>
                </c:pt>
                <c:pt idx="252">
                  <c:v>0.99845799999999996</c:v>
                </c:pt>
                <c:pt idx="253">
                  <c:v>0.99848099999999995</c:v>
                </c:pt>
                <c:pt idx="254">
                  <c:v>0.99850699999999992</c:v>
                </c:pt>
                <c:pt idx="255">
                  <c:v>0.99852899999999989</c:v>
                </c:pt>
                <c:pt idx="256">
                  <c:v>0.99855399999999994</c:v>
                </c:pt>
                <c:pt idx="257">
                  <c:v>0.99857600000000002</c:v>
                </c:pt>
                <c:pt idx="258">
                  <c:v>0.99859900000000001</c:v>
                </c:pt>
                <c:pt idx="259">
                  <c:v>0.99862000000000006</c:v>
                </c:pt>
                <c:pt idx="260">
                  <c:v>0.99864299999999995</c:v>
                </c:pt>
                <c:pt idx="261">
                  <c:v>0.99866399999999989</c:v>
                </c:pt>
                <c:pt idx="262">
                  <c:v>0.99868599999999996</c:v>
                </c:pt>
                <c:pt idx="263">
                  <c:v>0.99870599999999998</c:v>
                </c:pt>
                <c:pt idx="264">
                  <c:v>0.99872699999999992</c:v>
                </c:pt>
                <c:pt idx="265">
                  <c:v>0.99874699999999994</c:v>
                </c:pt>
                <c:pt idx="266">
                  <c:v>0.99876699999999996</c:v>
                </c:pt>
                <c:pt idx="267">
                  <c:v>0.99878599999999995</c:v>
                </c:pt>
                <c:pt idx="268">
                  <c:v>0.99880599999999997</c:v>
                </c:pt>
                <c:pt idx="269">
                  <c:v>0.99882399999999993</c:v>
                </c:pt>
                <c:pt idx="270">
                  <c:v>0.99884399999999995</c:v>
                </c:pt>
                <c:pt idx="271">
                  <c:v>0.998861</c:v>
                </c:pt>
                <c:pt idx="272">
                  <c:v>0.99887999999999999</c:v>
                </c:pt>
                <c:pt idx="273">
                  <c:v>0.99889699999999992</c:v>
                </c:pt>
                <c:pt idx="274">
                  <c:v>0.99891599999999992</c:v>
                </c:pt>
                <c:pt idx="275">
                  <c:v>0.99893199999999993</c:v>
                </c:pt>
                <c:pt idx="276">
                  <c:v>0.99894999999999989</c:v>
                </c:pt>
                <c:pt idx="277">
                  <c:v>0.99896600000000002</c:v>
                </c:pt>
                <c:pt idx="278">
                  <c:v>0.99898299999999995</c:v>
                </c:pt>
                <c:pt idx="279">
                  <c:v>0.99899799999999994</c:v>
                </c:pt>
                <c:pt idx="280">
                  <c:v>0.99901499999999999</c:v>
                </c:pt>
                <c:pt idx="281">
                  <c:v>0.99902999999999997</c:v>
                </c:pt>
                <c:pt idx="282">
                  <c:v>0.99904599999999988</c:v>
                </c:pt>
                <c:pt idx="283">
                  <c:v>0.99905999999999995</c:v>
                </c:pt>
                <c:pt idx="284">
                  <c:v>0.99907599999999996</c:v>
                </c:pt>
                <c:pt idx="285">
                  <c:v>0.99908999999999992</c:v>
                </c:pt>
                <c:pt idx="286">
                  <c:v>0.99910499999999991</c:v>
                </c:pt>
                <c:pt idx="287">
                  <c:v>0.99911899999999998</c:v>
                </c:pt>
                <c:pt idx="288">
                  <c:v>0.99913299999999994</c:v>
                </c:pt>
                <c:pt idx="289">
                  <c:v>0.99914599999999998</c:v>
                </c:pt>
                <c:pt idx="290">
                  <c:v>0.99916099999999985</c:v>
                </c:pt>
                <c:pt idx="291">
                  <c:v>0.99917299999999998</c:v>
                </c:pt>
                <c:pt idx="292">
                  <c:v>0.99918699999999994</c:v>
                </c:pt>
                <c:pt idx="293">
                  <c:v>0.99919900000000006</c:v>
                </c:pt>
                <c:pt idx="294">
                  <c:v>0.99921300000000002</c:v>
                </c:pt>
                <c:pt idx="295">
                  <c:v>0.99922399999999989</c:v>
                </c:pt>
                <c:pt idx="296">
                  <c:v>0.99923700000000004</c:v>
                </c:pt>
                <c:pt idx="297">
                  <c:v>0.99924899999999994</c:v>
                </c:pt>
                <c:pt idx="298">
                  <c:v>0.99926099999999995</c:v>
                </c:pt>
                <c:pt idx="299">
                  <c:v>0.99927299999999997</c:v>
                </c:pt>
                <c:pt idx="300">
                  <c:v>0.99928499999999998</c:v>
                </c:pt>
                <c:pt idx="301">
                  <c:v>0.99929500000000004</c:v>
                </c:pt>
                <c:pt idx="302">
                  <c:v>0.99930699999999995</c:v>
                </c:pt>
                <c:pt idx="303">
                  <c:v>0.99931799999999993</c:v>
                </c:pt>
                <c:pt idx="304">
                  <c:v>0.99932900000000002</c:v>
                </c:pt>
                <c:pt idx="305">
                  <c:v>0.99933899999999998</c:v>
                </c:pt>
                <c:pt idx="306">
                  <c:v>0.99934999999999996</c:v>
                </c:pt>
                <c:pt idx="307">
                  <c:v>0.99935999999999992</c:v>
                </c:pt>
                <c:pt idx="308">
                  <c:v>0.99937100000000001</c:v>
                </c:pt>
                <c:pt idx="309">
                  <c:v>0.99937999999999994</c:v>
                </c:pt>
                <c:pt idx="310">
                  <c:v>0.99939100000000003</c:v>
                </c:pt>
                <c:pt idx="311">
                  <c:v>0.99939999999999996</c:v>
                </c:pt>
                <c:pt idx="312">
                  <c:v>0.99941000000000002</c:v>
                </c:pt>
                <c:pt idx="313">
                  <c:v>0.99941899999999995</c:v>
                </c:pt>
                <c:pt idx="314">
                  <c:v>0.99942799999999998</c:v>
                </c:pt>
                <c:pt idx="315">
                  <c:v>0.99943699999999991</c:v>
                </c:pt>
                <c:pt idx="316">
                  <c:v>0.99944599999999995</c:v>
                </c:pt>
                <c:pt idx="317">
                  <c:v>0.99945499999999998</c:v>
                </c:pt>
                <c:pt idx="318">
                  <c:v>0.99946400000000002</c:v>
                </c:pt>
                <c:pt idx="319">
                  <c:v>0.99947199999999992</c:v>
                </c:pt>
                <c:pt idx="320">
                  <c:v>0.99948099999999995</c:v>
                </c:pt>
                <c:pt idx="321">
                  <c:v>0.99948800000000004</c:v>
                </c:pt>
                <c:pt idx="322">
                  <c:v>0.99949699999999997</c:v>
                </c:pt>
                <c:pt idx="323">
                  <c:v>0.99950499999999998</c:v>
                </c:pt>
                <c:pt idx="324">
                  <c:v>0.99951299999999998</c:v>
                </c:pt>
                <c:pt idx="325">
                  <c:v>0.99951999999999996</c:v>
                </c:pt>
                <c:pt idx="326">
                  <c:v>0.99952799999999986</c:v>
                </c:pt>
                <c:pt idx="327">
                  <c:v>0.99953499999999995</c:v>
                </c:pt>
                <c:pt idx="328">
                  <c:v>0.99954299999999985</c:v>
                </c:pt>
                <c:pt idx="329">
                  <c:v>0.99954999999999994</c:v>
                </c:pt>
                <c:pt idx="330">
                  <c:v>0.99955799999999995</c:v>
                </c:pt>
                <c:pt idx="331">
                  <c:v>0.9995639999999999</c:v>
                </c:pt>
                <c:pt idx="332">
                  <c:v>0.99957199999999991</c:v>
                </c:pt>
                <c:pt idx="333">
                  <c:v>0.99957799999999997</c:v>
                </c:pt>
                <c:pt idx="334">
                  <c:v>0.99958499999999995</c:v>
                </c:pt>
                <c:pt idx="335">
                  <c:v>0.9995909999999999</c:v>
                </c:pt>
                <c:pt idx="336">
                  <c:v>0.99959799999999999</c:v>
                </c:pt>
                <c:pt idx="337">
                  <c:v>0.99960399999999994</c:v>
                </c:pt>
                <c:pt idx="338">
                  <c:v>0.99961099999999992</c:v>
                </c:pt>
                <c:pt idx="339">
                  <c:v>0.99961699999999998</c:v>
                </c:pt>
                <c:pt idx="340">
                  <c:v>0.99962299999999993</c:v>
                </c:pt>
                <c:pt idx="341">
                  <c:v>0.99962899999999988</c:v>
                </c:pt>
                <c:pt idx="342">
                  <c:v>0.99963499999999994</c:v>
                </c:pt>
                <c:pt idx="343">
                  <c:v>0.99963999999999986</c:v>
                </c:pt>
                <c:pt idx="344">
                  <c:v>0.99964599999999992</c:v>
                </c:pt>
                <c:pt idx="345">
                  <c:v>0.99965199999999999</c:v>
                </c:pt>
                <c:pt idx="346">
                  <c:v>0.99965799999999994</c:v>
                </c:pt>
                <c:pt idx="347">
                  <c:v>0.99966299999999986</c:v>
                </c:pt>
                <c:pt idx="348">
                  <c:v>0.99966799999999989</c:v>
                </c:pt>
                <c:pt idx="349">
                  <c:v>0.99967299999999992</c:v>
                </c:pt>
                <c:pt idx="350">
                  <c:v>0.99967899999999998</c:v>
                </c:pt>
                <c:pt idx="351">
                  <c:v>0.99968399999999991</c:v>
                </c:pt>
                <c:pt idx="352">
                  <c:v>0.99968899999999994</c:v>
                </c:pt>
                <c:pt idx="353">
                  <c:v>0.99969399999999997</c:v>
                </c:pt>
                <c:pt idx="354">
                  <c:v>0.99969899999999989</c:v>
                </c:pt>
                <c:pt idx="355">
                  <c:v>0.9997029999999999</c:v>
                </c:pt>
                <c:pt idx="356">
                  <c:v>0.99970799999999993</c:v>
                </c:pt>
                <c:pt idx="357">
                  <c:v>0.99971299999999996</c:v>
                </c:pt>
                <c:pt idx="358">
                  <c:v>0.99971699999999997</c:v>
                </c:pt>
                <c:pt idx="359">
                  <c:v>0.99972199999999989</c:v>
                </c:pt>
                <c:pt idx="360">
                  <c:v>0.99972599999999989</c:v>
                </c:pt>
                <c:pt idx="361">
                  <c:v>0.99973000000000001</c:v>
                </c:pt>
                <c:pt idx="362">
                  <c:v>0.99973500000000004</c:v>
                </c:pt>
                <c:pt idx="363">
                  <c:v>0.99973899999999993</c:v>
                </c:pt>
                <c:pt idx="364">
                  <c:v>0.99974299999999994</c:v>
                </c:pt>
                <c:pt idx="365">
                  <c:v>0.99974699999999994</c:v>
                </c:pt>
                <c:pt idx="366">
                  <c:v>0.99975099999999995</c:v>
                </c:pt>
                <c:pt idx="367">
                  <c:v>0.99975499999999995</c:v>
                </c:pt>
                <c:pt idx="368">
                  <c:v>0.99975900000000006</c:v>
                </c:pt>
                <c:pt idx="369">
                  <c:v>0.99976299999999996</c:v>
                </c:pt>
                <c:pt idx="370">
                  <c:v>0.99976699999999996</c:v>
                </c:pt>
                <c:pt idx="371">
                  <c:v>0.99976999999999994</c:v>
                </c:pt>
                <c:pt idx="372">
                  <c:v>0.99977399999999994</c:v>
                </c:pt>
                <c:pt idx="373">
                  <c:v>0.99977800000000006</c:v>
                </c:pt>
                <c:pt idx="374">
                  <c:v>0.99978099999999992</c:v>
                </c:pt>
                <c:pt idx="375">
                  <c:v>0.99978499999999992</c:v>
                </c:pt>
                <c:pt idx="376">
                  <c:v>0.99978800000000001</c:v>
                </c:pt>
                <c:pt idx="377">
                  <c:v>0.99979099999999999</c:v>
                </c:pt>
                <c:pt idx="378">
                  <c:v>0.99979499999999999</c:v>
                </c:pt>
                <c:pt idx="379">
                  <c:v>0.99979799999999985</c:v>
                </c:pt>
                <c:pt idx="380">
                  <c:v>0.99980099999999994</c:v>
                </c:pt>
                <c:pt idx="381">
                  <c:v>0.99980399999999992</c:v>
                </c:pt>
                <c:pt idx="382">
                  <c:v>0.99980799999999992</c:v>
                </c:pt>
                <c:pt idx="383">
                  <c:v>0.99980999999999998</c:v>
                </c:pt>
                <c:pt idx="384">
                  <c:v>0.99981399999999998</c:v>
                </c:pt>
                <c:pt idx="385">
                  <c:v>0.99981600000000004</c:v>
                </c:pt>
                <c:pt idx="386">
                  <c:v>0.99981999999999993</c:v>
                </c:pt>
                <c:pt idx="387">
                  <c:v>0.99982199999999988</c:v>
                </c:pt>
                <c:pt idx="388">
                  <c:v>0.99982499999999996</c:v>
                </c:pt>
                <c:pt idx="389">
                  <c:v>0.99982799999999994</c:v>
                </c:pt>
                <c:pt idx="390">
                  <c:v>0.99983100000000003</c:v>
                </c:pt>
                <c:pt idx="391">
                  <c:v>0.99983299999999997</c:v>
                </c:pt>
                <c:pt idx="392">
                  <c:v>0.99983599999999995</c:v>
                </c:pt>
                <c:pt idx="393">
                  <c:v>0.99983899999999992</c:v>
                </c:pt>
                <c:pt idx="394">
                  <c:v>0.99984099999999998</c:v>
                </c:pt>
                <c:pt idx="395">
                  <c:v>0.99984399999999996</c:v>
                </c:pt>
                <c:pt idx="396">
                  <c:v>0.99984600000000001</c:v>
                </c:pt>
                <c:pt idx="397">
                  <c:v>0.99984899999999999</c:v>
                </c:pt>
                <c:pt idx="398">
                  <c:v>0.99985099999999982</c:v>
                </c:pt>
                <c:pt idx="399">
                  <c:v>0.99985299999999988</c:v>
                </c:pt>
                <c:pt idx="400">
                  <c:v>0.99985599999999986</c:v>
                </c:pt>
                <c:pt idx="401">
                  <c:v>0.99985799999999991</c:v>
                </c:pt>
                <c:pt idx="402">
                  <c:v>0.99985999999999997</c:v>
                </c:pt>
                <c:pt idx="403">
                  <c:v>0.99986199999999992</c:v>
                </c:pt>
                <c:pt idx="404">
                  <c:v>0.999865</c:v>
                </c:pt>
                <c:pt idx="405">
                  <c:v>0.99986699999999995</c:v>
                </c:pt>
                <c:pt idx="406">
                  <c:v>0.99986900000000001</c:v>
                </c:pt>
                <c:pt idx="407">
                  <c:v>0.99987099999999995</c:v>
                </c:pt>
                <c:pt idx="408">
                  <c:v>0.99987300000000001</c:v>
                </c:pt>
                <c:pt idx="409">
                  <c:v>0.99987500000000007</c:v>
                </c:pt>
                <c:pt idx="410">
                  <c:v>0.9998769999999999</c:v>
                </c:pt>
                <c:pt idx="411">
                  <c:v>0.99987899999999996</c:v>
                </c:pt>
                <c:pt idx="412">
                  <c:v>0.99988099999999991</c:v>
                </c:pt>
                <c:pt idx="413">
                  <c:v>0.99988299999999997</c:v>
                </c:pt>
                <c:pt idx="414">
                  <c:v>0.99988499999999991</c:v>
                </c:pt>
                <c:pt idx="415">
                  <c:v>0.99988599999999994</c:v>
                </c:pt>
                <c:pt idx="416">
                  <c:v>0.999888</c:v>
                </c:pt>
                <c:pt idx="417">
                  <c:v>0.99988999999999995</c:v>
                </c:pt>
                <c:pt idx="418">
                  <c:v>0.999892</c:v>
                </c:pt>
                <c:pt idx="419">
                  <c:v>0.99989400000000006</c:v>
                </c:pt>
                <c:pt idx="420">
                  <c:v>0.99989499999999987</c:v>
                </c:pt>
                <c:pt idx="421">
                  <c:v>0.99989699999999992</c:v>
                </c:pt>
                <c:pt idx="422">
                  <c:v>0.99989899999999998</c:v>
                </c:pt>
                <c:pt idx="423">
                  <c:v>0.9998999999999999</c:v>
                </c:pt>
                <c:pt idx="424">
                  <c:v>0.99990199999999996</c:v>
                </c:pt>
                <c:pt idx="425">
                  <c:v>0.99990299999999999</c:v>
                </c:pt>
                <c:pt idx="426">
                  <c:v>0.99990499999999993</c:v>
                </c:pt>
                <c:pt idx="427">
                  <c:v>0.99990599999999996</c:v>
                </c:pt>
                <c:pt idx="428">
                  <c:v>0.99990800000000002</c:v>
                </c:pt>
                <c:pt idx="429">
                  <c:v>0.99990899999999994</c:v>
                </c:pt>
                <c:pt idx="430">
                  <c:v>0.99991099999999999</c:v>
                </c:pt>
                <c:pt idx="431">
                  <c:v>0.99991199999999991</c:v>
                </c:pt>
                <c:pt idx="432">
                  <c:v>0.99991399999999986</c:v>
                </c:pt>
                <c:pt idx="433">
                  <c:v>0.99991499999999989</c:v>
                </c:pt>
                <c:pt idx="434">
                  <c:v>0.99991599999999992</c:v>
                </c:pt>
                <c:pt idx="435">
                  <c:v>0.99991799999999997</c:v>
                </c:pt>
                <c:pt idx="436">
                  <c:v>0.99991899999999989</c:v>
                </c:pt>
                <c:pt idx="437">
                  <c:v>0.99991999999999992</c:v>
                </c:pt>
                <c:pt idx="438">
                  <c:v>0.99992199999999998</c:v>
                </c:pt>
                <c:pt idx="439">
                  <c:v>0.99992300000000001</c:v>
                </c:pt>
                <c:pt idx="440">
                  <c:v>0.99992399999999992</c:v>
                </c:pt>
                <c:pt idx="441">
                  <c:v>0.99992499999999995</c:v>
                </c:pt>
                <c:pt idx="442">
                  <c:v>0.99992599999999998</c:v>
                </c:pt>
                <c:pt idx="443">
                  <c:v>0.99992700000000001</c:v>
                </c:pt>
                <c:pt idx="444">
                  <c:v>0.99992899999999985</c:v>
                </c:pt>
                <c:pt idx="445">
                  <c:v>0.99992999999999999</c:v>
                </c:pt>
                <c:pt idx="446">
                  <c:v>0.9999309999999999</c:v>
                </c:pt>
                <c:pt idx="447">
                  <c:v>0.99993200000000004</c:v>
                </c:pt>
                <c:pt idx="448">
                  <c:v>0.99993299999999985</c:v>
                </c:pt>
                <c:pt idx="449">
                  <c:v>0.99993399999999988</c:v>
                </c:pt>
                <c:pt idx="450">
                  <c:v>0.99993499999999991</c:v>
                </c:pt>
                <c:pt idx="451">
                  <c:v>0.99993599999999994</c:v>
                </c:pt>
                <c:pt idx="452">
                  <c:v>0.99993699999999996</c:v>
                </c:pt>
                <c:pt idx="453">
                  <c:v>0.99993799999999988</c:v>
                </c:pt>
                <c:pt idx="454">
                  <c:v>0.99993899999999991</c:v>
                </c:pt>
                <c:pt idx="455">
                  <c:v>0.99993999999999994</c:v>
                </c:pt>
                <c:pt idx="456">
                  <c:v>0.99994099999999997</c:v>
                </c:pt>
                <c:pt idx="457">
                  <c:v>0.999942</c:v>
                </c:pt>
                <c:pt idx="458">
                  <c:v>0.99994299999999992</c:v>
                </c:pt>
                <c:pt idx="459">
                  <c:v>0.99994399999999994</c:v>
                </c:pt>
                <c:pt idx="460">
                  <c:v>0.99994499999999997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77728"/>
        <c:axId val="45579264"/>
      </c:scatterChart>
      <c:valAx>
        <c:axId val="45577728"/>
        <c:scaling>
          <c:orientation val="minMax"/>
          <c:max val="480"/>
        </c:scaling>
        <c:delete val="0"/>
        <c:axPos val="b"/>
        <c:majorGridlines/>
        <c:numFmt formatCode="General" sourceLinked="1"/>
        <c:majorTickMark val="none"/>
        <c:minorTickMark val="none"/>
        <c:tickLblPos val="low"/>
        <c:crossAx val="45579264"/>
        <c:crosses val="autoZero"/>
        <c:crossBetween val="midCat"/>
        <c:majorUnit val="60"/>
      </c:valAx>
      <c:valAx>
        <c:axId val="45579264"/>
        <c:scaling>
          <c:orientation val="minMax"/>
        </c:scaling>
        <c:delete val="0"/>
        <c:axPos val="l"/>
        <c:majorGridlines/>
        <c:numFmt formatCode="0.00" sourceLinked="0"/>
        <c:majorTickMark val="none"/>
        <c:minorTickMark val="none"/>
        <c:tickLblPos val="nextTo"/>
        <c:crossAx val="45577728"/>
        <c:crosses val="autoZero"/>
        <c:crossBetween val="midCat"/>
        <c:majorUnit val="1.0000000000000002E-2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spPr>
    <a:noFill/>
  </c:spPr>
  <c:txPr>
    <a:bodyPr/>
    <a:lstStyle/>
    <a:p>
      <a:pPr>
        <a:defRPr sz="14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D8D15E4-C9E6-4B08-B8F5-8271B50D5305}" type="doc">
      <dgm:prSet loTypeId="urn:microsoft.com/office/officeart/2005/8/layout/cycle5" loCatId="cycle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it-IT"/>
        </a:p>
      </dgm:t>
    </dgm:pt>
    <dgm:pt modelId="{0BCAA9B8-4076-4A00-94C8-556BEE20FE7C}">
      <dgm:prSet phldrT="[Testo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1800" b="1" strike="noStrike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MODULE 1</a:t>
          </a:r>
        </a:p>
        <a:p>
          <a:r>
            <a:rPr lang="en-US" sz="1600" strike="noStrike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Capillary pressures, interstitial fluid pressure, blood pressure and mass fractions of considered species</a:t>
          </a:r>
        </a:p>
      </dgm:t>
    </dgm:pt>
    <dgm:pt modelId="{916BEEE8-2917-4A7D-A2FF-FAEA40C8BA61}" type="parTrans" cxnId="{FB7E4028-9536-4B1F-AAA1-C212CD524790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 Narrow" pitchFamily="34" charset="0"/>
          </a:endParaRPr>
        </a:p>
      </dgm:t>
    </dgm:pt>
    <dgm:pt modelId="{5DEDEA63-5E86-48CC-AE85-FD0C976CE0F6}" type="sibTrans" cxnId="{FB7E4028-9536-4B1F-AAA1-C212CD524790}">
      <dgm:prSet/>
      <dgm:spPr>
        <a:ln w="38100"/>
      </dgm:spPr>
      <dgm:t>
        <a:bodyPr/>
        <a:lstStyle/>
        <a:p>
          <a:endParaRPr lang="en-US" sz="1400">
            <a:solidFill>
              <a:schemeClr val="tx1"/>
            </a:solidFill>
            <a:latin typeface="Arial Narrow" pitchFamily="34" charset="0"/>
          </a:endParaRPr>
        </a:p>
      </dgm:t>
    </dgm:pt>
    <dgm:pt modelId="{562EA7CE-ED55-4B7B-8F91-BB1C243956FB}">
      <dgm:prSet phldrT="[Testo]" custT="1"/>
      <dgm:spPr>
        <a:solidFill>
          <a:schemeClr val="accent5">
            <a:lumMod val="20000"/>
            <a:lumOff val="80000"/>
          </a:schemeClr>
        </a:solidFill>
      </dgm:spPr>
      <dgm:t>
        <a:bodyPr/>
        <a:lstStyle/>
        <a:p>
          <a:r>
            <a:rPr lang="en-US" sz="2000" b="1" strike="noStrike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MODULE 2</a:t>
          </a:r>
        </a:p>
        <a:p>
          <a:r>
            <a:rPr lang="en-US" sz="1800" strike="noStrike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Displacement vector </a:t>
          </a:r>
        </a:p>
        <a:p>
          <a:r>
            <a:rPr lang="en-US" sz="1800" strike="noStrike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(solid phase)</a:t>
          </a:r>
        </a:p>
      </dgm:t>
    </dgm:pt>
    <dgm:pt modelId="{8EA36E6E-F8A2-4689-8061-0F4BC4615888}" type="parTrans" cxnId="{52791CF1-DB23-4B38-A0D4-459B7EE6AA1C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 Narrow" pitchFamily="34" charset="0"/>
          </a:endParaRPr>
        </a:p>
      </dgm:t>
    </dgm:pt>
    <dgm:pt modelId="{8014FFC2-9FE5-4CBA-98C4-D6ADE05356E7}" type="sibTrans" cxnId="{52791CF1-DB23-4B38-A0D4-459B7EE6AA1C}">
      <dgm:prSet/>
      <dgm:spPr>
        <a:ln w="38100"/>
      </dgm:spPr>
      <dgm:t>
        <a:bodyPr/>
        <a:lstStyle/>
        <a:p>
          <a:endParaRPr lang="en-US" sz="1400">
            <a:solidFill>
              <a:schemeClr val="tx1"/>
            </a:solidFill>
            <a:latin typeface="Arial Narrow" pitchFamily="34" charset="0"/>
          </a:endParaRPr>
        </a:p>
      </dgm:t>
    </dgm:pt>
    <dgm:pt modelId="{8C5696D3-5E5A-48A7-B732-39C83C5209D1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n-US" sz="180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Residuals controls</a:t>
          </a:r>
        </a:p>
        <a:p>
          <a:r>
            <a:rPr lang="en-US" sz="1600" b="0" i="1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Global convergence check</a:t>
          </a:r>
          <a:endParaRPr lang="en-US" sz="1600" b="0" i="1" dirty="0">
            <a:solidFill>
              <a:schemeClr val="tx1"/>
            </a:solidFill>
            <a:latin typeface="Arial Narrow" pitchFamily="34" charset="0"/>
            <a:cs typeface="Arial" pitchFamily="34" charset="0"/>
          </a:endParaRPr>
        </a:p>
      </dgm:t>
    </dgm:pt>
    <dgm:pt modelId="{2527C231-9550-4B54-A2FA-9539524827D0}" type="parTrans" cxnId="{D9CB9275-C5FC-49B2-8BD1-64C3D307A2B4}">
      <dgm:prSet/>
      <dgm:spPr/>
      <dgm:t>
        <a:bodyPr/>
        <a:lstStyle/>
        <a:p>
          <a:endParaRPr lang="en-US" sz="1400">
            <a:solidFill>
              <a:schemeClr val="tx1"/>
            </a:solidFill>
            <a:latin typeface="Arial Narrow" pitchFamily="34" charset="0"/>
          </a:endParaRPr>
        </a:p>
      </dgm:t>
    </dgm:pt>
    <dgm:pt modelId="{B97FE1A9-2029-4DCF-91B4-78753E6ADE01}" type="sibTrans" cxnId="{D9CB9275-C5FC-49B2-8BD1-64C3D307A2B4}">
      <dgm:prSet/>
      <dgm:spPr>
        <a:ln w="38100"/>
      </dgm:spPr>
      <dgm:t>
        <a:bodyPr/>
        <a:lstStyle/>
        <a:p>
          <a:endParaRPr lang="en-US" sz="1400">
            <a:solidFill>
              <a:schemeClr val="tx1"/>
            </a:solidFill>
            <a:latin typeface="Arial Narrow" pitchFamily="34" charset="0"/>
          </a:endParaRPr>
        </a:p>
      </dgm:t>
    </dgm:pt>
    <dgm:pt modelId="{BF7E1FEF-0F6E-4BC2-8F75-A1452C5CEC85}" type="pres">
      <dgm:prSet presAssocID="{ED8D15E4-C9E6-4B08-B8F5-8271B50D530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it-IT"/>
        </a:p>
      </dgm:t>
    </dgm:pt>
    <dgm:pt modelId="{2EF6C863-CD1D-4D26-8564-8A60AADC93F8}" type="pres">
      <dgm:prSet presAssocID="{0BCAA9B8-4076-4A00-94C8-556BEE20FE7C}" presName="node" presStyleLbl="node1" presStyleIdx="0" presStyleCnt="3" custScaleX="132119" custScaleY="142235" custRadScaleRad="125662" custRadScaleInc="-9965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01D4A326-BF86-4D17-AC3D-762E175547B3}" type="pres">
      <dgm:prSet presAssocID="{0BCAA9B8-4076-4A00-94C8-556BEE20FE7C}" presName="spNode" presStyleCnt="0"/>
      <dgm:spPr/>
      <dgm:t>
        <a:bodyPr/>
        <a:lstStyle/>
        <a:p>
          <a:endParaRPr lang="it-IT"/>
        </a:p>
      </dgm:t>
    </dgm:pt>
    <dgm:pt modelId="{0A3A2F7C-A824-4609-9628-40030FF8734D}" type="pres">
      <dgm:prSet presAssocID="{5DEDEA63-5E86-48CC-AE85-FD0C976CE0F6}" presName="sibTrans" presStyleLbl="sibTrans1D1" presStyleIdx="0" presStyleCnt="3"/>
      <dgm:spPr/>
      <dgm:t>
        <a:bodyPr/>
        <a:lstStyle/>
        <a:p>
          <a:endParaRPr lang="it-IT"/>
        </a:p>
      </dgm:t>
    </dgm:pt>
    <dgm:pt modelId="{1AEDC3EA-19AA-473F-B4C6-67131767657B}" type="pres">
      <dgm:prSet presAssocID="{562EA7CE-ED55-4B7B-8F91-BB1C243956FB}" presName="node" presStyleLbl="node1" presStyleIdx="1" presStyleCnt="3" custScaleX="82762" custScaleY="114979" custRadScaleRad="122724" custRadScaleInc="-159201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726CA15D-28FE-4C47-A549-BB87D6225A84}" type="pres">
      <dgm:prSet presAssocID="{562EA7CE-ED55-4B7B-8F91-BB1C243956FB}" presName="spNode" presStyleCnt="0"/>
      <dgm:spPr/>
      <dgm:t>
        <a:bodyPr/>
        <a:lstStyle/>
        <a:p>
          <a:endParaRPr lang="it-IT"/>
        </a:p>
      </dgm:t>
    </dgm:pt>
    <dgm:pt modelId="{DDB9E144-8C2D-4B14-BA11-7DFCBCAF73F9}" type="pres">
      <dgm:prSet presAssocID="{8014FFC2-9FE5-4CBA-98C4-D6ADE05356E7}" presName="sibTrans" presStyleLbl="sibTrans1D1" presStyleIdx="1" presStyleCnt="3"/>
      <dgm:spPr/>
      <dgm:t>
        <a:bodyPr/>
        <a:lstStyle/>
        <a:p>
          <a:endParaRPr lang="it-IT"/>
        </a:p>
      </dgm:t>
    </dgm:pt>
    <dgm:pt modelId="{0C7B2B07-E63F-460A-847C-0211B29E71DC}" type="pres">
      <dgm:prSet presAssocID="{8C5696D3-5E5A-48A7-B732-39C83C5209D1}" presName="node" presStyleLbl="node1" presStyleIdx="2" presStyleCnt="3" custScaleX="109895" custScaleY="95821" custRadScaleRad="132502" custRadScaleInc="-136010">
        <dgm:presLayoutVars>
          <dgm:bulletEnabled val="1"/>
        </dgm:presLayoutVars>
      </dgm:prSet>
      <dgm:spPr/>
      <dgm:t>
        <a:bodyPr/>
        <a:lstStyle/>
        <a:p>
          <a:endParaRPr lang="it-IT"/>
        </a:p>
      </dgm:t>
    </dgm:pt>
    <dgm:pt modelId="{2F801B6B-F8C5-4E11-8993-74E9A4A91FF0}" type="pres">
      <dgm:prSet presAssocID="{8C5696D3-5E5A-48A7-B732-39C83C5209D1}" presName="spNode" presStyleCnt="0"/>
      <dgm:spPr/>
      <dgm:t>
        <a:bodyPr/>
        <a:lstStyle/>
        <a:p>
          <a:endParaRPr lang="it-IT"/>
        </a:p>
      </dgm:t>
    </dgm:pt>
    <dgm:pt modelId="{CF380C4D-5A6E-4F53-839D-9788F4176E11}" type="pres">
      <dgm:prSet presAssocID="{B97FE1A9-2029-4DCF-91B4-78753E6ADE01}" presName="sibTrans" presStyleLbl="sibTrans1D1" presStyleIdx="2" presStyleCnt="3"/>
      <dgm:spPr/>
      <dgm:t>
        <a:bodyPr/>
        <a:lstStyle/>
        <a:p>
          <a:endParaRPr lang="it-IT"/>
        </a:p>
      </dgm:t>
    </dgm:pt>
  </dgm:ptLst>
  <dgm:cxnLst>
    <dgm:cxn modelId="{FB7E4028-9536-4B1F-AAA1-C212CD524790}" srcId="{ED8D15E4-C9E6-4B08-B8F5-8271B50D5305}" destId="{0BCAA9B8-4076-4A00-94C8-556BEE20FE7C}" srcOrd="0" destOrd="0" parTransId="{916BEEE8-2917-4A7D-A2FF-FAEA40C8BA61}" sibTransId="{5DEDEA63-5E86-48CC-AE85-FD0C976CE0F6}"/>
    <dgm:cxn modelId="{4E8CCB34-8BC2-4DAF-8149-5DB76FB927CF}" type="presOf" srcId="{ED8D15E4-C9E6-4B08-B8F5-8271B50D5305}" destId="{BF7E1FEF-0F6E-4BC2-8F75-A1452C5CEC85}" srcOrd="0" destOrd="0" presId="urn:microsoft.com/office/officeart/2005/8/layout/cycle5"/>
    <dgm:cxn modelId="{979F640A-8D50-4D42-AC6B-2E48419D6E4B}" type="presOf" srcId="{562EA7CE-ED55-4B7B-8F91-BB1C243956FB}" destId="{1AEDC3EA-19AA-473F-B4C6-67131767657B}" srcOrd="0" destOrd="0" presId="urn:microsoft.com/office/officeart/2005/8/layout/cycle5"/>
    <dgm:cxn modelId="{52791CF1-DB23-4B38-A0D4-459B7EE6AA1C}" srcId="{ED8D15E4-C9E6-4B08-B8F5-8271B50D5305}" destId="{562EA7CE-ED55-4B7B-8F91-BB1C243956FB}" srcOrd="1" destOrd="0" parTransId="{8EA36E6E-F8A2-4689-8061-0F4BC4615888}" sibTransId="{8014FFC2-9FE5-4CBA-98C4-D6ADE05356E7}"/>
    <dgm:cxn modelId="{E0E182BB-1C83-4AA8-8ADF-F9D1A0D1CC99}" type="presOf" srcId="{5DEDEA63-5E86-48CC-AE85-FD0C976CE0F6}" destId="{0A3A2F7C-A824-4609-9628-40030FF8734D}" srcOrd="0" destOrd="0" presId="urn:microsoft.com/office/officeart/2005/8/layout/cycle5"/>
    <dgm:cxn modelId="{21AB953B-25B6-474C-9BB4-064867205D16}" type="presOf" srcId="{0BCAA9B8-4076-4A00-94C8-556BEE20FE7C}" destId="{2EF6C863-CD1D-4D26-8564-8A60AADC93F8}" srcOrd="0" destOrd="0" presId="urn:microsoft.com/office/officeart/2005/8/layout/cycle5"/>
    <dgm:cxn modelId="{D9CB9275-C5FC-49B2-8BD1-64C3D307A2B4}" srcId="{ED8D15E4-C9E6-4B08-B8F5-8271B50D5305}" destId="{8C5696D3-5E5A-48A7-B732-39C83C5209D1}" srcOrd="2" destOrd="0" parTransId="{2527C231-9550-4B54-A2FA-9539524827D0}" sibTransId="{B97FE1A9-2029-4DCF-91B4-78753E6ADE01}"/>
    <dgm:cxn modelId="{6BB077DC-004B-4849-9849-47AA305C6701}" type="presOf" srcId="{8C5696D3-5E5A-48A7-B732-39C83C5209D1}" destId="{0C7B2B07-E63F-460A-847C-0211B29E71DC}" srcOrd="0" destOrd="0" presId="urn:microsoft.com/office/officeart/2005/8/layout/cycle5"/>
    <dgm:cxn modelId="{5389B37F-F718-473E-BBF0-31E198C0DE0E}" type="presOf" srcId="{8014FFC2-9FE5-4CBA-98C4-D6ADE05356E7}" destId="{DDB9E144-8C2D-4B14-BA11-7DFCBCAF73F9}" srcOrd="0" destOrd="0" presId="urn:microsoft.com/office/officeart/2005/8/layout/cycle5"/>
    <dgm:cxn modelId="{B71715F5-C7D6-4EC1-AD59-DD32BCFF63A4}" type="presOf" srcId="{B97FE1A9-2029-4DCF-91B4-78753E6ADE01}" destId="{CF380C4D-5A6E-4F53-839D-9788F4176E11}" srcOrd="0" destOrd="0" presId="urn:microsoft.com/office/officeart/2005/8/layout/cycle5"/>
    <dgm:cxn modelId="{328C6221-085D-4D8E-A7B3-FB42B5FA4794}" type="presParOf" srcId="{BF7E1FEF-0F6E-4BC2-8F75-A1452C5CEC85}" destId="{2EF6C863-CD1D-4D26-8564-8A60AADC93F8}" srcOrd="0" destOrd="0" presId="urn:microsoft.com/office/officeart/2005/8/layout/cycle5"/>
    <dgm:cxn modelId="{E858F9C1-D25B-48C2-8C0F-90F7BF2F985A}" type="presParOf" srcId="{BF7E1FEF-0F6E-4BC2-8F75-A1452C5CEC85}" destId="{01D4A326-BF86-4D17-AC3D-762E175547B3}" srcOrd="1" destOrd="0" presId="urn:microsoft.com/office/officeart/2005/8/layout/cycle5"/>
    <dgm:cxn modelId="{5E45275C-E00B-4558-846F-2E915663E7BF}" type="presParOf" srcId="{BF7E1FEF-0F6E-4BC2-8F75-A1452C5CEC85}" destId="{0A3A2F7C-A824-4609-9628-40030FF8734D}" srcOrd="2" destOrd="0" presId="urn:microsoft.com/office/officeart/2005/8/layout/cycle5"/>
    <dgm:cxn modelId="{3544881A-11D2-4F25-8CED-CFAF25BBE0D2}" type="presParOf" srcId="{BF7E1FEF-0F6E-4BC2-8F75-A1452C5CEC85}" destId="{1AEDC3EA-19AA-473F-B4C6-67131767657B}" srcOrd="3" destOrd="0" presId="urn:microsoft.com/office/officeart/2005/8/layout/cycle5"/>
    <dgm:cxn modelId="{9238AE41-A6D4-44FB-9DD5-0FC36D9FB795}" type="presParOf" srcId="{BF7E1FEF-0F6E-4BC2-8F75-A1452C5CEC85}" destId="{726CA15D-28FE-4C47-A549-BB87D6225A84}" srcOrd="4" destOrd="0" presId="urn:microsoft.com/office/officeart/2005/8/layout/cycle5"/>
    <dgm:cxn modelId="{9578CE3C-C446-4194-9169-E5EDDEC9FDED}" type="presParOf" srcId="{BF7E1FEF-0F6E-4BC2-8F75-A1452C5CEC85}" destId="{DDB9E144-8C2D-4B14-BA11-7DFCBCAF73F9}" srcOrd="5" destOrd="0" presId="urn:microsoft.com/office/officeart/2005/8/layout/cycle5"/>
    <dgm:cxn modelId="{92B5AB9F-8404-4373-9D25-FF258EC5351B}" type="presParOf" srcId="{BF7E1FEF-0F6E-4BC2-8F75-A1452C5CEC85}" destId="{0C7B2B07-E63F-460A-847C-0211B29E71DC}" srcOrd="6" destOrd="0" presId="urn:microsoft.com/office/officeart/2005/8/layout/cycle5"/>
    <dgm:cxn modelId="{7391C925-1668-481C-A661-EF732265B719}" type="presParOf" srcId="{BF7E1FEF-0F6E-4BC2-8F75-A1452C5CEC85}" destId="{2F801B6B-F8C5-4E11-8993-74E9A4A91FF0}" srcOrd="7" destOrd="0" presId="urn:microsoft.com/office/officeart/2005/8/layout/cycle5"/>
    <dgm:cxn modelId="{685D98D1-C228-419D-B25D-AA970F5A5576}" type="presParOf" srcId="{BF7E1FEF-0F6E-4BC2-8F75-A1452C5CEC85}" destId="{CF380C4D-5A6E-4F53-839D-9788F4176E1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F6C863-CD1D-4D26-8564-8A60AADC93F8}">
      <dsp:nvSpPr>
        <dsp:cNvPr id="0" name=""/>
        <dsp:cNvSpPr/>
      </dsp:nvSpPr>
      <dsp:spPr>
        <a:xfrm>
          <a:off x="31765" y="-66746"/>
          <a:ext cx="2400610" cy="1679872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b="1" strike="noStrike" kern="1200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MODULE 1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strike="noStrike" kern="1200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Capillary pressures, interstitial fluid pressure, blood pressure and mass fractions of considered species</a:t>
          </a:r>
        </a:p>
      </dsp:txBody>
      <dsp:txXfrm>
        <a:off x="113770" y="15259"/>
        <a:ext cx="2236600" cy="1515862"/>
      </dsp:txXfrm>
    </dsp:sp>
    <dsp:sp modelId="{0A3A2F7C-A824-4609-9628-40030FF8734D}">
      <dsp:nvSpPr>
        <dsp:cNvPr id="0" name=""/>
        <dsp:cNvSpPr/>
      </dsp:nvSpPr>
      <dsp:spPr>
        <a:xfrm>
          <a:off x="758223" y="311556"/>
          <a:ext cx="3147398" cy="3147398"/>
        </a:xfrm>
        <a:custGeom>
          <a:avLst/>
          <a:gdLst/>
          <a:ahLst/>
          <a:cxnLst/>
          <a:rect l="0" t="0" r="0" b="0"/>
          <a:pathLst>
            <a:path>
              <a:moveTo>
                <a:pt x="1846205" y="23773"/>
              </a:moveTo>
              <a:arcTo wR="1573699" hR="1573699" stAng="16798305" swAng="1160936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DC3EA-19AA-473F-B4C6-67131767657B}">
      <dsp:nvSpPr>
        <dsp:cNvPr id="0" name=""/>
        <dsp:cNvSpPr/>
      </dsp:nvSpPr>
      <dsp:spPr>
        <a:xfrm>
          <a:off x="3248737" y="541160"/>
          <a:ext cx="1503790" cy="1357964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strike="noStrike" kern="1200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MODULE 2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strike="noStrike" kern="1200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Displacement vector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strike="noStrike" kern="1200" baseline="0" noProof="0" dirty="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(solid phase)</a:t>
          </a:r>
        </a:p>
      </dsp:txBody>
      <dsp:txXfrm>
        <a:off x="3315027" y="607450"/>
        <a:ext cx="1371210" cy="1225384"/>
      </dsp:txXfrm>
    </dsp:sp>
    <dsp:sp modelId="{DDB9E144-8C2D-4B14-BA11-7DFCBCAF73F9}">
      <dsp:nvSpPr>
        <dsp:cNvPr id="0" name=""/>
        <dsp:cNvSpPr/>
      </dsp:nvSpPr>
      <dsp:spPr>
        <a:xfrm>
          <a:off x="1181845" y="30646"/>
          <a:ext cx="3147398" cy="3147398"/>
        </a:xfrm>
        <a:custGeom>
          <a:avLst/>
          <a:gdLst/>
          <a:ahLst/>
          <a:cxnLst/>
          <a:rect l="0" t="0" r="0" b="0"/>
          <a:pathLst>
            <a:path>
              <a:moveTo>
                <a:pt x="3031655" y="2166063"/>
              </a:moveTo>
              <a:arcTo wR="1573699" hR="1573699" stAng="1326707" swAng="2192497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7B2B07-E63F-460A-847C-0211B29E71DC}">
      <dsp:nvSpPr>
        <dsp:cNvPr id="0" name=""/>
        <dsp:cNvSpPr/>
      </dsp:nvSpPr>
      <dsp:spPr>
        <a:xfrm>
          <a:off x="1297783" y="2828741"/>
          <a:ext cx="1996799" cy="1131698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Residuals controls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0" i="1" kern="1200" smtClean="0">
              <a:solidFill>
                <a:schemeClr val="tx1"/>
              </a:solidFill>
              <a:latin typeface="Arial Narrow" pitchFamily="34" charset="0"/>
              <a:cs typeface="Arial" pitchFamily="34" charset="0"/>
            </a:rPr>
            <a:t>Global convergence check</a:t>
          </a:r>
          <a:endParaRPr lang="en-US" sz="1600" b="0" i="1" kern="1200" dirty="0">
            <a:solidFill>
              <a:schemeClr val="tx1"/>
            </a:solidFill>
            <a:latin typeface="Arial Narrow" pitchFamily="34" charset="0"/>
            <a:cs typeface="Arial" pitchFamily="34" charset="0"/>
          </a:endParaRPr>
        </a:p>
      </dsp:txBody>
      <dsp:txXfrm>
        <a:off x="1353028" y="2883986"/>
        <a:ext cx="1886309" cy="1021208"/>
      </dsp:txXfrm>
    </dsp:sp>
    <dsp:sp modelId="{CF380C4D-5A6E-4F53-839D-9788F4176E11}">
      <dsp:nvSpPr>
        <dsp:cNvPr id="0" name=""/>
        <dsp:cNvSpPr/>
      </dsp:nvSpPr>
      <dsp:spPr>
        <a:xfrm>
          <a:off x="629131" y="-160223"/>
          <a:ext cx="3147398" cy="3147398"/>
        </a:xfrm>
        <a:custGeom>
          <a:avLst/>
          <a:gdLst/>
          <a:ahLst/>
          <a:cxnLst/>
          <a:rect l="0" t="0" r="0" b="0"/>
          <a:pathLst>
            <a:path>
              <a:moveTo>
                <a:pt x="630406" y="2833353"/>
              </a:moveTo>
              <a:arcTo wR="1573699" hR="1573699" stAng="7609663" swAng="2099194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  <a:tailEnd type="arrow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5.wmf"/><Relationship Id="rId2" Type="http://schemas.openxmlformats.org/officeDocument/2006/relationships/image" Target="../media/image34.wmf"/><Relationship Id="rId1" Type="http://schemas.openxmlformats.org/officeDocument/2006/relationships/image" Target="../media/image33.wmf"/><Relationship Id="rId4" Type="http://schemas.openxmlformats.org/officeDocument/2006/relationships/image" Target="../media/image36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wmf"/><Relationship Id="rId1" Type="http://schemas.openxmlformats.org/officeDocument/2006/relationships/image" Target="../media/image38.wmf"/><Relationship Id="rId4" Type="http://schemas.openxmlformats.org/officeDocument/2006/relationships/image" Target="../media/image3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image" Target="../media/image40.wmf"/><Relationship Id="rId1" Type="http://schemas.openxmlformats.org/officeDocument/2006/relationships/image" Target="../media/image37.wmf"/></Relationships>
</file>

<file path=ppt/drawings/_rels/vmlDrawing1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wmf"/><Relationship Id="rId1" Type="http://schemas.openxmlformats.org/officeDocument/2006/relationships/image" Target="../media/image46.wmf"/><Relationship Id="rId4" Type="http://schemas.openxmlformats.org/officeDocument/2006/relationships/image" Target="../media/image49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5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17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17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wmf"/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2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1.wmf"/><Relationship Id="rId1" Type="http://schemas.openxmlformats.org/officeDocument/2006/relationships/image" Target="../media/image70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wmf"/><Relationship Id="rId2" Type="http://schemas.openxmlformats.org/officeDocument/2006/relationships/image" Target="../media/image73.wmf"/><Relationship Id="rId1" Type="http://schemas.openxmlformats.org/officeDocument/2006/relationships/image" Target="../media/image72.wmf"/><Relationship Id="rId5" Type="http://schemas.openxmlformats.org/officeDocument/2006/relationships/image" Target="../media/image76.wmf"/><Relationship Id="rId4" Type="http://schemas.openxmlformats.org/officeDocument/2006/relationships/image" Target="../media/image75.wmf"/></Relationships>
</file>

<file path=ppt/drawings/_rels/vmlDrawing25.vml.rels><?xml version="1.0" encoding="UTF-8" standalone="yes"?>
<Relationships xmlns="http://schemas.openxmlformats.org/package/2006/relationships"><Relationship Id="rId2" Type="http://schemas.openxmlformats.org/officeDocument/2006/relationships/image" Target="../media/image78.wmf"/><Relationship Id="rId1" Type="http://schemas.openxmlformats.org/officeDocument/2006/relationships/image" Target="../media/image77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3.wmf"/><Relationship Id="rId1" Type="http://schemas.openxmlformats.org/officeDocument/2006/relationships/image" Target="../media/image12.wmf"/><Relationship Id="rId4" Type="http://schemas.openxmlformats.org/officeDocument/2006/relationships/image" Target="../media/image15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2.wmf"/><Relationship Id="rId5" Type="http://schemas.openxmlformats.org/officeDocument/2006/relationships/image" Target="../media/image18.wmf"/><Relationship Id="rId4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image" Target="../media/image20.wmf"/><Relationship Id="rId1" Type="http://schemas.openxmlformats.org/officeDocument/2006/relationships/image" Target="../media/image19.wmf"/><Relationship Id="rId4" Type="http://schemas.openxmlformats.org/officeDocument/2006/relationships/image" Target="../media/image2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3094" y="1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r">
              <a:defRPr sz="1200"/>
            </a:lvl1pPr>
          </a:lstStyle>
          <a:p>
            <a:fld id="{A46E4065-24E4-0842-8DDE-FDDA3E6B070B}" type="datetime1">
              <a:rPr lang="fr-FR" smtClean="0"/>
              <a:pPr/>
              <a:t>24/11/2017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2" y="9719599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3094" y="9719599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r">
              <a:defRPr sz="1200"/>
            </a:lvl1pPr>
          </a:lstStyle>
          <a:p>
            <a:fld id="{C5CA9166-BC48-2C47-B9BF-6F57720E77B8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62825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3094" y="1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/>
          <a:lstStyle>
            <a:lvl1pPr algn="r">
              <a:defRPr sz="1200"/>
            </a:lvl1pPr>
          </a:lstStyle>
          <a:p>
            <a:fld id="{1D3DD7EE-72BE-F84B-A4F8-34A43CDF30E6}" type="datetime1">
              <a:rPr lang="fr-FR" smtClean="0"/>
              <a:pPr/>
              <a:t>24/11/2017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50" tIns="47375" rIns="94750" bIns="47375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10248" y="4860689"/>
            <a:ext cx="5681980" cy="4604861"/>
          </a:xfrm>
          <a:prstGeom prst="rect">
            <a:avLst/>
          </a:prstGeom>
        </p:spPr>
        <p:txBody>
          <a:bodyPr vert="horz" lIns="94750" tIns="47375" rIns="94750" bIns="47375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719599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3094" y="9719599"/>
            <a:ext cx="3077739" cy="511652"/>
          </a:xfrm>
          <a:prstGeom prst="rect">
            <a:avLst/>
          </a:prstGeom>
        </p:spPr>
        <p:txBody>
          <a:bodyPr vert="horz" lIns="94750" tIns="47375" rIns="94750" bIns="47375" rtlCol="0" anchor="b"/>
          <a:lstStyle>
            <a:lvl1pPr algn="r">
              <a:defRPr sz="1200"/>
            </a:lvl1pPr>
          </a:lstStyle>
          <a:p>
            <a:fld id="{1C0E2CBA-6097-B848-A7DA-4D7BD6EB303B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288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88879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77757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66635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55514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44393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33271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22149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11028" algn="l" defTabSz="488879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59106-198B-4876-A47D-8BEE98706A9B}" type="slidenum">
              <a:rPr lang="fr-FR" smtClean="0"/>
              <a:pPr/>
              <a:t>2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question that your experiment answers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99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494">
              <a:defRPr/>
            </a:pPr>
            <a:r>
              <a:rPr lang="en-US" dirty="0" smtClean="0"/>
              <a:t>Summarize your research in</a:t>
            </a:r>
            <a:r>
              <a:rPr lang="en-US" baseline="0" dirty="0" smtClean="0"/>
              <a:t> three to five points.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6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47494">
              <a:defRPr/>
            </a:pPr>
            <a:r>
              <a:rPr lang="en-US" dirty="0" smtClean="0"/>
              <a:t>Summarize your research in</a:t>
            </a:r>
            <a:r>
              <a:rPr lang="en-US" baseline="0" dirty="0" smtClean="0"/>
              <a:t> three to five points.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0369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231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59106-198B-4876-A47D-8BEE98706A9B}" type="slidenum">
              <a:rPr lang="fr-FR" smtClean="0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the question that your experiment answers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1F1E7-4EFD-4BFF-B438-FCD52FD36B1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8299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134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134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1349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1349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92188" y="766763"/>
            <a:ext cx="5118100" cy="383857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0E2CBA-6097-B848-A7DA-4D7BD6EB303B}" type="slidenum">
              <a:rPr lang="fr-FR" smtClean="0"/>
              <a:pPr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5134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C7C2FE-6A87-E845-9DA0-D69212E36435}" type="slidenum">
              <a:rPr lang="it-IT" smtClean="0"/>
              <a:pPr/>
              <a:t>30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riangle rectangle 10"/>
          <p:cNvSpPr/>
          <p:nvPr userDrawn="1"/>
        </p:nvSpPr>
        <p:spPr>
          <a:xfrm flipV="1">
            <a:off x="1" y="-4"/>
            <a:ext cx="9144000" cy="4429827"/>
          </a:xfrm>
          <a:prstGeom prst="rtTriangle">
            <a:avLst/>
          </a:prstGeom>
          <a:solidFill>
            <a:srgbClr val="009DE0"/>
          </a:solidFill>
          <a:ln w="9525" cap="flat" cmpd="sng" algn="ctr">
            <a:noFill/>
            <a:prstDash val="solid"/>
          </a:ln>
          <a:effectLst/>
        </p:spPr>
        <p:txBody>
          <a:bodyPr lIns="97765" tIns="48882" rIns="97765" bIns="48882" rtlCol="0" anchor="ctr"/>
          <a:lstStyle/>
          <a:p>
            <a:pPr marL="0" marR="0" lvl="0" indent="0" algn="ctr" defTabSz="9777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fr-FR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Sous-titre 2"/>
          <p:cNvSpPr>
            <a:spLocks noGrp="1"/>
          </p:cNvSpPr>
          <p:nvPr>
            <p:ph type="subTitle" idx="1"/>
          </p:nvPr>
        </p:nvSpPr>
        <p:spPr>
          <a:xfrm>
            <a:off x="1989074" y="2341152"/>
            <a:ext cx="5462301" cy="2083093"/>
          </a:xfrm>
          <a:prstGeom prst="rect">
            <a:avLst/>
          </a:prstGeom>
          <a:solidFill>
            <a:srgbClr val="443A31"/>
          </a:solidFill>
        </p:spPr>
        <p:txBody>
          <a:bodyPr lIns="192450" tIns="192450" rIns="192450" bIns="192450" anchor="ctr"/>
          <a:lstStyle>
            <a:lvl1pPr marL="0" indent="0" algn="l">
              <a:buNone/>
              <a:defRPr>
                <a:solidFill>
                  <a:srgbClr val="FFFFFF"/>
                </a:solidFill>
              </a:defRPr>
            </a:lvl1pPr>
            <a:lvl2pPr marL="488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3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1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7775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</a:rPr>
              <a:t>Cliquez pour modifier le style des sous-titres du masque</a:t>
            </a:r>
            <a:endParaRPr kumimoji="0" lang="fr-FR" sz="19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</a:endParaRPr>
          </a:p>
        </p:txBody>
      </p:sp>
      <p:pic>
        <p:nvPicPr>
          <p:cNvPr id="14" name="Image 13" descr="Animationx1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317" y="5350061"/>
            <a:ext cx="3184430" cy="1279341"/>
          </a:xfrm>
          <a:prstGeom prst="rect">
            <a:avLst/>
          </a:prstGeom>
        </p:spPr>
      </p:pic>
      <p:sp>
        <p:nvSpPr>
          <p:cNvPr id="15" name="Titre 14"/>
          <p:cNvSpPr>
            <a:spLocks noGrp="1"/>
          </p:cNvSpPr>
          <p:nvPr>
            <p:ph type="title"/>
          </p:nvPr>
        </p:nvSpPr>
        <p:spPr>
          <a:xfrm>
            <a:off x="203201" y="262056"/>
            <a:ext cx="6400800" cy="206651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100686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 bwMode="ltGray">
          <a:xfrm>
            <a:off x="1" y="0"/>
            <a:ext cx="32004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/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3200401" y="0"/>
            <a:ext cx="1" cy="685800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389" y="465513"/>
            <a:ext cx="2629622" cy="1600200"/>
          </a:xfrm>
        </p:spPr>
        <p:txBody>
          <a:bodyPr anchor="t">
            <a:normAutofit/>
          </a:bodyPr>
          <a:lstStyle>
            <a:lvl1pPr>
              <a:defRPr sz="25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24250" y="465515"/>
            <a:ext cx="5286376" cy="5935287"/>
          </a:xfrm>
        </p:spPr>
        <p:txBody>
          <a:bodyPr>
            <a:normAutofit/>
          </a:bodyPr>
          <a:lstStyle>
            <a:lvl1pPr>
              <a:defRPr sz="19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5389" y="3746500"/>
            <a:ext cx="2629622" cy="2425700"/>
          </a:xfrm>
        </p:spPr>
        <p:txBody>
          <a:bodyPr anchor="b">
            <a:normAutofit/>
          </a:bodyPr>
          <a:lstStyle>
            <a:lvl1pPr marL="0" indent="0">
              <a:spcBef>
                <a:spcPts val="1056"/>
              </a:spcBef>
              <a:buNone/>
              <a:defRPr sz="1400"/>
            </a:lvl1pPr>
            <a:lvl2pPr marL="402336" indent="0">
              <a:buNone/>
              <a:defRPr sz="1100"/>
            </a:lvl2pPr>
            <a:lvl3pPr marL="804672" indent="0">
              <a:buNone/>
              <a:defRPr sz="900"/>
            </a:lvl3pPr>
            <a:lvl4pPr marL="1207008" indent="0">
              <a:buNone/>
              <a:defRPr sz="800"/>
            </a:lvl4pPr>
            <a:lvl5pPr marL="1609344" indent="0">
              <a:buNone/>
              <a:defRPr sz="800"/>
            </a:lvl5pPr>
            <a:lvl6pPr marL="2011680" indent="0">
              <a:buNone/>
              <a:defRPr sz="800"/>
            </a:lvl6pPr>
            <a:lvl7pPr marL="2414016" indent="0">
              <a:buNone/>
              <a:defRPr sz="800"/>
            </a:lvl7pPr>
            <a:lvl8pPr marL="2816352" indent="0">
              <a:buNone/>
              <a:defRPr sz="800"/>
            </a:lvl8pPr>
            <a:lvl9pPr marL="3218688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1845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="" xmlns:p15="http://schemas.microsoft.com/office/powerpoint/2012/main">
        <p15:guide id="1" pos="2688">
          <p15:clr>
            <a:srgbClr val="FBAE40"/>
          </p15:clr>
        </p15:guide>
        <p15:guide id="2" orient="horz" pos="288">
          <p15:clr>
            <a:srgbClr val="FBAE40"/>
          </p15:clr>
        </p15:guide>
        <p15:guide id="3" orient="horz" pos="4032">
          <p15:clr>
            <a:srgbClr val="FBAE40"/>
          </p15:clr>
        </p15:guide>
        <p15:guide id="4" pos="2952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8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3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1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8248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73297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6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88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77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6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55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443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332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221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110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51580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18856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879" indent="0">
              <a:buNone/>
              <a:defRPr sz="2100" b="1"/>
            </a:lvl2pPr>
            <a:lvl3pPr marL="977757" indent="0">
              <a:buNone/>
              <a:defRPr sz="1900" b="1"/>
            </a:lvl3pPr>
            <a:lvl4pPr marL="1466635" indent="0">
              <a:buNone/>
              <a:defRPr sz="1700" b="1"/>
            </a:lvl4pPr>
            <a:lvl5pPr marL="1955514" indent="0">
              <a:buNone/>
              <a:defRPr sz="1700" b="1"/>
            </a:lvl5pPr>
            <a:lvl6pPr marL="2444393" indent="0">
              <a:buNone/>
              <a:defRPr sz="1700" b="1"/>
            </a:lvl6pPr>
            <a:lvl7pPr marL="2933271" indent="0">
              <a:buNone/>
              <a:defRPr sz="1700" b="1"/>
            </a:lvl7pPr>
            <a:lvl8pPr marL="3422149" indent="0">
              <a:buNone/>
              <a:defRPr sz="1700" b="1"/>
            </a:lvl8pPr>
            <a:lvl9pPr marL="3911028" indent="0">
              <a:buNone/>
              <a:defRPr sz="17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879" indent="0">
              <a:buNone/>
              <a:defRPr sz="2100" b="1"/>
            </a:lvl2pPr>
            <a:lvl3pPr marL="977757" indent="0">
              <a:buNone/>
              <a:defRPr sz="1900" b="1"/>
            </a:lvl3pPr>
            <a:lvl4pPr marL="1466635" indent="0">
              <a:buNone/>
              <a:defRPr sz="1700" b="1"/>
            </a:lvl4pPr>
            <a:lvl5pPr marL="1955514" indent="0">
              <a:buNone/>
              <a:defRPr sz="1700" b="1"/>
            </a:lvl5pPr>
            <a:lvl6pPr marL="2444393" indent="0">
              <a:buNone/>
              <a:defRPr sz="1700" b="1"/>
            </a:lvl6pPr>
            <a:lvl7pPr marL="2933271" indent="0">
              <a:buNone/>
              <a:defRPr sz="1700" b="1"/>
            </a:lvl7pPr>
            <a:lvl8pPr marL="3422149" indent="0">
              <a:buNone/>
              <a:defRPr sz="1700" b="1"/>
            </a:lvl8pPr>
            <a:lvl9pPr marL="3911028" indent="0">
              <a:buNone/>
              <a:defRPr sz="17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9968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3964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072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4"/>
          </a:xfrm>
        </p:spPr>
        <p:txBody>
          <a:bodyPr/>
          <a:lstStyle>
            <a:lvl1pPr marL="0" indent="0">
              <a:buNone/>
              <a:defRPr sz="1500"/>
            </a:lvl1pPr>
            <a:lvl2pPr marL="488879" indent="0">
              <a:buNone/>
              <a:defRPr sz="1300"/>
            </a:lvl2pPr>
            <a:lvl3pPr marL="977757" indent="0">
              <a:buNone/>
              <a:defRPr sz="1100"/>
            </a:lvl3pPr>
            <a:lvl4pPr marL="1466635" indent="0">
              <a:buNone/>
              <a:defRPr sz="1000"/>
            </a:lvl4pPr>
            <a:lvl5pPr marL="1955514" indent="0">
              <a:buNone/>
              <a:defRPr sz="1000"/>
            </a:lvl5pPr>
            <a:lvl6pPr marL="2444393" indent="0">
              <a:buNone/>
              <a:defRPr sz="1000"/>
            </a:lvl6pPr>
            <a:lvl7pPr marL="2933271" indent="0">
              <a:buNone/>
              <a:defRPr sz="1000"/>
            </a:lvl7pPr>
            <a:lvl8pPr marL="3422149" indent="0">
              <a:buNone/>
              <a:defRPr sz="1000"/>
            </a:lvl8pPr>
            <a:lvl9pPr marL="3911028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52382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88879" indent="0">
              <a:buNone/>
              <a:defRPr sz="3000"/>
            </a:lvl2pPr>
            <a:lvl3pPr marL="977757" indent="0">
              <a:buNone/>
              <a:defRPr sz="2600"/>
            </a:lvl3pPr>
            <a:lvl4pPr marL="1466635" indent="0">
              <a:buNone/>
              <a:defRPr sz="2100"/>
            </a:lvl4pPr>
            <a:lvl5pPr marL="1955514" indent="0">
              <a:buNone/>
              <a:defRPr sz="2100"/>
            </a:lvl5pPr>
            <a:lvl6pPr marL="2444393" indent="0">
              <a:buNone/>
              <a:defRPr sz="2100"/>
            </a:lvl6pPr>
            <a:lvl7pPr marL="2933271" indent="0">
              <a:buNone/>
              <a:defRPr sz="2100"/>
            </a:lvl7pPr>
            <a:lvl8pPr marL="3422149" indent="0">
              <a:buNone/>
              <a:defRPr sz="2100"/>
            </a:lvl8pPr>
            <a:lvl9pPr marL="3911028" indent="0">
              <a:buNone/>
              <a:defRPr sz="21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88879" indent="0">
              <a:buNone/>
              <a:defRPr sz="1300"/>
            </a:lvl2pPr>
            <a:lvl3pPr marL="977757" indent="0">
              <a:buNone/>
              <a:defRPr sz="1100"/>
            </a:lvl3pPr>
            <a:lvl4pPr marL="1466635" indent="0">
              <a:buNone/>
              <a:defRPr sz="1000"/>
            </a:lvl4pPr>
            <a:lvl5pPr marL="1955514" indent="0">
              <a:buNone/>
              <a:defRPr sz="1000"/>
            </a:lvl5pPr>
            <a:lvl6pPr marL="2444393" indent="0">
              <a:buNone/>
              <a:defRPr sz="1000"/>
            </a:lvl6pPr>
            <a:lvl7pPr marL="2933271" indent="0">
              <a:buNone/>
              <a:defRPr sz="1000"/>
            </a:lvl7pPr>
            <a:lvl8pPr marL="3422149" indent="0">
              <a:buNone/>
              <a:defRPr sz="1000"/>
            </a:lvl8pPr>
            <a:lvl9pPr marL="3911028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94013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1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7765" tIns="48882" rIns="97765" bIns="48882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fr-FR"/>
          </a:p>
        </p:txBody>
      </p:sp>
      <p:pic>
        <p:nvPicPr>
          <p:cNvPr id="4" name="Image 3" descr="Animationx1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14" y="2703766"/>
            <a:ext cx="7688302" cy="3088766"/>
          </a:xfrm>
          <a:prstGeom prst="rect">
            <a:avLst/>
          </a:prstGeom>
        </p:spPr>
      </p:pic>
      <p:sp>
        <p:nvSpPr>
          <p:cNvPr id="5" name="Triangle rectangle 4"/>
          <p:cNvSpPr/>
          <p:nvPr userDrawn="1"/>
        </p:nvSpPr>
        <p:spPr>
          <a:xfrm flipV="1">
            <a:off x="1" y="-7"/>
            <a:ext cx="9144000" cy="3479806"/>
          </a:xfrm>
          <a:prstGeom prst="rtTriangle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6" name="Triangle rectangle 5"/>
          <p:cNvSpPr/>
          <p:nvPr userDrawn="1"/>
        </p:nvSpPr>
        <p:spPr>
          <a:xfrm flipH="1">
            <a:off x="1" y="6248401"/>
            <a:ext cx="9144000" cy="609600"/>
          </a:xfrm>
          <a:prstGeom prst="rtTriangle">
            <a:avLst/>
          </a:prstGeom>
          <a:solidFill>
            <a:schemeClr val="bg2"/>
          </a:solidFill>
          <a:ln w="19050" cmpd="sng">
            <a:solidFill>
              <a:schemeClr val="bg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r>
              <a:rPr lang="fr-FR" dirty="0" smtClean="0">
                <a:solidFill>
                  <a:schemeClr val="bg1"/>
                </a:solidFill>
              </a:rPr>
              <a:t> </a:t>
            </a:r>
            <a:endParaRPr lang="fr-F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06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11276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993659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1" y="2130427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888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77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666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555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44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332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22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110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0058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1645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4" y="4406901"/>
            <a:ext cx="7772400" cy="1362076"/>
          </a:xfrm>
        </p:spPr>
        <p:txBody>
          <a:bodyPr anchor="t"/>
          <a:lstStyle>
            <a:lvl1pPr algn="l">
              <a:defRPr sz="43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888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77757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666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5551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4443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93327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42214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9110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30998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600202"/>
            <a:ext cx="4038600" cy="4525963"/>
          </a:xfrm>
        </p:spPr>
        <p:txBody>
          <a:bodyPr/>
          <a:lstStyle>
            <a:lvl1pPr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04175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879" indent="0">
              <a:buNone/>
              <a:defRPr sz="2100" b="1"/>
            </a:lvl2pPr>
            <a:lvl3pPr marL="977757" indent="0">
              <a:buNone/>
              <a:defRPr sz="1900" b="1"/>
            </a:lvl3pPr>
            <a:lvl4pPr marL="1466635" indent="0">
              <a:buNone/>
              <a:defRPr sz="1700" b="1"/>
            </a:lvl4pPr>
            <a:lvl5pPr marL="1955514" indent="0">
              <a:buNone/>
              <a:defRPr sz="1700" b="1"/>
            </a:lvl5pPr>
            <a:lvl6pPr marL="2444393" indent="0">
              <a:buNone/>
              <a:defRPr sz="1700" b="1"/>
            </a:lvl6pPr>
            <a:lvl7pPr marL="2933271" indent="0">
              <a:buNone/>
              <a:defRPr sz="1700" b="1"/>
            </a:lvl7pPr>
            <a:lvl8pPr marL="3422149" indent="0">
              <a:buNone/>
              <a:defRPr sz="1700" b="1"/>
            </a:lvl8pPr>
            <a:lvl9pPr marL="3911028" indent="0">
              <a:buNone/>
              <a:defRPr sz="17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6"/>
            <a:ext cx="4040188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488879" indent="0">
              <a:buNone/>
              <a:defRPr sz="2100" b="1"/>
            </a:lvl2pPr>
            <a:lvl3pPr marL="977757" indent="0">
              <a:buNone/>
              <a:defRPr sz="1900" b="1"/>
            </a:lvl3pPr>
            <a:lvl4pPr marL="1466635" indent="0">
              <a:buNone/>
              <a:defRPr sz="1700" b="1"/>
            </a:lvl4pPr>
            <a:lvl5pPr marL="1955514" indent="0">
              <a:buNone/>
              <a:defRPr sz="1700" b="1"/>
            </a:lvl5pPr>
            <a:lvl6pPr marL="2444393" indent="0">
              <a:buNone/>
              <a:defRPr sz="1700" b="1"/>
            </a:lvl6pPr>
            <a:lvl7pPr marL="2933271" indent="0">
              <a:buNone/>
              <a:defRPr sz="1700" b="1"/>
            </a:lvl7pPr>
            <a:lvl8pPr marL="3422149" indent="0">
              <a:buNone/>
              <a:defRPr sz="1700" b="1"/>
            </a:lvl8pPr>
            <a:lvl9pPr marL="3911028" indent="0">
              <a:buNone/>
              <a:defRPr sz="17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6"/>
            <a:ext cx="4041775" cy="3951288"/>
          </a:xfrm>
        </p:spPr>
        <p:txBody>
          <a:bodyPr/>
          <a:lstStyle>
            <a:lvl1pPr>
              <a:defRPr sz="26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6965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34190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73432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1"/>
            <a:ext cx="3008313" cy="116205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400"/>
            </a:lvl1pPr>
            <a:lvl2pPr>
              <a:defRPr sz="3000"/>
            </a:lvl2pPr>
            <a:lvl3pPr>
              <a:defRPr sz="26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4691064"/>
          </a:xfrm>
        </p:spPr>
        <p:txBody>
          <a:bodyPr/>
          <a:lstStyle>
            <a:lvl1pPr marL="0" indent="0">
              <a:buNone/>
              <a:defRPr sz="1500"/>
            </a:lvl1pPr>
            <a:lvl2pPr marL="488879" indent="0">
              <a:buNone/>
              <a:defRPr sz="1300"/>
            </a:lvl2pPr>
            <a:lvl3pPr marL="977757" indent="0">
              <a:buNone/>
              <a:defRPr sz="1100"/>
            </a:lvl3pPr>
            <a:lvl4pPr marL="1466635" indent="0">
              <a:buNone/>
              <a:defRPr sz="1000"/>
            </a:lvl4pPr>
            <a:lvl5pPr marL="1955514" indent="0">
              <a:buNone/>
              <a:defRPr sz="1000"/>
            </a:lvl5pPr>
            <a:lvl6pPr marL="2444393" indent="0">
              <a:buNone/>
              <a:defRPr sz="1000"/>
            </a:lvl6pPr>
            <a:lvl7pPr marL="2933271" indent="0">
              <a:buNone/>
              <a:defRPr sz="1000"/>
            </a:lvl7pPr>
            <a:lvl8pPr marL="3422149" indent="0">
              <a:buNone/>
              <a:defRPr sz="1000"/>
            </a:lvl8pPr>
            <a:lvl9pPr marL="3911028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37633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gner un rectangle à un seul coin 6"/>
          <p:cNvSpPr/>
          <p:nvPr userDrawn="1"/>
        </p:nvSpPr>
        <p:spPr>
          <a:xfrm>
            <a:off x="2" y="0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84900"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279400" y="1236134"/>
            <a:ext cx="8644466" cy="4890030"/>
          </a:xfrm>
        </p:spPr>
        <p:txBody>
          <a:bodyPr>
            <a:noAutofit/>
          </a:bodyPr>
          <a:lstStyle>
            <a:lvl1pPr marL="366659" marR="0" indent="-36665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 typeface="Lucida Grande"/>
              <a:buChar char="➔"/>
              <a:tabLst/>
              <a:defRPr sz="2100"/>
            </a:lvl1pPr>
            <a:lvl2pPr marL="794428" marR="0" indent="-30554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lvl2pPr>
            <a:lvl3pPr marL="1222196" marR="0" indent="-24443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lvl3pPr>
            <a:lvl4pPr marL="1711075" marR="0" indent="-24443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lvl4pPr>
            <a:lvl5pPr marL="2199953" marR="0" indent="-24443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lvl5pPr>
          </a:lstStyle>
          <a:p>
            <a:pPr marL="0" marR="0" lvl="0" indent="0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Cliquez pour modifier les styles du texte du masque</a:t>
            </a:r>
          </a:p>
          <a:p>
            <a:pPr marL="794428" marR="0" lvl="1" indent="-30554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DE0"/>
              </a:buClr>
              <a:buSzTx/>
              <a:buFont typeface="Arial"/>
              <a:buChar char="›"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Deuxième niveau</a:t>
            </a:r>
          </a:p>
          <a:p>
            <a:pPr marL="1222196" marR="0" lvl="2" indent="-24443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Troisième niveau</a:t>
            </a:r>
          </a:p>
          <a:p>
            <a:pPr marL="1711075" marR="0" lvl="3" indent="-24443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Quatrième niveau</a:t>
            </a:r>
          </a:p>
          <a:p>
            <a:pPr marL="2199953" marR="0" lvl="4" indent="-244439" algn="l" defTabSz="48887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»"/>
              <a:tabLst/>
              <a:defRPr/>
            </a:pPr>
            <a:r>
              <a:rPr kumimoji="0" lang="fr-FR" sz="17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Cinquième niveau</a:t>
            </a:r>
            <a:endParaRPr kumimoji="0" lang="fr-FR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lvl1pPr algn="ctr">
              <a:defRPr sz="10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‹N›</a:t>
            </a:fld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90608" y="6404607"/>
            <a:ext cx="466094" cy="466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006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400"/>
            </a:lvl1pPr>
            <a:lvl2pPr marL="488879" indent="0">
              <a:buNone/>
              <a:defRPr sz="3000"/>
            </a:lvl2pPr>
            <a:lvl3pPr marL="977757" indent="0">
              <a:buNone/>
              <a:defRPr sz="2600"/>
            </a:lvl3pPr>
            <a:lvl4pPr marL="1466635" indent="0">
              <a:buNone/>
              <a:defRPr sz="2100"/>
            </a:lvl4pPr>
            <a:lvl5pPr marL="1955514" indent="0">
              <a:buNone/>
              <a:defRPr sz="2100"/>
            </a:lvl5pPr>
            <a:lvl6pPr marL="2444393" indent="0">
              <a:buNone/>
              <a:defRPr sz="2100"/>
            </a:lvl6pPr>
            <a:lvl7pPr marL="2933271" indent="0">
              <a:buNone/>
              <a:defRPr sz="2100"/>
            </a:lvl7pPr>
            <a:lvl8pPr marL="3422149" indent="0">
              <a:buNone/>
              <a:defRPr sz="2100"/>
            </a:lvl8pPr>
            <a:lvl9pPr marL="3911028" indent="0">
              <a:buNone/>
              <a:defRPr sz="21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88879" indent="0">
              <a:buNone/>
              <a:defRPr sz="1300"/>
            </a:lvl2pPr>
            <a:lvl3pPr marL="977757" indent="0">
              <a:buNone/>
              <a:defRPr sz="1100"/>
            </a:lvl3pPr>
            <a:lvl4pPr marL="1466635" indent="0">
              <a:buNone/>
              <a:defRPr sz="1000"/>
            </a:lvl4pPr>
            <a:lvl5pPr marL="1955514" indent="0">
              <a:buNone/>
              <a:defRPr sz="1000"/>
            </a:lvl5pPr>
            <a:lvl6pPr marL="2444393" indent="0">
              <a:buNone/>
              <a:defRPr sz="1000"/>
            </a:lvl6pPr>
            <a:lvl7pPr marL="2933271" indent="0">
              <a:buNone/>
              <a:defRPr sz="1000"/>
            </a:lvl7pPr>
            <a:lvl8pPr marL="3422149" indent="0">
              <a:buNone/>
              <a:defRPr sz="1000"/>
            </a:lvl8pPr>
            <a:lvl9pPr marL="3911028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04646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84142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1" y="274639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1" y="274639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8099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1" y="1261534"/>
            <a:ext cx="4038600" cy="4864630"/>
          </a:xfrm>
        </p:spPr>
        <p:txBody>
          <a:bodyPr/>
          <a:lstStyle>
            <a:lvl1pPr marL="366659" indent="-366659">
              <a:buClr>
                <a:schemeClr val="accent6"/>
              </a:buClr>
              <a:buFont typeface="Brix Slab Bold" pitchFamily="50" charset="0"/>
              <a:buChar char="→"/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1" y="1261535"/>
            <a:ext cx="4038600" cy="4864630"/>
          </a:xfrm>
        </p:spPr>
        <p:txBody>
          <a:bodyPr/>
          <a:lstStyle>
            <a:lvl1pPr marL="366659" indent="-366659">
              <a:buClr>
                <a:schemeClr val="accent6"/>
              </a:buClr>
              <a:buFont typeface="Brix Slab Bold" pitchFamily="50" charset="0"/>
              <a:buChar char="→"/>
              <a:defRPr sz="3000"/>
            </a:lvl1pPr>
            <a:lvl2pPr>
              <a:defRPr sz="26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9" name="Rogner un rectangle à un seul coin 8"/>
          <p:cNvSpPr/>
          <p:nvPr userDrawn="1"/>
        </p:nvSpPr>
        <p:spPr>
          <a:xfrm>
            <a:off x="2" y="0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/>
          </a:p>
        </p:txBody>
      </p:sp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84900"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690608" y="6404607"/>
            <a:ext cx="466094" cy="466094"/>
          </a:xfrm>
          <a:prstGeom prst="rect">
            <a:avLst/>
          </a:prstGeom>
        </p:spPr>
      </p:pic>
      <p:sp>
        <p:nvSpPr>
          <p:cNvPr id="16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2"/>
            <a:ext cx="2133600" cy="206375"/>
          </a:xfrm>
          <a:prstGeom prst="rect">
            <a:avLst/>
          </a:prstGeom>
        </p:spPr>
        <p:txBody>
          <a:bodyPr lIns="97765" tIns="48882" rIns="97765" bIns="48882"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7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1" y="6654802"/>
            <a:ext cx="5257800" cy="206375"/>
          </a:xfrm>
          <a:prstGeom prst="rect">
            <a:avLst/>
          </a:prstGeom>
        </p:spPr>
        <p:txBody>
          <a:bodyPr lIns="97765" tIns="48882" rIns="97765" bIns="48882" anchor="b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18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lvl1pPr algn="ctr">
              <a:defRPr sz="10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‹N›</a:t>
            </a:fld>
            <a:endParaRPr lang="fr-FR"/>
          </a:p>
        </p:txBody>
      </p:sp>
      <p:cxnSp>
        <p:nvCxnSpPr>
          <p:cNvPr id="19" name="Connecteur droit 18"/>
          <p:cNvCxnSpPr/>
          <p:nvPr userDrawn="1"/>
        </p:nvCxnSpPr>
        <p:spPr>
          <a:xfrm flipV="1">
            <a:off x="3001434" y="6653213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951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1" y="1"/>
            <a:ext cx="9144000" cy="5157193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29444" y="5759565"/>
            <a:ext cx="6768752" cy="1145159"/>
          </a:xfrm>
          <a:prstGeom prst="rect">
            <a:avLst/>
          </a:prstGeom>
          <a:noFill/>
        </p:spPr>
        <p:txBody>
          <a:bodyPr wrap="square" lIns="97765" tIns="48882" rIns="97765" bIns="48882" rtlCol="0">
            <a:spAutoFit/>
          </a:bodyPr>
          <a:lstStyle/>
          <a:p>
            <a:pPr algn="l"/>
            <a:r>
              <a:rPr lang="fr-FR" sz="3400" kern="1200" dirty="0" smtClean="0">
                <a:solidFill>
                  <a:srgbClr val="009DE0"/>
                </a:solidFill>
                <a:latin typeface="+mn-lt"/>
                <a:ea typeface="+mn-ea"/>
                <a:cs typeface="+mn-cs"/>
              </a:rPr>
              <a:t>1. Point d’avancement sur sujets transverses</a:t>
            </a:r>
            <a:endParaRPr lang="fr-FR" sz="3400" kern="1200" dirty="0">
              <a:solidFill>
                <a:srgbClr val="009DE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riangle isocèle 7"/>
          <p:cNvSpPr/>
          <p:nvPr userDrawn="1"/>
        </p:nvSpPr>
        <p:spPr>
          <a:xfrm rot="10800000">
            <a:off x="1" y="1"/>
            <a:ext cx="9144000" cy="5157193"/>
          </a:xfrm>
          <a:prstGeom prst="triangle">
            <a:avLst>
              <a:gd name="adj" fmla="val 100000"/>
            </a:avLst>
          </a:prstGeom>
          <a:solidFill>
            <a:srgbClr val="443A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>
              <a:ln>
                <a:noFill/>
              </a:ln>
            </a:endParaRPr>
          </a:p>
        </p:txBody>
      </p:sp>
      <p:pic>
        <p:nvPicPr>
          <p:cNvPr id="9" name="Image 8" descr="Animationx10.gif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492" y="5668747"/>
            <a:ext cx="1977280" cy="79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1966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83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4174859" y="1308103"/>
            <a:ext cx="4621999" cy="3022601"/>
          </a:xfrm>
          <a:prstGeom prst="rect">
            <a:avLst/>
          </a:prstGeom>
          <a:ln>
            <a:solidFill>
              <a:srgbClr val="009DE0"/>
            </a:solidFill>
          </a:ln>
        </p:spPr>
      </p:pic>
      <p:sp>
        <p:nvSpPr>
          <p:cNvPr id="5" name="Triangle rectangle 4"/>
          <p:cNvSpPr/>
          <p:nvPr userDrawn="1"/>
        </p:nvSpPr>
        <p:spPr>
          <a:xfrm flipH="1">
            <a:off x="7980619" y="3597545"/>
            <a:ext cx="816241" cy="733159"/>
          </a:xfrm>
          <a:prstGeom prst="rt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 userDrawn="1"/>
        </p:nvSpPr>
        <p:spPr>
          <a:xfrm>
            <a:off x="6632536" y="4390893"/>
            <a:ext cx="2164325" cy="298773"/>
          </a:xfrm>
          <a:prstGeom prst="rect">
            <a:avLst/>
          </a:prstGeom>
        </p:spPr>
        <p:txBody>
          <a:bodyPr wrap="none" lIns="97765" tIns="48882" rIns="97765" bIns="48882">
            <a:spAutoFit/>
          </a:bodyPr>
          <a:lstStyle/>
          <a:p>
            <a:pPr algn="r"/>
            <a:r>
              <a:rPr lang="fr-FR" sz="1300" baseline="30000" dirty="0" err="1"/>
              <a:t>reptiumende</a:t>
            </a:r>
            <a:r>
              <a:rPr lang="fr-FR" sz="1300" baseline="30000" dirty="0"/>
              <a:t> </a:t>
            </a:r>
            <a:r>
              <a:rPr lang="fr-FR" sz="1300" baseline="30000" dirty="0" err="1"/>
              <a:t>re</a:t>
            </a:r>
            <a:r>
              <a:rPr lang="fr-FR" sz="1300" baseline="30000" dirty="0"/>
              <a:t> </a:t>
            </a:r>
            <a:r>
              <a:rPr lang="fr-FR" sz="1300" baseline="30000" dirty="0" err="1"/>
              <a:t>omnisinis</a:t>
            </a:r>
            <a:r>
              <a:rPr lang="fr-FR" sz="1300" baseline="30000" dirty="0"/>
              <a:t> </a:t>
            </a:r>
            <a:r>
              <a:rPr lang="fr-FR" sz="1300" baseline="30000" dirty="0" err="1"/>
              <a:t>dolori</a:t>
            </a:r>
            <a:r>
              <a:rPr lang="fr-FR" sz="1300" baseline="30000" dirty="0"/>
              <a:t> </a:t>
            </a:r>
            <a:r>
              <a:rPr lang="fr-FR" sz="1300" baseline="30000" dirty="0" err="1"/>
              <a:t>blaccup</a:t>
            </a:r>
            <a:endParaRPr lang="fr-FR" sz="1300" dirty="0"/>
          </a:p>
        </p:txBody>
      </p:sp>
      <p:sp>
        <p:nvSpPr>
          <p:cNvPr id="7" name="ZoneTexte 6"/>
          <p:cNvSpPr txBox="1"/>
          <p:nvPr userDrawn="1"/>
        </p:nvSpPr>
        <p:spPr>
          <a:xfrm>
            <a:off x="4174860" y="4795581"/>
            <a:ext cx="4545800" cy="146285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7765" tIns="300222" rIns="97765" bIns="48882" rtlCol="0">
            <a:noAutofit/>
          </a:bodyPr>
          <a:lstStyle/>
          <a:p>
            <a:pPr>
              <a:buSzPct val="90000"/>
            </a:pPr>
            <a:r>
              <a:rPr lang="fr-FR" baseline="30000" dirty="0" err="1">
                <a:solidFill>
                  <a:srgbClr val="FFFFFF"/>
                </a:solidFill>
              </a:rPr>
              <a:t>Itas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eaquis</a:t>
            </a:r>
            <a:r>
              <a:rPr lang="fr-FR" baseline="30000" dirty="0">
                <a:solidFill>
                  <a:srgbClr val="FFFFFF"/>
                </a:solidFill>
              </a:rPr>
              <a:t> et </a:t>
            </a:r>
            <a:r>
              <a:rPr lang="fr-FR" b="1" baseline="30000" dirty="0" err="1">
                <a:solidFill>
                  <a:srgbClr val="FFFFFF"/>
                </a:solidFill>
              </a:rPr>
              <a:t>excerferum</a:t>
            </a:r>
            <a:r>
              <a:rPr lang="fr-FR" b="1" baseline="30000" dirty="0">
                <a:solidFill>
                  <a:srgbClr val="FFFFFF"/>
                </a:solidFill>
              </a:rPr>
              <a:t> </a:t>
            </a:r>
            <a:r>
              <a:rPr lang="fr-FR" b="1" baseline="30000" dirty="0" err="1">
                <a:solidFill>
                  <a:srgbClr val="FFFFFF"/>
                </a:solidFill>
              </a:rPr>
              <a:t>nuscien</a:t>
            </a:r>
            <a:r>
              <a:rPr lang="fr-FR" b="1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ditione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dic</a:t>
            </a:r>
            <a:r>
              <a:rPr lang="fr-FR" baseline="30000" dirty="0">
                <a:solidFill>
                  <a:srgbClr val="FFFFFF"/>
                </a:solidFill>
              </a:rPr>
              <a:t> tem </a:t>
            </a:r>
            <a:r>
              <a:rPr lang="fr-FR" baseline="30000" dirty="0" err="1">
                <a:solidFill>
                  <a:srgbClr val="FFFFFF"/>
                </a:solidFill>
              </a:rPr>
              <a:t>hiciliciist</a:t>
            </a:r>
            <a:r>
              <a:rPr lang="fr-FR" baseline="30000" dirty="0">
                <a:solidFill>
                  <a:srgbClr val="FFFFFF"/>
                </a:solidFill>
              </a:rPr>
              <a:t>, con rem </a:t>
            </a:r>
            <a:r>
              <a:rPr lang="fr-FR" baseline="30000" dirty="0" err="1">
                <a:solidFill>
                  <a:srgbClr val="FFFFFF"/>
                </a:solidFill>
              </a:rPr>
              <a:t>aut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volest</a:t>
            </a:r>
            <a:r>
              <a:rPr lang="fr-FR" baseline="30000" dirty="0">
                <a:solidFill>
                  <a:srgbClr val="FFFFFF"/>
                </a:solidFill>
              </a:rPr>
              <a:t>, </a:t>
            </a:r>
            <a:r>
              <a:rPr lang="fr-FR" baseline="30000" dirty="0" err="1">
                <a:solidFill>
                  <a:srgbClr val="FFFFFF"/>
                </a:solidFill>
              </a:rPr>
              <a:t>sedi</a:t>
            </a:r>
            <a:r>
              <a:rPr lang="fr-FR" baseline="30000" dirty="0">
                <a:solidFill>
                  <a:srgbClr val="FFFFFF"/>
                </a:solidFill>
              </a:rPr>
              <a:t> doles </a:t>
            </a:r>
            <a:r>
              <a:rPr lang="fr-FR" baseline="30000" dirty="0" err="1">
                <a:solidFill>
                  <a:srgbClr val="FFFFFF"/>
                </a:solidFill>
              </a:rPr>
              <a:t>erro</a:t>
            </a:r>
            <a:r>
              <a:rPr lang="fr-FR" baseline="30000" dirty="0">
                <a:solidFill>
                  <a:srgbClr val="FFFFFF"/>
                </a:solidFill>
              </a:rPr>
              <a:t> te sa </a:t>
            </a:r>
            <a:r>
              <a:rPr lang="fr-FR" baseline="30000" dirty="0" err="1">
                <a:solidFill>
                  <a:srgbClr val="FFFFFF"/>
                </a:solidFill>
              </a:rPr>
              <a:t>sam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volum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dolumqui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aceprae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>
                <a:solidFill>
                  <a:srgbClr val="FFFFFF"/>
                </a:solidFill>
              </a:rPr>
              <a:t>eicipsa</a:t>
            </a:r>
            <a:r>
              <a:rPr lang="fr-FR" baseline="30000" dirty="0">
                <a:solidFill>
                  <a:srgbClr val="FFFFFF"/>
                </a:solidFill>
              </a:rPr>
              <a:t> </a:t>
            </a:r>
            <a:r>
              <a:rPr lang="fr-FR" baseline="30000" dirty="0" err="1" smtClean="0">
                <a:solidFill>
                  <a:srgbClr val="FFFFFF"/>
                </a:solidFill>
              </a:rPr>
              <a:t>pelesequod</a:t>
            </a:r>
            <a:endParaRPr lang="fr-FR" baseline="30000" dirty="0">
              <a:solidFill>
                <a:srgbClr val="FFFFFF"/>
              </a:solidFill>
            </a:endParaRPr>
          </a:p>
        </p:txBody>
      </p:sp>
      <p:sp>
        <p:nvSpPr>
          <p:cNvPr id="8" name="Espace réservé du contenu 2"/>
          <p:cNvSpPr txBox="1">
            <a:spLocks/>
          </p:cNvSpPr>
          <p:nvPr userDrawn="1"/>
        </p:nvSpPr>
        <p:spPr>
          <a:xfrm>
            <a:off x="4064709" y="4648519"/>
            <a:ext cx="934850" cy="294122"/>
          </a:xfrm>
          <a:prstGeom prst="rect">
            <a:avLst/>
          </a:prstGeom>
          <a:solidFill>
            <a:srgbClr val="FFFFFF"/>
          </a:solidFill>
          <a:ln w="6350" cap="flat" cmpd="sng" algn="ctr">
            <a:solidFill>
              <a:schemeClr val="accent1"/>
            </a:solidFill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7765" tIns="48882" rIns="97765" bIns="48882"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300" b="1" dirty="0" smtClean="0">
                <a:solidFill>
                  <a:schemeClr val="accent1"/>
                </a:solidFill>
              </a:rPr>
              <a:t>titre</a:t>
            </a:r>
            <a:endParaRPr lang="fr-FR" sz="1300" b="1" dirty="0">
              <a:solidFill>
                <a:schemeClr val="accent1"/>
              </a:solidFill>
            </a:endParaRPr>
          </a:p>
        </p:txBody>
      </p:sp>
      <p:sp>
        <p:nvSpPr>
          <p:cNvPr id="9" name="Espace réservé du contenu 2"/>
          <p:cNvSpPr txBox="1">
            <a:spLocks/>
          </p:cNvSpPr>
          <p:nvPr userDrawn="1"/>
        </p:nvSpPr>
        <p:spPr>
          <a:xfrm>
            <a:off x="4064711" y="1109195"/>
            <a:ext cx="1959241" cy="36283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7765" tIns="48882" rIns="97765" bIns="48882"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300" b="1" smtClean="0">
                <a:solidFill>
                  <a:srgbClr val="FFFFFF"/>
                </a:solidFill>
              </a:rPr>
              <a:t>titre</a:t>
            </a:r>
            <a:endParaRPr lang="fr-FR" sz="1300" b="1" dirty="0">
              <a:solidFill>
                <a:srgbClr val="FFFFFF"/>
              </a:solidFill>
            </a:endParaRPr>
          </a:p>
        </p:txBody>
      </p:sp>
      <p:sp>
        <p:nvSpPr>
          <p:cNvPr id="10" name="ZoneTexte 9"/>
          <p:cNvSpPr txBox="1"/>
          <p:nvPr userDrawn="1"/>
        </p:nvSpPr>
        <p:spPr>
          <a:xfrm>
            <a:off x="330200" y="1308103"/>
            <a:ext cx="3594101" cy="509650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7765" tIns="300222" rIns="97765" bIns="48882" rtlCol="0">
            <a:noAutofit/>
          </a:bodyPr>
          <a:lstStyle/>
          <a:p>
            <a:pPr>
              <a:buSzPct val="90000"/>
            </a:pPr>
            <a:r>
              <a:rPr lang="fr-FR" sz="3400" b="1" baseline="30000" dirty="0" err="1"/>
              <a:t>Itas</a:t>
            </a:r>
            <a:r>
              <a:rPr lang="fr-FR" sz="3400" b="1" baseline="30000" dirty="0"/>
              <a:t> </a:t>
            </a:r>
            <a:r>
              <a:rPr lang="fr-FR" sz="3400" b="1" baseline="30000" dirty="0" err="1"/>
              <a:t>eaquis</a:t>
            </a:r>
            <a:r>
              <a:rPr lang="fr-FR" sz="3400" b="1" baseline="30000" dirty="0"/>
              <a:t> et </a:t>
            </a:r>
            <a:endParaRPr lang="fr-FR" sz="3400" b="1" baseline="30000" dirty="0" smtClean="0"/>
          </a:p>
          <a:p>
            <a:pPr>
              <a:buSzPct val="90000"/>
            </a:pPr>
            <a:r>
              <a:rPr lang="fr-FR" sz="2600" b="1" baseline="30000" dirty="0" err="1" smtClean="0"/>
              <a:t>excerferum</a:t>
            </a:r>
            <a:r>
              <a:rPr lang="fr-FR" sz="2600" b="1" baseline="30000" dirty="0" smtClean="0"/>
              <a:t> </a:t>
            </a:r>
            <a:r>
              <a:rPr lang="fr-FR" sz="2600" b="1" baseline="30000" dirty="0" err="1"/>
              <a:t>nuscien</a:t>
            </a:r>
            <a:r>
              <a:rPr lang="fr-FR" sz="2600" b="1" baseline="30000" dirty="0"/>
              <a:t> </a:t>
            </a:r>
            <a:r>
              <a:rPr lang="fr-FR" sz="2600" baseline="30000" dirty="0" err="1"/>
              <a:t>ditione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dic</a:t>
            </a:r>
            <a:r>
              <a:rPr lang="fr-FR" sz="2600" baseline="30000" dirty="0"/>
              <a:t> tem </a:t>
            </a:r>
            <a:r>
              <a:rPr lang="fr-FR" sz="2600" baseline="30000" dirty="0" err="1"/>
              <a:t>hiciliciist</a:t>
            </a:r>
            <a:r>
              <a:rPr lang="fr-FR" sz="2600" baseline="30000" dirty="0"/>
              <a:t>, con rem </a:t>
            </a:r>
            <a:r>
              <a:rPr lang="fr-FR" sz="2600" baseline="30000" dirty="0" err="1"/>
              <a:t>aut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volest</a:t>
            </a:r>
            <a:r>
              <a:rPr lang="fr-FR" sz="2600" baseline="30000" dirty="0"/>
              <a:t>, </a:t>
            </a:r>
            <a:r>
              <a:rPr lang="fr-FR" sz="2600" baseline="30000" dirty="0" err="1"/>
              <a:t>sedi</a:t>
            </a:r>
            <a:r>
              <a:rPr lang="fr-FR" sz="2600" baseline="30000" dirty="0"/>
              <a:t> doles </a:t>
            </a:r>
            <a:r>
              <a:rPr lang="fr-FR" sz="2600" baseline="30000" dirty="0" err="1"/>
              <a:t>erro</a:t>
            </a:r>
            <a:r>
              <a:rPr lang="fr-FR" sz="2600" baseline="30000" dirty="0"/>
              <a:t> te sa </a:t>
            </a:r>
            <a:r>
              <a:rPr lang="fr-FR" sz="2600" baseline="30000" dirty="0" err="1"/>
              <a:t>sam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volum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dolumqui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aceprae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eicipsa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pelesequod</a:t>
            </a:r>
            <a:r>
              <a:rPr lang="fr-FR" sz="2600" baseline="30000" dirty="0"/>
              <a:t> que cum </a:t>
            </a:r>
            <a:r>
              <a:rPr lang="fr-FR" sz="2600" baseline="30000" dirty="0" err="1"/>
              <a:t>hicieni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hillant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endi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consequ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iduciet</a:t>
            </a:r>
            <a:r>
              <a:rPr lang="fr-FR" sz="2600" baseline="30000" dirty="0"/>
              <a:t> ut </a:t>
            </a:r>
            <a:r>
              <a:rPr lang="fr-FR" sz="2600" baseline="30000" dirty="0" err="1"/>
              <a:t>lab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int</a:t>
            </a:r>
            <a:r>
              <a:rPr lang="fr-FR" sz="2600" baseline="30000" dirty="0"/>
              <a:t>.</a:t>
            </a:r>
          </a:p>
          <a:p>
            <a:pPr marL="193515" indent="-176539">
              <a:buClr>
                <a:schemeClr val="accent6"/>
              </a:buClr>
              <a:buSzPct val="50000"/>
              <a:buFont typeface="Arial" panose="020B0604020202020204" pitchFamily="34" charset="0"/>
              <a:buChar char="›"/>
            </a:pPr>
            <a:r>
              <a:rPr lang="fr-FR" sz="2600" baseline="30000" dirty="0" err="1"/>
              <a:t>Ficiunt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dolupta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cone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poris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autaquu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ndamus</a:t>
            </a:r>
            <a:r>
              <a:rPr lang="fr-FR" sz="2600" baseline="30000" dirty="0"/>
              <a:t>, </a:t>
            </a:r>
            <a:r>
              <a:rPr lang="fr-FR" sz="2600" baseline="30000" dirty="0" err="1"/>
              <a:t>cusciisque</a:t>
            </a:r>
            <a:r>
              <a:rPr lang="fr-FR" sz="2600" baseline="30000" dirty="0"/>
              <a:t> mo tem </a:t>
            </a:r>
            <a:r>
              <a:rPr lang="fr-FR" sz="2600" baseline="30000" dirty="0" err="1"/>
              <a:t>aut</a:t>
            </a:r>
            <a:r>
              <a:rPr lang="fr-FR" sz="2600" baseline="30000" dirty="0"/>
              <a:t> ut </a:t>
            </a:r>
            <a:r>
              <a:rPr lang="fr-FR" sz="2600" baseline="30000" dirty="0" err="1"/>
              <a:t>fugitin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ullit</a:t>
            </a:r>
            <a:r>
              <a:rPr lang="fr-FR" sz="2600" baseline="30000" dirty="0"/>
              <a:t>, </a:t>
            </a:r>
            <a:r>
              <a:rPr lang="fr-FR" sz="2600" baseline="30000" dirty="0" err="1" smtClean="0"/>
              <a:t>iliquo</a:t>
            </a:r>
            <a:endParaRPr lang="fr-FR" sz="2600" baseline="30000" dirty="0"/>
          </a:p>
          <a:p>
            <a:pPr marL="193515" indent="-176539">
              <a:buClr>
                <a:schemeClr val="accent6"/>
              </a:buClr>
              <a:buSzPct val="50000"/>
              <a:buFont typeface="Arial" panose="020B0604020202020204" pitchFamily="34" charset="0"/>
              <a:buChar char="›"/>
            </a:pPr>
            <a:r>
              <a:rPr lang="fr-FR" sz="2600" baseline="30000" dirty="0" err="1" smtClean="0"/>
              <a:t>omnis</a:t>
            </a:r>
            <a:r>
              <a:rPr lang="fr-FR" sz="2600" baseline="30000" dirty="0" smtClean="0"/>
              <a:t> </a:t>
            </a:r>
            <a:r>
              <a:rPr lang="fr-FR" sz="2600" baseline="30000" dirty="0" err="1"/>
              <a:t>dolles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diorumquam</a:t>
            </a:r>
            <a:r>
              <a:rPr lang="fr-FR" sz="2600" baseline="30000" dirty="0"/>
              <a:t>, </a:t>
            </a:r>
            <a:r>
              <a:rPr lang="fr-FR" sz="2600" baseline="30000" dirty="0" err="1"/>
              <a:t>ius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sinvers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pelitia</a:t>
            </a:r>
            <a:r>
              <a:rPr lang="fr-FR" sz="2600" baseline="30000" dirty="0"/>
              <a:t> quo </a:t>
            </a:r>
            <a:r>
              <a:rPr lang="fr-FR" sz="2600" baseline="30000" dirty="0" err="1"/>
              <a:t>ea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nam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repudit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atisciam</a:t>
            </a:r>
            <a:r>
              <a:rPr lang="fr-FR" sz="2600" baseline="30000" dirty="0"/>
              <a:t> </a:t>
            </a:r>
            <a:r>
              <a:rPr lang="fr-FR" sz="2600" baseline="30000" dirty="0" err="1"/>
              <a:t>expera</a:t>
            </a:r>
            <a:r>
              <a:rPr lang="fr-FR" sz="2600" baseline="30000" dirty="0"/>
              <a:t> </a:t>
            </a:r>
            <a:r>
              <a:rPr lang="fr-FR" sz="2600" baseline="30000" dirty="0" err="1" smtClean="0"/>
              <a:t>iliciae</a:t>
            </a:r>
            <a:r>
              <a:rPr lang="fr-FR" sz="2600" baseline="30000" dirty="0" smtClean="0"/>
              <a:t> </a:t>
            </a:r>
            <a:r>
              <a:rPr lang="fr-FR" sz="2600" baseline="30000" dirty="0" err="1" smtClean="0"/>
              <a:t>cepernat</a:t>
            </a:r>
            <a:r>
              <a:rPr lang="fr-FR" sz="2600" baseline="30000" dirty="0" smtClean="0"/>
              <a:t> </a:t>
            </a:r>
            <a:r>
              <a:rPr lang="fr-FR" sz="2600" baseline="30000" dirty="0" err="1" smtClean="0"/>
              <a:t>fugitas</a:t>
            </a:r>
            <a:r>
              <a:rPr lang="fr-FR" sz="2600" baseline="30000" dirty="0" smtClean="0"/>
              <a:t> sa </a:t>
            </a:r>
            <a:r>
              <a:rPr lang="fr-FR" sz="2600" baseline="30000" dirty="0" err="1" smtClean="0"/>
              <a:t>conse</a:t>
            </a:r>
            <a:r>
              <a:rPr lang="fr-FR" sz="2600" baseline="30000" dirty="0" smtClean="0"/>
              <a:t> </a:t>
            </a:r>
            <a:r>
              <a:rPr lang="fr-FR" sz="2600" baseline="30000" dirty="0" err="1" smtClean="0"/>
              <a:t>molo</a:t>
            </a:r>
            <a:r>
              <a:rPr lang="fr-FR" sz="2600" baseline="30000" dirty="0" smtClean="0"/>
              <a:t> </a:t>
            </a:r>
            <a:r>
              <a:rPr lang="fr-FR" sz="2600" baseline="30000" dirty="0" err="1" smtClean="0"/>
              <a:t>modi</a:t>
            </a:r>
            <a:r>
              <a:rPr lang="fr-FR" sz="2600" baseline="30000" dirty="0" smtClean="0"/>
              <a:t> </a:t>
            </a:r>
            <a:r>
              <a:rPr lang="fr-FR" sz="2600" baseline="30000" dirty="0" err="1" smtClean="0"/>
              <a:t>berecti</a:t>
            </a:r>
            <a:r>
              <a:rPr lang="fr-FR" sz="2600" baseline="30000" dirty="0" smtClean="0"/>
              <a:t> tem </a:t>
            </a:r>
            <a:r>
              <a:rPr lang="fr-FR" sz="2600" baseline="30000" dirty="0" err="1" smtClean="0"/>
              <a:t>ius</a:t>
            </a:r>
            <a:r>
              <a:rPr lang="fr-FR" sz="2600" baseline="30000" dirty="0" smtClean="0"/>
              <a:t>, officie </a:t>
            </a:r>
            <a:r>
              <a:rPr lang="fr-FR" sz="2600" baseline="30000" dirty="0" err="1" smtClean="0"/>
              <a:t>ndiscipsam</a:t>
            </a:r>
            <a:endParaRPr lang="fr-FR" sz="2600" i="1" dirty="0"/>
          </a:p>
        </p:txBody>
      </p:sp>
      <p:sp>
        <p:nvSpPr>
          <p:cNvPr id="11" name="Rogner un rectangle à un seul coin 10"/>
          <p:cNvSpPr/>
          <p:nvPr userDrawn="1"/>
        </p:nvSpPr>
        <p:spPr>
          <a:xfrm>
            <a:off x="2" y="0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/>
          </a:p>
        </p:txBody>
      </p:sp>
      <p:sp>
        <p:nvSpPr>
          <p:cNvPr id="1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84900"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pic>
        <p:nvPicPr>
          <p:cNvPr id="21" name="Image 20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90608" y="6404607"/>
            <a:ext cx="466094" cy="466094"/>
          </a:xfrm>
          <a:prstGeom prst="rect">
            <a:avLst/>
          </a:prstGeom>
        </p:spPr>
      </p:pic>
      <p:sp>
        <p:nvSpPr>
          <p:cNvPr id="2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2"/>
            <a:ext cx="2133600" cy="206375"/>
          </a:xfrm>
          <a:prstGeom prst="rect">
            <a:avLst/>
          </a:prstGeom>
        </p:spPr>
        <p:txBody>
          <a:bodyPr lIns="97765" tIns="48882" rIns="97765" bIns="48882"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2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1" y="6654802"/>
            <a:ext cx="5257800" cy="206375"/>
          </a:xfrm>
          <a:prstGeom prst="rect">
            <a:avLst/>
          </a:prstGeom>
        </p:spPr>
        <p:txBody>
          <a:bodyPr lIns="97765" tIns="48882" rIns="97765" bIns="48882" anchor="b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2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lvl1pPr algn="ctr">
              <a:defRPr sz="10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‹N›</a:t>
            </a:fld>
            <a:endParaRPr lang="fr-FR"/>
          </a:p>
        </p:txBody>
      </p:sp>
      <p:cxnSp>
        <p:nvCxnSpPr>
          <p:cNvPr id="26" name="Connecteur droit 25"/>
          <p:cNvCxnSpPr/>
          <p:nvPr userDrawn="1"/>
        </p:nvCxnSpPr>
        <p:spPr>
          <a:xfrm flipV="1">
            <a:off x="3001434" y="6653213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Espace réservé du contenu 2"/>
          <p:cNvSpPr txBox="1">
            <a:spLocks/>
          </p:cNvSpPr>
          <p:nvPr userDrawn="1"/>
        </p:nvSpPr>
        <p:spPr>
          <a:xfrm>
            <a:off x="168010" y="1146615"/>
            <a:ext cx="2833424" cy="288000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7765" tIns="48882" rIns="97765" bIns="48882"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300" b="1" dirty="0" smtClean="0">
                <a:solidFill>
                  <a:srgbClr val="FFFFFF"/>
                </a:solidFill>
              </a:rPr>
              <a:t>titre</a:t>
            </a:r>
            <a:endParaRPr lang="fr-FR" sz="13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170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3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>
          <a:xfrm>
            <a:off x="1" y="818568"/>
            <a:ext cx="9144000" cy="5439858"/>
          </a:xfrm>
          <a:prstGeom prst="rect">
            <a:avLst/>
          </a:prstGeom>
          <a:ln>
            <a:noFill/>
          </a:ln>
        </p:spPr>
      </p:pic>
      <p:sp>
        <p:nvSpPr>
          <p:cNvPr id="4" name="ZoneTexte 3"/>
          <p:cNvSpPr txBox="1"/>
          <p:nvPr userDrawn="1"/>
        </p:nvSpPr>
        <p:spPr>
          <a:xfrm>
            <a:off x="4390339" y="1575690"/>
            <a:ext cx="4361658" cy="2627048"/>
          </a:xfrm>
          <a:prstGeom prst="rect">
            <a:avLst/>
          </a:prstGeom>
          <a:solidFill>
            <a:srgbClr val="FFFFFF">
              <a:alpha val="92000"/>
            </a:srgbClr>
          </a:solidFill>
          <a:ln>
            <a:noFill/>
          </a:ln>
        </p:spPr>
        <p:txBody>
          <a:bodyPr wrap="square" lIns="97765" tIns="300222" rIns="97765" bIns="48882" rtlCol="0">
            <a:noAutofit/>
          </a:bodyPr>
          <a:lstStyle/>
          <a:p>
            <a:pPr marL="380239" indent="-380239" defTabSz="578846">
              <a:spcBef>
                <a:spcPts val="1283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3000" b="1" i="0" baseline="30000" dirty="0" err="1" smtClean="0"/>
              <a:t>excerferum</a:t>
            </a:r>
            <a:r>
              <a:rPr lang="fr-FR" sz="3000" b="1" i="0" baseline="30000" dirty="0" smtClean="0"/>
              <a:t> </a:t>
            </a:r>
            <a:r>
              <a:rPr lang="fr-FR" sz="3000" b="1" i="0" baseline="30000" dirty="0" err="1" smtClean="0"/>
              <a:t>nuscien</a:t>
            </a:r>
            <a:endParaRPr lang="fr-FR" sz="3000" b="1" i="0" baseline="30000" dirty="0"/>
          </a:p>
          <a:p>
            <a:pPr marL="380239" indent="-380239" defTabSz="578846">
              <a:spcBef>
                <a:spcPts val="1283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3000" b="1" i="0" baseline="30000" dirty="0" err="1" smtClean="0"/>
              <a:t>ditione</a:t>
            </a:r>
            <a:r>
              <a:rPr lang="fr-FR" sz="3000" b="1" i="0" baseline="30000" dirty="0" smtClean="0"/>
              <a:t> </a:t>
            </a:r>
            <a:r>
              <a:rPr lang="fr-FR" sz="3000" b="1" i="0" baseline="30000" dirty="0" err="1"/>
              <a:t>dic</a:t>
            </a:r>
            <a:r>
              <a:rPr lang="fr-FR" sz="3000" b="1" i="0" baseline="30000" dirty="0"/>
              <a:t> tem </a:t>
            </a:r>
            <a:r>
              <a:rPr lang="fr-FR" sz="3000" b="1" i="0" baseline="30000" dirty="0" err="1"/>
              <a:t>hiciliciist</a:t>
            </a:r>
            <a:r>
              <a:rPr lang="fr-FR" sz="3000" b="1" i="0" baseline="30000" dirty="0"/>
              <a:t>, con rem </a:t>
            </a:r>
            <a:r>
              <a:rPr lang="fr-FR" sz="3000" b="1" i="0" baseline="30000" dirty="0" err="1"/>
              <a:t>aut</a:t>
            </a:r>
            <a:r>
              <a:rPr lang="fr-FR" sz="3000" b="1" i="0" baseline="30000" dirty="0"/>
              <a:t> </a:t>
            </a:r>
            <a:r>
              <a:rPr lang="fr-FR" sz="3000" b="1" i="0" baseline="30000" dirty="0" err="1"/>
              <a:t>volest</a:t>
            </a:r>
            <a:r>
              <a:rPr lang="fr-FR" sz="3000" b="1" i="0" baseline="30000" dirty="0"/>
              <a:t>, </a:t>
            </a:r>
            <a:r>
              <a:rPr lang="fr-FR" sz="3000" b="1" i="0" baseline="30000" dirty="0" err="1"/>
              <a:t>sedi</a:t>
            </a:r>
            <a:r>
              <a:rPr lang="fr-FR" sz="3000" b="1" i="0" baseline="30000" dirty="0"/>
              <a:t> doles </a:t>
            </a:r>
            <a:endParaRPr lang="fr-FR" sz="3000" b="1" i="0" baseline="30000" dirty="0" smtClean="0"/>
          </a:p>
          <a:p>
            <a:pPr marL="380239" indent="-380239" defTabSz="578846">
              <a:spcBef>
                <a:spcPts val="1283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3000" b="1" i="0" baseline="30000" dirty="0" err="1" smtClean="0"/>
              <a:t>erro</a:t>
            </a:r>
            <a:r>
              <a:rPr lang="fr-FR" sz="3000" b="1" i="0" baseline="30000" dirty="0" smtClean="0"/>
              <a:t> </a:t>
            </a:r>
            <a:r>
              <a:rPr lang="fr-FR" sz="3000" b="1" i="0" baseline="30000" dirty="0"/>
              <a:t>te sa </a:t>
            </a:r>
            <a:r>
              <a:rPr lang="fr-FR" sz="3000" b="1" i="0" baseline="30000" dirty="0" err="1"/>
              <a:t>sam</a:t>
            </a:r>
            <a:r>
              <a:rPr lang="fr-FR" sz="3000" b="1" i="0" baseline="30000" dirty="0"/>
              <a:t> </a:t>
            </a:r>
            <a:r>
              <a:rPr lang="fr-FR" sz="3000" b="1" i="0" baseline="30000" dirty="0" err="1"/>
              <a:t>volum</a:t>
            </a:r>
            <a:r>
              <a:rPr lang="fr-FR" sz="3000" b="1" i="0" baseline="30000" dirty="0"/>
              <a:t> </a:t>
            </a:r>
            <a:r>
              <a:rPr lang="fr-FR" sz="3000" b="1" i="0" baseline="30000" dirty="0" err="1"/>
              <a:t>dolumqui</a:t>
            </a:r>
            <a:r>
              <a:rPr lang="fr-FR" sz="3000" b="1" i="0" baseline="30000" dirty="0"/>
              <a:t> </a:t>
            </a:r>
            <a:r>
              <a:rPr lang="fr-FR" sz="3000" b="1" i="0" baseline="30000" dirty="0" err="1"/>
              <a:t>aceprae</a:t>
            </a:r>
            <a:r>
              <a:rPr lang="fr-FR" sz="3000" b="1" i="0" baseline="30000" dirty="0"/>
              <a:t> </a:t>
            </a:r>
            <a:r>
              <a:rPr lang="fr-FR" sz="3000" b="1" i="0" baseline="30000" dirty="0" err="1" smtClean="0"/>
              <a:t>eicipsa</a:t>
            </a:r>
            <a:endParaRPr lang="fr-FR" sz="3000" b="1" i="0" baseline="30000" dirty="0" smtClean="0"/>
          </a:p>
          <a:p>
            <a:pPr marL="380239" indent="-380239" defTabSz="578846">
              <a:spcBef>
                <a:spcPts val="1283"/>
              </a:spcBef>
              <a:buClr>
                <a:schemeClr val="accent6"/>
              </a:buClr>
              <a:buSzPct val="100000"/>
              <a:buFont typeface="Lucida Grande"/>
              <a:buChar char="➔"/>
              <a:tabLst/>
            </a:pPr>
            <a:r>
              <a:rPr lang="fr-FR" sz="3000" b="1" i="0" baseline="30000" dirty="0" err="1" smtClean="0"/>
              <a:t>pelesequod</a:t>
            </a:r>
            <a:r>
              <a:rPr lang="fr-FR" sz="3000" b="1" i="0" baseline="30000" dirty="0" smtClean="0"/>
              <a:t> </a:t>
            </a:r>
            <a:r>
              <a:rPr lang="fr-FR" sz="3000" b="1" i="0" baseline="30000" dirty="0"/>
              <a:t>que cum </a:t>
            </a:r>
            <a:r>
              <a:rPr lang="fr-FR" sz="3000" b="1" i="0" baseline="30000" dirty="0" err="1" smtClean="0"/>
              <a:t>hicieni</a:t>
            </a:r>
            <a:endParaRPr lang="fr-FR" sz="3000" b="1" i="0" dirty="0"/>
          </a:p>
        </p:txBody>
      </p:sp>
      <p:sp>
        <p:nvSpPr>
          <p:cNvPr id="5" name="Espace réservé du contenu 2"/>
          <p:cNvSpPr txBox="1">
            <a:spLocks/>
          </p:cNvSpPr>
          <p:nvPr userDrawn="1"/>
        </p:nvSpPr>
        <p:spPr>
          <a:xfrm>
            <a:off x="4308106" y="1409705"/>
            <a:ext cx="829009" cy="267588"/>
          </a:xfrm>
          <a:prstGeom prst="rect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7765" tIns="48882" rIns="97765" bIns="48882" anchor="ctr"/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accent1"/>
              </a:buClr>
              <a:buSzPct val="108000"/>
              <a:buFont typeface="Lucida Grande"/>
              <a:buChar char="❯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237600" indent="-176400" algn="l" defTabSz="457200" rtl="0" eaLnBrk="1" latinLnBrk="0" hangingPunct="1">
              <a:spcBef>
                <a:spcPts val="600"/>
              </a:spcBef>
              <a:buClr>
                <a:schemeClr val="accent1"/>
              </a:buClr>
              <a:buFont typeface="Arial"/>
              <a:buChar char="›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424800" indent="-1584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Wingdings" charset="2"/>
              <a:buChar char="§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7020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044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Lucida Grande"/>
              <a:buNone/>
            </a:pPr>
            <a:r>
              <a:rPr lang="fr-FR" sz="1900" b="1" smtClean="0">
                <a:solidFill>
                  <a:srgbClr val="FFFFFF"/>
                </a:solidFill>
              </a:rPr>
              <a:t>titre</a:t>
            </a:r>
            <a:endParaRPr lang="fr-FR" sz="1900" b="1" dirty="0">
              <a:solidFill>
                <a:srgbClr val="FFFFFF"/>
              </a:solidFill>
            </a:endParaRPr>
          </a:p>
        </p:txBody>
      </p:sp>
      <p:pic>
        <p:nvPicPr>
          <p:cNvPr id="14" name="Image 13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8690608" y="6404607"/>
            <a:ext cx="466094" cy="466094"/>
          </a:xfrm>
          <a:prstGeom prst="rect">
            <a:avLst/>
          </a:prstGeom>
        </p:spPr>
      </p:pic>
      <p:sp>
        <p:nvSpPr>
          <p:cNvPr id="16" name="Rogner un rectangle à un seul coin 15"/>
          <p:cNvSpPr/>
          <p:nvPr userDrawn="1"/>
        </p:nvSpPr>
        <p:spPr>
          <a:xfrm>
            <a:off x="2" y="0"/>
            <a:ext cx="9156701" cy="913639"/>
          </a:xfrm>
          <a:prstGeom prst="snip1Rect">
            <a:avLst>
              <a:gd name="adj" fmla="val 4576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7765" tIns="48882" rIns="97765" bIns="48882" rtlCol="0" anchor="ctr"/>
          <a:lstStyle/>
          <a:p>
            <a:pPr algn="ctr"/>
            <a:endParaRPr lang="fr-FR"/>
          </a:p>
        </p:txBody>
      </p:sp>
      <p:sp>
        <p:nvSpPr>
          <p:cNvPr id="17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 lIns="384900">
            <a:normAutofit/>
          </a:bodyPr>
          <a:lstStyle>
            <a:lvl1pPr>
              <a:defRPr sz="3000">
                <a:solidFill>
                  <a:srgbClr val="FFFFFF"/>
                </a:solidFill>
              </a:defRPr>
            </a:lvl1pPr>
          </a:lstStyle>
          <a:p>
            <a:r>
              <a:rPr lang="fr-FR" dirty="0" smtClean="0"/>
              <a:t>Cliquez et modifiez le titre</a:t>
            </a:r>
            <a:endParaRPr lang="fr-FR" dirty="0"/>
          </a:p>
        </p:txBody>
      </p:sp>
      <p:sp>
        <p:nvSpPr>
          <p:cNvPr id="18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901702" y="6654802"/>
            <a:ext cx="2133600" cy="206375"/>
          </a:xfrm>
          <a:prstGeom prst="rect">
            <a:avLst/>
          </a:prstGeom>
        </p:spPr>
        <p:txBody>
          <a:bodyPr lIns="97765" tIns="48882" rIns="97765" bIns="48882" anchor="b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9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39531" y="6654802"/>
            <a:ext cx="5257800" cy="206375"/>
          </a:xfrm>
          <a:prstGeom prst="rect">
            <a:avLst/>
          </a:prstGeom>
        </p:spPr>
        <p:txBody>
          <a:bodyPr lIns="97765" tIns="48882" rIns="97765" bIns="48882" anchor="b"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20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lvl1pPr algn="ctr">
              <a:defRPr sz="1000">
                <a:solidFill>
                  <a:srgbClr val="009DE0"/>
                </a:solidFill>
              </a:defRPr>
            </a:lvl1pPr>
          </a:lstStyle>
          <a:p>
            <a:fld id="{DCE37727-CC04-7A46-938D-2CCFF056F773}" type="slidenum">
              <a:rPr lang="fr-FR" smtClean="0"/>
              <a:pPr/>
              <a:t>‹N›</a:t>
            </a:fld>
            <a:endParaRPr lang="fr-FR"/>
          </a:p>
        </p:txBody>
      </p:sp>
      <p:cxnSp>
        <p:nvCxnSpPr>
          <p:cNvPr id="21" name="Connecteur droit 20"/>
          <p:cNvCxnSpPr/>
          <p:nvPr userDrawn="1"/>
        </p:nvCxnSpPr>
        <p:spPr>
          <a:xfrm flipV="1">
            <a:off x="3001434" y="6653213"/>
            <a:ext cx="97367" cy="204788"/>
          </a:xfrm>
          <a:prstGeom prst="line">
            <a:avLst/>
          </a:prstGeom>
          <a:ln w="6350" cmpd="sng"/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9847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753100"/>
            <a:ext cx="9144000" cy="0"/>
          </a:xfrm>
          <a:prstGeom prst="line">
            <a:avLst/>
          </a:prstGeom>
          <a:ln w="76200"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53095"/>
            <a:ext cx="8229600" cy="2286000"/>
          </a:xfrm>
        </p:spPr>
        <p:txBody>
          <a:bodyPr anchor="b">
            <a:normAutofit/>
          </a:bodyPr>
          <a:lstStyle>
            <a:lvl1pPr>
              <a:defRPr sz="51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2437" y="5864054"/>
            <a:ext cx="8229600" cy="450042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>
                <a:solidFill>
                  <a:schemeClr val="tx1">
                    <a:lumMod val="50000"/>
                  </a:schemeClr>
                </a:solidFill>
              </a:defRPr>
            </a:lvl1pPr>
            <a:lvl2pPr marL="40233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0467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0700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0934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116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140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1635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1868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1121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7765" tIns="48882" rIns="97765" bIns="48882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7765" tIns="48882" rIns="97765" bIns="48882" rtlCol="0">
            <a:normAutofit/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9795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0" r:id="rId3"/>
    <p:sldLayoutId id="2147483652" r:id="rId4"/>
    <p:sldLayoutId id="2147483654" r:id="rId5"/>
    <p:sldLayoutId id="2147483658" r:id="rId6"/>
    <p:sldLayoutId id="2147483655" r:id="rId7"/>
    <p:sldLayoutId id="2147483656" r:id="rId8"/>
    <p:sldLayoutId id="2147483683" r:id="rId9"/>
    <p:sldLayoutId id="2147483684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88879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8694" indent="-478694" algn="l" defTabSz="488879" rtl="0" eaLnBrk="1" latinLnBrk="0" hangingPunct="1">
        <a:spcBef>
          <a:spcPct val="20000"/>
        </a:spcBef>
        <a:buClr>
          <a:schemeClr val="accent6"/>
        </a:buClr>
        <a:buFont typeface="Brix Slab Bold" pitchFamily="50" charset="0"/>
        <a:buChar char="→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4428" indent="-305549" algn="l" defTabSz="488879" rtl="0" eaLnBrk="1" latinLnBrk="0" hangingPunct="1">
        <a:spcBef>
          <a:spcPct val="20000"/>
        </a:spcBef>
        <a:buClr>
          <a:schemeClr val="accent1"/>
        </a:buClr>
        <a:buFont typeface="Lucida Grande"/>
        <a:buChar char="›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2196" indent="-244439" algn="l" defTabSz="48887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075" indent="-244439" algn="l" defTabSz="48887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9953" indent="-244439" algn="l" defTabSz="488879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8831" indent="-244439" algn="l" defTabSz="4888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7710" indent="-244439" algn="l" defTabSz="4888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6589" indent="-244439" algn="l" defTabSz="4888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467" indent="-244439" algn="l" defTabSz="488879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879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757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635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5514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4393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3271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49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1028" algn="l" defTabSz="48887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7765" tIns="48882" rIns="97765" bIns="48882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7765" tIns="48882" rIns="97765" bIns="48882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7765" tIns="48882" rIns="97765" bIns="488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7765" tIns="48882" rIns="97765" bIns="488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7765" tIns="48882" rIns="97765" bIns="488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A498E-CBD3-48CF-A0DD-0FBBB3F2C45D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8431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97775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6659" indent="-36665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4428" indent="-305549" algn="l" defTabSz="977757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2196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075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9953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8831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7710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6589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467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879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757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635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5514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4393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3271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49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1028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7765" tIns="48882" rIns="97765" bIns="48882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7765" tIns="48882" rIns="97765" bIns="48882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7765" tIns="48882" rIns="97765" bIns="48882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7765" tIns="48882" rIns="97765" bIns="48882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smtClean="0"/>
              <a:t>visite DGSIP des 9&amp;10 février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7765" tIns="48882" rIns="97765" bIns="48882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11709D-DB01-4642-BF1C-EB77AE125D13}" type="slidenum">
              <a:rPr lang="fr-FR" smtClean="0"/>
              <a:pPr/>
              <a:t>‹N›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433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dt="0"/>
  <p:txStyles>
    <p:titleStyle>
      <a:lvl1pPr algn="ctr" defTabSz="977757" rtl="0" eaLnBrk="1" latinLnBrk="0" hangingPunct="1">
        <a:spcBef>
          <a:spcPct val="0"/>
        </a:spcBef>
        <a:buNone/>
        <a:defRPr sz="47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66659" indent="-36665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94428" indent="-305549" algn="l" defTabSz="977757" rtl="0" eaLnBrk="1" latinLnBrk="0" hangingPunct="1">
        <a:spcBef>
          <a:spcPct val="20000"/>
        </a:spcBef>
        <a:buFont typeface="Arial" panose="020B0604020202020204" pitchFamily="34" charset="0"/>
        <a:buChar char="–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222196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11075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99953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88831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7710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66589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55467" indent="-244439" algn="l" defTabSz="977757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88879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77757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66635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55514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444393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33271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149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911028" algn="l" defTabSz="97775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34.png"/><Relationship Id="rId7" Type="http://schemas.openxmlformats.org/officeDocument/2006/relationships/image" Target="../media/image20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8.bin"/><Relationship Id="rId11" Type="http://schemas.openxmlformats.org/officeDocument/2006/relationships/image" Target="../media/image22.wmf"/><Relationship Id="rId5" Type="http://schemas.openxmlformats.org/officeDocument/2006/relationships/image" Target="../media/image19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21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1.bin"/><Relationship Id="rId7" Type="http://schemas.openxmlformats.org/officeDocument/2006/relationships/oleObject" Target="../embeddings/oleObject23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5.bin"/><Relationship Id="rId5" Type="http://schemas.openxmlformats.org/officeDocument/2006/relationships/oleObject" Target="../embeddings/oleObject22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4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27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26.wmf"/><Relationship Id="rId4" Type="http://schemas.openxmlformats.org/officeDocument/2006/relationships/image" Target="../media/image23.wmf"/><Relationship Id="rId9" Type="http://schemas.openxmlformats.org/officeDocument/2006/relationships/oleObject" Target="../embeddings/oleObject29.bin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wmf"/><Relationship Id="rId3" Type="http://schemas.openxmlformats.org/officeDocument/2006/relationships/oleObject" Target="../embeddings/oleObject31.bin"/><Relationship Id="rId7" Type="http://schemas.openxmlformats.org/officeDocument/2006/relationships/oleObject" Target="../embeddings/oleObject3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29.wmf"/><Relationship Id="rId5" Type="http://schemas.openxmlformats.org/officeDocument/2006/relationships/oleObject" Target="../embeddings/oleObject32.bin"/><Relationship Id="rId4" Type="http://schemas.openxmlformats.org/officeDocument/2006/relationships/image" Target="../media/image28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34.bin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3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oleObject" Target="../embeddings/oleObject37.bin"/><Relationship Id="rId7" Type="http://schemas.openxmlformats.org/officeDocument/2006/relationships/oleObject" Target="../embeddings/oleObject3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8.bin"/><Relationship Id="rId10" Type="http://schemas.openxmlformats.org/officeDocument/2006/relationships/image" Target="../media/image36.wmf"/><Relationship Id="rId4" Type="http://schemas.openxmlformats.org/officeDocument/2006/relationships/image" Target="../media/image33.wmf"/><Relationship Id="rId9" Type="http://schemas.openxmlformats.org/officeDocument/2006/relationships/oleObject" Target="../embeddings/oleObject4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37.w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oleObject" Target="../embeddings/oleObject42.bin"/><Relationship Id="rId7" Type="http://schemas.openxmlformats.org/officeDocument/2006/relationships/oleObject" Target="../embeddings/oleObject44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9.wmf"/><Relationship Id="rId11" Type="http://schemas.openxmlformats.org/officeDocument/2006/relationships/image" Target="../media/image37.wmf"/><Relationship Id="rId5" Type="http://schemas.openxmlformats.org/officeDocument/2006/relationships/oleObject" Target="../embeddings/oleObject43.bin"/><Relationship Id="rId10" Type="http://schemas.openxmlformats.org/officeDocument/2006/relationships/oleObject" Target="../embeddings/oleObject45.bin"/><Relationship Id="rId4" Type="http://schemas.openxmlformats.org/officeDocument/2006/relationships/image" Target="../media/image38.wmf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8.bin"/><Relationship Id="rId3" Type="http://schemas.openxmlformats.org/officeDocument/2006/relationships/oleObject" Target="../embeddings/oleObject46.bin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40.wmf"/><Relationship Id="rId5" Type="http://schemas.openxmlformats.org/officeDocument/2006/relationships/oleObject" Target="../embeddings/oleObject47.bin"/><Relationship Id="rId4" Type="http://schemas.openxmlformats.org/officeDocument/2006/relationships/image" Target="../media/image37.wmf"/><Relationship Id="rId9" Type="http://schemas.openxmlformats.org/officeDocument/2006/relationships/image" Target="../media/image42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jpe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oleObject" Target="../embeddings/oleObject49.bin"/><Relationship Id="rId7" Type="http://schemas.openxmlformats.org/officeDocument/2006/relationships/oleObject" Target="../embeddings/oleObject51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47.wmf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49.wmf"/><Relationship Id="rId4" Type="http://schemas.openxmlformats.org/officeDocument/2006/relationships/image" Target="../media/image46.wmf"/><Relationship Id="rId9" Type="http://schemas.openxmlformats.org/officeDocument/2006/relationships/oleObject" Target="../embeddings/oleObject52.bin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54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1.wmf"/><Relationship Id="rId11" Type="http://schemas.openxmlformats.org/officeDocument/2006/relationships/oleObject" Target="../embeddings/oleObject57.bin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53.wmf"/><Relationship Id="rId4" Type="http://schemas.openxmlformats.org/officeDocument/2006/relationships/image" Target="../media/image50.wmf"/><Relationship Id="rId9" Type="http://schemas.openxmlformats.org/officeDocument/2006/relationships/oleObject" Target="../embeddings/oleObject56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13" Type="http://schemas.openxmlformats.org/officeDocument/2006/relationships/image" Target="../media/image56.wmf"/><Relationship Id="rId3" Type="http://schemas.openxmlformats.org/officeDocument/2006/relationships/notesSlide" Target="../notesSlides/notesSlide9.xml"/><Relationship Id="rId7" Type="http://schemas.openxmlformats.org/officeDocument/2006/relationships/diagramData" Target="../diagrams/data1.xml"/><Relationship Id="rId12" Type="http://schemas.openxmlformats.org/officeDocument/2006/relationships/oleObject" Target="../embeddings/oleObject5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55.wmf"/><Relationship Id="rId11" Type="http://schemas.microsoft.com/office/2007/relationships/diagramDrawing" Target="../diagrams/drawing1.xml"/><Relationship Id="rId5" Type="http://schemas.openxmlformats.org/officeDocument/2006/relationships/oleObject" Target="../embeddings/oleObject58.bin"/><Relationship Id="rId10" Type="http://schemas.openxmlformats.org/officeDocument/2006/relationships/diagramColors" Target="../diagrams/colors1.xml"/><Relationship Id="rId4" Type="http://schemas.openxmlformats.org/officeDocument/2006/relationships/image" Target="../media/image57.png"/><Relationship Id="rId9" Type="http://schemas.openxmlformats.org/officeDocument/2006/relationships/diagramQuickStyle" Target="../diagrams/quickStyle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www.bio.utexas.ed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7.wmf"/><Relationship Id="rId4" Type="http://schemas.openxmlformats.org/officeDocument/2006/relationships/oleObject" Target="../embeddings/oleObject60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3.bin"/><Relationship Id="rId13" Type="http://schemas.openxmlformats.org/officeDocument/2006/relationships/image" Target="../media/image63.wmf"/><Relationship Id="rId3" Type="http://schemas.openxmlformats.org/officeDocument/2006/relationships/oleObject" Target="../embeddings/oleObject61.bin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6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62.bin"/><Relationship Id="rId11" Type="http://schemas.openxmlformats.org/officeDocument/2006/relationships/image" Target="../media/image62.wmf"/><Relationship Id="rId5" Type="http://schemas.openxmlformats.org/officeDocument/2006/relationships/image" Target="../media/image58.png"/><Relationship Id="rId10" Type="http://schemas.openxmlformats.org/officeDocument/2006/relationships/oleObject" Target="../embeddings/oleObject64.bin"/><Relationship Id="rId4" Type="http://schemas.openxmlformats.org/officeDocument/2006/relationships/image" Target="../media/image17.wmf"/><Relationship Id="rId9" Type="http://schemas.openxmlformats.org/officeDocument/2006/relationships/image" Target="../media/image61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13" Type="http://schemas.openxmlformats.org/officeDocument/2006/relationships/image" Target="../media/image63.wmf"/><Relationship Id="rId3" Type="http://schemas.openxmlformats.org/officeDocument/2006/relationships/oleObject" Target="../embeddings/oleObject66.bin"/><Relationship Id="rId7" Type="http://schemas.openxmlformats.org/officeDocument/2006/relationships/image" Target="../media/image60.wmf"/><Relationship Id="rId12" Type="http://schemas.openxmlformats.org/officeDocument/2006/relationships/oleObject" Target="../embeddings/oleObject7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1.vml"/><Relationship Id="rId6" Type="http://schemas.openxmlformats.org/officeDocument/2006/relationships/oleObject" Target="../embeddings/oleObject67.bin"/><Relationship Id="rId11" Type="http://schemas.openxmlformats.org/officeDocument/2006/relationships/image" Target="../media/image62.wmf"/><Relationship Id="rId5" Type="http://schemas.openxmlformats.org/officeDocument/2006/relationships/image" Target="../media/image58.png"/><Relationship Id="rId15" Type="http://schemas.openxmlformats.org/officeDocument/2006/relationships/image" Target="../media/image64.wmf"/><Relationship Id="rId10" Type="http://schemas.openxmlformats.org/officeDocument/2006/relationships/oleObject" Target="../embeddings/oleObject69.bin"/><Relationship Id="rId4" Type="http://schemas.openxmlformats.org/officeDocument/2006/relationships/image" Target="../media/image17.wmf"/><Relationship Id="rId9" Type="http://schemas.openxmlformats.org/officeDocument/2006/relationships/image" Target="../media/image61.wmf"/><Relationship Id="rId14" Type="http://schemas.openxmlformats.org/officeDocument/2006/relationships/oleObject" Target="../embeddings/oleObject71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6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mp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4.bin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6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2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67.wmf"/><Relationship Id="rId4" Type="http://schemas.openxmlformats.org/officeDocument/2006/relationships/oleObject" Target="../embeddings/oleObject72.bin"/><Relationship Id="rId9" Type="http://schemas.openxmlformats.org/officeDocument/2006/relationships/image" Target="../media/image69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5.bin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71.wmf"/><Relationship Id="rId5" Type="http://schemas.openxmlformats.org/officeDocument/2006/relationships/oleObject" Target="../embeddings/oleObject76.bin"/><Relationship Id="rId4" Type="http://schemas.openxmlformats.org/officeDocument/2006/relationships/image" Target="../media/image70.wmf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wmf"/><Relationship Id="rId3" Type="http://schemas.openxmlformats.org/officeDocument/2006/relationships/oleObject" Target="../embeddings/oleObject77.bin"/><Relationship Id="rId7" Type="http://schemas.openxmlformats.org/officeDocument/2006/relationships/oleObject" Target="../embeddings/oleObject79.bin"/><Relationship Id="rId12" Type="http://schemas.openxmlformats.org/officeDocument/2006/relationships/image" Target="../media/image76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4.vml"/><Relationship Id="rId6" Type="http://schemas.openxmlformats.org/officeDocument/2006/relationships/image" Target="../media/image73.wmf"/><Relationship Id="rId11" Type="http://schemas.openxmlformats.org/officeDocument/2006/relationships/oleObject" Target="../embeddings/oleObject81.bin"/><Relationship Id="rId5" Type="http://schemas.openxmlformats.org/officeDocument/2006/relationships/oleObject" Target="../embeddings/oleObject78.bin"/><Relationship Id="rId10" Type="http://schemas.openxmlformats.org/officeDocument/2006/relationships/image" Target="../media/image75.wmf"/><Relationship Id="rId4" Type="http://schemas.openxmlformats.org/officeDocument/2006/relationships/image" Target="../media/image72.wmf"/><Relationship Id="rId9" Type="http://schemas.openxmlformats.org/officeDocument/2006/relationships/oleObject" Target="../embeddings/oleObject80.bin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3.bin"/><Relationship Id="rId3" Type="http://schemas.openxmlformats.org/officeDocument/2006/relationships/video" Target="../media/media2.avi"/><Relationship Id="rId7" Type="http://schemas.openxmlformats.org/officeDocument/2006/relationships/image" Target="../media/image79.png"/><Relationship Id="rId2" Type="http://schemas.microsoft.com/office/2007/relationships/media" Target="../media/media2.avi"/><Relationship Id="rId1" Type="http://schemas.openxmlformats.org/officeDocument/2006/relationships/vmlDrawing" Target="../drawings/vmlDrawing25.vml"/><Relationship Id="rId6" Type="http://schemas.openxmlformats.org/officeDocument/2006/relationships/image" Target="../media/image77.wmf"/><Relationship Id="rId5" Type="http://schemas.openxmlformats.org/officeDocument/2006/relationships/oleObject" Target="../embeddings/oleObject82.bin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78.w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7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9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9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9.bin"/><Relationship Id="rId10" Type="http://schemas.openxmlformats.org/officeDocument/2006/relationships/image" Target="../media/image15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1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12" Type="http://schemas.openxmlformats.org/officeDocument/2006/relationships/image" Target="../media/image18.w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6.wmf"/><Relationship Id="rId11" Type="http://schemas.openxmlformats.org/officeDocument/2006/relationships/oleObject" Target="../embeddings/oleObject16.bin"/><Relationship Id="rId5" Type="http://schemas.openxmlformats.org/officeDocument/2006/relationships/oleObject" Target="../embeddings/oleObject13.bin"/><Relationship Id="rId10" Type="http://schemas.openxmlformats.org/officeDocument/2006/relationships/image" Target="../media/image13.wmf"/><Relationship Id="rId4" Type="http://schemas.openxmlformats.org/officeDocument/2006/relationships/image" Target="../media/image12.wmf"/><Relationship Id="rId9" Type="http://schemas.openxmlformats.org/officeDocument/2006/relationships/oleObject" Target="../embeddings/oleObject15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idx="1"/>
          </p:nvPr>
        </p:nvSpPr>
        <p:spPr>
          <a:xfrm>
            <a:off x="846417" y="1505024"/>
            <a:ext cx="7781767" cy="3665333"/>
          </a:xfrm>
          <a:solidFill>
            <a:schemeClr val="bg2"/>
          </a:solidFill>
        </p:spPr>
        <p:txBody>
          <a:bodyPr>
            <a:normAutofit fontScale="25000" lnSpcReduction="20000"/>
          </a:bodyPr>
          <a:lstStyle/>
          <a:p>
            <a:pPr algn="ctr"/>
            <a:endParaRPr lang="fr-FR" dirty="0" smtClean="0"/>
          </a:p>
          <a:p>
            <a:pPr algn="ctr">
              <a:lnSpc>
                <a:spcPct val="120000"/>
              </a:lnSpc>
            </a:pPr>
            <a:r>
              <a:rPr lang="en-US" sz="12700" dirty="0">
                <a:latin typeface="Calibri Light" panose="020F0302020204030204" pitchFamily="34" charset="0"/>
              </a:rPr>
              <a:t>A two-compartment hierarchical porous medium system for vascular tumor growth:</a:t>
            </a:r>
          </a:p>
          <a:p>
            <a:pPr algn="ctr">
              <a:lnSpc>
                <a:spcPct val="120000"/>
              </a:lnSpc>
            </a:pPr>
            <a:r>
              <a:rPr lang="en-US" sz="12700" dirty="0">
                <a:latin typeface="Calibri Light" panose="020F0302020204030204" pitchFamily="34" charset="0"/>
              </a:rPr>
              <a:t>theory and implementation in </a:t>
            </a:r>
            <a:r>
              <a:rPr lang="en-US" sz="12700" dirty="0" smtClean="0">
                <a:latin typeface="Calibri Light" panose="020F0302020204030204" pitchFamily="34" charset="0"/>
              </a:rPr>
              <a:t>Cast3M</a:t>
            </a:r>
          </a:p>
          <a:p>
            <a:pPr algn="ctr"/>
            <a:endParaRPr lang="en-US" sz="7200" dirty="0"/>
          </a:p>
          <a:p>
            <a:pPr algn="ctr"/>
            <a:r>
              <a:rPr lang="en-US" sz="7700" dirty="0">
                <a:latin typeface="Calibri Light" panose="020F0302020204030204" pitchFamily="34" charset="0"/>
              </a:rPr>
              <a:t>Giuseppe </a:t>
            </a:r>
            <a:r>
              <a:rPr lang="en-US" sz="7700" dirty="0" err="1">
                <a:latin typeface="Calibri Light" panose="020F0302020204030204" pitchFamily="34" charset="0"/>
              </a:rPr>
              <a:t>Sciumè</a:t>
            </a:r>
            <a:endParaRPr lang="en-US" sz="7700" dirty="0">
              <a:latin typeface="Calibri Light" panose="020F0302020204030204" pitchFamily="34" charset="0"/>
            </a:endParaRPr>
          </a:p>
          <a:p>
            <a:pPr algn="ctr"/>
            <a:endParaRPr lang="en-US" sz="5100" dirty="0">
              <a:latin typeface="Calibri Light" panose="020F0302020204030204" pitchFamily="34" charset="0"/>
            </a:endParaRPr>
          </a:p>
          <a:p>
            <a:pPr algn="ctr"/>
            <a:r>
              <a:rPr lang="en-US" sz="6000" dirty="0">
                <a:latin typeface="Calibri Light" panose="020F0302020204030204" pitchFamily="34" charset="0"/>
              </a:rPr>
              <a:t>I2M / University of Bordeaux – Esplanade des Arts et Métiers 33405 - </a:t>
            </a:r>
            <a:r>
              <a:rPr lang="en-US" sz="6000" dirty="0" err="1">
                <a:latin typeface="Calibri Light" panose="020F0302020204030204" pitchFamily="34" charset="0"/>
              </a:rPr>
              <a:t>Talence</a:t>
            </a:r>
            <a:r>
              <a:rPr lang="en-US" sz="6000" dirty="0">
                <a:latin typeface="Calibri Light" panose="020F0302020204030204" pitchFamily="34" charset="0"/>
              </a:rPr>
              <a:t> France</a:t>
            </a:r>
          </a:p>
        </p:txBody>
      </p:sp>
      <p:sp>
        <p:nvSpPr>
          <p:cNvPr id="6" name="Titre 3"/>
          <p:cNvSpPr>
            <a:spLocks noGrp="1"/>
          </p:cNvSpPr>
          <p:nvPr>
            <p:ph type="title"/>
          </p:nvPr>
        </p:nvSpPr>
        <p:spPr>
          <a:xfrm>
            <a:off x="504811" y="-77154"/>
            <a:ext cx="7094219" cy="1234962"/>
          </a:xfrm>
        </p:spPr>
        <p:txBody>
          <a:bodyPr>
            <a:normAutofit/>
          </a:bodyPr>
          <a:lstStyle/>
          <a:p>
            <a:r>
              <a:rPr lang="en-US" sz="1900" dirty="0">
                <a:latin typeface="+mn-lt"/>
              </a:rPr>
              <a:t>Club Cast3M </a:t>
            </a:r>
            <a:r>
              <a:rPr lang="en-US" sz="1900" dirty="0" smtClean="0">
                <a:latin typeface="+mn-lt"/>
              </a:rPr>
              <a:t>2017 – Paris, 24 November 2017 </a:t>
            </a:r>
            <a:endParaRPr lang="en-US" sz="1900" dirty="0">
              <a:latin typeface="+mn-lt"/>
            </a:endParaRPr>
          </a:p>
        </p:txBody>
      </p:sp>
      <p:pic>
        <p:nvPicPr>
          <p:cNvPr id="2050" name="Picture 2" descr="Mostra immagine origin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58" t="-14351" r="-7476" b="-15057"/>
          <a:stretch/>
        </p:blipFill>
        <p:spPr bwMode="auto">
          <a:xfrm>
            <a:off x="746684" y="5685152"/>
            <a:ext cx="1493419" cy="812414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5469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Momentum </a:t>
            </a:r>
            <a:r>
              <a:rPr lang="en-US" sz="2800" dirty="0"/>
              <a:t>c</a:t>
            </a:r>
            <a:r>
              <a:rPr lang="en-US" sz="2800" dirty="0" smtClean="0"/>
              <a:t>. </a:t>
            </a:r>
            <a:r>
              <a:rPr lang="en-US" sz="2800" dirty="0" err="1"/>
              <a:t>eqs</a:t>
            </a:r>
            <a:r>
              <a:rPr lang="en-US" sz="2800" dirty="0"/>
              <a:t> for </a:t>
            </a:r>
            <a:r>
              <a:rPr lang="en-US" sz="2800" dirty="0" smtClean="0"/>
              <a:t>phases </a:t>
            </a:r>
            <a:r>
              <a:rPr lang="en-US" sz="1600" dirty="0" smtClean="0"/>
              <a:t>(15 </a:t>
            </a:r>
            <a:r>
              <a:rPr lang="en-US" sz="1600" dirty="0"/>
              <a:t>scalar independent </a:t>
            </a:r>
            <a:r>
              <a:rPr lang="en-US" sz="1600" dirty="0" err="1"/>
              <a:t>eqs</a:t>
            </a:r>
            <a:r>
              <a:rPr lang="en-US" sz="1600" dirty="0"/>
              <a:t>)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13" name="Rettangolo 12"/>
          <p:cNvSpPr/>
          <p:nvPr/>
        </p:nvSpPr>
        <p:spPr>
          <a:xfrm>
            <a:off x="561539" y="1139262"/>
            <a:ext cx="8316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Arial" pitchFamily="34" charset="0"/>
              </a:rPr>
              <a:t>Mom. c. </a:t>
            </a:r>
            <a:r>
              <a:rPr lang="en-US" sz="2400" b="1" dirty="0" err="1" smtClean="0">
                <a:solidFill>
                  <a:schemeClr val="accent1"/>
                </a:solidFill>
                <a:cs typeface="Arial" pitchFamily="34" charset="0"/>
              </a:rPr>
              <a:t>eqn</a:t>
            </a:r>
            <a:r>
              <a:rPr lang="en-US" sz="2400" b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400" b="1" dirty="0">
                <a:solidFill>
                  <a:schemeClr val="accent1"/>
                </a:solidFill>
                <a:cs typeface="Arial" pitchFamily="34" charset="0"/>
              </a:rPr>
              <a:t>multiphase system </a:t>
            </a:r>
            <a:r>
              <a:rPr lang="en-US" sz="1400" b="1" u="sng" dirty="0">
                <a:solidFill>
                  <a:schemeClr val="accent1"/>
                </a:solidFill>
                <a:cs typeface="Arial" pitchFamily="34" charset="0"/>
              </a:rPr>
              <a:t>(3 scalar independent </a:t>
            </a:r>
            <a:r>
              <a:rPr lang="en-US" sz="1400" b="1" u="sng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1400" b="1" u="sng" dirty="0">
                <a:solidFill>
                  <a:schemeClr val="accent1"/>
                </a:solidFill>
                <a:cs typeface="Arial" pitchFamily="34" charset="0"/>
              </a:rPr>
              <a:t>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6"/>
              <p:cNvSpPr>
                <a:spLocks noChangeArrowheads="1"/>
              </p:cNvSpPr>
              <p:nvPr/>
            </p:nvSpPr>
            <p:spPr bwMode="auto">
              <a:xfrm>
                <a:off x="561539" y="1769342"/>
                <a:ext cx="8201461" cy="9399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fr-FR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Summing </a:t>
                </a:r>
                <a:r>
                  <a:rPr kumimoji="0" lang="en-US" altLang="fr-FR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[mo.</a:t>
                </a:r>
                <a:r>
                  <a:rPr kumimoji="0" lang="el-GR" altLang="fr-FR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α</a:t>
                </a:r>
                <a:r>
                  <a:rPr lang="fr-FR" altLang="fr-FR" sz="1800" b="1" dirty="0">
                    <a:ea typeface="Times New Roman" pitchFamily="18" charset="0"/>
                    <a:cs typeface="Times New Roman" pitchFamily="18" charset="0"/>
                  </a:rPr>
                  <a:t>]</a:t>
                </a:r>
                <a:r>
                  <a:rPr kumimoji="0" lang="fr-FR" altLang="fr-FR" sz="18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altLang="fr-FR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over all phases gives the momentum equation of the whole multiphase system as:</a:t>
                </a:r>
              </a:p>
              <a:p>
                <a:pPr lv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fr-FR" sz="14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(</a:t>
                </a:r>
                <a:r>
                  <a:rPr lang="en-US" altLang="fr-FR" sz="1400" dirty="0">
                    <a:solidFill>
                      <a:schemeClr val="accent1"/>
                    </a:solidFill>
                    <a:ea typeface="Times New Roman" pitchFamily="18" charset="0"/>
                    <a:cs typeface="Times New Roman" pitchFamily="18" charset="0"/>
                  </a:rPr>
                  <a:t>Summation allows </a:t>
                </a:r>
                <a:r>
                  <a:rPr lang="en-US" altLang="fr-FR" sz="1400" dirty="0" smtClean="0">
                    <a:solidFill>
                      <a:schemeClr val="accent1"/>
                    </a:solidFill>
                    <a:ea typeface="Times New Roman" pitchFamily="18" charset="0"/>
                    <a:cs typeface="Times New Roman" pitchFamily="18" charset="0"/>
                  </a:rPr>
                  <a:t>eliminating momentum </a:t>
                </a:r>
                <a:r>
                  <a:rPr lang="en-US" altLang="fr-FR" sz="1400" dirty="0">
                    <a:solidFill>
                      <a:schemeClr val="accent1"/>
                    </a:solidFill>
                    <a:ea typeface="Times New Roman" pitchFamily="18" charset="0"/>
                    <a:cs typeface="Times New Roman" pitchFamily="18" charset="0"/>
                  </a:rPr>
                  <a:t>transfer terms </a:t>
                </a:r>
                <a14:m>
                  <m:oMath xmlns:m="http://schemas.openxmlformats.org/officeDocument/2006/math">
                    <m:limUpp>
                      <m:limUppPr>
                        <m:ctrlPr>
                          <a:rPr lang="fr-FR" sz="1400" b="1" i="1">
                            <a:solidFill>
                              <a:schemeClr val="accent1"/>
                            </a:solidFill>
                            <a:latin typeface="Cambria Math"/>
                          </a:rPr>
                        </m:ctrlPr>
                      </m:limUppPr>
                      <m:e>
                        <m:r>
                          <a:rPr lang="fr-FR" sz="1400" b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𝐓</m:t>
                        </m:r>
                      </m:e>
                      <m:lim>
                        <m:r>
                          <a:rPr lang="fr-FR" sz="1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𝜅</m:t>
                        </m:r>
                        <m:r>
                          <a:rPr lang="fr-FR" sz="1400">
                            <a:solidFill>
                              <a:schemeClr val="accent1"/>
                            </a:solidFill>
                            <a:latin typeface="Cambria Math"/>
                          </a:rPr>
                          <m:t>→</m:t>
                        </m:r>
                        <m:r>
                          <a:rPr lang="fr-FR" sz="1400" i="1">
                            <a:solidFill>
                              <a:schemeClr val="accent1"/>
                            </a:solidFill>
                            <a:latin typeface="Cambria Math"/>
                          </a:rPr>
                          <m:t>𝛼</m:t>
                        </m:r>
                      </m:lim>
                    </m:limUpp>
                  </m:oMath>
                </a14:m>
                <a:r>
                  <a:rPr lang="en-US" altLang="fr-FR" sz="1400" dirty="0">
                    <a:solidFill>
                      <a:schemeClr val="accent1"/>
                    </a:solidFill>
                    <a:ea typeface="Times New Roman" pitchFamily="18" charset="0"/>
                    <a:cs typeface="Times New Roman" pitchFamily="18" charset="0"/>
                  </a:rPr>
                  <a:t> </a:t>
                </a:r>
                <a:r>
                  <a:rPr kumimoji="0" lang="en-US" altLang="fr-FR" sz="1400" b="0" i="0" u="none" strike="noStrike" cap="none" normalizeH="0" baseline="0" dirty="0" smtClean="0">
                    <a:ln>
                      <a:noFill/>
                    </a:ln>
                    <a:solidFill>
                      <a:schemeClr val="accent1"/>
                    </a:solidFill>
                    <a:effectLst/>
                    <a:ea typeface="Times New Roman" pitchFamily="18" charset="0"/>
                    <a:cs typeface="Times New Roman" pitchFamily="18" charset="0"/>
                  </a:rPr>
                  <a:t>) </a:t>
                </a:r>
                <a:endParaRPr kumimoji="0" lang="fr-FR" altLang="fr-FR" sz="1400" b="0" i="0" u="none" strike="noStrike" cap="none" normalizeH="0" baseline="0" dirty="0" smtClean="0">
                  <a:ln>
                    <a:noFill/>
                  </a:ln>
                  <a:solidFill>
                    <a:schemeClr val="tx2"/>
                  </a:solidFill>
                  <a:effectLst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1539" y="1769342"/>
                <a:ext cx="8201461" cy="939937"/>
              </a:xfrm>
              <a:prstGeom prst="rect">
                <a:avLst/>
              </a:prstGeom>
              <a:blipFill rotWithShape="1">
                <a:blip r:embed="rId3"/>
                <a:stretch>
                  <a:fillRect l="-594" t="-2597" b="-6494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244932"/>
              </p:ext>
            </p:extLst>
          </p:nvPr>
        </p:nvGraphicFramePr>
        <p:xfrm>
          <a:off x="1480195" y="3526341"/>
          <a:ext cx="334990" cy="474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2" name="Equation" r:id="rId4" imgW="152268" imgH="215713" progId="Equation.DSMT4">
                  <p:embed/>
                </p:oleObj>
              </mc:Choice>
              <mc:Fallback>
                <p:oleObj name="Equation" r:id="rId4" imgW="152268" imgH="21571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0195" y="3526341"/>
                        <a:ext cx="334990" cy="474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1829483"/>
              </p:ext>
            </p:extLst>
          </p:nvPr>
        </p:nvGraphicFramePr>
        <p:xfrm>
          <a:off x="4611188" y="3517218"/>
          <a:ext cx="3017838" cy="782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3" name="Equation" r:id="rId6" imgW="1371600" imgH="355320" progId="Equation.DSMT4">
                  <p:embed/>
                </p:oleObj>
              </mc:Choice>
              <mc:Fallback>
                <p:oleObj name="Equation" r:id="rId6" imgW="1371600" imgH="3553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1188" y="3517218"/>
                        <a:ext cx="3017838" cy="7826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561539" y="3634354"/>
            <a:ext cx="395492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Times New Roman" pitchFamily="18" charset="0"/>
                <a:cs typeface="Times New Roman" pitchFamily="18" charset="0"/>
              </a:rPr>
              <a:t> where         is the total stress tensor:</a:t>
            </a:r>
            <a:endParaRPr kumimoji="0" lang="en-US" altLang="fr-FR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18" name="Rettangolo 17"/>
          <p:cNvSpPr/>
          <p:nvPr/>
        </p:nvSpPr>
        <p:spPr>
          <a:xfrm>
            <a:off x="561539" y="4520198"/>
            <a:ext cx="83164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chemeClr val="accent1"/>
                </a:solidFill>
                <a:cs typeface="Arial" pitchFamily="34" charset="0"/>
              </a:rPr>
              <a:t>Mom. c. </a:t>
            </a:r>
            <a:r>
              <a:rPr lang="en-US" sz="2400" b="1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2400" b="1" dirty="0">
                <a:solidFill>
                  <a:schemeClr val="accent1"/>
                </a:solidFill>
                <a:cs typeface="Arial" pitchFamily="34" charset="0"/>
              </a:rPr>
              <a:t> for fluid phases </a:t>
            </a:r>
            <a:r>
              <a:rPr lang="en-US" sz="1400" b="1" u="sng" dirty="0" smtClean="0">
                <a:solidFill>
                  <a:schemeClr val="accent1"/>
                </a:solidFill>
                <a:cs typeface="Arial" pitchFamily="34" charset="0"/>
              </a:rPr>
              <a:t>(12 </a:t>
            </a:r>
            <a:r>
              <a:rPr lang="en-US" sz="1400" b="1" u="sng" dirty="0">
                <a:solidFill>
                  <a:schemeClr val="accent1"/>
                </a:solidFill>
                <a:cs typeface="Arial" pitchFamily="34" charset="0"/>
              </a:rPr>
              <a:t>scalar independent </a:t>
            </a:r>
            <a:r>
              <a:rPr lang="en-US" sz="1400" b="1" u="sng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1400" b="1" u="sng" dirty="0">
                <a:solidFill>
                  <a:schemeClr val="accent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9" name="ZoneTexte 50"/>
          <p:cNvSpPr txBox="1"/>
          <p:nvPr/>
        </p:nvSpPr>
        <p:spPr>
          <a:xfrm>
            <a:off x="2172979" y="6031785"/>
            <a:ext cx="2952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Resistance tensor</a:t>
            </a:r>
          </a:p>
        </p:txBody>
      </p:sp>
      <p:graphicFrame>
        <p:nvGraphicFramePr>
          <p:cNvPr id="20" name="Oggetto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3543530"/>
              </p:ext>
            </p:extLst>
          </p:nvPr>
        </p:nvGraphicFramePr>
        <p:xfrm>
          <a:off x="2083320" y="5229225"/>
          <a:ext cx="6413500" cy="603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4" name="Equation" r:id="rId8" imgW="2565360" imgH="241200" progId="Equation.DSMT4">
                  <p:embed/>
                </p:oleObj>
              </mc:Choice>
              <mc:Fallback>
                <p:oleObj name="Equation" r:id="rId8" imgW="256536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3320" y="5229225"/>
                        <a:ext cx="6413500" cy="603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1" name="Connecteur droit 46"/>
          <p:cNvCxnSpPr/>
          <p:nvPr/>
        </p:nvCxnSpPr>
        <p:spPr>
          <a:xfrm>
            <a:off x="3541131" y="5761202"/>
            <a:ext cx="1220" cy="324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ZoneTexte 11"/>
          <p:cNvSpPr txBox="1"/>
          <p:nvPr/>
        </p:nvSpPr>
        <p:spPr>
          <a:xfrm>
            <a:off x="5832524" y="6091580"/>
            <a:ext cx="2664296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cs typeface="Times" panose="02020603050405020304" pitchFamily="18" charset="0"/>
              </a:rPr>
              <a:t>with   </a:t>
            </a:r>
            <a:r>
              <a:rPr lang="en-US" i="1" dirty="0" smtClean="0">
                <a:cs typeface="Times" panose="02020603050405020304" pitchFamily="18" charset="0"/>
              </a:rPr>
              <a:t>  f = t, h, l, b </a:t>
            </a:r>
          </a:p>
        </p:txBody>
      </p: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0252170"/>
              </p:ext>
            </p:extLst>
          </p:nvPr>
        </p:nvGraphicFramePr>
        <p:xfrm>
          <a:off x="3093189" y="2791840"/>
          <a:ext cx="5491163" cy="633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85" name="Equation" r:id="rId10" imgW="2197080" imgH="253800" progId="Equation.DSMT4">
                  <p:embed/>
                </p:oleObj>
              </mc:Choice>
              <mc:Fallback>
                <p:oleObj name="Equation" r:id="rId10" imgW="2197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3189" y="2791840"/>
                        <a:ext cx="5491163" cy="633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58985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Model closure</a:t>
            </a:r>
            <a:endParaRPr lang="en-US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24" name="CasellaDiTesto 23"/>
          <p:cNvSpPr txBox="1"/>
          <p:nvPr/>
        </p:nvSpPr>
        <p:spPr>
          <a:xfrm>
            <a:off x="721658" y="1430289"/>
            <a:ext cx="7632848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phases ……………………………………………………………………….……………….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7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TC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species ………………………………………………………………........................….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2 scalar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eqn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HC species ………………………………………………….………………………….…… 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1 scalar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eqn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IF species …………………………………………………….………………………….……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2 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Mom.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multiphase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system ………………...…………………………………………………….……..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3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Mom.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for fluid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phases ………………………………………………………………....................….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12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				</a:t>
            </a:r>
            <a:r>
              <a:rPr lang="en-US" sz="14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T</a:t>
            </a:r>
            <a:r>
              <a:rPr lang="en-US" sz="1400" b="1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otal :         27 scalar </a:t>
            </a:r>
            <a:r>
              <a:rPr lang="en-US" sz="14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independent </a:t>
            </a:r>
            <a:r>
              <a:rPr lang="en-US" sz="1400" b="1" u="sng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400" b="1" u="sng" dirty="0">
              <a:solidFill>
                <a:srgbClr val="FF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028122"/>
              </p:ext>
            </p:extLst>
          </p:nvPr>
        </p:nvGraphicFramePr>
        <p:xfrm>
          <a:off x="724304" y="3499040"/>
          <a:ext cx="7632849" cy="23299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93613"/>
                <a:gridCol w="739302"/>
                <a:gridCol w="1066641"/>
                <a:gridCol w="3460600"/>
                <a:gridCol w="1272693"/>
              </a:tblGrid>
              <a:tr h="5379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Phase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Phase indicator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Species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Associated variables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N. equivalent scalar variables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Solid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12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Tumor cells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Lt, </a:t>
                      </a:r>
                      <a:r>
                        <a:rPr lang="en-US" sz="100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Nt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Host cells 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ECh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Interstitial fluid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</a:t>
                      </a:r>
                      <a:endParaRPr lang="fr-FR" sz="1100" i="1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OXYl</a:t>
                      </a: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, </a:t>
                      </a:r>
                      <a:r>
                        <a:rPr lang="en-US" sz="10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TAFl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14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Blood vessels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</a:t>
                      </a:r>
                      <a:endParaRPr lang="fr-FR" sz="1100" i="1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Total of scalar unknowns</a:t>
                      </a:r>
                      <a:endParaRPr lang="fr-FR" sz="11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50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Ogget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7064987"/>
              </p:ext>
            </p:extLst>
          </p:nvPr>
        </p:nvGraphicFramePr>
        <p:xfrm>
          <a:off x="4963048" y="4075104"/>
          <a:ext cx="762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51" name="Equation" r:id="rId3" imgW="761669" imgH="228501" progId="Equation.DSMT4">
                  <p:embed/>
                </p:oleObj>
              </mc:Choice>
              <mc:Fallback>
                <p:oleObj name="Equation" r:id="rId3" imgW="761669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048" y="4075104"/>
                        <a:ext cx="7620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gget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4863598"/>
              </p:ext>
            </p:extLst>
          </p:nvPr>
        </p:nvGraphicFramePr>
        <p:xfrm>
          <a:off x="4747024" y="4363136"/>
          <a:ext cx="1089025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52" name="Equation" r:id="rId5" imgW="1079032" imgH="215806" progId="Equation.DSMT4">
                  <p:embed/>
                </p:oleObj>
              </mc:Choice>
              <mc:Fallback>
                <p:oleObj name="Equation" r:id="rId5" imgW="1079032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7024" y="4363136"/>
                        <a:ext cx="1089025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gget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9455383"/>
              </p:ext>
            </p:extLst>
          </p:nvPr>
        </p:nvGraphicFramePr>
        <p:xfrm>
          <a:off x="4610481" y="4644886"/>
          <a:ext cx="1293813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53" name="Equation" r:id="rId7" imgW="1257120" imgH="228600" progId="Equation.DSMT4">
                  <p:embed/>
                </p:oleObj>
              </mc:Choice>
              <mc:Fallback>
                <p:oleObj name="Equation" r:id="rId7" imgW="1257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481" y="4644886"/>
                        <a:ext cx="1293813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852888"/>
              </p:ext>
            </p:extLst>
          </p:nvPr>
        </p:nvGraphicFramePr>
        <p:xfrm>
          <a:off x="4343781" y="4948099"/>
          <a:ext cx="18573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54" name="Equation" r:id="rId9" imgW="1841400" imgH="228600" progId="Equation.DSMT4">
                  <p:embed/>
                </p:oleObj>
              </mc:Choice>
              <mc:Fallback>
                <p:oleObj name="Equation" r:id="rId9" imgW="1841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781" y="4948099"/>
                        <a:ext cx="18573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gget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72849867"/>
              </p:ext>
            </p:extLst>
          </p:nvPr>
        </p:nvGraphicFramePr>
        <p:xfrm>
          <a:off x="4929022" y="5255022"/>
          <a:ext cx="652463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55" name="Equation" r:id="rId11" imgW="634680" imgH="215640" progId="Equation.DSMT4">
                  <p:embed/>
                </p:oleObj>
              </mc:Choice>
              <mc:Fallback>
                <p:oleObj name="Equation" r:id="rId11" imgW="6346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022" y="5255022"/>
                        <a:ext cx="652463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Rettangolo 11"/>
          <p:cNvSpPr/>
          <p:nvPr/>
        </p:nvSpPr>
        <p:spPr>
          <a:xfrm>
            <a:off x="709401" y="6050223"/>
            <a:ext cx="7628295" cy="430887"/>
          </a:xfrm>
          <a:prstGeom prst="rect">
            <a:avLst/>
          </a:prstGeom>
          <a:solidFill>
            <a:schemeClr val="accent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23 </a:t>
            </a:r>
            <a:r>
              <a:rPr lang="en-US" dirty="0">
                <a:solidFill>
                  <a:schemeClr val="bg1"/>
                </a:solidFill>
              </a:rPr>
              <a:t>Constitutive/state </a:t>
            </a:r>
            <a:r>
              <a:rPr lang="en-US" dirty="0" err="1">
                <a:solidFill>
                  <a:schemeClr val="bg1"/>
                </a:solidFill>
              </a:rPr>
              <a:t>eqs</a:t>
            </a:r>
            <a:r>
              <a:rPr lang="en-US" dirty="0">
                <a:solidFill>
                  <a:schemeClr val="bg1"/>
                </a:solidFill>
              </a:rPr>
              <a:t> are needed for model closure</a:t>
            </a:r>
          </a:p>
        </p:txBody>
      </p:sp>
      <p:sp>
        <p:nvSpPr>
          <p:cNvPr id="32" name="Rettangolo 11"/>
          <p:cNvSpPr/>
          <p:nvPr/>
        </p:nvSpPr>
        <p:spPr>
          <a:xfrm>
            <a:off x="707168" y="1051564"/>
            <a:ext cx="7630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Summary of model conservation </a:t>
            </a:r>
            <a:r>
              <a:rPr lang="en-US" dirty="0" err="1" smtClean="0"/>
              <a:t>eqs</a:t>
            </a:r>
            <a:endParaRPr lang="fr-FR" sz="1400" dirty="0"/>
          </a:p>
        </p:txBody>
      </p:sp>
      <p:sp>
        <p:nvSpPr>
          <p:cNvPr id="33" name="Rettangolo 11"/>
          <p:cNvSpPr/>
          <p:nvPr/>
        </p:nvSpPr>
        <p:spPr>
          <a:xfrm>
            <a:off x="707169" y="3092753"/>
            <a:ext cx="76305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Summary of model independent variables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688692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/>
              <a:t>Model closure / </a:t>
            </a:r>
            <a:r>
              <a:rPr lang="en-US" sz="1800" b="1" dirty="0" smtClean="0">
                <a:solidFill>
                  <a:srgbClr val="FFFF00"/>
                </a:solidFill>
              </a:rPr>
              <a:t>assuming phases incompressibility*</a:t>
            </a:r>
            <a:endParaRPr lang="en-US" sz="1400" dirty="0">
              <a:solidFill>
                <a:srgbClr val="FFFF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24" name="CasellaDiTesto 23"/>
          <p:cNvSpPr txBox="1"/>
          <p:nvPr/>
        </p:nvSpPr>
        <p:spPr>
          <a:xfrm>
            <a:off x="721658" y="1430289"/>
            <a:ext cx="7632848" cy="1415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phases ……………………………………………………………………….……………….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7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TC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species ………………………………………………………………........................….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2 scalar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eqn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HC species ………………………………………………….………………………….…… 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1 scalar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eqn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Mass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of IF species …………………………………………………….………………………….……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2 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Mom.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multiphase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system ………………...…………………………………………………….……..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3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Mom. c. </a:t>
            </a:r>
            <a:r>
              <a:rPr lang="en-US" sz="1200" dirty="0" err="1">
                <a:latin typeface="Arial Narrow" panose="020B0606020202030204" pitchFamily="34" charset="0"/>
                <a:cs typeface="Arial" pitchFamily="34" charset="0"/>
              </a:rPr>
              <a:t>eqs</a:t>
            </a:r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 for fluid 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phases ………………………………………………………………....................…. </a:t>
            </a:r>
            <a:r>
              <a:rPr lang="en-US" sz="1200" u="sng" dirty="0" smtClean="0">
                <a:latin typeface="Arial Narrow" panose="020B0606020202030204" pitchFamily="34" charset="0"/>
                <a:cs typeface="Arial" pitchFamily="34" charset="0"/>
              </a:rPr>
              <a:t>12 </a:t>
            </a:r>
            <a:r>
              <a:rPr lang="en-US" sz="1200" u="sng" dirty="0">
                <a:latin typeface="Arial Narrow" panose="020B0606020202030204" pitchFamily="34" charset="0"/>
                <a:cs typeface="Arial" pitchFamily="34" charset="0"/>
              </a:rPr>
              <a:t>scalar independent </a:t>
            </a:r>
            <a:r>
              <a:rPr lang="en-US" sz="1200" u="sng" dirty="0" err="1" smtClean="0"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200" u="sng" dirty="0" smtClean="0">
              <a:latin typeface="Arial Narrow" panose="020B0606020202030204" pitchFamily="34" charset="0"/>
              <a:cs typeface="Arial" pitchFamily="34" charset="0"/>
            </a:endParaRPr>
          </a:p>
          <a:p>
            <a:r>
              <a:rPr lang="en-US" sz="1200" dirty="0">
                <a:latin typeface="Arial Narrow" panose="020B0606020202030204" pitchFamily="34" charset="0"/>
                <a:cs typeface="Arial" pitchFamily="34" charset="0"/>
              </a:rPr>
              <a:t>	</a:t>
            </a:r>
            <a:r>
              <a:rPr lang="en-US" sz="1200" dirty="0" smtClean="0">
                <a:latin typeface="Arial Narrow" panose="020B0606020202030204" pitchFamily="34" charset="0"/>
                <a:cs typeface="Arial" pitchFamily="34" charset="0"/>
              </a:rPr>
              <a:t>				</a:t>
            </a:r>
            <a:r>
              <a:rPr lang="en-US" sz="14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T</a:t>
            </a:r>
            <a:r>
              <a:rPr lang="en-US" sz="1400" b="1" u="sng" dirty="0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otal :         27 scalar </a:t>
            </a:r>
            <a:r>
              <a:rPr lang="en-US" sz="1400" b="1" u="sng" dirty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independent </a:t>
            </a:r>
            <a:r>
              <a:rPr lang="en-US" sz="1400" b="1" u="sng" dirty="0" err="1" smtClean="0">
                <a:solidFill>
                  <a:srgbClr val="FF0000"/>
                </a:solidFill>
                <a:latin typeface="Arial Narrow" panose="020B0606020202030204" pitchFamily="34" charset="0"/>
                <a:cs typeface="Arial" pitchFamily="34" charset="0"/>
              </a:rPr>
              <a:t>eqs</a:t>
            </a:r>
            <a:endParaRPr lang="en-US" sz="1400" b="1" u="sng" dirty="0">
              <a:solidFill>
                <a:srgbClr val="FF0000"/>
              </a:solidFill>
              <a:latin typeface="Arial Narrow" panose="020B0606020202030204" pitchFamily="34" charset="0"/>
              <a:cs typeface="Arial" pitchFamily="34" charset="0"/>
            </a:endParaRPr>
          </a:p>
        </p:txBody>
      </p:sp>
      <p:graphicFrame>
        <p:nvGraphicFramePr>
          <p:cNvPr id="25" name="Tabella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886106"/>
              </p:ext>
            </p:extLst>
          </p:nvPr>
        </p:nvGraphicFramePr>
        <p:xfrm>
          <a:off x="724304" y="3499040"/>
          <a:ext cx="7632849" cy="232991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1093613"/>
                <a:gridCol w="739302"/>
                <a:gridCol w="1066641"/>
                <a:gridCol w="3460600"/>
                <a:gridCol w="1272693"/>
              </a:tblGrid>
              <a:tr h="53795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Phase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Phase indicator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Species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Associated variables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effectLst/>
                        </a:rPr>
                        <a:t>N. equivalent scalar variables</a:t>
                      </a:r>
                      <a:endParaRPr lang="fr-FR" sz="11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Solid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s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12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Tumor cells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Lt, </a:t>
                      </a:r>
                      <a:r>
                        <a:rPr lang="en-US" sz="1000" i="1" dirty="0" err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Nt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Host cells 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h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ECh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Interstitial fluid</a:t>
                      </a:r>
                      <a:endParaRPr lang="fr-FR" sz="110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l</a:t>
                      </a:r>
                      <a:endParaRPr lang="fr-FR" sz="1100" i="1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OXYl</a:t>
                      </a: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, </a:t>
                      </a:r>
                      <a:r>
                        <a:rPr lang="en-US" sz="1000" i="1" dirty="0" err="1" smtClean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TAFl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</a:rPr>
                        <a:t>14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Blood vessels</a:t>
                      </a:r>
                      <a:endParaRPr lang="fr-FR" sz="11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</a:t>
                      </a:r>
                      <a:endParaRPr lang="fr-FR" sz="1100" i="1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i="1" dirty="0">
                          <a:effectLst/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-</a:t>
                      </a:r>
                      <a:endParaRPr lang="fr-FR" sz="1100" i="1" dirty="0">
                        <a:effectLst/>
                        <a:latin typeface="Times" panose="02020603050405020304" pitchFamily="18" charset="0"/>
                        <a:ea typeface="Times New Roman"/>
                        <a:cs typeface="Times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10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438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 </a:t>
                      </a:r>
                      <a:endParaRPr lang="fr-FR" sz="110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 </a:t>
                      </a:r>
                      <a:endParaRPr lang="fr-FR" sz="11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000" b="1" dirty="0">
                          <a:solidFill>
                            <a:srgbClr val="FF0000"/>
                          </a:solidFill>
                          <a:effectLst/>
                        </a:rPr>
                        <a:t>Total of scalar unknowns</a:t>
                      </a:r>
                      <a:endParaRPr lang="fr-FR" sz="11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45</a:t>
                      </a:r>
                      <a:endParaRPr lang="fr-FR" sz="18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" name="Ogget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6646819"/>
              </p:ext>
            </p:extLst>
          </p:nvPr>
        </p:nvGraphicFramePr>
        <p:xfrm>
          <a:off x="4963048" y="4075104"/>
          <a:ext cx="7620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75" name="Equation" r:id="rId3" imgW="761669" imgH="228501" progId="Equation.DSMT4">
                  <p:embed/>
                </p:oleObj>
              </mc:Choice>
              <mc:Fallback>
                <p:oleObj name="Equation" r:id="rId3" imgW="761669" imgH="228501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63048" y="4075104"/>
                        <a:ext cx="7620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ggetto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78218810"/>
              </p:ext>
            </p:extLst>
          </p:nvPr>
        </p:nvGraphicFramePr>
        <p:xfrm>
          <a:off x="4747024" y="4363136"/>
          <a:ext cx="1089025" cy="22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76" name="Equation" r:id="rId5" imgW="1079032" imgH="215806" progId="Equation.DSMT4">
                  <p:embed/>
                </p:oleObj>
              </mc:Choice>
              <mc:Fallback>
                <p:oleObj name="Equation" r:id="rId5" imgW="1079032" imgH="215806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7024" y="4363136"/>
                        <a:ext cx="1089025" cy="2206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ggetto 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5271948"/>
              </p:ext>
            </p:extLst>
          </p:nvPr>
        </p:nvGraphicFramePr>
        <p:xfrm>
          <a:off x="4610481" y="4644886"/>
          <a:ext cx="1293813" cy="233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77" name="Equation" r:id="rId7" imgW="1257120" imgH="228600" progId="Equation.DSMT4">
                  <p:embed/>
                </p:oleObj>
              </mc:Choice>
              <mc:Fallback>
                <p:oleObj name="Equation" r:id="rId7" imgW="12571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0481" y="4644886"/>
                        <a:ext cx="1293813" cy="2333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gget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9388127"/>
              </p:ext>
            </p:extLst>
          </p:nvPr>
        </p:nvGraphicFramePr>
        <p:xfrm>
          <a:off x="4343781" y="4948099"/>
          <a:ext cx="18573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78" name="Equation" r:id="rId9" imgW="1841400" imgH="228600" progId="Equation.DSMT4">
                  <p:embed/>
                </p:oleObj>
              </mc:Choice>
              <mc:Fallback>
                <p:oleObj name="Equation" r:id="rId9" imgW="18414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781" y="4948099"/>
                        <a:ext cx="18573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gget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2274610"/>
              </p:ext>
            </p:extLst>
          </p:nvPr>
        </p:nvGraphicFramePr>
        <p:xfrm>
          <a:off x="4929022" y="5255022"/>
          <a:ext cx="652463" cy="220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9979" name="Equation" r:id="rId11" imgW="634680" imgH="215640" progId="Equation.DSMT4">
                  <p:embed/>
                </p:oleObj>
              </mc:Choice>
              <mc:Fallback>
                <p:oleObj name="Equation" r:id="rId11" imgW="63468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29022" y="5255022"/>
                        <a:ext cx="652463" cy="220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" name="Rettangolo 11"/>
          <p:cNvSpPr/>
          <p:nvPr/>
        </p:nvSpPr>
        <p:spPr>
          <a:xfrm>
            <a:off x="707168" y="1051564"/>
            <a:ext cx="763052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Summary of model conservation </a:t>
            </a:r>
            <a:r>
              <a:rPr lang="en-US" dirty="0" err="1" smtClean="0"/>
              <a:t>eqs</a:t>
            </a:r>
            <a:endParaRPr lang="fr-FR" sz="1400" dirty="0"/>
          </a:p>
        </p:txBody>
      </p:sp>
      <p:sp>
        <p:nvSpPr>
          <p:cNvPr id="33" name="Rettangolo 11"/>
          <p:cNvSpPr/>
          <p:nvPr/>
        </p:nvSpPr>
        <p:spPr>
          <a:xfrm>
            <a:off x="707169" y="3092753"/>
            <a:ext cx="763052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Summary of model independent variables</a:t>
            </a:r>
            <a:endParaRPr lang="fr-FR" sz="1400" dirty="0"/>
          </a:p>
        </p:txBody>
      </p:sp>
      <p:grpSp>
        <p:nvGrpSpPr>
          <p:cNvPr id="14" name="Gruppo 13"/>
          <p:cNvGrpSpPr/>
          <p:nvPr/>
        </p:nvGrpSpPr>
        <p:grpSpPr>
          <a:xfrm>
            <a:off x="5273515" y="4075104"/>
            <a:ext cx="65670" cy="249187"/>
            <a:chOff x="7441660" y="2256817"/>
            <a:chExt cx="87549" cy="249245"/>
          </a:xfrm>
        </p:grpSpPr>
        <p:cxnSp>
          <p:nvCxnSpPr>
            <p:cNvPr id="15" name="Connettore 1 14"/>
            <p:cNvCxnSpPr/>
            <p:nvPr/>
          </p:nvCxnSpPr>
          <p:spPr>
            <a:xfrm flipV="1">
              <a:off x="7441660" y="2256817"/>
              <a:ext cx="87549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1 15"/>
            <p:cNvCxnSpPr/>
            <p:nvPr/>
          </p:nvCxnSpPr>
          <p:spPr>
            <a:xfrm flipH="1" flipV="1">
              <a:off x="7453008" y="2262870"/>
              <a:ext cx="64851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uppo 16"/>
          <p:cNvGrpSpPr/>
          <p:nvPr/>
        </p:nvGrpSpPr>
        <p:grpSpPr>
          <a:xfrm>
            <a:off x="4930213" y="4363136"/>
            <a:ext cx="65670" cy="249187"/>
            <a:chOff x="7441660" y="2256817"/>
            <a:chExt cx="87549" cy="249245"/>
          </a:xfrm>
        </p:grpSpPr>
        <p:cxnSp>
          <p:nvCxnSpPr>
            <p:cNvPr id="18" name="Connettore 1 17"/>
            <p:cNvCxnSpPr/>
            <p:nvPr/>
          </p:nvCxnSpPr>
          <p:spPr>
            <a:xfrm flipV="1">
              <a:off x="7441660" y="2256817"/>
              <a:ext cx="87549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1 18"/>
            <p:cNvCxnSpPr/>
            <p:nvPr/>
          </p:nvCxnSpPr>
          <p:spPr>
            <a:xfrm flipH="1" flipV="1">
              <a:off x="7453008" y="2262870"/>
              <a:ext cx="64851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uppo 19"/>
          <p:cNvGrpSpPr/>
          <p:nvPr/>
        </p:nvGrpSpPr>
        <p:grpSpPr>
          <a:xfrm>
            <a:off x="4820125" y="4666950"/>
            <a:ext cx="65670" cy="249187"/>
            <a:chOff x="7441660" y="2256817"/>
            <a:chExt cx="87549" cy="249245"/>
          </a:xfrm>
        </p:grpSpPr>
        <p:cxnSp>
          <p:nvCxnSpPr>
            <p:cNvPr id="21" name="Connettore 1 20"/>
            <p:cNvCxnSpPr/>
            <p:nvPr/>
          </p:nvCxnSpPr>
          <p:spPr>
            <a:xfrm flipV="1">
              <a:off x="7441660" y="2256817"/>
              <a:ext cx="87549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Connettore 1 21"/>
            <p:cNvCxnSpPr/>
            <p:nvPr/>
          </p:nvCxnSpPr>
          <p:spPr>
            <a:xfrm flipH="1" flipV="1">
              <a:off x="7453008" y="2262870"/>
              <a:ext cx="64851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o 22"/>
          <p:cNvGrpSpPr/>
          <p:nvPr/>
        </p:nvGrpSpPr>
        <p:grpSpPr>
          <a:xfrm>
            <a:off x="4546183" y="4948099"/>
            <a:ext cx="65670" cy="249187"/>
            <a:chOff x="7441660" y="2256817"/>
            <a:chExt cx="87549" cy="249245"/>
          </a:xfrm>
        </p:grpSpPr>
        <p:cxnSp>
          <p:nvCxnSpPr>
            <p:cNvPr id="34" name="Connettore 1 33"/>
            <p:cNvCxnSpPr/>
            <p:nvPr/>
          </p:nvCxnSpPr>
          <p:spPr>
            <a:xfrm flipV="1">
              <a:off x="7441660" y="2256817"/>
              <a:ext cx="87549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1 34"/>
            <p:cNvCxnSpPr/>
            <p:nvPr/>
          </p:nvCxnSpPr>
          <p:spPr>
            <a:xfrm flipH="1" flipV="1">
              <a:off x="7453008" y="2262870"/>
              <a:ext cx="64851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6" name="Gruppo 35"/>
          <p:cNvGrpSpPr/>
          <p:nvPr/>
        </p:nvGrpSpPr>
        <p:grpSpPr>
          <a:xfrm>
            <a:off x="4963048" y="5255022"/>
            <a:ext cx="65670" cy="249187"/>
            <a:chOff x="7441660" y="2256817"/>
            <a:chExt cx="87549" cy="249245"/>
          </a:xfrm>
        </p:grpSpPr>
        <p:cxnSp>
          <p:nvCxnSpPr>
            <p:cNvPr id="37" name="Connettore 1 36"/>
            <p:cNvCxnSpPr/>
            <p:nvPr/>
          </p:nvCxnSpPr>
          <p:spPr>
            <a:xfrm flipV="1">
              <a:off x="7441660" y="2256817"/>
              <a:ext cx="87549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7"/>
            <p:cNvCxnSpPr/>
            <p:nvPr/>
          </p:nvCxnSpPr>
          <p:spPr>
            <a:xfrm flipH="1" flipV="1">
              <a:off x="7453008" y="2262870"/>
              <a:ext cx="64851" cy="243192"/>
            </a:xfrm>
            <a:prstGeom prst="line">
              <a:avLst/>
            </a:prstGeom>
            <a:ln cap="rnd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ttangolo 11"/>
          <p:cNvSpPr/>
          <p:nvPr/>
        </p:nvSpPr>
        <p:spPr>
          <a:xfrm>
            <a:off x="709401" y="6050223"/>
            <a:ext cx="7628295" cy="661720"/>
          </a:xfrm>
          <a:prstGeom prst="rect">
            <a:avLst/>
          </a:prstGeom>
          <a:solidFill>
            <a:schemeClr val="accent6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18 </a:t>
            </a:r>
            <a:r>
              <a:rPr lang="en-US" dirty="0">
                <a:solidFill>
                  <a:srgbClr val="FFFF00"/>
                </a:solidFill>
              </a:rPr>
              <a:t>Constitutive/state </a:t>
            </a:r>
            <a:r>
              <a:rPr lang="en-US" dirty="0" err="1">
                <a:solidFill>
                  <a:srgbClr val="FFFF00"/>
                </a:solidFill>
              </a:rPr>
              <a:t>eqs</a:t>
            </a:r>
            <a:r>
              <a:rPr lang="en-US" dirty="0">
                <a:solidFill>
                  <a:srgbClr val="FFFF00"/>
                </a:solidFill>
              </a:rPr>
              <a:t> are needed for model </a:t>
            </a:r>
            <a:r>
              <a:rPr lang="en-US" dirty="0" smtClean="0">
                <a:solidFill>
                  <a:srgbClr val="FFFF00"/>
                </a:solidFill>
              </a:rPr>
              <a:t>closure</a:t>
            </a:r>
          </a:p>
          <a:p>
            <a:pPr algn="ctr"/>
            <a:endParaRPr lang="en-US" sz="600" dirty="0" smtClean="0">
              <a:solidFill>
                <a:srgbClr val="FFFF00"/>
              </a:solidFill>
            </a:endParaRPr>
          </a:p>
          <a:p>
            <a:pPr algn="ctr"/>
            <a:r>
              <a:rPr lang="en-US" sz="1200" dirty="0" smtClean="0">
                <a:solidFill>
                  <a:srgbClr val="FFFF00"/>
                </a:solidFill>
              </a:rPr>
              <a:t>*this </a:t>
            </a:r>
            <a:r>
              <a:rPr lang="en-US" sz="1200" dirty="0">
                <a:solidFill>
                  <a:srgbClr val="FFFF00"/>
                </a:solidFill>
              </a:rPr>
              <a:t>does not mean that the overall ECM scaffold is incompressible because porosity is inside</a:t>
            </a:r>
            <a:r>
              <a:rPr lang="fr-FR" sz="1200" dirty="0" smtClean="0"/>
              <a:t>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531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Constitutive laws </a:t>
            </a:r>
            <a:r>
              <a:rPr lang="en-US" sz="2000" dirty="0" smtClean="0"/>
              <a:t>(18 scalar equations)</a:t>
            </a:r>
            <a:endParaRPr lang="en-US" sz="11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" name="Rettangolo 2"/>
          <p:cNvSpPr/>
          <p:nvPr/>
        </p:nvSpPr>
        <p:spPr>
          <a:xfrm>
            <a:off x="751841" y="1834089"/>
            <a:ext cx="7426959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US" sz="2800" b="1" i="1" dirty="0"/>
          </a:p>
          <a:p>
            <a:pPr marL="402336" indent="-402336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800" dirty="0">
                <a:solidFill>
                  <a:schemeClr val="accent1"/>
                </a:solidFill>
                <a:cs typeface="Times New Roman" pitchFamily="18" charset="0"/>
              </a:rPr>
              <a:t>State equation for </a:t>
            </a:r>
            <a:r>
              <a:rPr lang="el-GR" altLang="fr-FR" sz="2800" dirty="0">
                <a:solidFill>
                  <a:schemeClr val="accent1"/>
                </a:solidFill>
                <a:cs typeface="Times New Roman" pitchFamily="18" charset="0"/>
              </a:rPr>
              <a:t>ε</a:t>
            </a:r>
            <a:r>
              <a:rPr lang="fr-FR" altLang="fr-FR" sz="2800" baseline="30000" dirty="0">
                <a:solidFill>
                  <a:schemeClr val="accent1"/>
                </a:solidFill>
                <a:cs typeface="Times New Roman" pitchFamily="18" charset="0"/>
              </a:rPr>
              <a:t>b</a:t>
            </a:r>
            <a:r>
              <a:rPr lang="en-US" altLang="fr-FR" sz="2800" dirty="0">
                <a:solidFill>
                  <a:schemeClr val="accent1"/>
                </a:solidFill>
                <a:cs typeface="Arial" pitchFamily="34" charset="0"/>
              </a:rPr>
              <a:t>                        </a:t>
            </a:r>
            <a:r>
              <a:rPr lang="en-US" altLang="fr-FR" sz="2800" dirty="0">
                <a:solidFill>
                  <a:schemeClr val="accent1"/>
                </a:solidFill>
                <a:cs typeface="Times New Roman" pitchFamily="18" charset="0"/>
              </a:rPr>
              <a:t>1 </a:t>
            </a:r>
            <a:r>
              <a:rPr lang="en-US" altLang="fr-FR" sz="2800" dirty="0" err="1">
                <a:solidFill>
                  <a:schemeClr val="accent1"/>
                </a:solidFill>
                <a:cs typeface="Times New Roman" pitchFamily="18" charset="0"/>
              </a:rPr>
              <a:t>eqn</a:t>
            </a:r>
            <a:endParaRPr lang="en-US" altLang="fr-FR" sz="2800" dirty="0">
              <a:solidFill>
                <a:schemeClr val="accent1"/>
              </a:solidFill>
              <a:cs typeface="Times New Roman" pitchFamily="18" charset="0"/>
            </a:endParaRPr>
          </a:p>
          <a:p>
            <a:pPr marL="402336" indent="-402336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800" dirty="0">
                <a:solidFill>
                  <a:schemeClr val="accent1"/>
                </a:solidFill>
                <a:cs typeface="Times New Roman" pitchFamily="18" charset="0"/>
              </a:rPr>
              <a:t>Mechanical constitutive model        6 </a:t>
            </a:r>
            <a:r>
              <a:rPr lang="en-US" altLang="fr-FR" sz="2800" dirty="0" err="1">
                <a:solidFill>
                  <a:schemeClr val="accent1"/>
                </a:solidFill>
                <a:cs typeface="Times New Roman" pitchFamily="18" charset="0"/>
              </a:rPr>
              <a:t>eqs</a:t>
            </a:r>
            <a:endParaRPr lang="en-US" altLang="fr-FR" sz="2800" dirty="0">
              <a:solidFill>
                <a:schemeClr val="accent1"/>
              </a:solidFill>
              <a:cs typeface="Times New Roman" pitchFamily="18" charset="0"/>
            </a:endParaRPr>
          </a:p>
          <a:p>
            <a:pPr marL="402336" indent="-402336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800" dirty="0">
                <a:cs typeface="Arial" pitchFamily="34" charset="0"/>
              </a:rPr>
              <a:t>Two pressure-saturation </a:t>
            </a:r>
            <a:r>
              <a:rPr lang="en-US" altLang="fr-FR" sz="2800" dirty="0" err="1">
                <a:cs typeface="Arial" pitchFamily="34" charset="0"/>
              </a:rPr>
              <a:t>eqs</a:t>
            </a:r>
            <a:r>
              <a:rPr lang="en-US" altLang="fr-FR" sz="2800" dirty="0">
                <a:cs typeface="Arial" pitchFamily="34" charset="0"/>
              </a:rPr>
              <a:t>           </a:t>
            </a:r>
            <a:r>
              <a:rPr lang="en-US" altLang="fr-FR" sz="2800" dirty="0">
                <a:cs typeface="Times New Roman" pitchFamily="18" charset="0"/>
              </a:rPr>
              <a:t>2 </a:t>
            </a:r>
            <a:r>
              <a:rPr lang="en-US" altLang="fr-FR" sz="2800" dirty="0" err="1">
                <a:cs typeface="Times New Roman" pitchFamily="18" charset="0"/>
              </a:rPr>
              <a:t>eqs</a:t>
            </a:r>
            <a:endParaRPr lang="en-US" altLang="fr-FR" sz="2800" dirty="0">
              <a:cs typeface="Times New Roman" pitchFamily="18" charset="0"/>
            </a:endParaRPr>
          </a:p>
          <a:p>
            <a:pPr marL="402336" indent="-402336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fr-FR" sz="2800" dirty="0">
                <a:cs typeface="Arial" pitchFamily="34" charset="0"/>
              </a:rPr>
              <a:t>Fick’s law for species diffusion        </a:t>
            </a:r>
            <a:r>
              <a:rPr lang="en-US" altLang="fr-FR" sz="2800" dirty="0">
                <a:cs typeface="Times New Roman" pitchFamily="18" charset="0"/>
              </a:rPr>
              <a:t>9 </a:t>
            </a:r>
            <a:r>
              <a:rPr lang="en-US" altLang="fr-FR" sz="2800" dirty="0" err="1" smtClean="0">
                <a:cs typeface="Times New Roman" pitchFamily="18" charset="0"/>
              </a:rPr>
              <a:t>eqs</a:t>
            </a:r>
            <a:endParaRPr lang="en-US" altLang="fr-FR" sz="2800" dirty="0" smtClean="0">
              <a:cs typeface="Times New Roman" pitchFamily="18" charset="0"/>
            </a:endParaRPr>
          </a:p>
          <a:p>
            <a:pPr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fr-FR" sz="28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878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407" y="5792952"/>
            <a:ext cx="9144407" cy="106504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Effective Stress Tensor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 </a:t>
            </a:r>
            <a:r>
              <a:rPr lang="en-US" dirty="0"/>
              <a:t>non-conventional </a:t>
            </a:r>
            <a:r>
              <a:rPr lang="en-US" dirty="0" smtClean="0"/>
              <a:t>form accounting for hierarchy of porous compartments</a:t>
            </a:r>
            <a:endParaRPr lang="en-US" dirty="0"/>
          </a:p>
        </p:txBody>
      </p:sp>
      <p:grpSp>
        <p:nvGrpSpPr>
          <p:cNvPr id="7" name="Gruppo 6"/>
          <p:cNvGrpSpPr>
            <a:grpSpLocks noChangeAspect="1"/>
          </p:cNvGrpSpPr>
          <p:nvPr/>
        </p:nvGrpSpPr>
        <p:grpSpPr>
          <a:xfrm>
            <a:off x="5046400" y="130403"/>
            <a:ext cx="4447135" cy="3989770"/>
            <a:chOff x="350250" y="1837536"/>
            <a:chExt cx="3713255" cy="3331365"/>
          </a:xfrm>
        </p:grpSpPr>
        <p:sp>
          <p:nvSpPr>
            <p:cNvPr id="9" name="Figura a mano libera 8"/>
            <p:cNvSpPr/>
            <p:nvPr/>
          </p:nvSpPr>
          <p:spPr>
            <a:xfrm>
              <a:off x="556128" y="1949962"/>
              <a:ext cx="3045267" cy="3218939"/>
            </a:xfrm>
            <a:custGeom>
              <a:avLst/>
              <a:gdLst>
                <a:gd name="connsiteX0" fmla="*/ 1079632 w 3045267"/>
                <a:gd name="connsiteY0" fmla="*/ 77718 h 3218939"/>
                <a:gd name="connsiteX1" fmla="*/ 541152 w 3045267"/>
                <a:gd name="connsiteY1" fmla="*/ 199638 h 3218939"/>
                <a:gd name="connsiteX2" fmla="*/ 439552 w 3045267"/>
                <a:gd name="connsiteY2" fmla="*/ 402838 h 3218939"/>
                <a:gd name="connsiteX3" fmla="*/ 155072 w 3045267"/>
                <a:gd name="connsiteY3" fmla="*/ 677158 h 3218939"/>
                <a:gd name="connsiteX4" fmla="*/ 2672 w 3045267"/>
                <a:gd name="connsiteY4" fmla="*/ 1388358 h 3218939"/>
                <a:gd name="connsiteX5" fmla="*/ 276992 w 3045267"/>
                <a:gd name="connsiteY5" fmla="*/ 2069078 h 3218939"/>
                <a:gd name="connsiteX6" fmla="*/ 520832 w 3045267"/>
                <a:gd name="connsiteY6" fmla="*/ 2617718 h 3218939"/>
                <a:gd name="connsiteX7" fmla="*/ 978032 w 3045267"/>
                <a:gd name="connsiteY7" fmla="*/ 2709158 h 3218939"/>
                <a:gd name="connsiteX8" fmla="*/ 1201552 w 3045267"/>
                <a:gd name="connsiteY8" fmla="*/ 3217158 h 3218939"/>
                <a:gd name="connsiteX9" fmla="*/ 1851792 w 3045267"/>
                <a:gd name="connsiteY9" fmla="*/ 2871718 h 3218939"/>
                <a:gd name="connsiteX10" fmla="*/ 2410592 w 3045267"/>
                <a:gd name="connsiteY10" fmla="*/ 2719318 h 3218939"/>
                <a:gd name="connsiteX11" fmla="*/ 2999872 w 3045267"/>
                <a:gd name="connsiteY11" fmla="*/ 2292598 h 3218939"/>
                <a:gd name="connsiteX12" fmla="*/ 2806832 w 3045267"/>
                <a:gd name="connsiteY12" fmla="*/ 1876038 h 3218939"/>
                <a:gd name="connsiteX13" fmla="*/ 3040512 w 3045267"/>
                <a:gd name="connsiteY13" fmla="*/ 1073398 h 3218939"/>
                <a:gd name="connsiteX14" fmla="*/ 2877952 w 3045267"/>
                <a:gd name="connsiteY14" fmla="*/ 504438 h 3218939"/>
                <a:gd name="connsiteX15" fmla="*/ 1973712 w 3045267"/>
                <a:gd name="connsiteY15" fmla="*/ 26918 h 3218939"/>
                <a:gd name="connsiteX16" fmla="*/ 1079632 w 3045267"/>
                <a:gd name="connsiteY16" fmla="*/ 77718 h 3218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045267" h="3218939">
                  <a:moveTo>
                    <a:pt x="1079632" y="77718"/>
                  </a:moveTo>
                  <a:cubicBezTo>
                    <a:pt x="840872" y="106505"/>
                    <a:pt x="647832" y="145451"/>
                    <a:pt x="541152" y="199638"/>
                  </a:cubicBezTo>
                  <a:cubicBezTo>
                    <a:pt x="434472" y="253825"/>
                    <a:pt x="503899" y="323252"/>
                    <a:pt x="439552" y="402838"/>
                  </a:cubicBezTo>
                  <a:cubicBezTo>
                    <a:pt x="375205" y="482424"/>
                    <a:pt x="227885" y="512905"/>
                    <a:pt x="155072" y="677158"/>
                  </a:cubicBezTo>
                  <a:cubicBezTo>
                    <a:pt x="82259" y="841411"/>
                    <a:pt x="-17648" y="1156371"/>
                    <a:pt x="2672" y="1388358"/>
                  </a:cubicBezTo>
                  <a:cubicBezTo>
                    <a:pt x="22992" y="1620345"/>
                    <a:pt x="190632" y="1864185"/>
                    <a:pt x="276992" y="2069078"/>
                  </a:cubicBezTo>
                  <a:cubicBezTo>
                    <a:pt x="363352" y="2273971"/>
                    <a:pt x="403992" y="2511038"/>
                    <a:pt x="520832" y="2617718"/>
                  </a:cubicBezTo>
                  <a:cubicBezTo>
                    <a:pt x="637672" y="2724398"/>
                    <a:pt x="864579" y="2609251"/>
                    <a:pt x="978032" y="2709158"/>
                  </a:cubicBezTo>
                  <a:cubicBezTo>
                    <a:pt x="1091485" y="2809065"/>
                    <a:pt x="1055925" y="3190065"/>
                    <a:pt x="1201552" y="3217158"/>
                  </a:cubicBezTo>
                  <a:cubicBezTo>
                    <a:pt x="1347179" y="3244251"/>
                    <a:pt x="1650285" y="2954691"/>
                    <a:pt x="1851792" y="2871718"/>
                  </a:cubicBezTo>
                  <a:cubicBezTo>
                    <a:pt x="2053299" y="2788745"/>
                    <a:pt x="2219245" y="2815838"/>
                    <a:pt x="2410592" y="2719318"/>
                  </a:cubicBezTo>
                  <a:cubicBezTo>
                    <a:pt x="2601939" y="2622798"/>
                    <a:pt x="2933832" y="2433145"/>
                    <a:pt x="2999872" y="2292598"/>
                  </a:cubicBezTo>
                  <a:cubicBezTo>
                    <a:pt x="3065912" y="2152051"/>
                    <a:pt x="2800059" y="2079238"/>
                    <a:pt x="2806832" y="1876038"/>
                  </a:cubicBezTo>
                  <a:cubicBezTo>
                    <a:pt x="2813605" y="1672838"/>
                    <a:pt x="3028659" y="1301998"/>
                    <a:pt x="3040512" y="1073398"/>
                  </a:cubicBezTo>
                  <a:cubicBezTo>
                    <a:pt x="3052365" y="844798"/>
                    <a:pt x="3055752" y="678851"/>
                    <a:pt x="2877952" y="504438"/>
                  </a:cubicBezTo>
                  <a:cubicBezTo>
                    <a:pt x="2700152" y="330025"/>
                    <a:pt x="2276819" y="99731"/>
                    <a:pt x="1973712" y="26918"/>
                  </a:cubicBezTo>
                  <a:cubicBezTo>
                    <a:pt x="1670605" y="-45895"/>
                    <a:pt x="1318392" y="48931"/>
                    <a:pt x="1079632" y="77718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uppo 9"/>
            <p:cNvGrpSpPr>
              <a:grpSpLocks noChangeAspect="1"/>
            </p:cNvGrpSpPr>
            <p:nvPr/>
          </p:nvGrpSpPr>
          <p:grpSpPr>
            <a:xfrm>
              <a:off x="573402" y="2446418"/>
              <a:ext cx="949800" cy="770877"/>
              <a:chOff x="3277620" y="1991529"/>
              <a:chExt cx="2374500" cy="1927193"/>
            </a:xfrm>
          </p:grpSpPr>
          <p:sp>
            <p:nvSpPr>
              <p:cNvPr id="11" name="Figura a mano libera 10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igura a mano libera 11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Figura a mano libera 12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uppo 13"/>
            <p:cNvGrpSpPr>
              <a:grpSpLocks noChangeAspect="1"/>
            </p:cNvGrpSpPr>
            <p:nvPr/>
          </p:nvGrpSpPr>
          <p:grpSpPr>
            <a:xfrm>
              <a:off x="1076111" y="2015858"/>
              <a:ext cx="949800" cy="770877"/>
              <a:chOff x="3277620" y="1991529"/>
              <a:chExt cx="2374500" cy="1927193"/>
            </a:xfrm>
          </p:grpSpPr>
          <p:sp>
            <p:nvSpPr>
              <p:cNvPr id="15" name="Figura a mano libera 14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Figura a mano libera 15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Figura a mano libera 16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8" name="Gruppo 17"/>
            <p:cNvGrpSpPr>
              <a:grpSpLocks noChangeAspect="1"/>
            </p:cNvGrpSpPr>
            <p:nvPr/>
          </p:nvGrpSpPr>
          <p:grpSpPr>
            <a:xfrm>
              <a:off x="1886710" y="1837536"/>
              <a:ext cx="949800" cy="770877"/>
              <a:chOff x="3277620" y="1991529"/>
              <a:chExt cx="2374500" cy="1927193"/>
            </a:xfrm>
          </p:grpSpPr>
          <p:sp>
            <p:nvSpPr>
              <p:cNvPr id="19" name="Figura a mano libera 18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Figura a mano libera 19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igura a mano libera 20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uppo 21"/>
            <p:cNvGrpSpPr>
              <a:grpSpLocks noChangeAspect="1"/>
            </p:cNvGrpSpPr>
            <p:nvPr/>
          </p:nvGrpSpPr>
          <p:grpSpPr>
            <a:xfrm rot="1924436">
              <a:off x="2540439" y="2232625"/>
              <a:ext cx="949800" cy="770877"/>
              <a:chOff x="3277620" y="1991529"/>
              <a:chExt cx="2374500" cy="1927193"/>
            </a:xfrm>
          </p:grpSpPr>
          <p:sp>
            <p:nvSpPr>
              <p:cNvPr id="23" name="Figura a mano libera 22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igura a mano libera 23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igura a mano libera 24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6" name="Gruppo 25"/>
            <p:cNvGrpSpPr>
              <a:grpSpLocks noChangeAspect="1"/>
            </p:cNvGrpSpPr>
            <p:nvPr/>
          </p:nvGrpSpPr>
          <p:grpSpPr>
            <a:xfrm rot="2267180">
              <a:off x="1877007" y="2696749"/>
              <a:ext cx="893293" cy="770877"/>
              <a:chOff x="3277620" y="1991529"/>
              <a:chExt cx="2374500" cy="1927193"/>
            </a:xfrm>
          </p:grpSpPr>
          <p:sp>
            <p:nvSpPr>
              <p:cNvPr id="27" name="Figura a mano libera 26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Figura a mano libera 27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igura a mano libera 28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0" name="Gruppo 29"/>
            <p:cNvGrpSpPr>
              <a:grpSpLocks noChangeAspect="1"/>
            </p:cNvGrpSpPr>
            <p:nvPr/>
          </p:nvGrpSpPr>
          <p:grpSpPr>
            <a:xfrm rot="1924436">
              <a:off x="1420082" y="4335235"/>
              <a:ext cx="949800" cy="770877"/>
              <a:chOff x="3277620" y="1991529"/>
              <a:chExt cx="2374500" cy="1927193"/>
            </a:xfrm>
          </p:grpSpPr>
          <p:sp>
            <p:nvSpPr>
              <p:cNvPr id="31" name="Figura a mano libera 30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igura a mano libera 31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igura a mano libera 32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4" name="Gruppo 33"/>
            <p:cNvGrpSpPr>
              <a:grpSpLocks noChangeAspect="1"/>
            </p:cNvGrpSpPr>
            <p:nvPr/>
          </p:nvGrpSpPr>
          <p:grpSpPr>
            <a:xfrm rot="261388">
              <a:off x="2209163" y="4115705"/>
              <a:ext cx="949800" cy="770877"/>
              <a:chOff x="3277620" y="1991529"/>
              <a:chExt cx="2374500" cy="1927193"/>
            </a:xfrm>
          </p:grpSpPr>
          <p:sp>
            <p:nvSpPr>
              <p:cNvPr id="35" name="Figura a mano libera 34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igura a mano libera 35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igura a mano libera 36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" name="Gruppo 37"/>
            <p:cNvGrpSpPr>
              <a:grpSpLocks noChangeAspect="1"/>
            </p:cNvGrpSpPr>
            <p:nvPr/>
          </p:nvGrpSpPr>
          <p:grpSpPr>
            <a:xfrm rot="1924436">
              <a:off x="2551914" y="2965613"/>
              <a:ext cx="949800" cy="770877"/>
              <a:chOff x="3277620" y="1991529"/>
              <a:chExt cx="2374500" cy="1927193"/>
            </a:xfrm>
          </p:grpSpPr>
          <p:sp>
            <p:nvSpPr>
              <p:cNvPr id="39" name="Figura a mano libera 38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Figura a mano libera 39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Figura a mano libera 40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2" name="Gruppo 41"/>
            <p:cNvGrpSpPr>
              <a:grpSpLocks noChangeAspect="1"/>
            </p:cNvGrpSpPr>
            <p:nvPr/>
          </p:nvGrpSpPr>
          <p:grpSpPr>
            <a:xfrm rot="1659766">
              <a:off x="1173629" y="2853572"/>
              <a:ext cx="949800" cy="770877"/>
              <a:chOff x="3277620" y="1991529"/>
              <a:chExt cx="2374500" cy="1927193"/>
            </a:xfrm>
          </p:grpSpPr>
          <p:sp>
            <p:nvSpPr>
              <p:cNvPr id="43" name="Figura a mano libera 42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Figura a mano libera 43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Figura a mano libera 44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46" name="Gruppo 45"/>
            <p:cNvGrpSpPr>
              <a:grpSpLocks noChangeAspect="1"/>
            </p:cNvGrpSpPr>
            <p:nvPr/>
          </p:nvGrpSpPr>
          <p:grpSpPr>
            <a:xfrm rot="1659766">
              <a:off x="490983" y="3213073"/>
              <a:ext cx="949800" cy="770877"/>
              <a:chOff x="3277620" y="1991529"/>
              <a:chExt cx="2374500" cy="1927193"/>
            </a:xfrm>
          </p:grpSpPr>
          <p:sp>
            <p:nvSpPr>
              <p:cNvPr id="47" name="Figura a mano libera 46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igura a mano libera 47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igura a mano libera 48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0" name="Gruppo 49"/>
            <p:cNvGrpSpPr>
              <a:grpSpLocks noChangeAspect="1"/>
            </p:cNvGrpSpPr>
            <p:nvPr/>
          </p:nvGrpSpPr>
          <p:grpSpPr>
            <a:xfrm rot="1924436">
              <a:off x="800606" y="3880438"/>
              <a:ext cx="949800" cy="770877"/>
              <a:chOff x="3277620" y="1991529"/>
              <a:chExt cx="2374500" cy="1927193"/>
            </a:xfrm>
          </p:grpSpPr>
          <p:sp>
            <p:nvSpPr>
              <p:cNvPr id="51" name="Figura a mano libera 50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igura a mano libera 51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Figura a mano libera 52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4" name="Gruppo 53"/>
            <p:cNvGrpSpPr>
              <a:grpSpLocks noChangeAspect="1"/>
            </p:cNvGrpSpPr>
            <p:nvPr/>
          </p:nvGrpSpPr>
          <p:grpSpPr>
            <a:xfrm rot="1924436">
              <a:off x="1503058" y="3508805"/>
              <a:ext cx="949800" cy="770877"/>
              <a:chOff x="3277620" y="1991529"/>
              <a:chExt cx="2374500" cy="1927193"/>
            </a:xfrm>
          </p:grpSpPr>
          <p:sp>
            <p:nvSpPr>
              <p:cNvPr id="55" name="Figura a mano libera 54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Figura a mano libera 55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Figura a mano libera 56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8" name="Gruppo 57"/>
            <p:cNvGrpSpPr>
              <a:grpSpLocks noChangeAspect="1"/>
            </p:cNvGrpSpPr>
            <p:nvPr/>
          </p:nvGrpSpPr>
          <p:grpSpPr>
            <a:xfrm rot="1924436">
              <a:off x="2491176" y="3602868"/>
              <a:ext cx="949800" cy="770877"/>
              <a:chOff x="3277620" y="1991529"/>
              <a:chExt cx="2374500" cy="1927193"/>
            </a:xfrm>
          </p:grpSpPr>
          <p:sp>
            <p:nvSpPr>
              <p:cNvPr id="59" name="Figura a mano libera 58"/>
              <p:cNvSpPr/>
              <p:nvPr/>
            </p:nvSpPr>
            <p:spPr>
              <a:xfrm rot="185287">
                <a:off x="3979912" y="1991529"/>
                <a:ext cx="1672208" cy="825979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Figura a mano libera 59"/>
              <p:cNvSpPr/>
              <p:nvPr/>
            </p:nvSpPr>
            <p:spPr>
              <a:xfrm flipV="1">
                <a:off x="4035896" y="3067929"/>
                <a:ext cx="1600200" cy="850793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Figura a mano libera 60"/>
              <p:cNvSpPr/>
              <p:nvPr/>
            </p:nvSpPr>
            <p:spPr>
              <a:xfrm rot="14814577">
                <a:off x="2854506" y="2538740"/>
                <a:ext cx="1600200" cy="753971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381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2" name="Gruppo 61"/>
            <p:cNvGrpSpPr/>
            <p:nvPr/>
          </p:nvGrpSpPr>
          <p:grpSpPr>
            <a:xfrm>
              <a:off x="779285" y="2124803"/>
              <a:ext cx="2553100" cy="2303554"/>
              <a:chOff x="5101590" y="3632547"/>
              <a:chExt cx="2553100" cy="2303554"/>
            </a:xfrm>
          </p:grpSpPr>
          <p:sp>
            <p:nvSpPr>
              <p:cNvPr id="63" name="Figura a mano libera 62"/>
              <p:cNvSpPr/>
              <p:nvPr/>
            </p:nvSpPr>
            <p:spPr>
              <a:xfrm>
                <a:off x="5101590" y="4141470"/>
                <a:ext cx="181945" cy="651510"/>
              </a:xfrm>
              <a:custGeom>
                <a:avLst/>
                <a:gdLst>
                  <a:gd name="connsiteX0" fmla="*/ 121920 w 181945"/>
                  <a:gd name="connsiteY0" fmla="*/ 0 h 651510"/>
                  <a:gd name="connsiteX1" fmla="*/ 152400 w 181945"/>
                  <a:gd name="connsiteY1" fmla="*/ 99060 h 651510"/>
                  <a:gd name="connsiteX2" fmla="*/ 179070 w 181945"/>
                  <a:gd name="connsiteY2" fmla="*/ 209550 h 651510"/>
                  <a:gd name="connsiteX3" fmla="*/ 80010 w 181945"/>
                  <a:gd name="connsiteY3" fmla="*/ 312420 h 651510"/>
                  <a:gd name="connsiteX4" fmla="*/ 0 w 181945"/>
                  <a:gd name="connsiteY4" fmla="*/ 651510 h 65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945" h="651510">
                    <a:moveTo>
                      <a:pt x="121920" y="0"/>
                    </a:moveTo>
                    <a:cubicBezTo>
                      <a:pt x="132397" y="32067"/>
                      <a:pt x="142875" y="64135"/>
                      <a:pt x="152400" y="99060"/>
                    </a:cubicBezTo>
                    <a:cubicBezTo>
                      <a:pt x="161925" y="133985"/>
                      <a:pt x="191135" y="173990"/>
                      <a:pt x="179070" y="209550"/>
                    </a:cubicBezTo>
                    <a:cubicBezTo>
                      <a:pt x="167005" y="245110"/>
                      <a:pt x="109855" y="238760"/>
                      <a:pt x="80010" y="312420"/>
                    </a:cubicBezTo>
                    <a:cubicBezTo>
                      <a:pt x="50165" y="386080"/>
                      <a:pt x="25082" y="518795"/>
                      <a:pt x="0" y="651510"/>
                    </a:cubicBez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4" name="Figura a mano libera 63"/>
              <p:cNvSpPr/>
              <p:nvPr/>
            </p:nvSpPr>
            <p:spPr>
              <a:xfrm>
                <a:off x="6077441" y="3632547"/>
                <a:ext cx="144997" cy="164821"/>
              </a:xfrm>
              <a:custGeom>
                <a:avLst/>
                <a:gdLst>
                  <a:gd name="connsiteX0" fmla="*/ 0 w 144997"/>
                  <a:gd name="connsiteY0" fmla="*/ 0 h 164821"/>
                  <a:gd name="connsiteX1" fmla="*/ 133350 w 144997"/>
                  <a:gd name="connsiteY1" fmla="*/ 144780 h 164821"/>
                  <a:gd name="connsiteX2" fmla="*/ 129540 w 144997"/>
                  <a:gd name="connsiteY2" fmla="*/ 160020 h 16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997" h="164821">
                    <a:moveTo>
                      <a:pt x="0" y="0"/>
                    </a:moveTo>
                    <a:cubicBezTo>
                      <a:pt x="55880" y="59055"/>
                      <a:pt x="111760" y="118110"/>
                      <a:pt x="133350" y="144780"/>
                    </a:cubicBezTo>
                    <a:cubicBezTo>
                      <a:pt x="154940" y="171450"/>
                      <a:pt x="142240" y="165735"/>
                      <a:pt x="129540" y="16002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5" name="Figura a mano libera 64"/>
              <p:cNvSpPr/>
              <p:nvPr/>
            </p:nvSpPr>
            <p:spPr>
              <a:xfrm>
                <a:off x="6227783" y="3998047"/>
                <a:ext cx="62919" cy="236220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6" name="Figura a mano libera 65"/>
              <p:cNvSpPr/>
              <p:nvPr/>
            </p:nvSpPr>
            <p:spPr>
              <a:xfrm rot="19492154">
                <a:off x="5928112" y="4976577"/>
                <a:ext cx="62919" cy="236220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7" name="Figura a mano libera 66"/>
              <p:cNvSpPr/>
              <p:nvPr/>
            </p:nvSpPr>
            <p:spPr>
              <a:xfrm rot="17411107">
                <a:off x="6375417" y="5446765"/>
                <a:ext cx="62919" cy="638548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8" name="Figura a mano libera 67"/>
              <p:cNvSpPr/>
              <p:nvPr/>
            </p:nvSpPr>
            <p:spPr>
              <a:xfrm rot="14628456">
                <a:off x="6892234" y="5771485"/>
                <a:ext cx="62919" cy="236220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69" name="Figura a mano libera 68"/>
              <p:cNvSpPr/>
              <p:nvPr/>
            </p:nvSpPr>
            <p:spPr>
              <a:xfrm rot="425496">
                <a:off x="5678993" y="5742884"/>
                <a:ext cx="62919" cy="193217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0" name="Figura a mano libera 69"/>
              <p:cNvSpPr/>
              <p:nvPr/>
            </p:nvSpPr>
            <p:spPr>
              <a:xfrm rot="1535354">
                <a:off x="5849286" y="5444956"/>
                <a:ext cx="149297" cy="287118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1" name="Figura a mano libera 70"/>
              <p:cNvSpPr/>
              <p:nvPr/>
            </p:nvSpPr>
            <p:spPr>
              <a:xfrm rot="1535354">
                <a:off x="6742198" y="3847594"/>
                <a:ext cx="61981" cy="479936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2" name="Figura a mano libera 71"/>
              <p:cNvSpPr/>
              <p:nvPr/>
            </p:nvSpPr>
            <p:spPr>
              <a:xfrm rot="4050478">
                <a:off x="6888756" y="4310718"/>
                <a:ext cx="211194" cy="286772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3" name="Figura a mano libera 72"/>
              <p:cNvSpPr/>
              <p:nvPr/>
            </p:nvSpPr>
            <p:spPr>
              <a:xfrm rot="20337724">
                <a:off x="7492537" y="4559074"/>
                <a:ext cx="162153" cy="205654"/>
              </a:xfrm>
              <a:custGeom>
                <a:avLst/>
                <a:gdLst>
                  <a:gd name="connsiteX0" fmla="*/ 0 w 144997"/>
                  <a:gd name="connsiteY0" fmla="*/ 0 h 164821"/>
                  <a:gd name="connsiteX1" fmla="*/ 133350 w 144997"/>
                  <a:gd name="connsiteY1" fmla="*/ 144780 h 164821"/>
                  <a:gd name="connsiteX2" fmla="*/ 129540 w 144997"/>
                  <a:gd name="connsiteY2" fmla="*/ 160020 h 1648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4997" h="164821">
                    <a:moveTo>
                      <a:pt x="0" y="0"/>
                    </a:moveTo>
                    <a:cubicBezTo>
                      <a:pt x="55880" y="59055"/>
                      <a:pt x="111760" y="118110"/>
                      <a:pt x="133350" y="144780"/>
                    </a:cubicBezTo>
                    <a:cubicBezTo>
                      <a:pt x="154940" y="171450"/>
                      <a:pt x="142240" y="165735"/>
                      <a:pt x="129540" y="160020"/>
                    </a:cubicBezTo>
                  </a:path>
                </a:pathLst>
              </a:custGeom>
              <a:noFill/>
              <a:ln w="158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74" name="Figura a mano libera 73"/>
              <p:cNvSpPr/>
              <p:nvPr/>
            </p:nvSpPr>
            <p:spPr>
              <a:xfrm rot="1535354">
                <a:off x="6574332" y="4809614"/>
                <a:ext cx="61981" cy="479936"/>
              </a:xfrm>
              <a:custGeom>
                <a:avLst/>
                <a:gdLst>
                  <a:gd name="connsiteX0" fmla="*/ 62919 w 62919"/>
                  <a:gd name="connsiteY0" fmla="*/ 0 h 236220"/>
                  <a:gd name="connsiteX1" fmla="*/ 5769 w 62919"/>
                  <a:gd name="connsiteY1" fmla="*/ 179070 h 236220"/>
                  <a:gd name="connsiteX2" fmla="*/ 1959 w 62919"/>
                  <a:gd name="connsiteY2" fmla="*/ 236220 h 236220"/>
                  <a:gd name="connsiteX3" fmla="*/ 1959 w 62919"/>
                  <a:gd name="connsiteY3" fmla="*/ 236220 h 236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919" h="236220">
                    <a:moveTo>
                      <a:pt x="62919" y="0"/>
                    </a:moveTo>
                    <a:cubicBezTo>
                      <a:pt x="39424" y="69850"/>
                      <a:pt x="15929" y="139700"/>
                      <a:pt x="5769" y="179070"/>
                    </a:cubicBezTo>
                    <a:cubicBezTo>
                      <a:pt x="-4391" y="218440"/>
                      <a:pt x="1959" y="236220"/>
                      <a:pt x="1959" y="236220"/>
                    </a:cubicBezTo>
                    <a:lnTo>
                      <a:pt x="1959" y="236220"/>
                    </a:lnTo>
                  </a:path>
                </a:pathLst>
              </a:custGeom>
              <a:noFill/>
              <a:ln w="15875" cap="rnd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cxnSp>
          <p:nvCxnSpPr>
            <p:cNvPr id="75" name="Connettore 1 74"/>
            <p:cNvCxnSpPr/>
            <p:nvPr/>
          </p:nvCxnSpPr>
          <p:spPr>
            <a:xfrm flipH="1" flipV="1">
              <a:off x="2601388" y="4381851"/>
              <a:ext cx="14616" cy="471563"/>
            </a:xfrm>
            <a:prstGeom prst="line">
              <a:avLst/>
            </a:prstGeom>
            <a:ln cap="rnd">
              <a:solidFill>
                <a:srgbClr val="FF0000"/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CasellaDiTesto 75"/>
            <p:cNvSpPr txBox="1"/>
            <p:nvPr/>
          </p:nvSpPr>
          <p:spPr>
            <a:xfrm>
              <a:off x="2454282" y="4788195"/>
              <a:ext cx="160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rgbClr val="FF0000"/>
                  </a:solidFill>
                  <a:latin typeface="Arial Narrow" panose="020B0606020202030204" pitchFamily="34" charset="0"/>
                </a:rPr>
                <a:t>Capillary vessel</a:t>
              </a:r>
              <a:endParaRPr lang="en-US" sz="1800" b="1" dirty="0">
                <a:solidFill>
                  <a:srgbClr val="FF0000"/>
                </a:solidFill>
                <a:latin typeface="Arial Narrow" panose="020B0606020202030204" pitchFamily="34" charset="0"/>
              </a:endParaRPr>
            </a:p>
          </p:txBody>
        </p:sp>
        <p:cxnSp>
          <p:nvCxnSpPr>
            <p:cNvPr id="77" name="Connettore 1 76"/>
            <p:cNvCxnSpPr/>
            <p:nvPr/>
          </p:nvCxnSpPr>
          <p:spPr>
            <a:xfrm flipH="1" flipV="1">
              <a:off x="1178381" y="4430748"/>
              <a:ext cx="14616" cy="468000"/>
            </a:xfrm>
            <a:prstGeom prst="line">
              <a:avLst/>
            </a:prstGeom>
            <a:ln cap="rnd">
              <a:solidFill>
                <a:schemeClr val="tx1">
                  <a:lumMod val="65000"/>
                  <a:lumOff val="35000"/>
                </a:schemeClr>
              </a:solidFill>
              <a:tailEnd type="oval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CasellaDiTesto 77"/>
            <p:cNvSpPr txBox="1"/>
            <p:nvPr/>
          </p:nvSpPr>
          <p:spPr>
            <a:xfrm>
              <a:off x="350250" y="4788195"/>
              <a:ext cx="16092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Narrow" panose="020B0606020202030204" pitchFamily="34" charset="0"/>
                </a:rPr>
                <a:t>ECM fiber</a:t>
              </a:r>
              <a:endParaRPr lang="en-US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79" name="CasellaDiTesto 78"/>
            <p:cNvSpPr txBox="1"/>
            <p:nvPr/>
          </p:nvSpPr>
          <p:spPr>
            <a:xfrm>
              <a:off x="2250117" y="3431324"/>
              <a:ext cx="16092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i="1" dirty="0" err="1" smtClean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rPr>
                <a:t>p</a:t>
              </a:r>
              <a:r>
                <a:rPr lang="en-US" sz="3600" b="1" i="1" baseline="30000" dirty="0" err="1" smtClean="0">
                  <a:solidFill>
                    <a:schemeClr val="accent5">
                      <a:lumMod val="50000"/>
                    </a:schemeClr>
                  </a:solidFill>
                  <a:latin typeface="Arial Narrow" panose="020B0606020202030204" pitchFamily="34" charset="0"/>
                </a:rPr>
                <a:t>s</a:t>
              </a:r>
              <a:endParaRPr lang="en-US" sz="3600" b="1" i="1" baseline="30000" dirty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57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ffective </a:t>
            </a:r>
            <a:r>
              <a:rPr lang="en-US" dirty="0"/>
              <a:t>S</a:t>
            </a:r>
            <a:r>
              <a:rPr lang="en-US" dirty="0" smtClean="0"/>
              <a:t>tress Tensor: a non-conventional form </a:t>
            </a:r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" name="CasellaDiTesto 2"/>
          <p:cNvSpPr txBox="1"/>
          <p:nvPr/>
        </p:nvSpPr>
        <p:spPr>
          <a:xfrm>
            <a:off x="162552" y="1264888"/>
            <a:ext cx="410464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en-US" sz="2100" b="1" dirty="0"/>
              <a:t>Stress tensor </a:t>
            </a:r>
            <a:r>
              <a:rPr lang="en-US" sz="2100" b="1" dirty="0" smtClean="0"/>
              <a:t>solid </a:t>
            </a:r>
            <a:r>
              <a:rPr lang="en-US" sz="2100" b="1" dirty="0"/>
              <a:t>phase</a:t>
            </a:r>
            <a:endParaRPr lang="fr-FR" sz="2100" dirty="0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CasellaDiTesto 13"/>
          <p:cNvSpPr txBox="1"/>
          <p:nvPr/>
        </p:nvSpPr>
        <p:spPr>
          <a:xfrm>
            <a:off x="4790909" y="1264888"/>
            <a:ext cx="3425174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en-US" sz="2100" b="1" dirty="0"/>
              <a:t>Stress </a:t>
            </a:r>
            <a:r>
              <a:rPr lang="en-US" sz="2100" b="1" dirty="0" smtClean="0"/>
              <a:t>for </a:t>
            </a:r>
            <a:r>
              <a:rPr lang="en-US" sz="2100" b="1" dirty="0"/>
              <a:t>fluid phases</a:t>
            </a:r>
            <a:endParaRPr lang="fr-FR" sz="21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64829" y="3855649"/>
            <a:ext cx="8157709" cy="727575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2100" dirty="0"/>
              <a:t>Summing of phase tensors weighed by their own volume fraction gives the </a:t>
            </a:r>
            <a:r>
              <a:rPr lang="en-US" sz="2100" b="1" dirty="0">
                <a:solidFill>
                  <a:schemeClr val="accent1"/>
                </a:solidFill>
              </a:rPr>
              <a:t>total stress tensor </a:t>
            </a:r>
            <a:r>
              <a:rPr lang="en-US" sz="2100" dirty="0"/>
              <a:t>as</a:t>
            </a:r>
            <a:endParaRPr lang="fr-FR" sz="2100" dirty="0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18" name="Oggetto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234423"/>
              </p:ext>
            </p:extLst>
          </p:nvPr>
        </p:nvGraphicFramePr>
        <p:xfrm>
          <a:off x="1057093" y="1794430"/>
          <a:ext cx="2246925" cy="723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5" name="Equation" r:id="rId3" imgW="748975" imgH="241195" progId="Equation.DSMT4">
                  <p:embed/>
                </p:oleObj>
              </mc:Choice>
              <mc:Fallback>
                <p:oleObj name="Equation" r:id="rId3" imgW="748975" imgH="241195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093" y="1794430"/>
                        <a:ext cx="2246925" cy="7235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9" name="Connettore 1 18"/>
          <p:cNvCxnSpPr/>
          <p:nvPr/>
        </p:nvCxnSpPr>
        <p:spPr>
          <a:xfrm flipV="1">
            <a:off x="1971479" y="2436453"/>
            <a:ext cx="0" cy="288000"/>
          </a:xfrm>
          <a:prstGeom prst="line">
            <a:avLst/>
          </a:prstGeom>
          <a:ln w="12700"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1 20"/>
          <p:cNvCxnSpPr/>
          <p:nvPr/>
        </p:nvCxnSpPr>
        <p:spPr>
          <a:xfrm flipV="1">
            <a:off x="2795087" y="2436453"/>
            <a:ext cx="0" cy="288000"/>
          </a:xfrm>
          <a:prstGeom prst="line">
            <a:avLst/>
          </a:prstGeom>
          <a:ln w="12700"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ettangolo 21"/>
          <p:cNvSpPr/>
          <p:nvPr/>
        </p:nvSpPr>
        <p:spPr>
          <a:xfrm>
            <a:off x="406962" y="2711059"/>
            <a:ext cx="1836892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effective </a:t>
            </a:r>
            <a:r>
              <a:rPr lang="en-US" sz="1400" dirty="0">
                <a:solidFill>
                  <a:schemeClr val="accent1"/>
                </a:solidFill>
              </a:rPr>
              <a:t>solid phase stress </a:t>
            </a:r>
            <a:r>
              <a:rPr lang="en-US" sz="1400" dirty="0" smtClean="0">
                <a:solidFill>
                  <a:schemeClr val="accent1"/>
                </a:solidFill>
              </a:rPr>
              <a:t>tensor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23" name="Rettangolo 22"/>
          <p:cNvSpPr/>
          <p:nvPr/>
        </p:nvSpPr>
        <p:spPr>
          <a:xfrm>
            <a:off x="2516246" y="2711059"/>
            <a:ext cx="1118663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solid </a:t>
            </a:r>
            <a:r>
              <a:rPr lang="en-US" sz="1400" dirty="0">
                <a:solidFill>
                  <a:schemeClr val="accent1"/>
                </a:solidFill>
              </a:rPr>
              <a:t>phase pressure</a:t>
            </a:r>
            <a:endParaRPr lang="fr-FR" sz="1400" dirty="0">
              <a:solidFill>
                <a:schemeClr val="accent1"/>
              </a:solidFill>
            </a:endParaRPr>
          </a:p>
        </p:txBody>
      </p:sp>
      <p:graphicFrame>
        <p:nvGraphicFramePr>
          <p:cNvPr id="26" name="Ogget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6977806"/>
              </p:ext>
            </p:extLst>
          </p:nvPr>
        </p:nvGraphicFramePr>
        <p:xfrm>
          <a:off x="4440847" y="1791830"/>
          <a:ext cx="4495800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6" name="Equation" r:id="rId5" imgW="1498320" imgH="266400" progId="Equation.DSMT4">
                  <p:embed/>
                </p:oleObj>
              </mc:Choice>
              <mc:Fallback>
                <p:oleObj name="Equation" r:id="rId5" imgW="149832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40847" y="1791830"/>
                        <a:ext cx="4495800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7" name="Connettore 1 26"/>
          <p:cNvCxnSpPr/>
          <p:nvPr/>
        </p:nvCxnSpPr>
        <p:spPr>
          <a:xfrm flipV="1">
            <a:off x="5726286" y="2435441"/>
            <a:ext cx="0" cy="288000"/>
          </a:xfrm>
          <a:prstGeom prst="line">
            <a:avLst/>
          </a:prstGeom>
          <a:ln w="12700"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Rettangolo 27"/>
          <p:cNvSpPr/>
          <p:nvPr/>
        </p:nvSpPr>
        <p:spPr>
          <a:xfrm>
            <a:off x="4865061" y="2710047"/>
            <a:ext cx="3135404" cy="52322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Pressure in the fluid phase </a:t>
            </a:r>
          </a:p>
          <a:p>
            <a:pPr algn="ctr"/>
            <a:r>
              <a:rPr lang="en-US" sz="1400" dirty="0" smtClean="0">
                <a:solidFill>
                  <a:schemeClr val="accent1"/>
                </a:solidFill>
              </a:rPr>
              <a:t>(positive if the fluid is in compression)</a:t>
            </a:r>
            <a:endParaRPr lang="fr-FR" sz="1400" dirty="0">
              <a:solidFill>
                <a:schemeClr val="accent1"/>
              </a:solidFill>
            </a:endParaRPr>
          </a:p>
        </p:txBody>
      </p:sp>
      <p:graphicFrame>
        <p:nvGraphicFramePr>
          <p:cNvPr id="29" name="Oggetto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0046271"/>
              </p:ext>
            </p:extLst>
          </p:nvPr>
        </p:nvGraphicFramePr>
        <p:xfrm>
          <a:off x="640533" y="5014280"/>
          <a:ext cx="79248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837" name="Equation" r:id="rId7" imgW="2641600" imgH="368300" progId="Equation.DSMT4">
                  <p:embed/>
                </p:oleObj>
              </mc:Choice>
              <mc:Fallback>
                <p:oleObj name="Equation" r:id="rId7" imgW="26416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33" y="5014280"/>
                        <a:ext cx="792480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3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</a:t>
            </a:r>
            <a:r>
              <a:rPr lang="en-US" dirty="0" smtClean="0"/>
              <a:t>ffective </a:t>
            </a:r>
            <a:r>
              <a:rPr lang="en-US" dirty="0"/>
              <a:t>S</a:t>
            </a:r>
            <a:r>
              <a:rPr lang="en-US" dirty="0" smtClean="0"/>
              <a:t>tress Tensor: a non-conventional form </a:t>
            </a:r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9" name="CasellaDiTesto 18"/>
          <p:cNvSpPr txBox="1"/>
          <p:nvPr/>
        </p:nvSpPr>
        <p:spPr>
          <a:xfrm>
            <a:off x="291867" y="2754910"/>
            <a:ext cx="8653880" cy="5121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80458" tIns="40229" rIns="80458" bIns="40229" rtlCol="0">
            <a:spAutoFit/>
          </a:bodyPr>
          <a:lstStyle/>
          <a:p>
            <a:pPr algn="just"/>
            <a:r>
              <a:rPr lang="en-US" sz="1400" b="1" i="1" dirty="0">
                <a:solidFill>
                  <a:schemeClr val="accent6"/>
                </a:solidFill>
              </a:rPr>
              <a:t>Hypothesis 1: </a:t>
            </a:r>
            <a:r>
              <a:rPr lang="en-US" sz="1400" b="1" dirty="0"/>
              <a:t>blood vessels </a:t>
            </a:r>
            <a:r>
              <a:rPr lang="en-US" sz="1400" dirty="0"/>
              <a:t>are </a:t>
            </a:r>
            <a:r>
              <a:rPr lang="en-US" sz="1400" dirty="0" smtClean="0"/>
              <a:t>mostly surrounded </a:t>
            </a:r>
            <a:r>
              <a:rPr lang="en-US" sz="1400" dirty="0"/>
              <a:t>by extra-vascular fluids </a:t>
            </a:r>
            <a:r>
              <a:rPr lang="en-US" sz="1400" dirty="0" smtClean="0"/>
              <a:t>(</a:t>
            </a:r>
            <a:r>
              <a:rPr lang="en-US" sz="1400" i="1" dirty="0"/>
              <a:t>TC</a:t>
            </a:r>
            <a:r>
              <a:rPr lang="en-US" sz="1400" dirty="0"/>
              <a:t>, </a:t>
            </a:r>
            <a:r>
              <a:rPr lang="en-US" sz="1400" i="1" dirty="0"/>
              <a:t>HC</a:t>
            </a:r>
            <a:r>
              <a:rPr lang="en-US" sz="1400" dirty="0"/>
              <a:t> and </a:t>
            </a:r>
            <a:r>
              <a:rPr lang="en-US" sz="1400" i="1" dirty="0"/>
              <a:t>IF)</a:t>
            </a:r>
            <a:r>
              <a:rPr lang="en-US" sz="1400" dirty="0"/>
              <a:t>, hence they </a:t>
            </a:r>
            <a:r>
              <a:rPr lang="en-US" sz="1400" b="1" dirty="0"/>
              <a:t>have no </a:t>
            </a:r>
            <a:r>
              <a:rPr lang="en-US" sz="1400" b="1" dirty="0" smtClean="0"/>
              <a:t>relevant mechanical </a:t>
            </a:r>
            <a:r>
              <a:rPr lang="en-US" sz="1400" b="1" dirty="0"/>
              <a:t>interaction with </a:t>
            </a:r>
            <a:r>
              <a:rPr lang="en-US" sz="1400" b="1" dirty="0" smtClean="0"/>
              <a:t>“structural” </a:t>
            </a:r>
            <a:r>
              <a:rPr lang="en-US" sz="1400" b="1" dirty="0"/>
              <a:t>ECM </a:t>
            </a:r>
            <a:r>
              <a:rPr lang="en-US" sz="1400" b="1" dirty="0" smtClean="0"/>
              <a:t>fibers</a:t>
            </a:r>
            <a:endParaRPr lang="en-US" sz="1400" b="1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291867" y="3617183"/>
            <a:ext cx="8653880" cy="118923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80458" tIns="40229" rIns="80458" bIns="40229" rtlCol="0">
            <a:spAutoFit/>
          </a:bodyPr>
          <a:lstStyle/>
          <a:p>
            <a:pPr algn="just"/>
            <a:r>
              <a:rPr lang="en-US" sz="1400" b="1" i="1" dirty="0">
                <a:solidFill>
                  <a:schemeClr val="accent6"/>
                </a:solidFill>
              </a:rPr>
              <a:t>Hypothesis 2: </a:t>
            </a:r>
            <a:r>
              <a:rPr lang="en-US" sz="1400" dirty="0"/>
              <a:t>t</a:t>
            </a:r>
            <a:r>
              <a:rPr lang="en-US" sz="1400" dirty="0" smtClean="0"/>
              <a:t>he </a:t>
            </a:r>
            <a:r>
              <a:rPr lang="en-US" sz="1400" b="1" dirty="0"/>
              <a:t>solid pressure, </a:t>
            </a:r>
            <a:r>
              <a:rPr lang="en-US" sz="1400" b="1" i="1" dirty="0" err="1"/>
              <a:t>p</a:t>
            </a:r>
            <a:r>
              <a:rPr lang="en-US" sz="1400" b="1" i="1" baseline="30000" dirty="0" err="1"/>
              <a:t>s</a:t>
            </a:r>
            <a:r>
              <a:rPr lang="en-US" sz="1400" b="1" dirty="0"/>
              <a:t>, is assumed being related with pressures of extra-vascular fluids (</a:t>
            </a:r>
            <a:r>
              <a:rPr lang="en-US" sz="1400" b="1" i="1" dirty="0"/>
              <a:t>TC</a:t>
            </a:r>
            <a:r>
              <a:rPr lang="en-US" sz="1400" b="1" dirty="0"/>
              <a:t>, </a:t>
            </a:r>
            <a:r>
              <a:rPr lang="en-US" sz="1400" b="1" i="1" dirty="0"/>
              <a:t>HC</a:t>
            </a:r>
            <a:r>
              <a:rPr lang="en-US" sz="1400" b="1" dirty="0"/>
              <a:t> and </a:t>
            </a:r>
            <a:r>
              <a:rPr lang="en-US" sz="1400" b="1" i="1" dirty="0"/>
              <a:t>IF</a:t>
            </a:r>
            <a:r>
              <a:rPr lang="en-US" sz="1400" b="1" dirty="0"/>
              <a:t>) only:</a:t>
            </a:r>
          </a:p>
          <a:p>
            <a:pPr algn="just"/>
            <a:endParaRPr lang="en-US" sz="4400" b="1" dirty="0" smtClean="0"/>
          </a:p>
        </p:txBody>
      </p:sp>
      <p:graphicFrame>
        <p:nvGraphicFramePr>
          <p:cNvPr id="13" name="Ogget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5786734"/>
              </p:ext>
            </p:extLst>
          </p:nvPr>
        </p:nvGraphicFramePr>
        <p:xfrm>
          <a:off x="620213" y="1288232"/>
          <a:ext cx="7924800" cy="1104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6" name="Equation" r:id="rId3" imgW="2641600" imgH="368300" progId="Equation.DSMT4">
                  <p:embed/>
                </p:oleObj>
              </mc:Choice>
              <mc:Fallback>
                <p:oleObj name="Equation" r:id="rId3" imgW="2641600" imgH="3683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213" y="1288232"/>
                        <a:ext cx="7924800" cy="1104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9987894"/>
              </p:ext>
            </p:extLst>
          </p:nvPr>
        </p:nvGraphicFramePr>
        <p:xfrm>
          <a:off x="3371338" y="3997847"/>
          <a:ext cx="4216320" cy="660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7" name="Equation" r:id="rId5" imgW="2108160" imgH="330120" progId="Equation.DSMT4">
                  <p:embed/>
                </p:oleObj>
              </mc:Choice>
              <mc:Fallback>
                <p:oleObj name="Equation" r:id="rId5" imgW="21081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71338" y="3997847"/>
                        <a:ext cx="4216320" cy="660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3583752"/>
              </p:ext>
            </p:extLst>
          </p:nvPr>
        </p:nvGraphicFramePr>
        <p:xfrm>
          <a:off x="954431" y="5169535"/>
          <a:ext cx="7067550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08" name="Equation" r:id="rId7" imgW="2019240" imgH="279360" progId="Equation.DSMT4">
                  <p:embed/>
                </p:oleObj>
              </mc:Choice>
              <mc:Fallback>
                <p:oleObj name="Equation" r:id="rId7" imgW="2019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54431" y="5169535"/>
                        <a:ext cx="7067550" cy="977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Parentesi graffa aperta 15"/>
          <p:cNvSpPr/>
          <p:nvPr/>
        </p:nvSpPr>
        <p:spPr>
          <a:xfrm rot="16200000">
            <a:off x="2138312" y="5643187"/>
            <a:ext cx="299522" cy="708815"/>
          </a:xfrm>
          <a:prstGeom prst="leftBrace">
            <a:avLst>
              <a:gd name="adj1" fmla="val 33309"/>
              <a:gd name="adj2" fmla="val 50000"/>
            </a:avLst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ttangolo 16"/>
          <p:cNvSpPr/>
          <p:nvPr/>
        </p:nvSpPr>
        <p:spPr>
          <a:xfrm>
            <a:off x="1993667" y="6122513"/>
            <a:ext cx="3485831" cy="30777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chemeClr val="accent1"/>
                </a:solidFill>
              </a:rPr>
              <a:t>EFFECTIVE STRESS TENSOR (EST)</a:t>
            </a:r>
            <a:endParaRPr lang="fr-FR" sz="1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827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6" grpId="0" animBg="1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 fontScale="90000"/>
          </a:bodyPr>
          <a:lstStyle/>
          <a:p>
            <a:r>
              <a:rPr lang="en-US" dirty="0"/>
              <a:t>E</a:t>
            </a:r>
            <a:r>
              <a:rPr lang="en-US" dirty="0" smtClean="0"/>
              <a:t>ffective </a:t>
            </a:r>
            <a:r>
              <a:rPr lang="en-US" dirty="0"/>
              <a:t>S</a:t>
            </a:r>
            <a:r>
              <a:rPr lang="en-US" dirty="0" smtClean="0"/>
              <a:t>tress Tensor:   </a:t>
            </a:r>
            <a:r>
              <a:rPr lang="en-US" b="1" dirty="0" err="1" smtClean="0"/>
              <a:t>t</a:t>
            </a:r>
            <a:r>
              <a:rPr lang="en-US" baseline="30000" dirty="0" err="1" smtClean="0"/>
              <a:t>E</a:t>
            </a:r>
            <a:r>
              <a:rPr lang="en-US" dirty="0" smtClean="0"/>
              <a:t> = </a:t>
            </a:r>
            <a:r>
              <a:rPr lang="en-US" b="1" dirty="0" err="1" smtClean="0"/>
              <a:t>t</a:t>
            </a:r>
            <a:r>
              <a:rPr lang="en-US" baseline="30000" dirty="0" err="1" smtClean="0"/>
              <a:t>T</a:t>
            </a:r>
            <a:r>
              <a:rPr lang="en-US" baseline="30000" dirty="0" smtClean="0"/>
              <a:t> </a:t>
            </a:r>
            <a:r>
              <a:rPr lang="en-US" dirty="0" smtClean="0"/>
              <a:t>+ </a:t>
            </a:r>
            <a:r>
              <a:rPr lang="en-US" i="1" dirty="0" smtClean="0"/>
              <a:t>p</a:t>
            </a:r>
            <a:r>
              <a:rPr lang="en-US" baseline="30000" dirty="0" smtClean="0"/>
              <a:t>s</a:t>
            </a:r>
            <a:r>
              <a:rPr lang="en-US" b="1" dirty="0" smtClean="0"/>
              <a:t>1 </a:t>
            </a:r>
            <a:r>
              <a:rPr lang="en-US" dirty="0" smtClean="0"/>
              <a:t>- </a:t>
            </a:r>
            <a:r>
              <a:rPr lang="el-GR" i="1" dirty="0" smtClean="0"/>
              <a:t>ε</a:t>
            </a:r>
            <a:r>
              <a:rPr lang="en-US" baseline="30000" dirty="0" smtClean="0"/>
              <a:t>b</a:t>
            </a:r>
            <a:r>
              <a:rPr lang="en-US" dirty="0" smtClean="0"/>
              <a:t>(</a:t>
            </a:r>
            <a:r>
              <a:rPr lang="en-US" i="1" dirty="0" err="1" smtClean="0"/>
              <a:t>p</a:t>
            </a:r>
            <a:r>
              <a:rPr lang="en-US" baseline="30000" dirty="0" err="1" smtClean="0"/>
              <a:t>s</a:t>
            </a:r>
            <a:r>
              <a:rPr lang="en-US" dirty="0" smtClean="0"/>
              <a:t> - </a:t>
            </a:r>
            <a:r>
              <a:rPr lang="en-US" i="1" dirty="0" err="1" smtClean="0"/>
              <a:t>p</a:t>
            </a:r>
            <a:r>
              <a:rPr lang="en-US" baseline="30000" dirty="0" err="1" smtClean="0"/>
              <a:t>b</a:t>
            </a:r>
            <a:r>
              <a:rPr lang="en-US" dirty="0" smtClean="0"/>
              <a:t>)</a:t>
            </a:r>
            <a:r>
              <a:rPr lang="en-US" b="1" dirty="0" smtClean="0"/>
              <a:t>1</a:t>
            </a:r>
            <a:r>
              <a:rPr lang="en-US" dirty="0" smtClean="0"/>
              <a:t> </a:t>
            </a:r>
            <a:endParaRPr lang="fr-FR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4" name="CasellaDiTesto 13"/>
          <p:cNvSpPr txBox="1"/>
          <p:nvPr/>
        </p:nvSpPr>
        <p:spPr>
          <a:xfrm>
            <a:off x="364828" y="1235668"/>
            <a:ext cx="8321971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2100" dirty="0"/>
              <a:t>Material objective time derivative of the effective stress tensor :</a:t>
            </a:r>
            <a:endParaRPr lang="fr-FR" sz="2100" dirty="0"/>
          </a:p>
        </p:txBody>
      </p:sp>
      <p:graphicFrame>
        <p:nvGraphicFramePr>
          <p:cNvPr id="7" name="Ogget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1092130"/>
              </p:ext>
            </p:extLst>
          </p:nvPr>
        </p:nvGraphicFramePr>
        <p:xfrm>
          <a:off x="6074686" y="3000557"/>
          <a:ext cx="2154913" cy="602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6" name="Equation" r:id="rId3" imgW="774360" imgH="241200" progId="Equation.DSMT4">
                  <p:embed/>
                </p:oleObj>
              </mc:Choice>
              <mc:Fallback>
                <p:oleObj name="Equation" r:id="rId3" imgW="774360" imgH="241200" progId="Equation.DSMT4">
                  <p:embed/>
                  <p:pic>
                    <p:nvPicPr>
                      <p:cNvPr id="0" name="Oggetto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4686" y="3000557"/>
                        <a:ext cx="2154913" cy="602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asellaDiTesto 16"/>
          <p:cNvSpPr txBox="1"/>
          <p:nvPr/>
        </p:nvSpPr>
        <p:spPr>
          <a:xfrm>
            <a:off x="364828" y="3128858"/>
            <a:ext cx="5679379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2100" dirty="0">
                <a:solidFill>
                  <a:schemeClr val="accent1"/>
                </a:solidFill>
              </a:rPr>
              <a:t>EST </a:t>
            </a:r>
            <a:r>
              <a:rPr lang="en-US" sz="2100" dirty="0" smtClean="0">
                <a:solidFill>
                  <a:schemeClr val="accent1"/>
                </a:solidFill>
              </a:rPr>
              <a:t>induces </a:t>
            </a:r>
            <a:r>
              <a:rPr lang="en-US" sz="2100" dirty="0">
                <a:solidFill>
                  <a:schemeClr val="accent1"/>
                </a:solidFill>
              </a:rPr>
              <a:t>all deformations of </a:t>
            </a:r>
            <a:r>
              <a:rPr lang="en-US" sz="2100" dirty="0" smtClean="0">
                <a:solidFill>
                  <a:schemeClr val="accent1"/>
                </a:solidFill>
              </a:rPr>
              <a:t>ECM scaffold</a:t>
            </a:r>
            <a:r>
              <a:rPr lang="en-US" sz="2100" dirty="0">
                <a:solidFill>
                  <a:schemeClr val="accent1"/>
                </a:solidFill>
              </a:rPr>
              <a:t>:</a:t>
            </a:r>
            <a:endParaRPr lang="fr-FR" sz="2100" dirty="0">
              <a:solidFill>
                <a:schemeClr val="accent1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64826" y="3660016"/>
            <a:ext cx="8404137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2100" dirty="0"/>
              <a:t>Introducing this constitutive relationship in the previous </a:t>
            </a:r>
            <a:r>
              <a:rPr lang="en-US" sz="2100" dirty="0" err="1"/>
              <a:t>eqn</a:t>
            </a:r>
            <a:r>
              <a:rPr lang="en-US" sz="2100" dirty="0"/>
              <a:t> gives:</a:t>
            </a:r>
            <a:endParaRPr lang="fr-FR" sz="2100" dirty="0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4565699"/>
              </p:ext>
            </p:extLst>
          </p:nvPr>
        </p:nvGraphicFramePr>
        <p:xfrm>
          <a:off x="1356678" y="1977708"/>
          <a:ext cx="6286500" cy="698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7" name="Equation" r:id="rId5" imgW="2514600" imgH="279360" progId="Equation.DSMT4">
                  <p:embed/>
                </p:oleObj>
              </mc:Choice>
              <mc:Fallback>
                <p:oleObj name="Equation" r:id="rId5" imgW="2514600" imgH="279360" progId="Equation.DSMT4">
                  <p:embed/>
                  <p:pic>
                    <p:nvPicPr>
                      <p:cNvPr id="0" name="Oggetto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6678" y="1977708"/>
                        <a:ext cx="6286500" cy="698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7570781"/>
              </p:ext>
            </p:extLst>
          </p:nvPr>
        </p:nvGraphicFramePr>
        <p:xfrm>
          <a:off x="2335272" y="4253367"/>
          <a:ext cx="4178300" cy="88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8" name="Equation" r:id="rId7" imgW="1193760" imgH="253800" progId="Equation.DSMT4">
                  <p:embed/>
                </p:oleObj>
              </mc:Choice>
              <mc:Fallback>
                <p:oleObj name="Equation" r:id="rId7" imgW="1193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5272" y="4253367"/>
                        <a:ext cx="4178300" cy="88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ggetto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53923414"/>
              </p:ext>
            </p:extLst>
          </p:nvPr>
        </p:nvGraphicFramePr>
        <p:xfrm>
          <a:off x="1487104" y="5471795"/>
          <a:ext cx="5738813" cy="104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4399" name="Equation" r:id="rId9" imgW="2869920" imgH="520560" progId="Equation.DSMT4">
                  <p:embed/>
                </p:oleObj>
              </mc:Choice>
              <mc:Fallback>
                <p:oleObj name="Equation" r:id="rId9" imgW="2869920" imgH="520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7104" y="5471795"/>
                        <a:ext cx="5738813" cy="104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Parentesi graffa aperta 17"/>
          <p:cNvSpPr/>
          <p:nvPr/>
        </p:nvSpPr>
        <p:spPr>
          <a:xfrm rot="5400000">
            <a:off x="4679424" y="3184713"/>
            <a:ext cx="693575" cy="4399411"/>
          </a:xfrm>
          <a:prstGeom prst="leftBrace">
            <a:avLst>
              <a:gd name="adj1" fmla="val 58333"/>
              <a:gd name="adj2" fmla="val 3430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452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4" name="Gruppo 33"/>
          <p:cNvGrpSpPr>
            <a:grpSpLocks noChangeAspect="1"/>
          </p:cNvGrpSpPr>
          <p:nvPr/>
        </p:nvGrpSpPr>
        <p:grpSpPr>
          <a:xfrm>
            <a:off x="360000" y="1107600"/>
            <a:ext cx="2690027" cy="2690027"/>
            <a:chOff x="4585040" y="-14606"/>
            <a:chExt cx="3240000" cy="3240000"/>
          </a:xfrm>
        </p:grpSpPr>
        <p:sp>
          <p:nvSpPr>
            <p:cNvPr id="48" name="Rettangolo 47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Figura a mano libera 48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0" name="Ovale 49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1" name="Ovale 50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Anello 51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Gruppo 34"/>
          <p:cNvGrpSpPr/>
          <p:nvPr/>
        </p:nvGrpSpPr>
        <p:grpSpPr>
          <a:xfrm>
            <a:off x="790097" y="1262454"/>
            <a:ext cx="6713034" cy="2086031"/>
            <a:chOff x="5023543" y="428609"/>
            <a:chExt cx="8085506" cy="2512518"/>
          </a:xfrm>
        </p:grpSpPr>
        <p:sp>
          <p:nvSpPr>
            <p:cNvPr id="45" name="Ovale 44"/>
            <p:cNvSpPr/>
            <p:nvPr/>
          </p:nvSpPr>
          <p:spPr>
            <a:xfrm>
              <a:off x="5023543" y="679858"/>
              <a:ext cx="2241074" cy="2261269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Figura a mano libera 45"/>
            <p:cNvSpPr/>
            <p:nvPr/>
          </p:nvSpPr>
          <p:spPr>
            <a:xfrm>
              <a:off x="7244080" y="812800"/>
              <a:ext cx="944880" cy="721360"/>
            </a:xfrm>
            <a:custGeom>
              <a:avLst/>
              <a:gdLst>
                <a:gd name="connsiteX0" fmla="*/ 0 w 944880"/>
                <a:gd name="connsiteY0" fmla="*/ 721360 h 721360"/>
                <a:gd name="connsiteX1" fmla="*/ 254000 w 944880"/>
                <a:gd name="connsiteY1" fmla="*/ 294640 h 721360"/>
                <a:gd name="connsiteX2" fmla="*/ 568960 w 944880"/>
                <a:gd name="connsiteY2" fmla="*/ 71120 h 721360"/>
                <a:gd name="connsiteX3" fmla="*/ 944880 w 944880"/>
                <a:gd name="connsiteY3" fmla="*/ 0 h 7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721360">
                  <a:moveTo>
                    <a:pt x="0" y="721360"/>
                  </a:moveTo>
                  <a:cubicBezTo>
                    <a:pt x="79586" y="562186"/>
                    <a:pt x="159173" y="403013"/>
                    <a:pt x="254000" y="294640"/>
                  </a:cubicBezTo>
                  <a:cubicBezTo>
                    <a:pt x="348827" y="186267"/>
                    <a:pt x="453813" y="120227"/>
                    <a:pt x="568960" y="71120"/>
                  </a:cubicBezTo>
                  <a:cubicBezTo>
                    <a:pt x="684107" y="22013"/>
                    <a:pt x="814493" y="11006"/>
                    <a:pt x="94488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8138161" y="428609"/>
              <a:ext cx="4970888" cy="85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dirty="0" smtClean="0">
                  <a:solidFill>
                    <a:srgbClr val="FF0000"/>
                  </a:solidFill>
                </a:rPr>
                <a:t>Ω</a:t>
              </a:r>
              <a:r>
                <a:rPr lang="fr-FR" sz="4000" baseline="-25000" dirty="0" err="1" smtClean="0">
                  <a:solidFill>
                    <a:srgbClr val="FF0000"/>
                  </a:solidFill>
                </a:rPr>
                <a:t>fs</a:t>
              </a:r>
              <a:r>
                <a:rPr lang="fr-FR" sz="2800" dirty="0" smtClean="0">
                  <a:solidFill>
                    <a:srgbClr val="FF0000"/>
                  </a:solidFill>
                </a:rPr>
                <a:t>(</a:t>
              </a:r>
              <a:r>
                <a:rPr lang="fr-FR" sz="2800" dirty="0" err="1" smtClean="0">
                  <a:solidFill>
                    <a:srgbClr val="FF0000"/>
                  </a:solidFill>
                </a:rPr>
                <a:t>fs</a:t>
              </a:r>
              <a:r>
                <a:rPr lang="fr-FR" sz="2800" dirty="0" smtClean="0">
                  <a:solidFill>
                    <a:srgbClr val="FF0000"/>
                  </a:solidFill>
                </a:rPr>
                <a:t> interface)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CasellaDiTesto 35"/>
          <p:cNvSpPr txBox="1"/>
          <p:nvPr/>
        </p:nvSpPr>
        <p:spPr>
          <a:xfrm>
            <a:off x="953561" y="1889743"/>
            <a:ext cx="68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HC</a:t>
            </a:r>
            <a:endParaRPr lang="fr-FR" sz="2400" b="1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1386871" y="2671190"/>
            <a:ext cx="68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TC</a:t>
            </a:r>
            <a:endParaRPr lang="fr-FR" sz="2400" b="1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1728864" y="1784424"/>
            <a:ext cx="6839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IF</a:t>
            </a:r>
            <a:endParaRPr lang="fr-FR" sz="2400" b="1" dirty="0"/>
          </a:p>
        </p:txBody>
      </p:sp>
      <p:sp>
        <p:nvSpPr>
          <p:cNvPr id="39" name="CasellaDiTesto 38"/>
          <p:cNvSpPr txBox="1"/>
          <p:nvPr/>
        </p:nvSpPr>
        <p:spPr>
          <a:xfrm>
            <a:off x="2139710" y="1085478"/>
            <a:ext cx="86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ECM</a:t>
            </a:r>
            <a:endParaRPr lang="fr-FR" sz="2400" b="1" dirty="0"/>
          </a:p>
        </p:txBody>
      </p:sp>
      <p:graphicFrame>
        <p:nvGraphicFramePr>
          <p:cNvPr id="40" name="Oggetto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3659630"/>
              </p:ext>
            </p:extLst>
          </p:nvPr>
        </p:nvGraphicFramePr>
        <p:xfrm>
          <a:off x="4035979" y="2508127"/>
          <a:ext cx="4216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67" name="Equation" r:id="rId3" imgW="2108160" imgH="330120" progId="Equation.DSMT4">
                  <p:embed/>
                </p:oleObj>
              </mc:Choice>
              <mc:Fallback>
                <p:oleObj name="Equation" r:id="rId3" imgW="21081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979" y="2508127"/>
                        <a:ext cx="42164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CasellaDiTesto 40"/>
          <p:cNvSpPr txBox="1"/>
          <p:nvPr/>
        </p:nvSpPr>
        <p:spPr>
          <a:xfrm>
            <a:off x="4327406" y="3415227"/>
            <a:ext cx="38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accent1"/>
                </a:solidFill>
              </a:rPr>
              <a:t>S</a:t>
            </a:r>
            <a:r>
              <a:rPr lang="el-GR" sz="1800" b="1" i="1" baseline="30000" dirty="0" smtClean="0">
                <a:solidFill>
                  <a:schemeClr val="accent1"/>
                </a:solidFill>
              </a:rPr>
              <a:t>β</a:t>
            </a:r>
            <a:r>
              <a:rPr lang="fr-FR" sz="1800" b="1" i="1" dirty="0" smtClean="0">
                <a:solidFill>
                  <a:schemeClr val="accent1"/>
                </a:solidFill>
              </a:rPr>
              <a:t> </a:t>
            </a:r>
            <a:r>
              <a:rPr lang="fr-FR" sz="1800" b="1" dirty="0" smtClean="0">
                <a:solidFill>
                  <a:schemeClr val="accent1"/>
                </a:solidFill>
              </a:rPr>
              <a:t>are </a:t>
            </a:r>
            <a:r>
              <a:rPr lang="en-US" sz="1800" b="1" dirty="0" smtClean="0">
                <a:solidFill>
                  <a:schemeClr val="accent1"/>
                </a:solidFill>
              </a:rPr>
              <a:t>Bishop’s parameters</a:t>
            </a:r>
            <a:endParaRPr lang="fr-FR" sz="1800" b="1" dirty="0">
              <a:solidFill>
                <a:schemeClr val="accent1"/>
              </a:solidFill>
            </a:endParaRPr>
          </a:p>
        </p:txBody>
      </p:sp>
      <p:cxnSp>
        <p:nvCxnSpPr>
          <p:cNvPr id="42" name="Connettore 1 41"/>
          <p:cNvCxnSpPr/>
          <p:nvPr/>
        </p:nvCxnSpPr>
        <p:spPr>
          <a:xfrm flipH="1" flipV="1">
            <a:off x="6246852" y="2902284"/>
            <a:ext cx="366310" cy="54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6613162" y="2902284"/>
            <a:ext cx="264160" cy="544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43"/>
          <p:cNvCxnSpPr/>
          <p:nvPr/>
        </p:nvCxnSpPr>
        <p:spPr>
          <a:xfrm flipV="1">
            <a:off x="6613162" y="2902285"/>
            <a:ext cx="1127210" cy="552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State </a:t>
            </a:r>
            <a:r>
              <a:rPr lang="en-US" dirty="0" err="1"/>
              <a:t>eqn</a:t>
            </a:r>
            <a:r>
              <a:rPr lang="en-US" dirty="0"/>
              <a:t> for volume fraction of blood vessels</a:t>
            </a:r>
          </a:p>
        </p:txBody>
      </p:sp>
    </p:spTree>
    <p:extLst>
      <p:ext uri="{BB962C8B-B14F-4D97-AF65-F5344CB8AC3E}">
        <p14:creationId xmlns:p14="http://schemas.microsoft.com/office/powerpoint/2010/main" val="283111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State </a:t>
            </a:r>
            <a:r>
              <a:rPr lang="en-US" dirty="0" err="1"/>
              <a:t>eqn</a:t>
            </a:r>
            <a:r>
              <a:rPr lang="en-US" dirty="0"/>
              <a:t> for volume fraction of blood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22" name="Gruppo 321"/>
          <p:cNvGrpSpPr/>
          <p:nvPr/>
        </p:nvGrpSpPr>
        <p:grpSpPr>
          <a:xfrm>
            <a:off x="643479" y="4728797"/>
            <a:ext cx="1574658" cy="1484652"/>
            <a:chOff x="4846835" y="4407606"/>
            <a:chExt cx="1854323" cy="1748332"/>
          </a:xfrm>
        </p:grpSpPr>
        <p:grpSp>
          <p:nvGrpSpPr>
            <p:cNvPr id="381" name="Gruppo 380"/>
            <p:cNvGrpSpPr>
              <a:grpSpLocks noChangeAspect="1"/>
            </p:cNvGrpSpPr>
            <p:nvPr/>
          </p:nvGrpSpPr>
          <p:grpSpPr>
            <a:xfrm>
              <a:off x="4846835" y="4409067"/>
              <a:ext cx="1746871" cy="1746871"/>
              <a:chOff x="4585040" y="-14606"/>
              <a:chExt cx="3240000" cy="3240000"/>
            </a:xfrm>
          </p:grpSpPr>
          <p:sp>
            <p:nvSpPr>
              <p:cNvPr id="386" name="Rettangolo 385"/>
              <p:cNvSpPr/>
              <p:nvPr/>
            </p:nvSpPr>
            <p:spPr>
              <a:xfrm>
                <a:off x="4585040" y="-14606"/>
                <a:ext cx="3240000" cy="3240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7" name="Figura a mano libera 386"/>
              <p:cNvSpPr/>
              <p:nvPr/>
            </p:nvSpPr>
            <p:spPr>
              <a:xfrm>
                <a:off x="5628640" y="294640"/>
                <a:ext cx="1869440" cy="1960880"/>
              </a:xfrm>
              <a:custGeom>
                <a:avLst/>
                <a:gdLst>
                  <a:gd name="connsiteX0" fmla="*/ 0 w 1869440"/>
                  <a:gd name="connsiteY0" fmla="*/ 162560 h 1960880"/>
                  <a:gd name="connsiteX1" fmla="*/ 254000 w 1869440"/>
                  <a:gd name="connsiteY1" fmla="*/ 1412240 h 1960880"/>
                  <a:gd name="connsiteX2" fmla="*/ 1656080 w 1869440"/>
                  <a:gd name="connsiteY2" fmla="*/ 1960880 h 1960880"/>
                  <a:gd name="connsiteX3" fmla="*/ 1818640 w 1869440"/>
                  <a:gd name="connsiteY3" fmla="*/ 1320800 h 1960880"/>
                  <a:gd name="connsiteX4" fmla="*/ 1869440 w 1869440"/>
                  <a:gd name="connsiteY4" fmla="*/ 802640 h 1960880"/>
                  <a:gd name="connsiteX5" fmla="*/ 1564640 w 1869440"/>
                  <a:gd name="connsiteY5" fmla="*/ 386080 h 1960880"/>
                  <a:gd name="connsiteX6" fmla="*/ 944880 w 1869440"/>
                  <a:gd name="connsiteY6" fmla="*/ 50800 h 1960880"/>
                  <a:gd name="connsiteX7" fmla="*/ 213360 w 1869440"/>
                  <a:gd name="connsiteY7" fmla="*/ 0 h 1960880"/>
                  <a:gd name="connsiteX8" fmla="*/ 0 w 1869440"/>
                  <a:gd name="connsiteY8" fmla="*/ 162560 h 196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440" h="1960880">
                    <a:moveTo>
                      <a:pt x="0" y="162560"/>
                    </a:moveTo>
                    <a:lnTo>
                      <a:pt x="254000" y="1412240"/>
                    </a:lnTo>
                    <a:lnTo>
                      <a:pt x="1656080" y="1960880"/>
                    </a:lnTo>
                    <a:lnTo>
                      <a:pt x="1818640" y="1320800"/>
                    </a:lnTo>
                    <a:lnTo>
                      <a:pt x="1869440" y="802640"/>
                    </a:lnTo>
                    <a:lnTo>
                      <a:pt x="1564640" y="386080"/>
                    </a:lnTo>
                    <a:lnTo>
                      <a:pt x="944880" y="50800"/>
                    </a:lnTo>
                    <a:lnTo>
                      <a:pt x="213360" y="0"/>
                    </a:lnTo>
                    <a:lnTo>
                      <a:pt x="0" y="16256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8" name="Ovale 387"/>
              <p:cNvSpPr/>
              <p:nvPr/>
            </p:nvSpPr>
            <p:spPr>
              <a:xfrm rot="5400000">
                <a:off x="4451846" y="901907"/>
                <a:ext cx="2241074" cy="130595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9" name="Ovale 388"/>
              <p:cNvSpPr/>
              <p:nvPr/>
            </p:nvSpPr>
            <p:spPr>
              <a:xfrm>
                <a:off x="5074343" y="1510142"/>
                <a:ext cx="2241074" cy="130595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90" name="Anello 389"/>
              <p:cNvSpPr/>
              <p:nvPr/>
            </p:nvSpPr>
            <p:spPr>
              <a:xfrm>
                <a:off x="4754880" y="138966"/>
                <a:ext cx="2880000" cy="2880000"/>
              </a:xfrm>
              <a:prstGeom prst="donut">
                <a:avLst>
                  <a:gd name="adj" fmla="val 10664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82" name="CasellaDiTesto 381"/>
            <p:cNvSpPr txBox="1"/>
            <p:nvPr/>
          </p:nvSpPr>
          <p:spPr>
            <a:xfrm>
              <a:off x="5031604" y="4931285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HC</a:t>
              </a:r>
              <a:endParaRPr lang="fr-FR" sz="1400" b="1" dirty="0"/>
            </a:p>
          </p:txBody>
        </p:sp>
        <p:sp>
          <p:nvSpPr>
            <p:cNvPr id="383" name="CasellaDiTesto 382"/>
            <p:cNvSpPr txBox="1"/>
            <p:nvPr/>
          </p:nvSpPr>
          <p:spPr>
            <a:xfrm>
              <a:off x="5364816" y="5405047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TC</a:t>
              </a:r>
              <a:endParaRPr lang="fr-FR" sz="1400" b="1" dirty="0"/>
            </a:p>
          </p:txBody>
        </p:sp>
        <p:sp>
          <p:nvSpPr>
            <p:cNvPr id="384" name="CasellaDiTesto 383"/>
            <p:cNvSpPr txBox="1"/>
            <p:nvPr/>
          </p:nvSpPr>
          <p:spPr>
            <a:xfrm>
              <a:off x="5634953" y="4862673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IF</a:t>
              </a:r>
              <a:endParaRPr lang="fr-FR" sz="1400" b="1" dirty="0"/>
            </a:p>
          </p:txBody>
        </p:sp>
        <p:sp>
          <p:nvSpPr>
            <p:cNvPr id="385" name="CasellaDiTesto 384"/>
            <p:cNvSpPr txBox="1"/>
            <p:nvPr/>
          </p:nvSpPr>
          <p:spPr>
            <a:xfrm>
              <a:off x="5833809" y="4407606"/>
              <a:ext cx="867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ECM</a:t>
              </a:r>
              <a:endParaRPr lang="fr-FR" sz="1400" b="1" dirty="0"/>
            </a:p>
          </p:txBody>
        </p:sp>
      </p:grpSp>
      <p:sp>
        <p:nvSpPr>
          <p:cNvPr id="323" name="CasellaDiTesto 322"/>
          <p:cNvSpPr txBox="1"/>
          <p:nvPr/>
        </p:nvSpPr>
        <p:spPr>
          <a:xfrm>
            <a:off x="406226" y="4174326"/>
            <a:ext cx="623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Vascular model ( </a:t>
            </a:r>
            <a:r>
              <a:rPr lang="el-GR" sz="2000" b="1" i="1" dirty="0" smtClean="0"/>
              <a:t>ε</a:t>
            </a:r>
            <a:r>
              <a:rPr lang="fr-FR" sz="2000" b="1" i="1" baseline="30000" dirty="0"/>
              <a:t>b</a:t>
            </a:r>
            <a:r>
              <a:rPr lang="fr-FR" sz="1400" dirty="0"/>
              <a:t> </a:t>
            </a:r>
            <a:r>
              <a:rPr lang="en-US" sz="1200" dirty="0"/>
              <a:t>depends on </a:t>
            </a:r>
            <a:r>
              <a:rPr lang="en-US" sz="1200" dirty="0" smtClean="0"/>
              <a:t> </a:t>
            </a:r>
            <a:r>
              <a:rPr lang="en-US" sz="1800" b="1" dirty="0" smtClean="0"/>
              <a:t>(</a:t>
            </a:r>
            <a:r>
              <a:rPr lang="en-US" sz="1800" dirty="0" smtClean="0"/>
              <a:t> </a:t>
            </a:r>
            <a:r>
              <a:rPr lang="en-US" sz="1800" b="1" i="1" dirty="0" err="1"/>
              <a:t>p</a:t>
            </a:r>
            <a:r>
              <a:rPr lang="en-US" sz="1800" b="1" i="1" baseline="30000" dirty="0" err="1"/>
              <a:t>b</a:t>
            </a:r>
            <a:r>
              <a:rPr lang="en-US" sz="1800" b="1" dirty="0"/>
              <a:t> - </a:t>
            </a:r>
            <a:r>
              <a:rPr lang="en-US" sz="1800" b="1" i="1" dirty="0" err="1"/>
              <a:t>p</a:t>
            </a:r>
            <a:r>
              <a:rPr lang="en-US" sz="1800" b="1" i="1" baseline="30000" dirty="0" err="1"/>
              <a:t>extra</a:t>
            </a:r>
            <a:r>
              <a:rPr lang="en-US" sz="1800" b="1" i="1" baseline="30000" dirty="0"/>
              <a:t>-vascular </a:t>
            </a:r>
            <a:r>
              <a:rPr lang="en-US" sz="1800" b="1" dirty="0"/>
              <a:t>) </a:t>
            </a:r>
            <a:r>
              <a:rPr lang="en-US" sz="1800" b="1" dirty="0" smtClean="0"/>
              <a:t> </a:t>
            </a:r>
            <a:r>
              <a:rPr lang="en-US" sz="2400" b="1" dirty="0" smtClean="0"/>
              <a:t>):</a:t>
            </a:r>
            <a:endParaRPr lang="fr-FR" sz="2400" b="1" dirty="0"/>
          </a:p>
        </p:txBody>
      </p:sp>
      <p:grpSp>
        <p:nvGrpSpPr>
          <p:cNvPr id="324" name="Gruppo 323"/>
          <p:cNvGrpSpPr/>
          <p:nvPr/>
        </p:nvGrpSpPr>
        <p:grpSpPr>
          <a:xfrm>
            <a:off x="3032043" y="4725578"/>
            <a:ext cx="1574658" cy="1484652"/>
            <a:chOff x="4846835" y="4407606"/>
            <a:chExt cx="1854323" cy="1748332"/>
          </a:xfrm>
        </p:grpSpPr>
        <p:grpSp>
          <p:nvGrpSpPr>
            <p:cNvPr id="371" name="Gruppo 370"/>
            <p:cNvGrpSpPr>
              <a:grpSpLocks noChangeAspect="1"/>
            </p:cNvGrpSpPr>
            <p:nvPr/>
          </p:nvGrpSpPr>
          <p:grpSpPr>
            <a:xfrm>
              <a:off x="4846835" y="4409067"/>
              <a:ext cx="1746871" cy="1746871"/>
              <a:chOff x="4585040" y="-14606"/>
              <a:chExt cx="3240000" cy="3240000"/>
            </a:xfrm>
          </p:grpSpPr>
          <p:sp>
            <p:nvSpPr>
              <p:cNvPr id="376" name="Rettangolo 375"/>
              <p:cNvSpPr/>
              <p:nvPr/>
            </p:nvSpPr>
            <p:spPr>
              <a:xfrm>
                <a:off x="4585040" y="-14606"/>
                <a:ext cx="3240000" cy="3240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7" name="Figura a mano libera 376"/>
              <p:cNvSpPr/>
              <p:nvPr/>
            </p:nvSpPr>
            <p:spPr>
              <a:xfrm>
                <a:off x="5628640" y="294640"/>
                <a:ext cx="1869440" cy="1960880"/>
              </a:xfrm>
              <a:custGeom>
                <a:avLst/>
                <a:gdLst>
                  <a:gd name="connsiteX0" fmla="*/ 0 w 1869440"/>
                  <a:gd name="connsiteY0" fmla="*/ 162560 h 1960880"/>
                  <a:gd name="connsiteX1" fmla="*/ 254000 w 1869440"/>
                  <a:gd name="connsiteY1" fmla="*/ 1412240 h 1960880"/>
                  <a:gd name="connsiteX2" fmla="*/ 1656080 w 1869440"/>
                  <a:gd name="connsiteY2" fmla="*/ 1960880 h 1960880"/>
                  <a:gd name="connsiteX3" fmla="*/ 1818640 w 1869440"/>
                  <a:gd name="connsiteY3" fmla="*/ 1320800 h 1960880"/>
                  <a:gd name="connsiteX4" fmla="*/ 1869440 w 1869440"/>
                  <a:gd name="connsiteY4" fmla="*/ 802640 h 1960880"/>
                  <a:gd name="connsiteX5" fmla="*/ 1564640 w 1869440"/>
                  <a:gd name="connsiteY5" fmla="*/ 386080 h 1960880"/>
                  <a:gd name="connsiteX6" fmla="*/ 944880 w 1869440"/>
                  <a:gd name="connsiteY6" fmla="*/ 50800 h 1960880"/>
                  <a:gd name="connsiteX7" fmla="*/ 213360 w 1869440"/>
                  <a:gd name="connsiteY7" fmla="*/ 0 h 1960880"/>
                  <a:gd name="connsiteX8" fmla="*/ 0 w 1869440"/>
                  <a:gd name="connsiteY8" fmla="*/ 162560 h 196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440" h="1960880">
                    <a:moveTo>
                      <a:pt x="0" y="162560"/>
                    </a:moveTo>
                    <a:lnTo>
                      <a:pt x="254000" y="1412240"/>
                    </a:lnTo>
                    <a:lnTo>
                      <a:pt x="1656080" y="1960880"/>
                    </a:lnTo>
                    <a:lnTo>
                      <a:pt x="1818640" y="1320800"/>
                    </a:lnTo>
                    <a:lnTo>
                      <a:pt x="1869440" y="802640"/>
                    </a:lnTo>
                    <a:lnTo>
                      <a:pt x="1564640" y="386080"/>
                    </a:lnTo>
                    <a:lnTo>
                      <a:pt x="944880" y="50800"/>
                    </a:lnTo>
                    <a:lnTo>
                      <a:pt x="213360" y="0"/>
                    </a:lnTo>
                    <a:lnTo>
                      <a:pt x="0" y="16256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8" name="Ovale 377"/>
              <p:cNvSpPr/>
              <p:nvPr/>
            </p:nvSpPr>
            <p:spPr>
              <a:xfrm rot="5400000">
                <a:off x="4451846" y="901907"/>
                <a:ext cx="2241074" cy="130595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79" name="Ovale 378"/>
              <p:cNvSpPr/>
              <p:nvPr/>
            </p:nvSpPr>
            <p:spPr>
              <a:xfrm>
                <a:off x="5074343" y="1510142"/>
                <a:ext cx="2241074" cy="130595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80" name="Anello 379"/>
              <p:cNvSpPr/>
              <p:nvPr/>
            </p:nvSpPr>
            <p:spPr>
              <a:xfrm>
                <a:off x="4754880" y="138966"/>
                <a:ext cx="2880000" cy="2880000"/>
              </a:xfrm>
              <a:prstGeom prst="donut">
                <a:avLst>
                  <a:gd name="adj" fmla="val 10664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372" name="CasellaDiTesto 371"/>
            <p:cNvSpPr txBox="1"/>
            <p:nvPr/>
          </p:nvSpPr>
          <p:spPr>
            <a:xfrm>
              <a:off x="5031604" y="4931285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HC</a:t>
              </a:r>
              <a:endParaRPr lang="fr-FR" sz="1400" b="1" dirty="0"/>
            </a:p>
          </p:txBody>
        </p:sp>
        <p:sp>
          <p:nvSpPr>
            <p:cNvPr id="373" name="CasellaDiTesto 372"/>
            <p:cNvSpPr txBox="1"/>
            <p:nvPr/>
          </p:nvSpPr>
          <p:spPr>
            <a:xfrm>
              <a:off x="5364816" y="5405047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TC</a:t>
              </a:r>
              <a:endParaRPr lang="fr-FR" sz="1400" b="1" dirty="0"/>
            </a:p>
          </p:txBody>
        </p:sp>
        <p:sp>
          <p:nvSpPr>
            <p:cNvPr id="374" name="CasellaDiTesto 373"/>
            <p:cNvSpPr txBox="1"/>
            <p:nvPr/>
          </p:nvSpPr>
          <p:spPr>
            <a:xfrm>
              <a:off x="5634953" y="4862673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IF</a:t>
              </a:r>
              <a:endParaRPr lang="fr-FR" sz="1400" b="1" dirty="0"/>
            </a:p>
          </p:txBody>
        </p:sp>
        <p:sp>
          <p:nvSpPr>
            <p:cNvPr id="375" name="CasellaDiTesto 374"/>
            <p:cNvSpPr txBox="1"/>
            <p:nvPr/>
          </p:nvSpPr>
          <p:spPr>
            <a:xfrm>
              <a:off x="5833809" y="4407606"/>
              <a:ext cx="867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ECM</a:t>
              </a:r>
              <a:endParaRPr lang="fr-FR" sz="1400" b="1" dirty="0"/>
            </a:p>
          </p:txBody>
        </p:sp>
      </p:grpSp>
      <p:sp>
        <p:nvSpPr>
          <p:cNvPr id="326" name="Ovale 325"/>
          <p:cNvSpPr/>
          <p:nvPr/>
        </p:nvSpPr>
        <p:spPr>
          <a:xfrm>
            <a:off x="1224373" y="5074367"/>
            <a:ext cx="183423" cy="183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6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27" name="Ovale 326"/>
          <p:cNvSpPr/>
          <p:nvPr/>
        </p:nvSpPr>
        <p:spPr>
          <a:xfrm>
            <a:off x="3422672" y="5545055"/>
            <a:ext cx="183423" cy="183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6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328" name="CasellaDiTesto 327"/>
          <p:cNvSpPr txBox="1"/>
          <p:nvPr/>
        </p:nvSpPr>
        <p:spPr>
          <a:xfrm>
            <a:off x="5053935" y="5868489"/>
            <a:ext cx="1146829" cy="3136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/>
              <a:t>… or ….</a:t>
            </a:r>
            <a:endParaRPr lang="fr-FR" sz="1800" b="1" dirty="0"/>
          </a:p>
        </p:txBody>
      </p:sp>
      <p:graphicFrame>
        <p:nvGraphicFramePr>
          <p:cNvPr id="330" name="Oggetto 3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1056643"/>
              </p:ext>
            </p:extLst>
          </p:nvPr>
        </p:nvGraphicFramePr>
        <p:xfrm>
          <a:off x="660051" y="6213449"/>
          <a:ext cx="1436205" cy="2714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94" name="Equation" r:id="rId3" imgW="1409400" imgH="266400" progId="Equation.DSMT4">
                  <p:embed/>
                </p:oleObj>
              </mc:Choice>
              <mc:Fallback>
                <p:oleObj name="Equation" r:id="rId3" imgW="140940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0051" y="6213449"/>
                        <a:ext cx="1436205" cy="2714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1" name="Oggetto 3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196883"/>
              </p:ext>
            </p:extLst>
          </p:nvPr>
        </p:nvGraphicFramePr>
        <p:xfrm>
          <a:off x="3479960" y="6238530"/>
          <a:ext cx="531142" cy="218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95" name="Equation" r:id="rId5" imgW="520560" imgH="215640" progId="Equation.DSMT4">
                  <p:embed/>
                </p:oleObj>
              </mc:Choice>
              <mc:Fallback>
                <p:oleObj name="Equation" r:id="rId5" imgW="52056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79960" y="6238530"/>
                        <a:ext cx="531142" cy="218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o 2"/>
          <p:cNvGrpSpPr/>
          <p:nvPr/>
        </p:nvGrpSpPr>
        <p:grpSpPr>
          <a:xfrm>
            <a:off x="6263389" y="4579963"/>
            <a:ext cx="2183655" cy="1921042"/>
            <a:chOff x="6263389" y="4579963"/>
            <a:chExt cx="2183655" cy="1921042"/>
          </a:xfrm>
        </p:grpSpPr>
        <p:grpSp>
          <p:nvGrpSpPr>
            <p:cNvPr id="325" name="Gruppo 324"/>
            <p:cNvGrpSpPr/>
            <p:nvPr/>
          </p:nvGrpSpPr>
          <p:grpSpPr>
            <a:xfrm>
              <a:off x="6720653" y="4726310"/>
              <a:ext cx="1574658" cy="1484652"/>
              <a:chOff x="4846835" y="4407606"/>
              <a:chExt cx="1854323" cy="1748332"/>
            </a:xfrm>
          </p:grpSpPr>
          <p:grpSp>
            <p:nvGrpSpPr>
              <p:cNvPr id="361" name="Gruppo 360"/>
              <p:cNvGrpSpPr>
                <a:grpSpLocks noChangeAspect="1"/>
              </p:cNvGrpSpPr>
              <p:nvPr/>
            </p:nvGrpSpPr>
            <p:grpSpPr>
              <a:xfrm>
                <a:off x="4846835" y="4409067"/>
                <a:ext cx="1746871" cy="1746871"/>
                <a:chOff x="4585040" y="-14606"/>
                <a:chExt cx="3240000" cy="3240000"/>
              </a:xfrm>
            </p:grpSpPr>
            <p:sp>
              <p:nvSpPr>
                <p:cNvPr id="366" name="Rettangolo 365"/>
                <p:cNvSpPr/>
                <p:nvPr/>
              </p:nvSpPr>
              <p:spPr>
                <a:xfrm>
                  <a:off x="4585040" y="-14606"/>
                  <a:ext cx="3240000" cy="3240000"/>
                </a:xfrm>
                <a:prstGeom prst="rect">
                  <a:avLst/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7" name="Figura a mano libera 366"/>
                <p:cNvSpPr/>
                <p:nvPr/>
              </p:nvSpPr>
              <p:spPr>
                <a:xfrm>
                  <a:off x="5628640" y="294640"/>
                  <a:ext cx="1869440" cy="1960880"/>
                </a:xfrm>
                <a:custGeom>
                  <a:avLst/>
                  <a:gdLst>
                    <a:gd name="connsiteX0" fmla="*/ 0 w 1869440"/>
                    <a:gd name="connsiteY0" fmla="*/ 162560 h 1960880"/>
                    <a:gd name="connsiteX1" fmla="*/ 254000 w 1869440"/>
                    <a:gd name="connsiteY1" fmla="*/ 1412240 h 1960880"/>
                    <a:gd name="connsiteX2" fmla="*/ 1656080 w 1869440"/>
                    <a:gd name="connsiteY2" fmla="*/ 1960880 h 1960880"/>
                    <a:gd name="connsiteX3" fmla="*/ 1818640 w 1869440"/>
                    <a:gd name="connsiteY3" fmla="*/ 1320800 h 1960880"/>
                    <a:gd name="connsiteX4" fmla="*/ 1869440 w 1869440"/>
                    <a:gd name="connsiteY4" fmla="*/ 802640 h 1960880"/>
                    <a:gd name="connsiteX5" fmla="*/ 1564640 w 1869440"/>
                    <a:gd name="connsiteY5" fmla="*/ 386080 h 1960880"/>
                    <a:gd name="connsiteX6" fmla="*/ 944880 w 1869440"/>
                    <a:gd name="connsiteY6" fmla="*/ 50800 h 1960880"/>
                    <a:gd name="connsiteX7" fmla="*/ 213360 w 1869440"/>
                    <a:gd name="connsiteY7" fmla="*/ 0 h 1960880"/>
                    <a:gd name="connsiteX8" fmla="*/ 0 w 1869440"/>
                    <a:gd name="connsiteY8" fmla="*/ 162560 h 1960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869440" h="1960880">
                      <a:moveTo>
                        <a:pt x="0" y="162560"/>
                      </a:moveTo>
                      <a:lnTo>
                        <a:pt x="254000" y="1412240"/>
                      </a:lnTo>
                      <a:lnTo>
                        <a:pt x="1656080" y="1960880"/>
                      </a:lnTo>
                      <a:lnTo>
                        <a:pt x="1818640" y="1320800"/>
                      </a:lnTo>
                      <a:lnTo>
                        <a:pt x="1869440" y="802640"/>
                      </a:lnTo>
                      <a:lnTo>
                        <a:pt x="1564640" y="386080"/>
                      </a:lnTo>
                      <a:lnTo>
                        <a:pt x="944880" y="50800"/>
                      </a:lnTo>
                      <a:lnTo>
                        <a:pt x="213360" y="0"/>
                      </a:lnTo>
                      <a:lnTo>
                        <a:pt x="0" y="162560"/>
                      </a:lnTo>
                      <a:close/>
                    </a:path>
                  </a:pathLst>
                </a:cu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8" name="Ovale 367"/>
                <p:cNvSpPr/>
                <p:nvPr/>
              </p:nvSpPr>
              <p:spPr>
                <a:xfrm rot="5400000">
                  <a:off x="4451846" y="901907"/>
                  <a:ext cx="2241074" cy="1305954"/>
                </a:xfrm>
                <a:prstGeom prst="ellipse">
                  <a:avLst/>
                </a:prstGeom>
                <a:solidFill>
                  <a:schemeClr val="accent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69" name="Ovale 368"/>
                <p:cNvSpPr/>
                <p:nvPr/>
              </p:nvSpPr>
              <p:spPr>
                <a:xfrm>
                  <a:off x="5074343" y="1510142"/>
                  <a:ext cx="2241074" cy="1305954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370" name="Anello 369"/>
                <p:cNvSpPr/>
                <p:nvPr/>
              </p:nvSpPr>
              <p:spPr>
                <a:xfrm>
                  <a:off x="4754880" y="138966"/>
                  <a:ext cx="2880000" cy="2880000"/>
                </a:xfrm>
                <a:prstGeom prst="donut">
                  <a:avLst>
                    <a:gd name="adj" fmla="val 10664"/>
                  </a:avLst>
                </a:prstGeom>
                <a:solidFill>
                  <a:schemeClr val="tx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362" name="CasellaDiTesto 361"/>
              <p:cNvSpPr txBox="1"/>
              <p:nvPr/>
            </p:nvSpPr>
            <p:spPr>
              <a:xfrm>
                <a:off x="5031604" y="4931285"/>
                <a:ext cx="683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HC</a:t>
                </a:r>
                <a:endParaRPr lang="fr-FR" sz="1400" b="1" dirty="0"/>
              </a:p>
            </p:txBody>
          </p:sp>
          <p:sp>
            <p:nvSpPr>
              <p:cNvPr id="363" name="CasellaDiTesto 362"/>
              <p:cNvSpPr txBox="1"/>
              <p:nvPr/>
            </p:nvSpPr>
            <p:spPr>
              <a:xfrm>
                <a:off x="5364816" y="5405047"/>
                <a:ext cx="683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TC</a:t>
                </a:r>
                <a:endParaRPr lang="fr-FR" sz="1400" b="1" dirty="0"/>
              </a:p>
            </p:txBody>
          </p:sp>
          <p:sp>
            <p:nvSpPr>
              <p:cNvPr id="364" name="CasellaDiTesto 363"/>
              <p:cNvSpPr txBox="1"/>
              <p:nvPr/>
            </p:nvSpPr>
            <p:spPr>
              <a:xfrm>
                <a:off x="5634953" y="4862673"/>
                <a:ext cx="68398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IF</a:t>
                </a:r>
                <a:endParaRPr lang="fr-FR" sz="1400" b="1" dirty="0"/>
              </a:p>
            </p:txBody>
          </p:sp>
          <p:sp>
            <p:nvSpPr>
              <p:cNvPr id="365" name="CasellaDiTesto 364"/>
              <p:cNvSpPr txBox="1"/>
              <p:nvPr/>
            </p:nvSpPr>
            <p:spPr>
              <a:xfrm>
                <a:off x="5833809" y="4407606"/>
                <a:ext cx="86734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dirty="0" smtClean="0"/>
                  <a:t>ECM</a:t>
                </a:r>
                <a:endParaRPr lang="fr-FR" sz="1400" b="1" dirty="0"/>
              </a:p>
            </p:txBody>
          </p:sp>
        </p:grpSp>
        <p:sp>
          <p:nvSpPr>
            <p:cNvPr id="329" name="Ovale 328"/>
            <p:cNvSpPr/>
            <p:nvPr/>
          </p:nvSpPr>
          <p:spPr>
            <a:xfrm>
              <a:off x="7370270" y="5340834"/>
              <a:ext cx="183423" cy="183423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600" b="1" i="1" dirty="0" smtClean="0">
                  <a:solidFill>
                    <a:srgbClr val="FF0000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b</a:t>
              </a:r>
              <a:endParaRPr lang="fr-FR" sz="1600" b="1" i="1" dirty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aphicFrame>
          <p:nvGraphicFramePr>
            <p:cNvPr id="332" name="Oggetto 3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13272037"/>
                </p:ext>
              </p:extLst>
            </p:nvPr>
          </p:nvGraphicFramePr>
          <p:xfrm>
            <a:off x="6263389" y="6226329"/>
            <a:ext cx="2183655" cy="2746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1996" name="Equation" r:id="rId7" imgW="1714320" imgH="215640" progId="Equation.DSMT4">
                    <p:embed/>
                  </p:oleObj>
                </mc:Choice>
                <mc:Fallback>
                  <p:oleObj name="Equation" r:id="rId7" imgW="171432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263389" y="6226329"/>
                          <a:ext cx="2183655" cy="2746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33" name="Picture 11" descr="Risultati immagini per segno spunta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579" y="4579963"/>
              <a:ext cx="507868" cy="5291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4" name="Gruppo 333"/>
          <p:cNvGrpSpPr>
            <a:grpSpLocks noChangeAspect="1"/>
          </p:cNvGrpSpPr>
          <p:nvPr/>
        </p:nvGrpSpPr>
        <p:grpSpPr>
          <a:xfrm>
            <a:off x="360000" y="1107600"/>
            <a:ext cx="2690027" cy="2690027"/>
            <a:chOff x="4585040" y="-14606"/>
            <a:chExt cx="3240000" cy="3240000"/>
          </a:xfrm>
        </p:grpSpPr>
        <p:sp>
          <p:nvSpPr>
            <p:cNvPr id="356" name="Rettangolo 355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7" name="Figura a mano libera 356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8" name="Ovale 357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9" name="Ovale 358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0" name="Anello 359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42" name="Gruppo 341"/>
          <p:cNvGrpSpPr/>
          <p:nvPr/>
        </p:nvGrpSpPr>
        <p:grpSpPr>
          <a:xfrm>
            <a:off x="1042090" y="1781909"/>
            <a:ext cx="1314544" cy="1303867"/>
            <a:chOff x="5489027" y="1484285"/>
            <a:chExt cx="1314544" cy="1303867"/>
          </a:xfrm>
        </p:grpSpPr>
        <p:cxnSp>
          <p:nvCxnSpPr>
            <p:cNvPr id="349" name="Connettore 2 348"/>
            <p:cNvCxnSpPr/>
            <p:nvPr/>
          </p:nvCxnSpPr>
          <p:spPr>
            <a:xfrm flipH="1" flipV="1">
              <a:off x="5648626" y="1484285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0" name="Connettore 2 349"/>
            <p:cNvCxnSpPr/>
            <p:nvPr/>
          </p:nvCxnSpPr>
          <p:spPr>
            <a:xfrm rot="10800000" flipH="1" flipV="1">
              <a:off x="6367807" y="2418763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1" name="Connettore 2 350"/>
            <p:cNvCxnSpPr/>
            <p:nvPr/>
          </p:nvCxnSpPr>
          <p:spPr>
            <a:xfrm rot="5400000" flipH="1" flipV="1">
              <a:off x="6471390" y="1580573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Connettore 2 351"/>
            <p:cNvCxnSpPr/>
            <p:nvPr/>
          </p:nvCxnSpPr>
          <p:spPr>
            <a:xfrm rot="-5400000" flipH="1" flipV="1">
              <a:off x="5526235" y="2329644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3" name="Gruppo 342"/>
          <p:cNvGrpSpPr/>
          <p:nvPr/>
        </p:nvGrpSpPr>
        <p:grpSpPr>
          <a:xfrm rot="3026944">
            <a:off x="1031129" y="1778932"/>
            <a:ext cx="1314544" cy="1303867"/>
            <a:chOff x="5489027" y="1484285"/>
            <a:chExt cx="1314544" cy="1303867"/>
          </a:xfrm>
        </p:grpSpPr>
        <p:cxnSp>
          <p:nvCxnSpPr>
            <p:cNvPr id="345" name="Connettore 2 344"/>
            <p:cNvCxnSpPr/>
            <p:nvPr/>
          </p:nvCxnSpPr>
          <p:spPr>
            <a:xfrm flipH="1" flipV="1">
              <a:off x="5648626" y="1484285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Connettore 2 345"/>
            <p:cNvCxnSpPr/>
            <p:nvPr/>
          </p:nvCxnSpPr>
          <p:spPr>
            <a:xfrm rot="10800000" flipH="1" flipV="1">
              <a:off x="6367807" y="2418763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7" name="Connettore 2 346"/>
            <p:cNvCxnSpPr/>
            <p:nvPr/>
          </p:nvCxnSpPr>
          <p:spPr>
            <a:xfrm rot="5400000" flipH="1" flipV="1">
              <a:off x="6471390" y="1580573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8" name="Connettore 2 347"/>
            <p:cNvCxnSpPr/>
            <p:nvPr/>
          </p:nvCxnSpPr>
          <p:spPr>
            <a:xfrm rot="-5400000" flipH="1" flipV="1">
              <a:off x="5526235" y="2329644"/>
              <a:ext cx="294974" cy="369389"/>
            </a:xfrm>
            <a:prstGeom prst="straightConnector1">
              <a:avLst/>
            </a:prstGeom>
            <a:ln>
              <a:solidFill>
                <a:schemeClr val="accent5">
                  <a:lumMod val="50000"/>
                </a:schemeClr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4" name="CasellaDiTesto 343"/>
          <p:cNvSpPr txBox="1"/>
          <p:nvPr/>
        </p:nvSpPr>
        <p:spPr>
          <a:xfrm>
            <a:off x="1469382" y="2026521"/>
            <a:ext cx="16092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p</a:t>
            </a:r>
            <a:r>
              <a:rPr lang="en-US" sz="3600" b="1" i="1" baseline="30000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</a:t>
            </a:r>
            <a:endParaRPr lang="en-US" sz="3600" b="1" i="1" baseline="300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91" name="Gruppo 390"/>
          <p:cNvGrpSpPr/>
          <p:nvPr/>
        </p:nvGrpSpPr>
        <p:grpSpPr>
          <a:xfrm>
            <a:off x="790097" y="1262454"/>
            <a:ext cx="6713034" cy="2086031"/>
            <a:chOff x="5023543" y="428609"/>
            <a:chExt cx="8085506" cy="2512518"/>
          </a:xfrm>
        </p:grpSpPr>
        <p:sp>
          <p:nvSpPr>
            <p:cNvPr id="392" name="Ovale 391"/>
            <p:cNvSpPr/>
            <p:nvPr/>
          </p:nvSpPr>
          <p:spPr>
            <a:xfrm>
              <a:off x="5023543" y="679858"/>
              <a:ext cx="2241074" cy="2261269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3" name="Figura a mano libera 392"/>
            <p:cNvSpPr/>
            <p:nvPr/>
          </p:nvSpPr>
          <p:spPr>
            <a:xfrm>
              <a:off x="7244080" y="812800"/>
              <a:ext cx="944880" cy="721360"/>
            </a:xfrm>
            <a:custGeom>
              <a:avLst/>
              <a:gdLst>
                <a:gd name="connsiteX0" fmla="*/ 0 w 944880"/>
                <a:gd name="connsiteY0" fmla="*/ 721360 h 721360"/>
                <a:gd name="connsiteX1" fmla="*/ 254000 w 944880"/>
                <a:gd name="connsiteY1" fmla="*/ 294640 h 721360"/>
                <a:gd name="connsiteX2" fmla="*/ 568960 w 944880"/>
                <a:gd name="connsiteY2" fmla="*/ 71120 h 721360"/>
                <a:gd name="connsiteX3" fmla="*/ 944880 w 944880"/>
                <a:gd name="connsiteY3" fmla="*/ 0 h 7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721360">
                  <a:moveTo>
                    <a:pt x="0" y="721360"/>
                  </a:moveTo>
                  <a:cubicBezTo>
                    <a:pt x="79586" y="562186"/>
                    <a:pt x="159173" y="403013"/>
                    <a:pt x="254000" y="294640"/>
                  </a:cubicBezTo>
                  <a:cubicBezTo>
                    <a:pt x="348827" y="186267"/>
                    <a:pt x="453813" y="120227"/>
                    <a:pt x="568960" y="71120"/>
                  </a:cubicBezTo>
                  <a:cubicBezTo>
                    <a:pt x="684107" y="22013"/>
                    <a:pt x="814493" y="11006"/>
                    <a:pt x="94488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4" name="CasellaDiTesto 393"/>
            <p:cNvSpPr txBox="1"/>
            <p:nvPr/>
          </p:nvSpPr>
          <p:spPr>
            <a:xfrm>
              <a:off x="8138161" y="428609"/>
              <a:ext cx="4970888" cy="85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dirty="0" smtClean="0">
                  <a:solidFill>
                    <a:srgbClr val="FF0000"/>
                  </a:solidFill>
                </a:rPr>
                <a:t>Ω</a:t>
              </a:r>
              <a:r>
                <a:rPr lang="fr-FR" sz="4000" baseline="-25000" dirty="0" err="1" smtClean="0">
                  <a:solidFill>
                    <a:srgbClr val="FF0000"/>
                  </a:solidFill>
                </a:rPr>
                <a:t>fs</a:t>
              </a:r>
              <a:r>
                <a:rPr lang="fr-FR" sz="2800" dirty="0" smtClean="0">
                  <a:solidFill>
                    <a:srgbClr val="FF0000"/>
                  </a:solidFill>
                </a:rPr>
                <a:t>(</a:t>
              </a:r>
              <a:r>
                <a:rPr lang="fr-FR" sz="2800" dirty="0" err="1" smtClean="0">
                  <a:solidFill>
                    <a:srgbClr val="FF0000"/>
                  </a:solidFill>
                </a:rPr>
                <a:t>fs</a:t>
              </a:r>
              <a:r>
                <a:rPr lang="fr-FR" sz="2800" dirty="0" smtClean="0">
                  <a:solidFill>
                    <a:srgbClr val="FF0000"/>
                  </a:solidFill>
                </a:rPr>
                <a:t> interface)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95" name="CasellaDiTesto 394"/>
          <p:cNvSpPr txBox="1"/>
          <p:nvPr/>
        </p:nvSpPr>
        <p:spPr>
          <a:xfrm>
            <a:off x="2139710" y="1085478"/>
            <a:ext cx="86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ECM</a:t>
            </a:r>
            <a:endParaRPr lang="fr-FR" sz="2400" b="1" dirty="0"/>
          </a:p>
        </p:txBody>
      </p:sp>
      <p:graphicFrame>
        <p:nvGraphicFramePr>
          <p:cNvPr id="396" name="Oggetto 3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5847537"/>
              </p:ext>
            </p:extLst>
          </p:nvPr>
        </p:nvGraphicFramePr>
        <p:xfrm>
          <a:off x="4035979" y="2508127"/>
          <a:ext cx="4216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1997" name="Equation" r:id="rId10" imgW="2108160" imgH="330120" progId="Equation.DSMT4">
                  <p:embed/>
                </p:oleObj>
              </mc:Choice>
              <mc:Fallback>
                <p:oleObj name="Equation" r:id="rId10" imgW="21081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979" y="2508127"/>
                        <a:ext cx="42164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7" name="CasellaDiTesto 396"/>
          <p:cNvSpPr txBox="1"/>
          <p:nvPr/>
        </p:nvSpPr>
        <p:spPr>
          <a:xfrm>
            <a:off x="4327406" y="3415227"/>
            <a:ext cx="38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accent1"/>
                </a:solidFill>
              </a:rPr>
              <a:t>S</a:t>
            </a:r>
            <a:r>
              <a:rPr lang="el-GR" sz="1800" b="1" i="1" baseline="30000" dirty="0" smtClean="0">
                <a:solidFill>
                  <a:schemeClr val="accent1"/>
                </a:solidFill>
              </a:rPr>
              <a:t>β</a:t>
            </a:r>
            <a:r>
              <a:rPr lang="fr-FR" sz="1800" b="1" i="1" dirty="0" smtClean="0">
                <a:solidFill>
                  <a:schemeClr val="accent1"/>
                </a:solidFill>
              </a:rPr>
              <a:t> </a:t>
            </a:r>
            <a:r>
              <a:rPr lang="fr-FR" sz="1800" b="1" dirty="0" smtClean="0">
                <a:solidFill>
                  <a:schemeClr val="accent1"/>
                </a:solidFill>
              </a:rPr>
              <a:t>are </a:t>
            </a:r>
            <a:r>
              <a:rPr lang="en-US" sz="1800" b="1" dirty="0" smtClean="0">
                <a:solidFill>
                  <a:schemeClr val="accent1"/>
                </a:solidFill>
              </a:rPr>
              <a:t>Bishop’s parameters</a:t>
            </a:r>
            <a:endParaRPr lang="fr-FR" sz="1800" b="1" dirty="0">
              <a:solidFill>
                <a:schemeClr val="accent1"/>
              </a:solidFill>
            </a:endParaRPr>
          </a:p>
        </p:txBody>
      </p:sp>
      <p:cxnSp>
        <p:nvCxnSpPr>
          <p:cNvPr id="398" name="Connettore 1 397"/>
          <p:cNvCxnSpPr/>
          <p:nvPr/>
        </p:nvCxnSpPr>
        <p:spPr>
          <a:xfrm flipH="1" flipV="1">
            <a:off x="6246852" y="2902284"/>
            <a:ext cx="366310" cy="54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Connettore 1 398"/>
          <p:cNvCxnSpPr/>
          <p:nvPr/>
        </p:nvCxnSpPr>
        <p:spPr>
          <a:xfrm flipV="1">
            <a:off x="6613162" y="2902284"/>
            <a:ext cx="264160" cy="544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Connettore 1 399"/>
          <p:cNvCxnSpPr/>
          <p:nvPr/>
        </p:nvCxnSpPr>
        <p:spPr>
          <a:xfrm flipV="1">
            <a:off x="6613162" y="2902285"/>
            <a:ext cx="1127210" cy="552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4440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413693"/>
            <a:ext cx="8229600" cy="2944303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chemeClr val="accent1"/>
                </a:solidFill>
              </a:rPr>
              <a:t>What does physics have to </a:t>
            </a:r>
            <a:r>
              <a:rPr lang="en-US" sz="2800" dirty="0" smtClean="0">
                <a:solidFill>
                  <a:schemeClr val="accent1"/>
                </a:solidFill>
              </a:rPr>
              <a:t>do </a:t>
            </a:r>
            <a:r>
              <a:rPr lang="it-IT" sz="2800" dirty="0" smtClean="0">
                <a:solidFill>
                  <a:schemeClr val="accent1"/>
                </a:solidFill>
              </a:rPr>
              <a:t>with </a:t>
            </a:r>
            <a:r>
              <a:rPr lang="it-IT" sz="2800" dirty="0" err="1">
                <a:solidFill>
                  <a:schemeClr val="accent1"/>
                </a:solidFill>
              </a:rPr>
              <a:t>cancer</a:t>
            </a:r>
            <a:r>
              <a:rPr lang="it-IT" sz="2800" dirty="0">
                <a:solidFill>
                  <a:schemeClr val="accent1"/>
                </a:solidFill>
              </a:rPr>
              <a:t>?</a:t>
            </a:r>
          </a:p>
          <a:p>
            <a:pPr marL="0" indent="0">
              <a:buNone/>
            </a:pPr>
            <a:r>
              <a:rPr lang="en-US" sz="1500" i="1" dirty="0">
                <a:solidFill>
                  <a:schemeClr val="accent1"/>
                </a:solidFill>
              </a:rPr>
              <a:t> </a:t>
            </a:r>
            <a:r>
              <a:rPr lang="en-US" sz="1500" i="1" dirty="0" smtClean="0">
                <a:solidFill>
                  <a:schemeClr val="accent1"/>
                </a:solidFill>
              </a:rPr>
              <a:t>      </a:t>
            </a:r>
            <a:r>
              <a:rPr lang="en-US" sz="1400" i="1" dirty="0" smtClean="0">
                <a:solidFill>
                  <a:schemeClr val="accent1"/>
                </a:solidFill>
              </a:rPr>
              <a:t>Franziska </a:t>
            </a:r>
            <a:r>
              <a:rPr lang="en-US" sz="1400" i="1" dirty="0" err="1" smtClean="0">
                <a:solidFill>
                  <a:schemeClr val="accent1"/>
                </a:solidFill>
              </a:rPr>
              <a:t>Michor</a:t>
            </a:r>
            <a:r>
              <a:rPr lang="en-US" sz="1400" i="1" dirty="0" smtClean="0">
                <a:solidFill>
                  <a:schemeClr val="accent1"/>
                </a:solidFill>
              </a:rPr>
              <a:t> et al. – </a:t>
            </a:r>
            <a:r>
              <a:rPr lang="en-US" sz="1400" dirty="0" smtClean="0">
                <a:solidFill>
                  <a:schemeClr val="accent1"/>
                </a:solidFill>
              </a:rPr>
              <a:t>NATURE </a:t>
            </a:r>
            <a:r>
              <a:rPr lang="en-US" sz="1400" dirty="0">
                <a:solidFill>
                  <a:schemeClr val="accent1"/>
                </a:solidFill>
              </a:rPr>
              <a:t>REVIEWS | CANCER</a:t>
            </a:r>
            <a:r>
              <a:rPr lang="en-US" sz="1400" b="1" dirty="0">
                <a:solidFill>
                  <a:schemeClr val="accent1"/>
                </a:solidFill>
              </a:rPr>
              <a:t> </a:t>
            </a:r>
            <a:r>
              <a:rPr lang="en-US" sz="1400" dirty="0">
                <a:solidFill>
                  <a:schemeClr val="accent1"/>
                </a:solidFill>
              </a:rPr>
              <a:t>VOLUME 11 | SEPTEMBER 2011 | </a:t>
            </a:r>
            <a:r>
              <a:rPr lang="en-US" sz="1400" dirty="0" smtClean="0">
                <a:solidFill>
                  <a:schemeClr val="accent1"/>
                </a:solidFill>
              </a:rPr>
              <a:t>657  </a:t>
            </a:r>
          </a:p>
          <a:p>
            <a:r>
              <a:rPr lang="it-IT" sz="1400" dirty="0" err="1"/>
              <a:t>Transport</a:t>
            </a:r>
            <a:r>
              <a:rPr lang="it-IT" sz="1400" dirty="0"/>
              <a:t> </a:t>
            </a:r>
            <a:r>
              <a:rPr lang="it-IT" sz="1400" dirty="0" err="1" smtClean="0"/>
              <a:t>OncoPhysics</a:t>
            </a:r>
            <a:r>
              <a:rPr lang="it-IT" sz="1400" dirty="0" smtClean="0"/>
              <a:t>: </a:t>
            </a:r>
            <a:r>
              <a:rPr lang="en-US" sz="1400" dirty="0" smtClean="0"/>
              <a:t>multiscale </a:t>
            </a:r>
            <a:r>
              <a:rPr lang="en-US" sz="1400" dirty="0"/>
              <a:t>modelling of cancer </a:t>
            </a:r>
            <a:r>
              <a:rPr lang="en-US" sz="1400" dirty="0" smtClean="0"/>
              <a:t>growth and </a:t>
            </a:r>
            <a:r>
              <a:rPr lang="en-US" sz="1400" dirty="0" err="1"/>
              <a:t>multiparameter</a:t>
            </a:r>
            <a:r>
              <a:rPr lang="en-US" sz="1400" dirty="0"/>
              <a:t> response to </a:t>
            </a:r>
            <a:r>
              <a:rPr lang="en-US" sz="1400" dirty="0" smtClean="0"/>
              <a:t>therapy; multiscale</a:t>
            </a:r>
            <a:r>
              <a:rPr lang="en-US" sz="1400" dirty="0"/>
              <a:t> </a:t>
            </a:r>
            <a:r>
              <a:rPr lang="it-IT" sz="1400" dirty="0" err="1" smtClean="0"/>
              <a:t>imaging</a:t>
            </a:r>
            <a:r>
              <a:rPr lang="it-IT" sz="1400" dirty="0" smtClean="0"/>
              <a:t>; </a:t>
            </a:r>
            <a:r>
              <a:rPr lang="it-IT" sz="1400" dirty="0"/>
              <a:t>and </a:t>
            </a:r>
            <a:r>
              <a:rPr lang="it-IT" sz="1400" dirty="0" err="1"/>
              <a:t>multiscale</a:t>
            </a:r>
            <a:r>
              <a:rPr lang="it-IT" sz="1400" dirty="0"/>
              <a:t> </a:t>
            </a:r>
            <a:r>
              <a:rPr lang="it-IT" sz="1400" dirty="0" err="1" smtClean="0"/>
              <a:t>probes</a:t>
            </a:r>
            <a:endParaRPr lang="it-IT" sz="1400" dirty="0" smtClean="0"/>
          </a:p>
          <a:p>
            <a:endParaRPr lang="it-IT" sz="2000" dirty="0">
              <a:solidFill>
                <a:schemeClr val="bg2"/>
              </a:solidFill>
            </a:endParaRPr>
          </a:p>
          <a:p>
            <a:r>
              <a:rPr lang="it-IT" sz="2800" dirty="0" err="1">
                <a:solidFill>
                  <a:schemeClr val="accent1"/>
                </a:solidFill>
              </a:rPr>
              <a:t>Getting</a:t>
            </a:r>
            <a:r>
              <a:rPr lang="it-IT" sz="2800" dirty="0">
                <a:solidFill>
                  <a:schemeClr val="accent1"/>
                </a:solidFill>
              </a:rPr>
              <a:t> </a:t>
            </a:r>
            <a:r>
              <a:rPr lang="it-IT" sz="2800" dirty="0" err="1" smtClean="0">
                <a:solidFill>
                  <a:schemeClr val="accent1"/>
                </a:solidFill>
              </a:rPr>
              <a:t>physical</a:t>
            </a:r>
            <a:endParaRPr lang="it-IT" sz="2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it-IT" sz="1500" i="1" dirty="0" smtClean="0">
                <a:solidFill>
                  <a:schemeClr val="bg2"/>
                </a:solidFill>
              </a:rPr>
              <a:t>      </a:t>
            </a:r>
            <a:r>
              <a:rPr lang="it-IT" sz="1400" i="1" dirty="0" err="1" smtClean="0">
                <a:solidFill>
                  <a:schemeClr val="accent1"/>
                </a:solidFill>
              </a:rPr>
              <a:t>Jennie</a:t>
            </a:r>
            <a:r>
              <a:rPr lang="it-IT" sz="1400" i="1" dirty="0" smtClean="0">
                <a:solidFill>
                  <a:schemeClr val="accent1"/>
                </a:solidFill>
              </a:rPr>
              <a:t> </a:t>
            </a:r>
            <a:r>
              <a:rPr lang="it-IT" sz="1400" i="1" dirty="0" err="1" smtClean="0">
                <a:solidFill>
                  <a:schemeClr val="accent1"/>
                </a:solidFill>
              </a:rPr>
              <a:t>Dushek</a:t>
            </a:r>
            <a:r>
              <a:rPr lang="it-IT" sz="1400" i="1" dirty="0" smtClean="0">
                <a:solidFill>
                  <a:schemeClr val="accent1"/>
                </a:solidFill>
              </a:rPr>
              <a:t> – </a:t>
            </a:r>
            <a:r>
              <a:rPr lang="pt-BR" sz="1400" dirty="0" smtClean="0">
                <a:solidFill>
                  <a:schemeClr val="accent1"/>
                </a:solidFill>
              </a:rPr>
              <a:t>NATURE </a:t>
            </a:r>
            <a:r>
              <a:rPr lang="pt-BR" sz="1400" dirty="0">
                <a:solidFill>
                  <a:schemeClr val="accent1"/>
                </a:solidFill>
              </a:rPr>
              <a:t>| </a:t>
            </a:r>
            <a:r>
              <a:rPr lang="pt-BR" sz="1400" dirty="0" smtClean="0">
                <a:solidFill>
                  <a:schemeClr val="accent1"/>
                </a:solidFill>
              </a:rPr>
              <a:t>VOL 491 </a:t>
            </a:r>
            <a:r>
              <a:rPr lang="pt-BR" sz="1400" dirty="0">
                <a:solidFill>
                  <a:schemeClr val="accent1"/>
                </a:solidFill>
              </a:rPr>
              <a:t>| </a:t>
            </a:r>
            <a:r>
              <a:rPr lang="pt-BR" sz="1400" dirty="0" smtClean="0">
                <a:solidFill>
                  <a:schemeClr val="accent1"/>
                </a:solidFill>
              </a:rPr>
              <a:t>22 NOVEMBER 2012 |</a:t>
            </a:r>
            <a:r>
              <a:rPr lang="pt-BR" sz="1400" dirty="0">
                <a:solidFill>
                  <a:schemeClr val="accent1"/>
                </a:solidFill>
              </a:rPr>
              <a:t> </a:t>
            </a:r>
            <a:r>
              <a:rPr lang="pt-BR" sz="1400" dirty="0" smtClean="0">
                <a:solidFill>
                  <a:schemeClr val="accent1"/>
                </a:solidFill>
              </a:rPr>
              <a:t>S50 </a:t>
            </a:r>
            <a:endParaRPr lang="it-IT" sz="1400" dirty="0">
              <a:solidFill>
                <a:schemeClr val="accent1"/>
              </a:solidFill>
            </a:endParaRPr>
          </a:p>
          <a:p>
            <a:r>
              <a:rPr lang="en-US" sz="1400" dirty="0"/>
              <a:t>Physics, </a:t>
            </a:r>
            <a:r>
              <a:rPr lang="en-US" sz="1400" dirty="0" err="1"/>
              <a:t>maths</a:t>
            </a:r>
            <a:r>
              <a:rPr lang="en-US" sz="1400" dirty="0"/>
              <a:t> and evolutionary biology are among the scientific disciplines providing </a:t>
            </a:r>
            <a:r>
              <a:rPr lang="en-US" sz="1400" dirty="0" smtClean="0"/>
              <a:t>cancer research </a:t>
            </a:r>
            <a:r>
              <a:rPr lang="en-US" sz="1400" dirty="0"/>
              <a:t>with fresh perspective and therapeutic approaches</a:t>
            </a:r>
            <a:r>
              <a:rPr lang="en-US" sz="1400" i="1" dirty="0" smtClean="0"/>
              <a:t>.</a:t>
            </a:r>
          </a:p>
        </p:txBody>
      </p:sp>
      <p:sp>
        <p:nvSpPr>
          <p:cNvPr id="5" name="Titolo 1"/>
          <p:cNvSpPr txBox="1">
            <a:spLocks/>
          </p:cNvSpPr>
          <p:nvPr/>
        </p:nvSpPr>
        <p:spPr>
          <a:xfrm>
            <a:off x="-1" y="0"/>
            <a:ext cx="5116749" cy="913638"/>
          </a:xfrm>
          <a:prstGeom prst="rect">
            <a:avLst/>
          </a:prstGeom>
        </p:spPr>
        <p:txBody>
          <a:bodyPr vert="horz" lIns="384900" tIns="48882" rIns="97765" bIns="48882" rtlCol="0" anchor="ctr">
            <a:normAutofit/>
          </a:bodyPr>
          <a:lstStyle>
            <a:lvl1pPr algn="l" defTabSz="488879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PHYSICS &amp; CANCER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57200" y="4717925"/>
            <a:ext cx="8229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>
                <a:solidFill>
                  <a:schemeClr val="accent1"/>
                </a:solidFill>
              </a:rPr>
              <a:t>“As biology begins to confront the limits of the molecular approach — which has yielded vast amounts of data but not always clear understanding — some scientists have returned to a more biomechanical view of life, and their research is starting to bear fruit</a:t>
            </a:r>
            <a:r>
              <a:rPr lang="en-US" sz="2000" dirty="0" smtClean="0">
                <a:solidFill>
                  <a:schemeClr val="accent1"/>
                </a:solidFill>
              </a:rPr>
              <a:t>.”</a:t>
            </a:r>
            <a:endParaRPr lang="en-US" sz="2000" i="1" dirty="0">
              <a:solidFill>
                <a:schemeClr val="accent1"/>
              </a:solidFill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6465976" y="-11727"/>
            <a:ext cx="2723744" cy="321013"/>
          </a:xfrm>
          <a:prstGeom prst="rect">
            <a:avLst/>
          </a:prstGeom>
        </p:spPr>
        <p:txBody>
          <a:bodyPr vert="horz" lIns="384900" tIns="48882" rIns="97765" bIns="48882" rtlCol="0" anchor="ctr">
            <a:noAutofit/>
          </a:bodyPr>
          <a:lstStyle>
            <a:lvl1pPr algn="l" defTabSz="488879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General introduction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911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334" name="Gruppo 333"/>
          <p:cNvGrpSpPr>
            <a:grpSpLocks noChangeAspect="1"/>
          </p:cNvGrpSpPr>
          <p:nvPr/>
        </p:nvGrpSpPr>
        <p:grpSpPr>
          <a:xfrm>
            <a:off x="360000" y="1107600"/>
            <a:ext cx="2690027" cy="2690027"/>
            <a:chOff x="4585040" y="-14606"/>
            <a:chExt cx="3240000" cy="3240000"/>
          </a:xfrm>
        </p:grpSpPr>
        <p:sp>
          <p:nvSpPr>
            <p:cNvPr id="356" name="Rettangolo 355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7" name="Figura a mano libera 356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8" name="Ovale 357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59" name="Ovale 358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0" name="Anello 359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391" name="Gruppo 390"/>
          <p:cNvGrpSpPr/>
          <p:nvPr/>
        </p:nvGrpSpPr>
        <p:grpSpPr>
          <a:xfrm>
            <a:off x="790097" y="1262454"/>
            <a:ext cx="6713034" cy="2086031"/>
            <a:chOff x="5023543" y="428609"/>
            <a:chExt cx="8085506" cy="2512518"/>
          </a:xfrm>
        </p:grpSpPr>
        <p:sp>
          <p:nvSpPr>
            <p:cNvPr id="392" name="Ovale 391"/>
            <p:cNvSpPr/>
            <p:nvPr/>
          </p:nvSpPr>
          <p:spPr>
            <a:xfrm>
              <a:off x="5023543" y="679858"/>
              <a:ext cx="2241074" cy="2261269"/>
            </a:xfrm>
            <a:prstGeom prst="ellipse">
              <a:avLst/>
            </a:prstGeom>
            <a:noFill/>
            <a:ln w="1016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3" name="Figura a mano libera 392"/>
            <p:cNvSpPr/>
            <p:nvPr/>
          </p:nvSpPr>
          <p:spPr>
            <a:xfrm>
              <a:off x="7244080" y="812800"/>
              <a:ext cx="944880" cy="721360"/>
            </a:xfrm>
            <a:custGeom>
              <a:avLst/>
              <a:gdLst>
                <a:gd name="connsiteX0" fmla="*/ 0 w 944880"/>
                <a:gd name="connsiteY0" fmla="*/ 721360 h 721360"/>
                <a:gd name="connsiteX1" fmla="*/ 254000 w 944880"/>
                <a:gd name="connsiteY1" fmla="*/ 294640 h 721360"/>
                <a:gd name="connsiteX2" fmla="*/ 568960 w 944880"/>
                <a:gd name="connsiteY2" fmla="*/ 71120 h 721360"/>
                <a:gd name="connsiteX3" fmla="*/ 944880 w 944880"/>
                <a:gd name="connsiteY3" fmla="*/ 0 h 721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4880" h="721360">
                  <a:moveTo>
                    <a:pt x="0" y="721360"/>
                  </a:moveTo>
                  <a:cubicBezTo>
                    <a:pt x="79586" y="562186"/>
                    <a:pt x="159173" y="403013"/>
                    <a:pt x="254000" y="294640"/>
                  </a:cubicBezTo>
                  <a:cubicBezTo>
                    <a:pt x="348827" y="186267"/>
                    <a:pt x="453813" y="120227"/>
                    <a:pt x="568960" y="71120"/>
                  </a:cubicBezTo>
                  <a:cubicBezTo>
                    <a:pt x="684107" y="22013"/>
                    <a:pt x="814493" y="11006"/>
                    <a:pt x="944880" y="0"/>
                  </a:cubicBez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94" name="CasellaDiTesto 393"/>
            <p:cNvSpPr txBox="1"/>
            <p:nvPr/>
          </p:nvSpPr>
          <p:spPr>
            <a:xfrm>
              <a:off x="8138161" y="428609"/>
              <a:ext cx="4970888" cy="8526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sz="4000" dirty="0" smtClean="0">
                  <a:solidFill>
                    <a:srgbClr val="FF0000"/>
                  </a:solidFill>
                </a:rPr>
                <a:t>Ω</a:t>
              </a:r>
              <a:r>
                <a:rPr lang="fr-FR" sz="4000" baseline="-25000" dirty="0" err="1" smtClean="0">
                  <a:solidFill>
                    <a:srgbClr val="FF0000"/>
                  </a:solidFill>
                </a:rPr>
                <a:t>fs</a:t>
              </a:r>
              <a:r>
                <a:rPr lang="fr-FR" sz="2800" dirty="0" smtClean="0">
                  <a:solidFill>
                    <a:srgbClr val="FF0000"/>
                  </a:solidFill>
                </a:rPr>
                <a:t>(</a:t>
              </a:r>
              <a:r>
                <a:rPr lang="fr-FR" sz="2800" dirty="0" err="1" smtClean="0">
                  <a:solidFill>
                    <a:srgbClr val="FF0000"/>
                  </a:solidFill>
                </a:rPr>
                <a:t>fs</a:t>
              </a:r>
              <a:r>
                <a:rPr lang="fr-FR" sz="2800" dirty="0" smtClean="0">
                  <a:solidFill>
                    <a:srgbClr val="FF0000"/>
                  </a:solidFill>
                </a:rPr>
                <a:t> interface)</a:t>
              </a:r>
              <a:endParaRPr lang="fr-FR" sz="2800" dirty="0">
                <a:solidFill>
                  <a:srgbClr val="FF0000"/>
                </a:solidFill>
              </a:endParaRPr>
            </a:p>
          </p:txBody>
        </p:sp>
      </p:grpSp>
      <p:sp>
        <p:nvSpPr>
          <p:cNvPr id="395" name="CasellaDiTesto 394"/>
          <p:cNvSpPr txBox="1"/>
          <p:nvPr/>
        </p:nvSpPr>
        <p:spPr>
          <a:xfrm>
            <a:off x="2139710" y="1085478"/>
            <a:ext cx="8673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ECM</a:t>
            </a:r>
            <a:endParaRPr lang="fr-FR" sz="2400" b="1" dirty="0"/>
          </a:p>
        </p:txBody>
      </p:sp>
      <p:graphicFrame>
        <p:nvGraphicFramePr>
          <p:cNvPr id="396" name="Oggetto 39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4175742"/>
              </p:ext>
            </p:extLst>
          </p:nvPr>
        </p:nvGraphicFramePr>
        <p:xfrm>
          <a:off x="4035979" y="2508127"/>
          <a:ext cx="42164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4" name="Equation" r:id="rId3" imgW="2108160" imgH="330120" progId="Equation.DSMT4">
                  <p:embed/>
                </p:oleObj>
              </mc:Choice>
              <mc:Fallback>
                <p:oleObj name="Equation" r:id="rId3" imgW="2108160" imgH="3301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5979" y="2508127"/>
                        <a:ext cx="4216400" cy="660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7" name="CasellaDiTesto 396"/>
          <p:cNvSpPr txBox="1"/>
          <p:nvPr/>
        </p:nvSpPr>
        <p:spPr>
          <a:xfrm>
            <a:off x="4327406" y="3415227"/>
            <a:ext cx="383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i="1" dirty="0" smtClean="0">
                <a:solidFill>
                  <a:schemeClr val="accent1"/>
                </a:solidFill>
              </a:rPr>
              <a:t>S</a:t>
            </a:r>
            <a:r>
              <a:rPr lang="el-GR" sz="1800" b="1" i="1" baseline="30000" dirty="0" smtClean="0">
                <a:solidFill>
                  <a:schemeClr val="accent1"/>
                </a:solidFill>
              </a:rPr>
              <a:t>β</a:t>
            </a:r>
            <a:r>
              <a:rPr lang="fr-FR" sz="1800" b="1" i="1" dirty="0" smtClean="0">
                <a:solidFill>
                  <a:schemeClr val="accent1"/>
                </a:solidFill>
              </a:rPr>
              <a:t> </a:t>
            </a:r>
            <a:r>
              <a:rPr lang="fr-FR" sz="1800" b="1" dirty="0" smtClean="0">
                <a:solidFill>
                  <a:schemeClr val="accent1"/>
                </a:solidFill>
              </a:rPr>
              <a:t>are </a:t>
            </a:r>
            <a:r>
              <a:rPr lang="en-US" sz="1800" b="1" dirty="0" smtClean="0">
                <a:solidFill>
                  <a:schemeClr val="accent1"/>
                </a:solidFill>
              </a:rPr>
              <a:t>Bishop’s parameters</a:t>
            </a:r>
            <a:endParaRPr lang="fr-FR" sz="1800" b="1" dirty="0">
              <a:solidFill>
                <a:schemeClr val="accent1"/>
              </a:solidFill>
            </a:endParaRPr>
          </a:p>
        </p:txBody>
      </p:sp>
      <p:cxnSp>
        <p:nvCxnSpPr>
          <p:cNvPr id="398" name="Connettore 1 397"/>
          <p:cNvCxnSpPr/>
          <p:nvPr/>
        </p:nvCxnSpPr>
        <p:spPr>
          <a:xfrm flipH="1" flipV="1">
            <a:off x="6246852" y="2902284"/>
            <a:ext cx="366310" cy="54111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9" name="Connettore 1 398"/>
          <p:cNvCxnSpPr/>
          <p:nvPr/>
        </p:nvCxnSpPr>
        <p:spPr>
          <a:xfrm flipV="1">
            <a:off x="6613162" y="2902284"/>
            <a:ext cx="264160" cy="5443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0" name="Connettore 1 399"/>
          <p:cNvCxnSpPr/>
          <p:nvPr/>
        </p:nvCxnSpPr>
        <p:spPr>
          <a:xfrm flipV="1">
            <a:off x="6613162" y="2902285"/>
            <a:ext cx="1127210" cy="55243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9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State </a:t>
            </a:r>
            <a:r>
              <a:rPr lang="en-US" dirty="0" err="1"/>
              <a:t>eqn</a:t>
            </a:r>
            <a:r>
              <a:rPr lang="en-US" dirty="0"/>
              <a:t> for volume fraction of blood vessels</a:t>
            </a:r>
          </a:p>
        </p:txBody>
      </p:sp>
      <p:sp>
        <p:nvSpPr>
          <p:cNvPr id="91" name="CasellaDiTesto 90"/>
          <p:cNvSpPr txBox="1"/>
          <p:nvPr/>
        </p:nvSpPr>
        <p:spPr>
          <a:xfrm>
            <a:off x="406226" y="4174326"/>
            <a:ext cx="623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Vascular model ( </a:t>
            </a:r>
            <a:r>
              <a:rPr lang="el-GR" sz="2000" b="1" i="1" dirty="0" smtClean="0"/>
              <a:t>ε</a:t>
            </a:r>
            <a:r>
              <a:rPr lang="fr-FR" sz="2000" b="1" i="1" baseline="30000" dirty="0"/>
              <a:t>b</a:t>
            </a:r>
            <a:r>
              <a:rPr lang="fr-FR" sz="1400" dirty="0"/>
              <a:t> </a:t>
            </a:r>
            <a:r>
              <a:rPr lang="en-US" sz="1200" dirty="0"/>
              <a:t>depends on </a:t>
            </a:r>
            <a:r>
              <a:rPr lang="en-US" sz="1200" dirty="0" smtClean="0"/>
              <a:t> </a:t>
            </a:r>
            <a:r>
              <a:rPr lang="en-US" sz="1800" b="1" dirty="0" smtClean="0"/>
              <a:t>(</a:t>
            </a:r>
            <a:r>
              <a:rPr lang="en-US" sz="1800" dirty="0" smtClean="0"/>
              <a:t> </a:t>
            </a:r>
            <a:r>
              <a:rPr lang="en-US" sz="1800" b="1" i="1" dirty="0" err="1"/>
              <a:t>p</a:t>
            </a:r>
            <a:r>
              <a:rPr lang="en-US" sz="1800" b="1" i="1" baseline="30000" dirty="0" err="1"/>
              <a:t>b</a:t>
            </a:r>
            <a:r>
              <a:rPr lang="en-US" sz="1800" b="1" dirty="0"/>
              <a:t> - </a:t>
            </a:r>
            <a:r>
              <a:rPr lang="en-US" sz="1800" b="1" i="1" dirty="0" err="1"/>
              <a:t>p</a:t>
            </a:r>
            <a:r>
              <a:rPr lang="en-US" sz="1800" b="1" i="1" baseline="30000" dirty="0" err="1"/>
              <a:t>extra</a:t>
            </a:r>
            <a:r>
              <a:rPr lang="en-US" sz="1800" b="1" i="1" baseline="30000" dirty="0"/>
              <a:t>-vascular </a:t>
            </a:r>
            <a:r>
              <a:rPr lang="en-US" sz="1800" b="1" dirty="0"/>
              <a:t>) </a:t>
            </a:r>
            <a:r>
              <a:rPr lang="en-US" sz="1800" b="1" dirty="0" smtClean="0"/>
              <a:t> </a:t>
            </a:r>
            <a:r>
              <a:rPr lang="en-US" sz="2400" b="1" dirty="0" smtClean="0"/>
              <a:t>):</a:t>
            </a:r>
            <a:endParaRPr lang="fr-FR" sz="2400" b="1" dirty="0"/>
          </a:p>
        </p:txBody>
      </p:sp>
      <p:grpSp>
        <p:nvGrpSpPr>
          <p:cNvPr id="103" name="Gruppo 102"/>
          <p:cNvGrpSpPr/>
          <p:nvPr/>
        </p:nvGrpSpPr>
        <p:grpSpPr>
          <a:xfrm>
            <a:off x="6720653" y="4726310"/>
            <a:ext cx="1574658" cy="1484652"/>
            <a:chOff x="4846835" y="4407606"/>
            <a:chExt cx="1854323" cy="1748332"/>
          </a:xfrm>
        </p:grpSpPr>
        <p:grpSp>
          <p:nvGrpSpPr>
            <p:cNvPr id="104" name="Gruppo 103"/>
            <p:cNvGrpSpPr>
              <a:grpSpLocks noChangeAspect="1"/>
            </p:cNvGrpSpPr>
            <p:nvPr/>
          </p:nvGrpSpPr>
          <p:grpSpPr>
            <a:xfrm>
              <a:off x="4846835" y="4409067"/>
              <a:ext cx="1746871" cy="1746871"/>
              <a:chOff x="4585040" y="-14606"/>
              <a:chExt cx="3240000" cy="3240000"/>
            </a:xfrm>
          </p:grpSpPr>
          <p:sp>
            <p:nvSpPr>
              <p:cNvPr id="109" name="Rettangolo 108"/>
              <p:cNvSpPr/>
              <p:nvPr/>
            </p:nvSpPr>
            <p:spPr>
              <a:xfrm>
                <a:off x="4585040" y="-14606"/>
                <a:ext cx="3240000" cy="3240000"/>
              </a:xfrm>
              <a:prstGeom prst="rect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0" name="Figura a mano libera 109"/>
              <p:cNvSpPr/>
              <p:nvPr/>
            </p:nvSpPr>
            <p:spPr>
              <a:xfrm>
                <a:off x="5628640" y="294640"/>
                <a:ext cx="1869440" cy="1960880"/>
              </a:xfrm>
              <a:custGeom>
                <a:avLst/>
                <a:gdLst>
                  <a:gd name="connsiteX0" fmla="*/ 0 w 1869440"/>
                  <a:gd name="connsiteY0" fmla="*/ 162560 h 1960880"/>
                  <a:gd name="connsiteX1" fmla="*/ 254000 w 1869440"/>
                  <a:gd name="connsiteY1" fmla="*/ 1412240 h 1960880"/>
                  <a:gd name="connsiteX2" fmla="*/ 1656080 w 1869440"/>
                  <a:gd name="connsiteY2" fmla="*/ 1960880 h 1960880"/>
                  <a:gd name="connsiteX3" fmla="*/ 1818640 w 1869440"/>
                  <a:gd name="connsiteY3" fmla="*/ 1320800 h 1960880"/>
                  <a:gd name="connsiteX4" fmla="*/ 1869440 w 1869440"/>
                  <a:gd name="connsiteY4" fmla="*/ 802640 h 1960880"/>
                  <a:gd name="connsiteX5" fmla="*/ 1564640 w 1869440"/>
                  <a:gd name="connsiteY5" fmla="*/ 386080 h 1960880"/>
                  <a:gd name="connsiteX6" fmla="*/ 944880 w 1869440"/>
                  <a:gd name="connsiteY6" fmla="*/ 50800 h 1960880"/>
                  <a:gd name="connsiteX7" fmla="*/ 213360 w 1869440"/>
                  <a:gd name="connsiteY7" fmla="*/ 0 h 1960880"/>
                  <a:gd name="connsiteX8" fmla="*/ 0 w 1869440"/>
                  <a:gd name="connsiteY8" fmla="*/ 162560 h 19608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69440" h="1960880">
                    <a:moveTo>
                      <a:pt x="0" y="162560"/>
                    </a:moveTo>
                    <a:lnTo>
                      <a:pt x="254000" y="1412240"/>
                    </a:lnTo>
                    <a:lnTo>
                      <a:pt x="1656080" y="1960880"/>
                    </a:lnTo>
                    <a:lnTo>
                      <a:pt x="1818640" y="1320800"/>
                    </a:lnTo>
                    <a:lnTo>
                      <a:pt x="1869440" y="802640"/>
                    </a:lnTo>
                    <a:lnTo>
                      <a:pt x="1564640" y="386080"/>
                    </a:lnTo>
                    <a:lnTo>
                      <a:pt x="944880" y="50800"/>
                    </a:lnTo>
                    <a:lnTo>
                      <a:pt x="213360" y="0"/>
                    </a:lnTo>
                    <a:lnTo>
                      <a:pt x="0" y="162560"/>
                    </a:ln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1" name="Ovale 110"/>
              <p:cNvSpPr/>
              <p:nvPr/>
            </p:nvSpPr>
            <p:spPr>
              <a:xfrm rot="5400000">
                <a:off x="4451846" y="901907"/>
                <a:ext cx="2241074" cy="1305954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2" name="Ovale 111"/>
              <p:cNvSpPr/>
              <p:nvPr/>
            </p:nvSpPr>
            <p:spPr>
              <a:xfrm>
                <a:off x="5074343" y="1510142"/>
                <a:ext cx="2241074" cy="130595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113" name="Anello 112"/>
              <p:cNvSpPr/>
              <p:nvPr/>
            </p:nvSpPr>
            <p:spPr>
              <a:xfrm>
                <a:off x="4754880" y="138966"/>
                <a:ext cx="2880000" cy="2880000"/>
              </a:xfrm>
              <a:prstGeom prst="donut">
                <a:avLst>
                  <a:gd name="adj" fmla="val 10664"/>
                </a:avLst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105" name="CasellaDiTesto 104"/>
            <p:cNvSpPr txBox="1"/>
            <p:nvPr/>
          </p:nvSpPr>
          <p:spPr>
            <a:xfrm>
              <a:off x="5031604" y="4931285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HC</a:t>
              </a:r>
              <a:endParaRPr lang="fr-FR" sz="1400" b="1" dirty="0"/>
            </a:p>
          </p:txBody>
        </p:sp>
        <p:sp>
          <p:nvSpPr>
            <p:cNvPr id="106" name="CasellaDiTesto 105"/>
            <p:cNvSpPr txBox="1"/>
            <p:nvPr/>
          </p:nvSpPr>
          <p:spPr>
            <a:xfrm>
              <a:off x="5364816" y="5405047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TC</a:t>
              </a:r>
              <a:endParaRPr lang="fr-FR" sz="1400" b="1" dirty="0"/>
            </a:p>
          </p:txBody>
        </p:sp>
        <p:sp>
          <p:nvSpPr>
            <p:cNvPr id="107" name="CasellaDiTesto 106"/>
            <p:cNvSpPr txBox="1"/>
            <p:nvPr/>
          </p:nvSpPr>
          <p:spPr>
            <a:xfrm>
              <a:off x="5634953" y="4862673"/>
              <a:ext cx="68398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IF</a:t>
              </a:r>
              <a:endParaRPr lang="fr-FR" sz="1400" b="1" dirty="0"/>
            </a:p>
          </p:txBody>
        </p:sp>
        <p:sp>
          <p:nvSpPr>
            <p:cNvPr id="108" name="CasellaDiTesto 107"/>
            <p:cNvSpPr txBox="1"/>
            <p:nvPr/>
          </p:nvSpPr>
          <p:spPr>
            <a:xfrm>
              <a:off x="5833809" y="4407606"/>
              <a:ext cx="86734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b="1" dirty="0" smtClean="0"/>
                <a:t>ECM</a:t>
              </a:r>
              <a:endParaRPr lang="fr-FR" sz="1400" b="1" dirty="0"/>
            </a:p>
          </p:txBody>
        </p:sp>
      </p:grpSp>
      <p:sp>
        <p:nvSpPr>
          <p:cNvPr id="117" name="Ovale 116"/>
          <p:cNvSpPr/>
          <p:nvPr/>
        </p:nvSpPr>
        <p:spPr>
          <a:xfrm>
            <a:off x="7370270" y="5340834"/>
            <a:ext cx="183423" cy="183423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6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aphicFrame>
        <p:nvGraphicFramePr>
          <p:cNvPr id="120" name="Oggetto 1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9781491"/>
              </p:ext>
            </p:extLst>
          </p:nvPr>
        </p:nvGraphicFramePr>
        <p:xfrm>
          <a:off x="6263389" y="6226329"/>
          <a:ext cx="2183655" cy="2746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5" name="Equation" r:id="rId5" imgW="1714320" imgH="215640" progId="Equation.DSMT4">
                  <p:embed/>
                </p:oleObj>
              </mc:Choice>
              <mc:Fallback>
                <p:oleObj name="Equation" r:id="rId5" imgW="1714320" imgH="2156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63389" y="6226329"/>
                        <a:ext cx="2183655" cy="27467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1" name="Picture 11" descr="Risultati immagini per segno spunt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579" y="4579963"/>
            <a:ext cx="507868" cy="52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2" name="Oggetto 1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7472286"/>
              </p:ext>
            </p:extLst>
          </p:nvPr>
        </p:nvGraphicFramePr>
        <p:xfrm>
          <a:off x="987025" y="4897438"/>
          <a:ext cx="4565650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6" name="Equation" r:id="rId8" imgW="2489040" imgH="482400" progId="Equation.DSMT4">
                  <p:embed/>
                </p:oleObj>
              </mc:Choice>
              <mc:Fallback>
                <p:oleObj name="Equation" r:id="rId8" imgW="24890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87025" y="4897438"/>
                        <a:ext cx="4565650" cy="885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3" name="Connettore 1 122"/>
          <p:cNvCxnSpPr/>
          <p:nvPr/>
        </p:nvCxnSpPr>
        <p:spPr>
          <a:xfrm flipV="1">
            <a:off x="3743428" y="5451610"/>
            <a:ext cx="0" cy="631790"/>
          </a:xfrm>
          <a:prstGeom prst="line">
            <a:avLst/>
          </a:prstGeom>
          <a:ln w="12700"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Rettangolo 123"/>
          <p:cNvSpPr/>
          <p:nvPr/>
        </p:nvSpPr>
        <p:spPr>
          <a:xfrm>
            <a:off x="701439" y="5880383"/>
            <a:ext cx="5137385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Internal variable describing </a:t>
            </a:r>
            <a:r>
              <a:rPr lang="en-US" sz="1800" b="1" dirty="0" smtClean="0">
                <a:solidFill>
                  <a:schemeClr val="accent1"/>
                </a:solidFill>
              </a:rPr>
              <a:t>angiogenesis</a:t>
            </a:r>
          </a:p>
          <a:p>
            <a:pPr algn="ctr"/>
            <a:r>
              <a:rPr lang="en-US" sz="1050" dirty="0" smtClean="0">
                <a:solidFill>
                  <a:schemeClr val="accent1"/>
                </a:solidFill>
              </a:rPr>
              <a:t>(no angiogenesis) </a:t>
            </a:r>
            <a:r>
              <a:rPr lang="en-US" sz="1800" dirty="0" smtClean="0">
                <a:solidFill>
                  <a:schemeClr val="accent1"/>
                </a:solidFill>
              </a:rPr>
              <a:t>0 ≤ Γ ≤ 1</a:t>
            </a:r>
            <a:r>
              <a:rPr lang="en-US" sz="1800" dirty="0">
                <a:solidFill>
                  <a:schemeClr val="accent1"/>
                </a:solidFill>
              </a:rPr>
              <a:t> </a:t>
            </a:r>
            <a:r>
              <a:rPr lang="en-US" sz="1050" dirty="0" smtClean="0">
                <a:solidFill>
                  <a:schemeClr val="accent1"/>
                </a:solidFill>
              </a:rPr>
              <a:t>(angiogenesis fully developed) </a:t>
            </a:r>
            <a:endParaRPr lang="fr-FR" sz="1050" dirty="0">
              <a:solidFill>
                <a:schemeClr val="accent1"/>
              </a:solidFill>
            </a:endParaRPr>
          </a:p>
        </p:txBody>
      </p:sp>
      <p:sp>
        <p:nvSpPr>
          <p:cNvPr id="125" name="Ovale 124"/>
          <p:cNvSpPr>
            <a:spLocks noChangeAspect="1"/>
          </p:cNvSpPr>
          <p:nvPr/>
        </p:nvSpPr>
        <p:spPr>
          <a:xfrm>
            <a:off x="1469950" y="2180344"/>
            <a:ext cx="503870" cy="50387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24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126" name="Connettore 2 125"/>
          <p:cNvCxnSpPr/>
          <p:nvPr/>
        </p:nvCxnSpPr>
        <p:spPr>
          <a:xfrm flipH="1" flipV="1">
            <a:off x="1248078" y="1766391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7" name="Connettore 2 126"/>
          <p:cNvCxnSpPr/>
          <p:nvPr/>
        </p:nvCxnSpPr>
        <p:spPr>
          <a:xfrm rot="10800000" flipH="1" flipV="1">
            <a:off x="1967259" y="2700869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Connettore 2 127"/>
          <p:cNvCxnSpPr/>
          <p:nvPr/>
        </p:nvCxnSpPr>
        <p:spPr>
          <a:xfrm rot="5400000" flipH="1" flipV="1">
            <a:off x="2070842" y="1862679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Connettore 2 128"/>
          <p:cNvCxnSpPr/>
          <p:nvPr/>
        </p:nvCxnSpPr>
        <p:spPr>
          <a:xfrm rot="16200000" flipH="1" flipV="1">
            <a:off x="1125687" y="2611750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0" name="Connettore 2 129"/>
          <p:cNvCxnSpPr/>
          <p:nvPr/>
        </p:nvCxnSpPr>
        <p:spPr>
          <a:xfrm rot="3026944" flipH="1" flipV="1">
            <a:off x="1724586" y="1663118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Connettore 2 130"/>
          <p:cNvCxnSpPr/>
          <p:nvPr/>
        </p:nvCxnSpPr>
        <p:spPr>
          <a:xfrm rot="13826944" flipH="1" flipV="1">
            <a:off x="1461997" y="2812691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Connettore 2 131"/>
          <p:cNvCxnSpPr/>
          <p:nvPr/>
        </p:nvCxnSpPr>
        <p:spPr>
          <a:xfrm rot="8426944" flipH="1" flipV="1">
            <a:off x="2174249" y="2358830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Connettore 2 132"/>
          <p:cNvCxnSpPr/>
          <p:nvPr/>
        </p:nvCxnSpPr>
        <p:spPr>
          <a:xfrm rot="19226944" flipH="1" flipV="1">
            <a:off x="994830" y="2107041"/>
            <a:ext cx="294974" cy="36938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4" name="CasellaDiTesto 133"/>
          <p:cNvSpPr txBox="1"/>
          <p:nvPr/>
        </p:nvSpPr>
        <p:spPr>
          <a:xfrm>
            <a:off x="1694658" y="2767049"/>
            <a:ext cx="1609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p</a:t>
            </a:r>
            <a:r>
              <a:rPr lang="en-US" sz="2400" b="1" i="1" baseline="30000" dirty="0" err="1" smtClean="0">
                <a:solidFill>
                  <a:schemeClr val="accent5">
                    <a:lumMod val="50000"/>
                  </a:schemeClr>
                </a:solidFill>
                <a:latin typeface="Arial Narrow" panose="020B0606020202030204" pitchFamily="34" charset="0"/>
              </a:rPr>
              <a:t>s</a:t>
            </a:r>
            <a:endParaRPr lang="en-US" sz="2400" b="1" i="1" baseline="30000" dirty="0">
              <a:solidFill>
                <a:schemeClr val="accent5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63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9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State </a:t>
            </a:r>
            <a:r>
              <a:rPr lang="en-US" dirty="0" err="1"/>
              <a:t>eqn</a:t>
            </a:r>
            <a:r>
              <a:rPr lang="en-US" dirty="0"/>
              <a:t> for volume fraction of blood vessels</a:t>
            </a:r>
          </a:p>
        </p:txBody>
      </p:sp>
      <p:grpSp>
        <p:nvGrpSpPr>
          <p:cNvPr id="50" name="Gruppo 49"/>
          <p:cNvGrpSpPr>
            <a:grpSpLocks noChangeAspect="1"/>
          </p:cNvGrpSpPr>
          <p:nvPr/>
        </p:nvGrpSpPr>
        <p:grpSpPr>
          <a:xfrm>
            <a:off x="570620" y="2176099"/>
            <a:ext cx="1437199" cy="1437199"/>
            <a:chOff x="4585040" y="-14606"/>
            <a:chExt cx="3240000" cy="3240000"/>
          </a:xfrm>
        </p:grpSpPr>
        <p:sp>
          <p:nvSpPr>
            <p:cNvPr id="51" name="Rettangolo 50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2" name="Figura a mano libera 51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3" name="Ovale 52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4" name="Ovale 53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5" name="Anello 54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56" name="Ovale 55"/>
          <p:cNvSpPr>
            <a:spLocks noChangeAspect="1"/>
          </p:cNvSpPr>
          <p:nvPr/>
        </p:nvSpPr>
        <p:spPr>
          <a:xfrm>
            <a:off x="1134519" y="2752268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57" name="Gruppo 56"/>
          <p:cNvGrpSpPr>
            <a:grpSpLocks noChangeAspect="1"/>
          </p:cNvGrpSpPr>
          <p:nvPr/>
        </p:nvGrpSpPr>
        <p:grpSpPr>
          <a:xfrm>
            <a:off x="2005458" y="2175908"/>
            <a:ext cx="1437199" cy="1437199"/>
            <a:chOff x="4585040" y="-14606"/>
            <a:chExt cx="3240000" cy="3240000"/>
          </a:xfrm>
        </p:grpSpPr>
        <p:sp>
          <p:nvSpPr>
            <p:cNvPr id="58" name="Rettangolo 57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59" name="Figura a mano libera 58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0" name="Ovale 59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1" name="Ovale 60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2" name="Anello 61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63" name="Ovale 62"/>
          <p:cNvSpPr>
            <a:spLocks noChangeAspect="1"/>
          </p:cNvSpPr>
          <p:nvPr/>
        </p:nvSpPr>
        <p:spPr>
          <a:xfrm>
            <a:off x="2569357" y="2752077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64" name="Gruppo 63"/>
          <p:cNvGrpSpPr>
            <a:grpSpLocks noChangeAspect="1"/>
          </p:cNvGrpSpPr>
          <p:nvPr/>
        </p:nvGrpSpPr>
        <p:grpSpPr>
          <a:xfrm>
            <a:off x="3419003" y="2175908"/>
            <a:ext cx="1437199" cy="1437199"/>
            <a:chOff x="4585040" y="-14606"/>
            <a:chExt cx="3240000" cy="3240000"/>
          </a:xfrm>
        </p:grpSpPr>
        <p:sp>
          <p:nvSpPr>
            <p:cNvPr id="65" name="Rettangolo 64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6" name="Figura a mano libera 65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7" name="Ovale 66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8" name="Ovale 67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9" name="Anello 68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70" name="Ovale 69"/>
          <p:cNvSpPr>
            <a:spLocks noChangeAspect="1"/>
          </p:cNvSpPr>
          <p:nvPr/>
        </p:nvSpPr>
        <p:spPr>
          <a:xfrm>
            <a:off x="3982902" y="2752077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71" name="Gruppo 70"/>
          <p:cNvGrpSpPr>
            <a:grpSpLocks noChangeAspect="1"/>
          </p:cNvGrpSpPr>
          <p:nvPr/>
        </p:nvGrpSpPr>
        <p:grpSpPr>
          <a:xfrm>
            <a:off x="570620" y="3597723"/>
            <a:ext cx="1437199" cy="1437199"/>
            <a:chOff x="4585040" y="-14606"/>
            <a:chExt cx="3240000" cy="3240000"/>
          </a:xfrm>
        </p:grpSpPr>
        <p:sp>
          <p:nvSpPr>
            <p:cNvPr id="72" name="Rettangolo 71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3" name="Figura a mano libera 72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Ovale 73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Ovale 74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Anello 75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77" name="Ovale 76"/>
          <p:cNvSpPr>
            <a:spLocks noChangeAspect="1"/>
          </p:cNvSpPr>
          <p:nvPr/>
        </p:nvSpPr>
        <p:spPr>
          <a:xfrm>
            <a:off x="1134519" y="4173892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78" name="Gruppo 77"/>
          <p:cNvGrpSpPr>
            <a:grpSpLocks noChangeAspect="1"/>
          </p:cNvGrpSpPr>
          <p:nvPr/>
        </p:nvGrpSpPr>
        <p:grpSpPr>
          <a:xfrm>
            <a:off x="2005458" y="3597532"/>
            <a:ext cx="1437199" cy="1437199"/>
            <a:chOff x="4585040" y="-14606"/>
            <a:chExt cx="3240000" cy="3240000"/>
          </a:xfrm>
        </p:grpSpPr>
        <p:sp>
          <p:nvSpPr>
            <p:cNvPr id="80" name="Rettangolo 79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1" name="Figura a mano libera 80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2" name="Ovale 81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3" name="Ovale 82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4" name="Anello 83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85" name="Ovale 84"/>
          <p:cNvSpPr>
            <a:spLocks noChangeAspect="1"/>
          </p:cNvSpPr>
          <p:nvPr/>
        </p:nvSpPr>
        <p:spPr>
          <a:xfrm>
            <a:off x="2569357" y="4173701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86" name="Gruppo 85"/>
          <p:cNvGrpSpPr>
            <a:grpSpLocks noChangeAspect="1"/>
          </p:cNvGrpSpPr>
          <p:nvPr/>
        </p:nvGrpSpPr>
        <p:grpSpPr>
          <a:xfrm>
            <a:off x="3419003" y="3597532"/>
            <a:ext cx="1437199" cy="1437199"/>
            <a:chOff x="4585040" y="-14606"/>
            <a:chExt cx="3240000" cy="3240000"/>
          </a:xfrm>
        </p:grpSpPr>
        <p:sp>
          <p:nvSpPr>
            <p:cNvPr id="87" name="Rettangolo 86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8" name="Figura a mano libera 87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9" name="Ovale 88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0" name="Ovale 89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2" name="Anello 91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93" name="Ovale 92"/>
          <p:cNvSpPr>
            <a:spLocks noChangeAspect="1"/>
          </p:cNvSpPr>
          <p:nvPr/>
        </p:nvSpPr>
        <p:spPr>
          <a:xfrm>
            <a:off x="3982902" y="4173701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94" name="Gruppo 93"/>
          <p:cNvGrpSpPr>
            <a:grpSpLocks noChangeAspect="1"/>
          </p:cNvGrpSpPr>
          <p:nvPr/>
        </p:nvGrpSpPr>
        <p:grpSpPr>
          <a:xfrm>
            <a:off x="570620" y="5012066"/>
            <a:ext cx="1437199" cy="1437199"/>
            <a:chOff x="4585040" y="-14606"/>
            <a:chExt cx="3240000" cy="3240000"/>
          </a:xfrm>
        </p:grpSpPr>
        <p:sp>
          <p:nvSpPr>
            <p:cNvPr id="95" name="Rettangolo 94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Figura a mano libera 95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7" name="Ovale 96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8" name="Ovale 97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9" name="Anello 98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00" name="Ovale 99"/>
          <p:cNvSpPr>
            <a:spLocks noChangeAspect="1"/>
          </p:cNvSpPr>
          <p:nvPr/>
        </p:nvSpPr>
        <p:spPr>
          <a:xfrm>
            <a:off x="1134519" y="5588235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101" name="Gruppo 100"/>
          <p:cNvGrpSpPr>
            <a:grpSpLocks noChangeAspect="1"/>
          </p:cNvGrpSpPr>
          <p:nvPr/>
        </p:nvGrpSpPr>
        <p:grpSpPr>
          <a:xfrm>
            <a:off x="2005458" y="5011875"/>
            <a:ext cx="1437199" cy="1437199"/>
            <a:chOff x="4585040" y="-14606"/>
            <a:chExt cx="3240000" cy="3240000"/>
          </a:xfrm>
        </p:grpSpPr>
        <p:sp>
          <p:nvSpPr>
            <p:cNvPr id="102" name="Rettangolo 101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4" name="Figura a mano libera 113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5" name="Ovale 114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6" name="Ovale 115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8" name="Anello 117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sp>
        <p:nvSpPr>
          <p:cNvPr id="119" name="Ovale 118"/>
          <p:cNvSpPr>
            <a:spLocks noChangeAspect="1"/>
          </p:cNvSpPr>
          <p:nvPr/>
        </p:nvSpPr>
        <p:spPr>
          <a:xfrm>
            <a:off x="2569357" y="5588044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grpSp>
        <p:nvGrpSpPr>
          <p:cNvPr id="135" name="Gruppo 134"/>
          <p:cNvGrpSpPr>
            <a:grpSpLocks noChangeAspect="1"/>
          </p:cNvGrpSpPr>
          <p:nvPr/>
        </p:nvGrpSpPr>
        <p:grpSpPr>
          <a:xfrm>
            <a:off x="3419003" y="5011875"/>
            <a:ext cx="1437199" cy="1437199"/>
            <a:chOff x="4585040" y="-14606"/>
            <a:chExt cx="3240000" cy="3240000"/>
          </a:xfrm>
        </p:grpSpPr>
        <p:sp>
          <p:nvSpPr>
            <p:cNvPr id="136" name="Rettangolo 135"/>
            <p:cNvSpPr/>
            <p:nvPr/>
          </p:nvSpPr>
          <p:spPr>
            <a:xfrm>
              <a:off x="4585040" y="-14606"/>
              <a:ext cx="3240000" cy="3240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7" name="Figura a mano libera 136"/>
            <p:cNvSpPr/>
            <p:nvPr/>
          </p:nvSpPr>
          <p:spPr>
            <a:xfrm>
              <a:off x="5628640" y="294640"/>
              <a:ext cx="1869440" cy="1960880"/>
            </a:xfrm>
            <a:custGeom>
              <a:avLst/>
              <a:gdLst>
                <a:gd name="connsiteX0" fmla="*/ 0 w 1869440"/>
                <a:gd name="connsiteY0" fmla="*/ 162560 h 1960880"/>
                <a:gd name="connsiteX1" fmla="*/ 254000 w 1869440"/>
                <a:gd name="connsiteY1" fmla="*/ 1412240 h 1960880"/>
                <a:gd name="connsiteX2" fmla="*/ 1656080 w 1869440"/>
                <a:gd name="connsiteY2" fmla="*/ 1960880 h 1960880"/>
                <a:gd name="connsiteX3" fmla="*/ 1818640 w 1869440"/>
                <a:gd name="connsiteY3" fmla="*/ 1320800 h 1960880"/>
                <a:gd name="connsiteX4" fmla="*/ 1869440 w 1869440"/>
                <a:gd name="connsiteY4" fmla="*/ 802640 h 1960880"/>
                <a:gd name="connsiteX5" fmla="*/ 1564640 w 1869440"/>
                <a:gd name="connsiteY5" fmla="*/ 386080 h 1960880"/>
                <a:gd name="connsiteX6" fmla="*/ 944880 w 1869440"/>
                <a:gd name="connsiteY6" fmla="*/ 50800 h 1960880"/>
                <a:gd name="connsiteX7" fmla="*/ 213360 w 1869440"/>
                <a:gd name="connsiteY7" fmla="*/ 0 h 1960880"/>
                <a:gd name="connsiteX8" fmla="*/ 0 w 1869440"/>
                <a:gd name="connsiteY8" fmla="*/ 162560 h 196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69440" h="1960880">
                  <a:moveTo>
                    <a:pt x="0" y="162560"/>
                  </a:moveTo>
                  <a:lnTo>
                    <a:pt x="254000" y="1412240"/>
                  </a:lnTo>
                  <a:lnTo>
                    <a:pt x="1656080" y="1960880"/>
                  </a:lnTo>
                  <a:lnTo>
                    <a:pt x="1818640" y="1320800"/>
                  </a:lnTo>
                  <a:lnTo>
                    <a:pt x="1869440" y="802640"/>
                  </a:lnTo>
                  <a:lnTo>
                    <a:pt x="1564640" y="386080"/>
                  </a:lnTo>
                  <a:lnTo>
                    <a:pt x="944880" y="50800"/>
                  </a:lnTo>
                  <a:lnTo>
                    <a:pt x="213360" y="0"/>
                  </a:lnTo>
                  <a:lnTo>
                    <a:pt x="0" y="162560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8" name="Ovale 137"/>
            <p:cNvSpPr/>
            <p:nvPr/>
          </p:nvSpPr>
          <p:spPr>
            <a:xfrm rot="5400000">
              <a:off x="4451846" y="901907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39" name="Ovale 138"/>
            <p:cNvSpPr/>
            <p:nvPr/>
          </p:nvSpPr>
          <p:spPr>
            <a:xfrm>
              <a:off x="5074343" y="1510142"/>
              <a:ext cx="2241074" cy="130595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0" name="Anello 139"/>
            <p:cNvSpPr/>
            <p:nvPr/>
          </p:nvSpPr>
          <p:spPr>
            <a:xfrm>
              <a:off x="4754880" y="138966"/>
              <a:ext cx="2880000" cy="2880000"/>
            </a:xfrm>
            <a:prstGeom prst="donut">
              <a:avLst>
                <a:gd name="adj" fmla="val 10664"/>
              </a:avLst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</p:grpSp>
      <p:grpSp>
        <p:nvGrpSpPr>
          <p:cNvPr id="141" name="Gruppo 140"/>
          <p:cNvGrpSpPr/>
          <p:nvPr/>
        </p:nvGrpSpPr>
        <p:grpSpPr>
          <a:xfrm>
            <a:off x="920313" y="2523673"/>
            <a:ext cx="3553707" cy="3538479"/>
            <a:chOff x="5554480" y="2238215"/>
            <a:chExt cx="3553707" cy="3538479"/>
          </a:xfrm>
        </p:grpSpPr>
        <p:grpSp>
          <p:nvGrpSpPr>
            <p:cNvPr id="142" name="Gruppo 141"/>
            <p:cNvGrpSpPr/>
            <p:nvPr/>
          </p:nvGrpSpPr>
          <p:grpSpPr>
            <a:xfrm>
              <a:off x="5557483" y="2242850"/>
              <a:ext cx="702321" cy="696616"/>
              <a:chOff x="5489027" y="1484285"/>
              <a:chExt cx="1314544" cy="1303867"/>
            </a:xfrm>
          </p:grpSpPr>
          <p:cxnSp>
            <p:nvCxnSpPr>
              <p:cNvPr id="228" name="Connettore 2 227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Connettore 2 228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Connettore 2 229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Connettore 2 230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3" name="Gruppo 142"/>
            <p:cNvGrpSpPr/>
            <p:nvPr/>
          </p:nvGrpSpPr>
          <p:grpSpPr>
            <a:xfrm rot="3026944">
              <a:off x="5551627" y="2241259"/>
              <a:ext cx="702321" cy="696616"/>
              <a:chOff x="5489027" y="1484285"/>
              <a:chExt cx="1314544" cy="1303867"/>
            </a:xfrm>
          </p:grpSpPr>
          <p:cxnSp>
            <p:nvCxnSpPr>
              <p:cNvPr id="224" name="Connettore 2 223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Connettore 2 224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Connettore 2 225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Connettore 2 226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4" name="Gruppo 143"/>
            <p:cNvGrpSpPr/>
            <p:nvPr/>
          </p:nvGrpSpPr>
          <p:grpSpPr>
            <a:xfrm>
              <a:off x="6992321" y="2242659"/>
              <a:ext cx="702321" cy="696616"/>
              <a:chOff x="5489027" y="1484285"/>
              <a:chExt cx="1314544" cy="1303867"/>
            </a:xfrm>
          </p:grpSpPr>
          <p:cxnSp>
            <p:nvCxnSpPr>
              <p:cNvPr id="220" name="Connettore 2 219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Connettore 2 220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Connettore 2 221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Connettore 2 222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5" name="Gruppo 144"/>
            <p:cNvGrpSpPr/>
            <p:nvPr/>
          </p:nvGrpSpPr>
          <p:grpSpPr>
            <a:xfrm rot="3026944">
              <a:off x="6986465" y="2241068"/>
              <a:ext cx="702321" cy="696616"/>
              <a:chOff x="5489027" y="1484285"/>
              <a:chExt cx="1314544" cy="1303867"/>
            </a:xfrm>
          </p:grpSpPr>
          <p:cxnSp>
            <p:nvCxnSpPr>
              <p:cNvPr id="216" name="Connettore 2 215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Connettore 2 216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Connettore 2 217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9" name="Connettore 2 218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6" name="Gruppo 145"/>
            <p:cNvGrpSpPr/>
            <p:nvPr/>
          </p:nvGrpSpPr>
          <p:grpSpPr>
            <a:xfrm>
              <a:off x="8405866" y="2242659"/>
              <a:ext cx="702321" cy="696616"/>
              <a:chOff x="5489027" y="1484285"/>
              <a:chExt cx="1314544" cy="1303867"/>
            </a:xfrm>
          </p:grpSpPr>
          <p:cxnSp>
            <p:nvCxnSpPr>
              <p:cNvPr id="212" name="Connettore 2 211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Connettore 2 212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Connettore 2 213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Connettore 2 214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7" name="Gruppo 146"/>
            <p:cNvGrpSpPr/>
            <p:nvPr/>
          </p:nvGrpSpPr>
          <p:grpSpPr>
            <a:xfrm rot="3026944">
              <a:off x="8400010" y="2241068"/>
              <a:ext cx="702321" cy="696616"/>
              <a:chOff x="5489027" y="1484285"/>
              <a:chExt cx="1314544" cy="1303867"/>
            </a:xfrm>
          </p:grpSpPr>
          <p:cxnSp>
            <p:nvCxnSpPr>
              <p:cNvPr id="208" name="Connettore 2 207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Connettore 2 208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Connettore 2 209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Connettore 2 210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8" name="Gruppo 147"/>
            <p:cNvGrpSpPr/>
            <p:nvPr/>
          </p:nvGrpSpPr>
          <p:grpSpPr>
            <a:xfrm>
              <a:off x="5557483" y="3664474"/>
              <a:ext cx="702321" cy="696616"/>
              <a:chOff x="5489027" y="1484285"/>
              <a:chExt cx="1314544" cy="1303867"/>
            </a:xfrm>
          </p:grpSpPr>
          <p:cxnSp>
            <p:nvCxnSpPr>
              <p:cNvPr id="204" name="Connettore 2 203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" name="Connettore 2 204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6" name="Connettore 2 205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Connettore 2 206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9" name="Gruppo 148"/>
            <p:cNvGrpSpPr/>
            <p:nvPr/>
          </p:nvGrpSpPr>
          <p:grpSpPr>
            <a:xfrm rot="3026944">
              <a:off x="5551627" y="3662883"/>
              <a:ext cx="702321" cy="696616"/>
              <a:chOff x="5489027" y="1484285"/>
              <a:chExt cx="1314544" cy="1303867"/>
            </a:xfrm>
          </p:grpSpPr>
          <p:cxnSp>
            <p:nvCxnSpPr>
              <p:cNvPr id="200" name="Connettore 2 199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Connettore 2 200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2" name="Connettore 2 201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3" name="Connettore 2 202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0" name="Gruppo 149"/>
            <p:cNvGrpSpPr/>
            <p:nvPr/>
          </p:nvGrpSpPr>
          <p:grpSpPr>
            <a:xfrm>
              <a:off x="6992321" y="3664283"/>
              <a:ext cx="702321" cy="696616"/>
              <a:chOff x="5489027" y="1484285"/>
              <a:chExt cx="1314544" cy="1303867"/>
            </a:xfrm>
          </p:grpSpPr>
          <p:cxnSp>
            <p:nvCxnSpPr>
              <p:cNvPr id="196" name="Connettore 2 195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Connettore 2 196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Connettore 2 197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Connettore 2 198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1" name="Gruppo 150"/>
            <p:cNvGrpSpPr/>
            <p:nvPr/>
          </p:nvGrpSpPr>
          <p:grpSpPr>
            <a:xfrm rot="3026944">
              <a:off x="6986465" y="3662692"/>
              <a:ext cx="702321" cy="696616"/>
              <a:chOff x="5489027" y="1484285"/>
              <a:chExt cx="1314544" cy="1303867"/>
            </a:xfrm>
          </p:grpSpPr>
          <p:cxnSp>
            <p:nvCxnSpPr>
              <p:cNvPr id="192" name="Connettore 2 191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Connettore 2 192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Connettore 2 193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Connettore 2 194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uppo 151"/>
            <p:cNvGrpSpPr/>
            <p:nvPr/>
          </p:nvGrpSpPr>
          <p:grpSpPr>
            <a:xfrm>
              <a:off x="8405866" y="3664283"/>
              <a:ext cx="702321" cy="696616"/>
              <a:chOff x="5489027" y="1484285"/>
              <a:chExt cx="1314544" cy="1303867"/>
            </a:xfrm>
          </p:grpSpPr>
          <p:cxnSp>
            <p:nvCxnSpPr>
              <p:cNvPr id="188" name="Connettore 2 187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9" name="Connettore 2 188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Connettore 2 189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1" name="Connettore 2 190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uppo 152"/>
            <p:cNvGrpSpPr/>
            <p:nvPr/>
          </p:nvGrpSpPr>
          <p:grpSpPr>
            <a:xfrm rot="3026944">
              <a:off x="8400010" y="3662692"/>
              <a:ext cx="702321" cy="696616"/>
              <a:chOff x="5489027" y="1484285"/>
              <a:chExt cx="1314544" cy="1303867"/>
            </a:xfrm>
          </p:grpSpPr>
          <p:cxnSp>
            <p:nvCxnSpPr>
              <p:cNvPr id="184" name="Connettore 2 183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5" name="Connettore 2 184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6" name="Connettore 2 185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7" name="Connettore 2 186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4" name="Gruppo 153"/>
            <p:cNvGrpSpPr/>
            <p:nvPr/>
          </p:nvGrpSpPr>
          <p:grpSpPr>
            <a:xfrm>
              <a:off x="5557483" y="5078817"/>
              <a:ext cx="702321" cy="696616"/>
              <a:chOff x="5489027" y="1484285"/>
              <a:chExt cx="1314544" cy="1303867"/>
            </a:xfrm>
          </p:grpSpPr>
          <p:cxnSp>
            <p:nvCxnSpPr>
              <p:cNvPr id="180" name="Connettore 2 179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Connettore 2 180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Connettore 2 181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Connettore 2 182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5" name="Gruppo 154"/>
            <p:cNvGrpSpPr/>
            <p:nvPr/>
          </p:nvGrpSpPr>
          <p:grpSpPr>
            <a:xfrm rot="3026944">
              <a:off x="5551627" y="5077226"/>
              <a:ext cx="702321" cy="696616"/>
              <a:chOff x="5489027" y="1484285"/>
              <a:chExt cx="1314544" cy="1303867"/>
            </a:xfrm>
          </p:grpSpPr>
          <p:cxnSp>
            <p:nvCxnSpPr>
              <p:cNvPr id="176" name="Connettore 2 175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Connettore 2 176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Connettore 2 177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Connettore 2 178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6" name="Gruppo 155"/>
            <p:cNvGrpSpPr/>
            <p:nvPr/>
          </p:nvGrpSpPr>
          <p:grpSpPr>
            <a:xfrm>
              <a:off x="6992321" y="5078626"/>
              <a:ext cx="702321" cy="696616"/>
              <a:chOff x="5489027" y="1484285"/>
              <a:chExt cx="1314544" cy="1303867"/>
            </a:xfrm>
          </p:grpSpPr>
          <p:cxnSp>
            <p:nvCxnSpPr>
              <p:cNvPr id="172" name="Connettore 2 171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Connettore 2 172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4" name="Connettore 2 173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Connettore 2 174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7" name="Gruppo 156"/>
            <p:cNvGrpSpPr/>
            <p:nvPr/>
          </p:nvGrpSpPr>
          <p:grpSpPr>
            <a:xfrm rot="3026944">
              <a:off x="6986465" y="5077035"/>
              <a:ext cx="702321" cy="696616"/>
              <a:chOff x="5489027" y="1484285"/>
              <a:chExt cx="1314544" cy="1303867"/>
            </a:xfrm>
          </p:grpSpPr>
          <p:cxnSp>
            <p:nvCxnSpPr>
              <p:cNvPr id="168" name="Connettore 2 167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Connettore 2 168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Connettore 2 169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Connettore 2 170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8" name="Gruppo 157"/>
            <p:cNvGrpSpPr/>
            <p:nvPr/>
          </p:nvGrpSpPr>
          <p:grpSpPr>
            <a:xfrm>
              <a:off x="8405866" y="5078626"/>
              <a:ext cx="702321" cy="696616"/>
              <a:chOff x="5489027" y="1484285"/>
              <a:chExt cx="1314544" cy="1303867"/>
            </a:xfrm>
          </p:grpSpPr>
          <p:cxnSp>
            <p:nvCxnSpPr>
              <p:cNvPr id="164" name="Connettore 2 163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Connettore 2 164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Connettore 2 165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Connettore 2 166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9" name="Gruppo 158"/>
            <p:cNvGrpSpPr/>
            <p:nvPr/>
          </p:nvGrpSpPr>
          <p:grpSpPr>
            <a:xfrm rot="3026944">
              <a:off x="8400010" y="5077035"/>
              <a:ext cx="702321" cy="696616"/>
              <a:chOff x="5489027" y="1484285"/>
              <a:chExt cx="1314544" cy="1303867"/>
            </a:xfrm>
          </p:grpSpPr>
          <p:cxnSp>
            <p:nvCxnSpPr>
              <p:cNvPr id="160" name="Connettore 2 159"/>
              <p:cNvCxnSpPr/>
              <p:nvPr/>
            </p:nvCxnSpPr>
            <p:spPr>
              <a:xfrm flipH="1" flipV="1">
                <a:off x="5648626" y="1484285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Connettore 2 160"/>
              <p:cNvCxnSpPr/>
              <p:nvPr/>
            </p:nvCxnSpPr>
            <p:spPr>
              <a:xfrm rot="10800000" flipH="1" flipV="1">
                <a:off x="6367807" y="241876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Connettore 2 161"/>
              <p:cNvCxnSpPr/>
              <p:nvPr/>
            </p:nvCxnSpPr>
            <p:spPr>
              <a:xfrm rot="5400000" flipH="1" flipV="1">
                <a:off x="6471390" y="1580573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Connettore 2 162"/>
              <p:cNvCxnSpPr/>
              <p:nvPr/>
            </p:nvCxnSpPr>
            <p:spPr>
              <a:xfrm rot="-5400000" flipH="1" flipV="1">
                <a:off x="5526235" y="2329644"/>
                <a:ext cx="294974" cy="369389"/>
              </a:xfrm>
              <a:prstGeom prst="straightConnector1">
                <a:avLst/>
              </a:prstGeom>
              <a:ln w="9525">
                <a:solidFill>
                  <a:schemeClr val="accent5">
                    <a:lumMod val="50000"/>
                  </a:schemeClr>
                </a:solidFill>
                <a:headEnd type="arrow" w="med" len="sm"/>
                <a:tailEnd type="arrow" w="med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2" name="Ovale 231"/>
          <p:cNvSpPr>
            <a:spLocks noChangeAspect="1"/>
          </p:cNvSpPr>
          <p:nvPr/>
        </p:nvSpPr>
        <p:spPr>
          <a:xfrm>
            <a:off x="3982902" y="5588044"/>
            <a:ext cx="269202" cy="26920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cxnSp>
        <p:nvCxnSpPr>
          <p:cNvPr id="233" name="Connettore 1 232"/>
          <p:cNvCxnSpPr/>
          <p:nvPr/>
        </p:nvCxnSpPr>
        <p:spPr>
          <a:xfrm>
            <a:off x="212153" y="6449265"/>
            <a:ext cx="5150661" cy="0"/>
          </a:xfrm>
          <a:prstGeom prst="line">
            <a:avLst/>
          </a:prstGeom>
          <a:ln w="1270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4" name="Connettore 1 233"/>
          <p:cNvCxnSpPr/>
          <p:nvPr/>
        </p:nvCxnSpPr>
        <p:spPr>
          <a:xfrm flipV="1">
            <a:off x="212153" y="6449265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5" name="Connettore 1 234"/>
          <p:cNvCxnSpPr/>
          <p:nvPr/>
        </p:nvCxnSpPr>
        <p:spPr>
          <a:xfrm flipV="1">
            <a:off x="567753" y="6449265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6" name="Connettore 1 235"/>
          <p:cNvCxnSpPr/>
          <p:nvPr/>
        </p:nvCxnSpPr>
        <p:spPr>
          <a:xfrm flipV="1">
            <a:off x="923353" y="6449265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7" name="Connettore 1 236"/>
          <p:cNvCxnSpPr/>
          <p:nvPr/>
        </p:nvCxnSpPr>
        <p:spPr>
          <a:xfrm flipV="1">
            <a:off x="1280958" y="6493137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8" name="Connettore 1 237"/>
          <p:cNvCxnSpPr/>
          <p:nvPr/>
        </p:nvCxnSpPr>
        <p:spPr>
          <a:xfrm flipV="1">
            <a:off x="1636558" y="6493137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9" name="Connettore 1 238"/>
          <p:cNvCxnSpPr/>
          <p:nvPr/>
        </p:nvCxnSpPr>
        <p:spPr>
          <a:xfrm flipV="1">
            <a:off x="1992158" y="6493137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0" name="Connettore 1 239"/>
          <p:cNvCxnSpPr/>
          <p:nvPr/>
        </p:nvCxnSpPr>
        <p:spPr>
          <a:xfrm flipV="1">
            <a:off x="2336224" y="6496369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1" name="Connettore 1 240"/>
          <p:cNvCxnSpPr/>
          <p:nvPr/>
        </p:nvCxnSpPr>
        <p:spPr>
          <a:xfrm flipV="1">
            <a:off x="2691824" y="6496369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2" name="Connettore 1 241"/>
          <p:cNvCxnSpPr/>
          <p:nvPr/>
        </p:nvCxnSpPr>
        <p:spPr>
          <a:xfrm flipV="1">
            <a:off x="3047424" y="6496369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3" name="Connettore 1 242"/>
          <p:cNvCxnSpPr/>
          <p:nvPr/>
        </p:nvCxnSpPr>
        <p:spPr>
          <a:xfrm flipV="1">
            <a:off x="3384009" y="6499792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4" name="Connettore 1 243"/>
          <p:cNvCxnSpPr/>
          <p:nvPr/>
        </p:nvCxnSpPr>
        <p:spPr>
          <a:xfrm flipV="1">
            <a:off x="3739609" y="6499792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5" name="Connettore 1 244"/>
          <p:cNvCxnSpPr/>
          <p:nvPr/>
        </p:nvCxnSpPr>
        <p:spPr>
          <a:xfrm flipV="1">
            <a:off x="4095209" y="6499792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6" name="Connettore 1 245"/>
          <p:cNvCxnSpPr/>
          <p:nvPr/>
        </p:nvCxnSpPr>
        <p:spPr>
          <a:xfrm flipV="1">
            <a:off x="4473814" y="6499792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7" name="Connettore 1 246"/>
          <p:cNvCxnSpPr/>
          <p:nvPr/>
        </p:nvCxnSpPr>
        <p:spPr>
          <a:xfrm flipV="1">
            <a:off x="4829414" y="6499792"/>
            <a:ext cx="355600" cy="41987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8" name="Ovale 247"/>
          <p:cNvSpPr>
            <a:spLocks noChangeAspect="1"/>
          </p:cNvSpPr>
          <p:nvPr/>
        </p:nvSpPr>
        <p:spPr>
          <a:xfrm>
            <a:off x="1163703" y="2771724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49" name="Ovale 248"/>
          <p:cNvSpPr>
            <a:spLocks noChangeAspect="1"/>
          </p:cNvSpPr>
          <p:nvPr/>
        </p:nvSpPr>
        <p:spPr>
          <a:xfrm>
            <a:off x="2598541" y="2771533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0" name="Ovale 249"/>
          <p:cNvSpPr>
            <a:spLocks noChangeAspect="1"/>
          </p:cNvSpPr>
          <p:nvPr/>
        </p:nvSpPr>
        <p:spPr>
          <a:xfrm>
            <a:off x="4012086" y="2771533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1" name="Ovale 250"/>
          <p:cNvSpPr>
            <a:spLocks noChangeAspect="1"/>
          </p:cNvSpPr>
          <p:nvPr/>
        </p:nvSpPr>
        <p:spPr>
          <a:xfrm>
            <a:off x="1163703" y="4193348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2" name="Ovale 251"/>
          <p:cNvSpPr>
            <a:spLocks noChangeAspect="1"/>
          </p:cNvSpPr>
          <p:nvPr/>
        </p:nvSpPr>
        <p:spPr>
          <a:xfrm>
            <a:off x="2598541" y="4193157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3" name="Ovale 252"/>
          <p:cNvSpPr>
            <a:spLocks noChangeAspect="1"/>
          </p:cNvSpPr>
          <p:nvPr/>
        </p:nvSpPr>
        <p:spPr>
          <a:xfrm>
            <a:off x="4012086" y="4193157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4" name="Ovale 253"/>
          <p:cNvSpPr>
            <a:spLocks noChangeAspect="1"/>
          </p:cNvSpPr>
          <p:nvPr/>
        </p:nvSpPr>
        <p:spPr>
          <a:xfrm>
            <a:off x="1163703" y="5607691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5" name="Ovale 254"/>
          <p:cNvSpPr>
            <a:spLocks noChangeAspect="1"/>
          </p:cNvSpPr>
          <p:nvPr/>
        </p:nvSpPr>
        <p:spPr>
          <a:xfrm>
            <a:off x="2598541" y="5607500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6" name="Ovale 255"/>
          <p:cNvSpPr>
            <a:spLocks noChangeAspect="1"/>
          </p:cNvSpPr>
          <p:nvPr/>
        </p:nvSpPr>
        <p:spPr>
          <a:xfrm>
            <a:off x="4012086" y="5607500"/>
            <a:ext cx="216000" cy="2160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 b="1" i="1" dirty="0" smtClean="0">
                <a:solidFill>
                  <a:srgbClr val="FF0000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b</a:t>
            </a:r>
            <a:endParaRPr lang="fr-FR" sz="1800" b="1" i="1" dirty="0">
              <a:solidFill>
                <a:srgbClr val="FF0000"/>
              </a:solidFill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257" name="CasellaDiTesto 256"/>
          <p:cNvSpPr txBox="1"/>
          <p:nvPr/>
        </p:nvSpPr>
        <p:spPr>
          <a:xfrm>
            <a:off x="5567681" y="2233153"/>
            <a:ext cx="3230880" cy="258532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ECM</a:t>
            </a:r>
            <a:r>
              <a:rPr lang="en-US" sz="2000" dirty="0" smtClean="0"/>
              <a:t> interacts with </a:t>
            </a:r>
            <a:r>
              <a:rPr lang="en-US" sz="2000" b="1" dirty="0" smtClean="0">
                <a:solidFill>
                  <a:srgbClr val="FF0000"/>
                </a:solidFill>
              </a:rPr>
              <a:t>blood vessel </a:t>
            </a:r>
            <a:r>
              <a:rPr lang="en-US" sz="2000" i="1" dirty="0" smtClean="0"/>
              <a:t>via </a:t>
            </a:r>
            <a:r>
              <a:rPr lang="en-US" sz="2000" dirty="0" smtClean="0"/>
              <a:t>extravascular fluids  </a:t>
            </a:r>
          </a:p>
          <a:p>
            <a:endParaRPr lang="en-US" sz="1800" dirty="0"/>
          </a:p>
          <a:p>
            <a:r>
              <a:rPr lang="en-US" sz="1800" b="1" dirty="0" smtClean="0">
                <a:latin typeface="Arial Narrow" panose="020B0606020202030204" pitchFamily="34" charset="0"/>
              </a:rPr>
              <a:t>Comment: </a:t>
            </a:r>
            <a:r>
              <a:rPr lang="en-US" sz="1800" dirty="0" smtClean="0">
                <a:latin typeface="Arial Narrow" panose="020B0606020202030204" pitchFamily="34" charset="0"/>
              </a:rPr>
              <a:t>This is a reasonable assumption for the considered system and simplifies importantly the mathematical formulation</a:t>
            </a:r>
            <a:r>
              <a:rPr lang="en-US" sz="1200" dirty="0"/>
              <a:t>.</a:t>
            </a:r>
            <a:endParaRPr lang="en-US" sz="1200" dirty="0" smtClean="0"/>
          </a:p>
          <a:p>
            <a:endParaRPr lang="en-US" sz="1200" dirty="0"/>
          </a:p>
        </p:txBody>
      </p:sp>
      <p:grpSp>
        <p:nvGrpSpPr>
          <p:cNvPr id="259" name="Gruppo 258"/>
          <p:cNvGrpSpPr/>
          <p:nvPr/>
        </p:nvGrpSpPr>
        <p:grpSpPr>
          <a:xfrm>
            <a:off x="124690" y="1056698"/>
            <a:ext cx="4795061" cy="1170234"/>
            <a:chOff x="4746886" y="761785"/>
            <a:chExt cx="4795061" cy="1170234"/>
          </a:xfrm>
        </p:grpSpPr>
        <p:sp>
          <p:nvSpPr>
            <p:cNvPr id="260" name="Rettangolo 259"/>
            <p:cNvSpPr/>
            <p:nvPr/>
          </p:nvSpPr>
          <p:spPr>
            <a:xfrm>
              <a:off x="4746886" y="1730657"/>
              <a:ext cx="4795061" cy="2013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1" name="Freccia a destra 260"/>
            <p:cNvSpPr/>
            <p:nvPr/>
          </p:nvSpPr>
          <p:spPr>
            <a:xfrm rot="5400000">
              <a:off x="5413630" y="1216562"/>
              <a:ext cx="579295" cy="846306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2" name="Freccia a destra 261"/>
            <p:cNvSpPr/>
            <p:nvPr/>
          </p:nvSpPr>
          <p:spPr>
            <a:xfrm rot="5400000">
              <a:off x="6464010" y="1216753"/>
              <a:ext cx="579295" cy="846306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3" name="Freccia a destra 262"/>
            <p:cNvSpPr/>
            <p:nvPr/>
          </p:nvSpPr>
          <p:spPr>
            <a:xfrm rot="5400000">
              <a:off x="7511656" y="1216562"/>
              <a:ext cx="579295" cy="846306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4" name="Freccia a destra 263"/>
            <p:cNvSpPr/>
            <p:nvPr/>
          </p:nvSpPr>
          <p:spPr>
            <a:xfrm rot="5400000">
              <a:off x="8596624" y="1216562"/>
              <a:ext cx="579295" cy="846306"/>
            </a:xfrm>
            <a:prstGeom prst="rightArrow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65" name="CasellaDiTesto 264"/>
            <p:cNvSpPr txBox="1"/>
            <p:nvPr/>
          </p:nvSpPr>
          <p:spPr>
            <a:xfrm>
              <a:off x="6349666" y="761785"/>
              <a:ext cx="19194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 smtClean="0">
                  <a:solidFill>
                    <a:schemeClr val="accent1"/>
                  </a:solidFill>
                </a:rPr>
                <a:t>LOAD</a:t>
              </a:r>
              <a:endParaRPr lang="fr-FR" sz="3200" b="1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266" name="CasellaDiTesto 265"/>
          <p:cNvSpPr txBox="1"/>
          <p:nvPr/>
        </p:nvSpPr>
        <p:spPr>
          <a:xfrm>
            <a:off x="5185014" y="1104253"/>
            <a:ext cx="38777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accent1"/>
                </a:solidFill>
              </a:rPr>
              <a:t>“ How does it work ? ”</a:t>
            </a:r>
            <a:endParaRPr lang="en-US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08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3" grpId="0" animBg="1"/>
      <p:bldP spid="70" grpId="0" animBg="1"/>
      <p:bldP spid="77" grpId="0" animBg="1"/>
      <p:bldP spid="85" grpId="0" animBg="1"/>
      <p:bldP spid="93" grpId="0" animBg="1"/>
      <p:bldP spid="100" grpId="0" animBg="1"/>
      <p:bldP spid="119" grpId="0" animBg="1"/>
      <p:bldP spid="232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1D bio-consolidation with and without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ttangolo 14"/>
          <p:cNvSpPr/>
          <p:nvPr/>
        </p:nvSpPr>
        <p:spPr>
          <a:xfrm>
            <a:off x="1571877" y="2650299"/>
            <a:ext cx="948964" cy="341362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grpSp>
        <p:nvGrpSpPr>
          <p:cNvPr id="16" name="Gruppo 15"/>
          <p:cNvGrpSpPr/>
          <p:nvPr/>
        </p:nvGrpSpPr>
        <p:grpSpPr>
          <a:xfrm>
            <a:off x="1379341" y="2391496"/>
            <a:ext cx="1268667" cy="3983132"/>
            <a:chOff x="4860068" y="2428640"/>
            <a:chExt cx="1691335" cy="3984054"/>
          </a:xfrm>
        </p:grpSpPr>
        <p:sp>
          <p:nvSpPr>
            <p:cNvPr id="18" name="Rettangolo 17"/>
            <p:cNvSpPr/>
            <p:nvPr/>
          </p:nvSpPr>
          <p:spPr>
            <a:xfrm rot="5400000">
              <a:off x="5487301" y="5446396"/>
              <a:ext cx="339065" cy="15935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68" y="2428640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12338" y="2434713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ttore 2 21"/>
          <p:cNvCxnSpPr/>
          <p:nvPr/>
        </p:nvCxnSpPr>
        <p:spPr>
          <a:xfrm>
            <a:off x="1746999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1875907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2004816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133725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262632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62901" y="1455139"/>
            <a:ext cx="107572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rgbClr val="FF0000"/>
                </a:solidFill>
              </a:rPr>
              <a:t>200 </a:t>
            </a:r>
            <a:r>
              <a:rPr lang="fr-FR" sz="2100" dirty="0">
                <a:solidFill>
                  <a:srgbClr val="FF0000"/>
                </a:solidFill>
              </a:rPr>
              <a:t>Pa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4662" y="2650299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726191" y="6035641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78784" y="2650299"/>
            <a:ext cx="0" cy="33853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12906" y="4000004"/>
            <a:ext cx="1075728" cy="404409"/>
          </a:xfrm>
          <a:prstGeom prst="rect">
            <a:avLst/>
          </a:prstGeom>
          <a:solidFill>
            <a:schemeClr val="bg1"/>
          </a:solidFill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chemeClr val="accent1"/>
                </a:solidFill>
              </a:rPr>
              <a:t>100 µm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004816" y="2614299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vale 30"/>
          <p:cNvSpPr/>
          <p:nvPr/>
        </p:nvSpPr>
        <p:spPr>
          <a:xfrm>
            <a:off x="1976992" y="5988211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asellaDiTesto 11"/>
          <p:cNvSpPr txBox="1"/>
          <p:nvPr/>
        </p:nvSpPr>
        <p:spPr>
          <a:xfrm>
            <a:off x="1849851" y="5633971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872048" y="2659123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grpSp>
        <p:nvGrpSpPr>
          <p:cNvPr id="17" name="Gruppo 16"/>
          <p:cNvGrpSpPr/>
          <p:nvPr/>
        </p:nvGrpSpPr>
        <p:grpSpPr>
          <a:xfrm>
            <a:off x="3216414" y="1554748"/>
            <a:ext cx="5148775" cy="3189765"/>
            <a:chOff x="3474720" y="1473676"/>
            <a:chExt cx="5577840" cy="3189765"/>
          </a:xfrm>
        </p:grpSpPr>
        <p:graphicFrame>
          <p:nvGraphicFramePr>
            <p:cNvPr id="33" name="Grafico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168760666"/>
                </p:ext>
              </p:extLst>
            </p:nvPr>
          </p:nvGraphicFramePr>
          <p:xfrm>
            <a:off x="3474720" y="2161123"/>
            <a:ext cx="5577840" cy="250231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3" name="Parentesi graffa chiusa 12"/>
            <p:cNvSpPr/>
            <p:nvPr/>
          </p:nvSpPr>
          <p:spPr>
            <a:xfrm rot="16200000">
              <a:off x="4520606" y="1758274"/>
              <a:ext cx="416560" cy="539668"/>
            </a:xfrm>
            <a:prstGeom prst="rightBrace">
              <a:avLst>
                <a:gd name="adj1" fmla="val 32388"/>
                <a:gd name="adj2" fmla="val 50000"/>
              </a:avLst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CasellaDiTesto 13"/>
            <p:cNvSpPr txBox="1"/>
            <p:nvPr/>
          </p:nvSpPr>
          <p:spPr>
            <a:xfrm>
              <a:off x="4103620" y="1473676"/>
              <a:ext cx="188040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Sinusoidal ramp</a:t>
              </a:r>
              <a:endParaRPr lang="en-US" sz="1600" i="1" dirty="0"/>
            </a:p>
          </p:txBody>
        </p:sp>
        <p:sp>
          <p:nvSpPr>
            <p:cNvPr id="35" name="Parentesi graffa chiusa 34"/>
            <p:cNvSpPr/>
            <p:nvPr/>
          </p:nvSpPr>
          <p:spPr>
            <a:xfrm rot="16200000">
              <a:off x="6592570" y="225978"/>
              <a:ext cx="416560" cy="3604260"/>
            </a:xfrm>
            <a:prstGeom prst="rightBrace">
              <a:avLst>
                <a:gd name="adj1" fmla="val 32388"/>
                <a:gd name="adj2" fmla="val 50000"/>
              </a:avLst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6156804" y="1481273"/>
              <a:ext cx="195889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/>
                <a:t>Sustained load</a:t>
              </a:r>
              <a:endParaRPr lang="en-US" sz="1600" i="1" dirty="0"/>
            </a:p>
          </p:txBody>
        </p:sp>
      </p:grpSp>
      <p:sp>
        <p:nvSpPr>
          <p:cNvPr id="37" name="CasellaDiTesto 36"/>
          <p:cNvSpPr txBox="1"/>
          <p:nvPr/>
        </p:nvSpPr>
        <p:spPr>
          <a:xfrm>
            <a:off x="3330616" y="4827836"/>
            <a:ext cx="19851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accent1"/>
                </a:solidFill>
              </a:rPr>
              <a:t>Material data</a:t>
            </a:r>
            <a:endParaRPr lang="en-US" sz="2000" cap="small" dirty="0">
              <a:solidFill>
                <a:schemeClr val="accent1"/>
              </a:solidFill>
            </a:endParaRPr>
          </a:p>
        </p:txBody>
      </p:sp>
      <p:graphicFrame>
        <p:nvGraphicFramePr>
          <p:cNvPr id="41" name="Tabella 4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02314360"/>
              </p:ext>
            </p:extLst>
          </p:nvPr>
        </p:nvGraphicFramePr>
        <p:xfrm>
          <a:off x="3368065" y="5231629"/>
          <a:ext cx="5316921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769"/>
                <a:gridCol w="590769"/>
                <a:gridCol w="590769"/>
                <a:gridCol w="590769"/>
                <a:gridCol w="590769"/>
                <a:gridCol w="590769"/>
                <a:gridCol w="590769"/>
                <a:gridCol w="590769"/>
                <a:gridCol w="59076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E</a:t>
                      </a:r>
                      <a:endParaRPr lang="fr-FR" sz="1600" i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ν</a:t>
                      </a:r>
                      <a:endParaRPr lang="fr-FR" sz="1600" i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ε</a:t>
                      </a:r>
                      <a:endParaRPr lang="fr-FR" sz="1600" i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</a:t>
                      </a:r>
                      <a:r>
                        <a:rPr lang="el-GR" sz="1600" i="1" baseline="-250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ε</a:t>
                      </a:r>
                      <a:endParaRPr lang="fr-FR" sz="1600" i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µ</a:t>
                      </a:r>
                      <a:r>
                        <a:rPr lang="fr-FR" sz="1600" i="1" baseline="-250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f</a:t>
                      </a:r>
                      <a:endParaRPr lang="fr-FR" sz="1600" i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/>
                </a:tc>
                <a:tc>
                  <a:txBody>
                    <a:bodyPr/>
                    <a:lstStyle/>
                    <a:p>
                      <a:pPr marL="0" marR="0" indent="0" algn="ctr" defTabSz="4888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ε</a:t>
                      </a:r>
                      <a:r>
                        <a:rPr lang="fr-FR" sz="1600" i="1" baseline="-250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b0</a:t>
                      </a:r>
                      <a:endParaRPr lang="fr-FR" sz="1600" i="1" dirty="0" smtClean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i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</a:t>
                      </a:r>
                      <a:r>
                        <a:rPr lang="fr-FR" sz="1600" i="1" baseline="-250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vess</a:t>
                      </a:r>
                      <a:endParaRPr lang="fr-FR" sz="1600" i="1" dirty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88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1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k</a:t>
                      </a:r>
                      <a:r>
                        <a:rPr lang="fr-FR" sz="1600" i="1" baseline="-25000" dirty="0" err="1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vess</a:t>
                      </a:r>
                      <a:endParaRPr lang="fr-FR" sz="1600" i="1" dirty="0" smtClean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888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600" i="1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µ</a:t>
                      </a:r>
                      <a:r>
                        <a:rPr lang="fr-FR" sz="1600" i="1" baseline="-25000" dirty="0" smtClean="0">
                          <a:latin typeface="Times" panose="02020603050405020304" pitchFamily="18" charset="0"/>
                          <a:cs typeface="Times" panose="02020603050405020304" pitchFamily="18" charset="0"/>
                        </a:rPr>
                        <a:t>b</a:t>
                      </a:r>
                      <a:endParaRPr lang="fr-FR" sz="1600" i="1" dirty="0" smtClean="0">
                        <a:latin typeface="Times" panose="02020603050405020304" pitchFamily="18" charset="0"/>
                        <a:cs typeface="Times" panose="02020603050405020304" pitchFamily="18" charset="0"/>
                      </a:endParaRPr>
                    </a:p>
                  </a:txBody>
                  <a:tcPr marL="84406" marR="84406">
                    <a:solidFill>
                      <a:schemeClr val="accent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5000</a:t>
                      </a:r>
                      <a:endParaRPr lang="fr-FR" sz="11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0.2</a:t>
                      </a:r>
                      <a:endParaRPr lang="fr-FR" sz="11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0.5</a:t>
                      </a:r>
                      <a:endParaRPr lang="fr-FR" sz="11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1.10</a:t>
                      </a:r>
                      <a:r>
                        <a:rPr lang="fr-FR" sz="1100" baseline="30000" dirty="0" smtClean="0"/>
                        <a:t>-14</a:t>
                      </a:r>
                      <a:endParaRPr lang="fr-FR" sz="1100" baseline="300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</a:t>
                      </a:r>
                      <a:endParaRPr lang="fr-FR" sz="1100" dirty="0"/>
                    </a:p>
                  </a:txBody>
                  <a:tcPr marL="84406" marR="8440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0.1</a:t>
                      </a:r>
                      <a:endParaRPr lang="fr-FR" sz="1100" dirty="0"/>
                    </a:p>
                  </a:txBody>
                  <a:tcPr marL="84406" marR="84406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5000</a:t>
                      </a:r>
                      <a:endParaRPr lang="fr-FR" sz="1100" dirty="0"/>
                    </a:p>
                  </a:txBody>
                  <a:tcPr marL="84406" marR="84406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1.10</a:t>
                      </a:r>
                      <a:r>
                        <a:rPr lang="fr-FR" sz="1100" baseline="30000" dirty="0" smtClean="0"/>
                        <a:t>-15</a:t>
                      </a:r>
                    </a:p>
                  </a:txBody>
                  <a:tcPr marL="84406" marR="84406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dirty="0" smtClean="0"/>
                        <a:t>0.02</a:t>
                      </a:r>
                      <a:endParaRPr lang="fr-FR" sz="1100" dirty="0"/>
                    </a:p>
                  </a:txBody>
                  <a:tcPr marL="84406" marR="84406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70840">
                <a:tc gridSpan="5">
                  <a:txBody>
                    <a:bodyPr/>
                    <a:lstStyle/>
                    <a:p>
                      <a:pPr marL="0" marR="0" indent="0" algn="ctr" defTabSz="48887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noProof="0" dirty="0" smtClean="0">
                          <a:solidFill>
                            <a:schemeClr val="accent1"/>
                          </a:solidFill>
                          <a:latin typeface="Calibri Light" panose="020F0302020204030204" pitchFamily="34" charset="0"/>
                        </a:rPr>
                        <a:t>Extra-vascular</a:t>
                      </a:r>
                      <a:r>
                        <a:rPr lang="en-US" sz="1600" baseline="0" noProof="0" dirty="0" smtClean="0">
                          <a:solidFill>
                            <a:schemeClr val="accent1"/>
                          </a:solidFill>
                          <a:latin typeface="Calibri Light" panose="020F0302020204030204" pitchFamily="34" charset="0"/>
                        </a:rPr>
                        <a:t> porosity data</a:t>
                      </a:r>
                      <a:endParaRPr lang="en-US" sz="1600" noProof="0" dirty="0" smtClean="0">
                        <a:solidFill>
                          <a:schemeClr val="accent1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noProof="0" dirty="0" smtClean="0">
                          <a:solidFill>
                            <a:schemeClr val="accent6"/>
                          </a:solidFill>
                          <a:latin typeface="Calibri Light" panose="020F0302020204030204" pitchFamily="34" charset="0"/>
                        </a:rPr>
                        <a:t>Vascular</a:t>
                      </a:r>
                      <a:r>
                        <a:rPr lang="en-US" sz="1600" baseline="0" noProof="0" dirty="0" smtClean="0">
                          <a:solidFill>
                            <a:schemeClr val="accent6"/>
                          </a:solidFill>
                          <a:latin typeface="Calibri Light" panose="020F0302020204030204" pitchFamily="34" charset="0"/>
                        </a:rPr>
                        <a:t> porosity data</a:t>
                      </a:r>
                      <a:endParaRPr lang="en-US" sz="1600" noProof="0" dirty="0">
                        <a:solidFill>
                          <a:schemeClr val="accent6"/>
                        </a:solidFill>
                        <a:latin typeface="Calibri Light" panose="020F0302020204030204" pitchFamily="34" charset="0"/>
                      </a:endParaRPr>
                    </a:p>
                  </a:txBody>
                  <a:tcPr marL="84406" marR="84406"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263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1D bio-consolidation with and without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ttangolo 14"/>
          <p:cNvSpPr/>
          <p:nvPr/>
        </p:nvSpPr>
        <p:spPr>
          <a:xfrm>
            <a:off x="1571877" y="2650299"/>
            <a:ext cx="948964" cy="34136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grpSp>
        <p:nvGrpSpPr>
          <p:cNvPr id="16" name="Gruppo 15"/>
          <p:cNvGrpSpPr/>
          <p:nvPr/>
        </p:nvGrpSpPr>
        <p:grpSpPr>
          <a:xfrm>
            <a:off x="1379341" y="2391496"/>
            <a:ext cx="1268667" cy="3983132"/>
            <a:chOff x="4860068" y="2428640"/>
            <a:chExt cx="1691335" cy="3984054"/>
          </a:xfrm>
        </p:grpSpPr>
        <p:sp>
          <p:nvSpPr>
            <p:cNvPr id="18" name="Rettangolo 17"/>
            <p:cNvSpPr/>
            <p:nvPr/>
          </p:nvSpPr>
          <p:spPr>
            <a:xfrm rot="5400000">
              <a:off x="5487301" y="5446396"/>
              <a:ext cx="339065" cy="15935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68" y="2428640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12338" y="2434713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ttore 2 21"/>
          <p:cNvCxnSpPr/>
          <p:nvPr/>
        </p:nvCxnSpPr>
        <p:spPr>
          <a:xfrm>
            <a:off x="1746999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1875907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2004816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133725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262632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62901" y="1455139"/>
            <a:ext cx="107572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rgbClr val="FF0000"/>
                </a:solidFill>
              </a:rPr>
              <a:t>200 </a:t>
            </a:r>
            <a:r>
              <a:rPr lang="fr-FR" sz="2100" dirty="0">
                <a:solidFill>
                  <a:srgbClr val="FF0000"/>
                </a:solidFill>
              </a:rPr>
              <a:t>Pa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4662" y="2650299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726191" y="6035641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78784" y="2650299"/>
            <a:ext cx="0" cy="33853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12906" y="4000004"/>
            <a:ext cx="1075728" cy="404409"/>
          </a:xfrm>
          <a:prstGeom prst="rect">
            <a:avLst/>
          </a:prstGeom>
          <a:solidFill>
            <a:schemeClr val="bg1"/>
          </a:solidFill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chemeClr val="accent1"/>
                </a:solidFill>
              </a:rPr>
              <a:t>100 µm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1976992" y="5988211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asellaDiTesto 11"/>
          <p:cNvSpPr txBox="1"/>
          <p:nvPr/>
        </p:nvSpPr>
        <p:spPr>
          <a:xfrm>
            <a:off x="1849851" y="5633971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872048" y="2659123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46" name="Connettore 1 45"/>
          <p:cNvCxnSpPr/>
          <p:nvPr/>
        </p:nvCxnSpPr>
        <p:spPr>
          <a:xfrm>
            <a:off x="2046360" y="2668580"/>
            <a:ext cx="1139973" cy="1263340"/>
          </a:xfrm>
          <a:prstGeom prst="line">
            <a:avLst/>
          </a:prstGeom>
          <a:ln w="9525" cap="rnd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5" name="Gruppo 34"/>
          <p:cNvGrpSpPr/>
          <p:nvPr/>
        </p:nvGrpSpPr>
        <p:grpSpPr>
          <a:xfrm>
            <a:off x="3003456" y="2411980"/>
            <a:ext cx="5873262" cy="3943283"/>
            <a:chOff x="3253743" y="2404359"/>
            <a:chExt cx="6362701" cy="3943283"/>
          </a:xfrm>
        </p:grpSpPr>
        <p:sp>
          <p:nvSpPr>
            <p:cNvPr id="3" name="Rettangolo 2"/>
            <p:cNvSpPr/>
            <p:nvPr/>
          </p:nvSpPr>
          <p:spPr>
            <a:xfrm>
              <a:off x="3356044" y="2404359"/>
              <a:ext cx="6260400" cy="36822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41" name="Grafico 40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808289276"/>
                </p:ext>
              </p:extLst>
            </p:nvPr>
          </p:nvGraphicFramePr>
          <p:xfrm>
            <a:off x="3253743" y="2415722"/>
            <a:ext cx="6362700" cy="393192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11" name="Ovale 10"/>
          <p:cNvSpPr/>
          <p:nvPr/>
        </p:nvSpPr>
        <p:spPr>
          <a:xfrm>
            <a:off x="2004816" y="2614299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CasellaDiTesto 51"/>
          <p:cNvSpPr txBox="1"/>
          <p:nvPr/>
        </p:nvSpPr>
        <p:spPr>
          <a:xfrm>
            <a:off x="3097886" y="1650296"/>
            <a:ext cx="5778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cap="small" dirty="0" smtClean="0">
                <a:solidFill>
                  <a:schemeClr val="accent1"/>
                </a:solidFill>
              </a:rPr>
              <a:t>Point A – Load &amp; vertical displacement with time </a:t>
            </a:r>
            <a:endParaRPr lang="en-US" sz="1800" cap="small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11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0707" y="936529"/>
            <a:ext cx="2770398" cy="174767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 cap="rnd">
            <a:noFill/>
            <a:round/>
            <a:headEnd/>
            <a:tailEnd/>
          </a:ln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83786" y="2445974"/>
            <a:ext cx="3463007" cy="385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1D bio-consolidation with and without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ttangolo 14"/>
          <p:cNvSpPr/>
          <p:nvPr/>
        </p:nvSpPr>
        <p:spPr>
          <a:xfrm>
            <a:off x="1571877" y="2650299"/>
            <a:ext cx="948964" cy="341362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grpSp>
        <p:nvGrpSpPr>
          <p:cNvPr id="16" name="Gruppo 15"/>
          <p:cNvGrpSpPr/>
          <p:nvPr/>
        </p:nvGrpSpPr>
        <p:grpSpPr>
          <a:xfrm>
            <a:off x="1379341" y="2391496"/>
            <a:ext cx="1268667" cy="3983132"/>
            <a:chOff x="4860068" y="2428640"/>
            <a:chExt cx="1691335" cy="3984054"/>
          </a:xfrm>
        </p:grpSpPr>
        <p:sp>
          <p:nvSpPr>
            <p:cNvPr id="18" name="Rettangolo 17"/>
            <p:cNvSpPr/>
            <p:nvPr/>
          </p:nvSpPr>
          <p:spPr>
            <a:xfrm rot="5400000">
              <a:off x="5487301" y="5446396"/>
              <a:ext cx="339065" cy="15935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68" y="2428640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12338" y="2434713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ttore 2 21"/>
          <p:cNvCxnSpPr/>
          <p:nvPr/>
        </p:nvCxnSpPr>
        <p:spPr>
          <a:xfrm>
            <a:off x="1746999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1875907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2004816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133725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262632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62901" y="1455139"/>
            <a:ext cx="107572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rgbClr val="FF0000"/>
                </a:solidFill>
              </a:rPr>
              <a:t>200 </a:t>
            </a:r>
            <a:r>
              <a:rPr lang="fr-FR" sz="2100" dirty="0">
                <a:solidFill>
                  <a:srgbClr val="FF0000"/>
                </a:solidFill>
              </a:rPr>
              <a:t>Pa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4662" y="2650299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726191" y="6035641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78784" y="2650299"/>
            <a:ext cx="0" cy="33853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12906" y="4000004"/>
            <a:ext cx="1075728" cy="404409"/>
          </a:xfrm>
          <a:prstGeom prst="rect">
            <a:avLst/>
          </a:prstGeom>
          <a:solidFill>
            <a:schemeClr val="bg1"/>
          </a:solidFill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chemeClr val="accent1"/>
                </a:solidFill>
              </a:rPr>
              <a:t>100 µm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11" name="Ovale 10"/>
          <p:cNvSpPr/>
          <p:nvPr/>
        </p:nvSpPr>
        <p:spPr>
          <a:xfrm>
            <a:off x="2004816" y="2614299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vale 30"/>
          <p:cNvSpPr/>
          <p:nvPr/>
        </p:nvSpPr>
        <p:spPr>
          <a:xfrm>
            <a:off x="1976992" y="5988211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asellaDiTesto 11"/>
          <p:cNvSpPr txBox="1"/>
          <p:nvPr/>
        </p:nvSpPr>
        <p:spPr>
          <a:xfrm>
            <a:off x="1849851" y="5633971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872048" y="2659123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2678957" y="6272055"/>
            <a:ext cx="35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i="1" dirty="0" smtClean="0">
                <a:solidFill>
                  <a:srgbClr val="FF0000"/>
                </a:solidFill>
              </a:rPr>
              <a:t>10 </a:t>
            </a:r>
          </a:p>
          <a:p>
            <a:pPr algn="ctr"/>
            <a:r>
              <a:rPr lang="fr-FR" sz="800" i="1" dirty="0" smtClean="0">
                <a:solidFill>
                  <a:srgbClr val="FF0000"/>
                </a:solidFill>
              </a:rPr>
              <a:t>sec</a:t>
            </a:r>
            <a:endParaRPr lang="fr-FR" sz="800" i="1" dirty="0">
              <a:solidFill>
                <a:srgbClr val="FF0000"/>
              </a:solidFill>
            </a:endParaRPr>
          </a:p>
        </p:txBody>
      </p:sp>
      <p:sp>
        <p:nvSpPr>
          <p:cNvPr id="40" name="CasellaDiTesto 39"/>
          <p:cNvSpPr txBox="1"/>
          <p:nvPr/>
        </p:nvSpPr>
        <p:spPr>
          <a:xfrm>
            <a:off x="3545058" y="3338424"/>
            <a:ext cx="55919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i="1" dirty="0" smtClean="0">
                <a:solidFill>
                  <a:srgbClr val="0000FF"/>
                </a:solidFill>
              </a:rPr>
              <a:t>20 sec</a:t>
            </a:r>
            <a:endParaRPr lang="fr-FR" sz="1000" i="1" dirty="0">
              <a:solidFill>
                <a:srgbClr val="0000FF"/>
              </a:solidFill>
            </a:endParaRPr>
          </a:p>
        </p:txBody>
      </p:sp>
      <p:sp>
        <p:nvSpPr>
          <p:cNvPr id="42" name="CasellaDiTesto 41"/>
          <p:cNvSpPr txBox="1"/>
          <p:nvPr/>
        </p:nvSpPr>
        <p:spPr>
          <a:xfrm>
            <a:off x="4768948" y="3554240"/>
            <a:ext cx="55919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i="1" dirty="0" smtClean="0">
                <a:solidFill>
                  <a:srgbClr val="0000FF"/>
                </a:solidFill>
              </a:rPr>
              <a:t>30 sec</a:t>
            </a:r>
            <a:endParaRPr lang="fr-FR" sz="1000" i="1" dirty="0">
              <a:solidFill>
                <a:srgbClr val="0000FF"/>
              </a:solidFill>
            </a:endParaRPr>
          </a:p>
        </p:txBody>
      </p:sp>
      <p:cxnSp>
        <p:nvCxnSpPr>
          <p:cNvPr id="20" name="Connettore 2 19"/>
          <p:cNvCxnSpPr/>
          <p:nvPr/>
        </p:nvCxnSpPr>
        <p:spPr>
          <a:xfrm flipV="1">
            <a:off x="2856914" y="6059374"/>
            <a:ext cx="0" cy="213406"/>
          </a:xfrm>
          <a:prstGeom prst="straightConnector1">
            <a:avLst/>
          </a:prstGeom>
          <a:ln w="9525" cap="rnd">
            <a:solidFill>
              <a:srgbClr val="FF000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ttore 2 46"/>
          <p:cNvCxnSpPr/>
          <p:nvPr/>
        </p:nvCxnSpPr>
        <p:spPr>
          <a:xfrm flipH="1" flipV="1">
            <a:off x="3014003" y="6059374"/>
            <a:ext cx="26963" cy="213406"/>
          </a:xfrm>
          <a:prstGeom prst="straightConnector1">
            <a:avLst/>
          </a:prstGeom>
          <a:ln w="9525" cap="rnd">
            <a:solidFill>
              <a:srgbClr val="FF000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2 47"/>
          <p:cNvCxnSpPr/>
          <p:nvPr/>
        </p:nvCxnSpPr>
        <p:spPr>
          <a:xfrm flipH="1" flipV="1">
            <a:off x="3067929" y="6055673"/>
            <a:ext cx="184052" cy="175832"/>
          </a:xfrm>
          <a:prstGeom prst="straightConnector1">
            <a:avLst/>
          </a:prstGeom>
          <a:ln w="9525" cap="rnd">
            <a:solidFill>
              <a:srgbClr val="FF0000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CasellaDiTesto 52"/>
          <p:cNvSpPr txBox="1"/>
          <p:nvPr/>
        </p:nvSpPr>
        <p:spPr>
          <a:xfrm>
            <a:off x="2887159" y="6259863"/>
            <a:ext cx="35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i="1" dirty="0" smtClean="0">
                <a:solidFill>
                  <a:srgbClr val="FF0000"/>
                </a:solidFill>
              </a:rPr>
              <a:t>20 </a:t>
            </a:r>
          </a:p>
          <a:p>
            <a:pPr algn="ctr"/>
            <a:r>
              <a:rPr lang="fr-FR" sz="800" i="1" dirty="0" smtClean="0">
                <a:solidFill>
                  <a:srgbClr val="FF0000"/>
                </a:solidFill>
              </a:rPr>
              <a:t>sec</a:t>
            </a:r>
            <a:endParaRPr lang="fr-FR" sz="800" i="1" dirty="0">
              <a:solidFill>
                <a:srgbClr val="FF0000"/>
              </a:solidFill>
            </a:endParaRPr>
          </a:p>
        </p:txBody>
      </p:sp>
      <p:sp>
        <p:nvSpPr>
          <p:cNvPr id="54" name="CasellaDiTesto 53"/>
          <p:cNvSpPr txBox="1"/>
          <p:nvPr/>
        </p:nvSpPr>
        <p:spPr>
          <a:xfrm>
            <a:off x="3140026" y="6184044"/>
            <a:ext cx="3534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800" i="1" dirty="0" smtClean="0">
                <a:solidFill>
                  <a:srgbClr val="FF0000"/>
                </a:solidFill>
              </a:rPr>
              <a:t>30 </a:t>
            </a:r>
          </a:p>
          <a:p>
            <a:pPr algn="ctr"/>
            <a:r>
              <a:rPr lang="fr-FR" sz="800" i="1" dirty="0" smtClean="0">
                <a:solidFill>
                  <a:srgbClr val="FF0000"/>
                </a:solidFill>
              </a:rPr>
              <a:t>sec</a:t>
            </a:r>
            <a:endParaRPr lang="fr-FR" sz="800" i="1" dirty="0">
              <a:solidFill>
                <a:srgbClr val="FF0000"/>
              </a:solidFill>
            </a:endParaRPr>
          </a:p>
        </p:txBody>
      </p:sp>
      <p:sp>
        <p:nvSpPr>
          <p:cNvPr id="55" name="CasellaDiTesto 54"/>
          <p:cNvSpPr txBox="1"/>
          <p:nvPr/>
        </p:nvSpPr>
        <p:spPr>
          <a:xfrm>
            <a:off x="2827020" y="3127180"/>
            <a:ext cx="559191" cy="2539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000" i="1" dirty="0" smtClean="0">
                <a:solidFill>
                  <a:srgbClr val="0000FF"/>
                </a:solidFill>
              </a:rPr>
              <a:t>10 sec</a:t>
            </a:r>
            <a:endParaRPr lang="fr-FR" sz="1000" i="1" dirty="0">
              <a:solidFill>
                <a:srgbClr val="0000FF"/>
              </a:solidFill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5264951" y="2869418"/>
            <a:ext cx="956603" cy="3847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5875" cap="rnd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i="1" dirty="0" smtClean="0">
                <a:solidFill>
                  <a:srgbClr val="0000FF"/>
                </a:solidFill>
              </a:rPr>
              <a:t>p</a:t>
            </a:r>
            <a:r>
              <a:rPr lang="fr-FR" i="1" baseline="30000" dirty="0" smtClean="0">
                <a:solidFill>
                  <a:srgbClr val="0000FF"/>
                </a:solidFill>
              </a:rPr>
              <a:t>f</a:t>
            </a:r>
            <a:r>
              <a:rPr lang="fr-FR" i="1" dirty="0" smtClean="0">
                <a:solidFill>
                  <a:srgbClr val="0000FF"/>
                </a:solidFill>
              </a:rPr>
              <a:t>   </a:t>
            </a:r>
            <a:r>
              <a:rPr lang="fr-FR" i="1" dirty="0" err="1" smtClean="0">
                <a:solidFill>
                  <a:srgbClr val="FF0000"/>
                </a:solidFill>
              </a:rPr>
              <a:t>p</a:t>
            </a:r>
            <a:r>
              <a:rPr lang="fr-FR" i="1" baseline="30000" dirty="0" err="1" smtClean="0">
                <a:solidFill>
                  <a:srgbClr val="FF0000"/>
                </a:solidFill>
              </a:rPr>
              <a:t>b</a:t>
            </a:r>
            <a:endParaRPr lang="fr-FR" i="1" baseline="30000" dirty="0">
              <a:solidFill>
                <a:srgbClr val="FF0000"/>
              </a:solidFill>
            </a:endParaRPr>
          </a:p>
        </p:txBody>
      </p:sp>
      <p:sp>
        <p:nvSpPr>
          <p:cNvPr id="61" name="CasellaDiTesto 60"/>
          <p:cNvSpPr txBox="1"/>
          <p:nvPr/>
        </p:nvSpPr>
        <p:spPr>
          <a:xfrm>
            <a:off x="6657311" y="3159859"/>
            <a:ext cx="2177200" cy="26665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1400" b="1" i="1" dirty="0" smtClean="0">
                <a:solidFill>
                  <a:schemeClr val="accent6"/>
                </a:solidFill>
              </a:rPr>
              <a:t>Coupling: </a:t>
            </a:r>
          </a:p>
          <a:p>
            <a:endParaRPr lang="en-US" sz="1400" b="1" i="1" dirty="0">
              <a:solidFill>
                <a:schemeClr val="accent6"/>
              </a:solidFill>
            </a:endParaRPr>
          </a:p>
          <a:p>
            <a:r>
              <a:rPr lang="en-US" sz="1400" dirty="0" smtClean="0"/>
              <a:t>Flow is induced in the interstitial fluid phase as well as in the blood phase.</a:t>
            </a:r>
          </a:p>
          <a:p>
            <a:endParaRPr lang="en-US" sz="1400" b="1" dirty="0"/>
          </a:p>
          <a:p>
            <a:r>
              <a:rPr lang="en-US" sz="1400" b="1" dirty="0" smtClean="0"/>
              <a:t>Dynamics is however very different; </a:t>
            </a:r>
            <a:r>
              <a:rPr lang="en-US" sz="1400" dirty="0" smtClean="0"/>
              <a:t>this will be shown in the following slides …</a:t>
            </a:r>
            <a:endParaRPr lang="en-US" sz="3200" b="1" dirty="0" smtClean="0"/>
          </a:p>
          <a:p>
            <a:endParaRPr lang="en-US" sz="1400" dirty="0"/>
          </a:p>
        </p:txBody>
      </p:sp>
      <p:sp>
        <p:nvSpPr>
          <p:cNvPr id="57" name="Figura a mano libera 56"/>
          <p:cNvSpPr/>
          <p:nvPr/>
        </p:nvSpPr>
        <p:spPr>
          <a:xfrm>
            <a:off x="6659294" y="1897381"/>
            <a:ext cx="126609" cy="409575"/>
          </a:xfrm>
          <a:custGeom>
            <a:avLst/>
            <a:gdLst>
              <a:gd name="connsiteX0" fmla="*/ 0 w 137160"/>
              <a:gd name="connsiteY0" fmla="*/ 409575 h 409575"/>
              <a:gd name="connsiteX1" fmla="*/ 38100 w 137160"/>
              <a:gd name="connsiteY1" fmla="*/ 369570 h 409575"/>
              <a:gd name="connsiteX2" fmla="*/ 55245 w 137160"/>
              <a:gd name="connsiteY2" fmla="*/ 310515 h 409575"/>
              <a:gd name="connsiteX3" fmla="*/ 81915 w 137160"/>
              <a:gd name="connsiteY3" fmla="*/ 238125 h 409575"/>
              <a:gd name="connsiteX4" fmla="*/ 97155 w 137160"/>
              <a:gd name="connsiteY4" fmla="*/ 167640 h 409575"/>
              <a:gd name="connsiteX5" fmla="*/ 121920 w 137160"/>
              <a:gd name="connsiteY5" fmla="*/ 66675 h 409575"/>
              <a:gd name="connsiteX6" fmla="*/ 137160 w 137160"/>
              <a:gd name="connsiteY6" fmla="*/ 0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160" h="409575">
                <a:moveTo>
                  <a:pt x="0" y="409575"/>
                </a:moveTo>
                <a:cubicBezTo>
                  <a:pt x="14446" y="397827"/>
                  <a:pt x="28893" y="386080"/>
                  <a:pt x="38100" y="369570"/>
                </a:cubicBezTo>
                <a:cubicBezTo>
                  <a:pt x="47307" y="353060"/>
                  <a:pt x="47943" y="332422"/>
                  <a:pt x="55245" y="310515"/>
                </a:cubicBezTo>
                <a:cubicBezTo>
                  <a:pt x="62548" y="288607"/>
                  <a:pt x="74930" y="261937"/>
                  <a:pt x="81915" y="238125"/>
                </a:cubicBezTo>
                <a:cubicBezTo>
                  <a:pt x="88900" y="214313"/>
                  <a:pt x="90488" y="196215"/>
                  <a:pt x="97155" y="167640"/>
                </a:cubicBezTo>
                <a:cubicBezTo>
                  <a:pt x="103822" y="139065"/>
                  <a:pt x="115253" y="94615"/>
                  <a:pt x="121920" y="66675"/>
                </a:cubicBezTo>
                <a:cubicBezTo>
                  <a:pt x="128587" y="38735"/>
                  <a:pt x="132873" y="19367"/>
                  <a:pt x="137160" y="0"/>
                </a:cubicBezTo>
              </a:path>
            </a:pathLst>
          </a:custGeom>
          <a:noFill/>
          <a:ln w="31750" cap="rnd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8" name="Rettangolo 57"/>
          <p:cNvSpPr/>
          <p:nvPr/>
        </p:nvSpPr>
        <p:spPr>
          <a:xfrm>
            <a:off x="6399745" y="1810368"/>
            <a:ext cx="648169" cy="6813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CasellaDiTesto 63"/>
          <p:cNvSpPr txBox="1"/>
          <p:nvPr/>
        </p:nvSpPr>
        <p:spPr>
          <a:xfrm>
            <a:off x="6975579" y="1624063"/>
            <a:ext cx="10937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b="1" i="1" dirty="0" smtClean="0">
                <a:solidFill>
                  <a:schemeClr val="accent1"/>
                </a:solidFill>
              </a:rPr>
              <a:t>First 30 seconds</a:t>
            </a:r>
            <a:endParaRPr lang="fr-FR" sz="1000" b="1" i="1" dirty="0">
              <a:solidFill>
                <a:schemeClr val="accent1"/>
              </a:solidFill>
            </a:endParaRPr>
          </a:p>
        </p:txBody>
      </p:sp>
      <p:sp>
        <p:nvSpPr>
          <p:cNvPr id="65" name="CasellaDiTesto 64"/>
          <p:cNvSpPr txBox="1"/>
          <p:nvPr/>
        </p:nvSpPr>
        <p:spPr>
          <a:xfrm>
            <a:off x="2868402" y="2434425"/>
            <a:ext cx="3531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000" i="1" dirty="0" smtClean="0"/>
              <a:t>10      20       30       40       50       60      70       80      90 Pa</a:t>
            </a:r>
            <a:endParaRPr lang="fr-FR" sz="1000" i="1" dirty="0"/>
          </a:p>
        </p:txBody>
      </p:sp>
    </p:spTree>
    <p:extLst>
      <p:ext uri="{BB962C8B-B14F-4D97-AF65-F5344CB8AC3E}">
        <p14:creationId xmlns:p14="http://schemas.microsoft.com/office/powerpoint/2010/main" val="362417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40" grpId="0" animBg="1"/>
      <p:bldP spid="42" grpId="0" animBg="1"/>
      <p:bldP spid="53" grpId="0"/>
      <p:bldP spid="54" grpId="0"/>
      <p:bldP spid="55" grpId="0" animBg="1"/>
      <p:bldP spid="56" grpId="0" animBg="1"/>
      <p:bldP spid="61" grpId="0" animBg="1"/>
      <p:bldP spid="57" grpId="0" animBg="1"/>
      <p:bldP spid="58" grpId="0" animBg="1"/>
      <p:bldP spid="64" grpId="0"/>
      <p:bldP spid="6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1D bio-consolidation with and without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ttangolo 14"/>
          <p:cNvSpPr/>
          <p:nvPr/>
        </p:nvSpPr>
        <p:spPr>
          <a:xfrm>
            <a:off x="1571877" y="2650299"/>
            <a:ext cx="948964" cy="34136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grpSp>
        <p:nvGrpSpPr>
          <p:cNvPr id="16" name="Gruppo 15"/>
          <p:cNvGrpSpPr/>
          <p:nvPr/>
        </p:nvGrpSpPr>
        <p:grpSpPr>
          <a:xfrm>
            <a:off x="1379341" y="2391496"/>
            <a:ext cx="1268667" cy="3983132"/>
            <a:chOff x="4860068" y="2428640"/>
            <a:chExt cx="1691335" cy="3984054"/>
          </a:xfrm>
        </p:grpSpPr>
        <p:sp>
          <p:nvSpPr>
            <p:cNvPr id="18" name="Rettangolo 17"/>
            <p:cNvSpPr/>
            <p:nvPr/>
          </p:nvSpPr>
          <p:spPr>
            <a:xfrm rot="5400000">
              <a:off x="5487301" y="5446396"/>
              <a:ext cx="339065" cy="15935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68" y="2428640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12338" y="2434713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ttore 2 21"/>
          <p:cNvCxnSpPr/>
          <p:nvPr/>
        </p:nvCxnSpPr>
        <p:spPr>
          <a:xfrm>
            <a:off x="1746999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1875907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2004816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133725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262632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62901" y="1455139"/>
            <a:ext cx="107572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rgbClr val="FF0000"/>
                </a:solidFill>
              </a:rPr>
              <a:t>200 </a:t>
            </a:r>
            <a:r>
              <a:rPr lang="fr-FR" sz="2100" dirty="0">
                <a:solidFill>
                  <a:srgbClr val="FF0000"/>
                </a:solidFill>
              </a:rPr>
              <a:t>Pa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4662" y="2650299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726191" y="6035641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78784" y="2650299"/>
            <a:ext cx="0" cy="33853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12906" y="4000004"/>
            <a:ext cx="1075728" cy="404409"/>
          </a:xfrm>
          <a:prstGeom prst="rect">
            <a:avLst/>
          </a:prstGeom>
          <a:solidFill>
            <a:schemeClr val="bg1"/>
          </a:solidFill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chemeClr val="accent1"/>
                </a:solidFill>
              </a:rPr>
              <a:t>100 µm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1976992" y="5988211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asellaDiTesto 11"/>
          <p:cNvSpPr txBox="1"/>
          <p:nvPr/>
        </p:nvSpPr>
        <p:spPr>
          <a:xfrm>
            <a:off x="1849851" y="5633971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872048" y="2659123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cxnSp>
        <p:nvCxnSpPr>
          <p:cNvPr id="46" name="Connettore 1 45"/>
          <p:cNvCxnSpPr/>
          <p:nvPr/>
        </p:nvCxnSpPr>
        <p:spPr>
          <a:xfrm flipV="1">
            <a:off x="2015851" y="4549140"/>
            <a:ext cx="1142878" cy="1475072"/>
          </a:xfrm>
          <a:prstGeom prst="line">
            <a:avLst/>
          </a:prstGeom>
          <a:ln w="9525" cap="rnd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ttangolo 2"/>
          <p:cNvSpPr/>
          <p:nvPr/>
        </p:nvSpPr>
        <p:spPr>
          <a:xfrm>
            <a:off x="3097887" y="2411980"/>
            <a:ext cx="5778831" cy="368225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vale 10"/>
          <p:cNvSpPr/>
          <p:nvPr/>
        </p:nvSpPr>
        <p:spPr>
          <a:xfrm>
            <a:off x="2004816" y="2614299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CasellaDiTesto 51"/>
          <p:cNvSpPr txBox="1"/>
          <p:nvPr/>
        </p:nvSpPr>
        <p:spPr>
          <a:xfrm>
            <a:off x="3097886" y="1650296"/>
            <a:ext cx="577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accent1"/>
                </a:solidFill>
              </a:rPr>
              <a:t>Point B – </a:t>
            </a:r>
            <a:r>
              <a:rPr lang="en-US" sz="2000" i="1" dirty="0" smtClean="0">
                <a:solidFill>
                  <a:schemeClr val="accent1"/>
                </a:solidFill>
              </a:rPr>
              <a:t>p</a:t>
            </a:r>
            <a:r>
              <a:rPr lang="en-US" sz="2000" i="1" baseline="30000" dirty="0" smtClean="0">
                <a:solidFill>
                  <a:schemeClr val="accent1"/>
                </a:solidFill>
              </a:rPr>
              <a:t>f</a:t>
            </a:r>
            <a:r>
              <a:rPr lang="en-US" sz="2000" cap="small" dirty="0" smtClean="0">
                <a:solidFill>
                  <a:schemeClr val="accent1"/>
                </a:solidFill>
              </a:rPr>
              <a:t> and </a:t>
            </a:r>
            <a:r>
              <a:rPr lang="en-US" sz="2000" i="1" dirty="0" err="1" smtClean="0">
                <a:solidFill>
                  <a:schemeClr val="accent1"/>
                </a:solidFill>
              </a:rPr>
              <a:t>p</a:t>
            </a:r>
            <a:r>
              <a:rPr lang="en-US" sz="2000" i="1" baseline="30000" dirty="0" err="1" smtClean="0">
                <a:solidFill>
                  <a:schemeClr val="accent1"/>
                </a:solidFill>
              </a:rPr>
              <a:t>b</a:t>
            </a:r>
            <a:r>
              <a:rPr lang="en-US" sz="2000" i="1" cap="small" dirty="0" smtClean="0">
                <a:solidFill>
                  <a:schemeClr val="accent1"/>
                </a:solidFill>
              </a:rPr>
              <a:t> versus </a:t>
            </a:r>
            <a:r>
              <a:rPr lang="en-US" sz="2000" cap="small" dirty="0" smtClean="0">
                <a:solidFill>
                  <a:schemeClr val="accent1"/>
                </a:solidFill>
              </a:rPr>
              <a:t>Time</a:t>
            </a:r>
            <a:endParaRPr lang="en-US" sz="2000" cap="small" dirty="0">
              <a:solidFill>
                <a:schemeClr val="accent1"/>
              </a:solidFill>
            </a:endParaRPr>
          </a:p>
        </p:txBody>
      </p:sp>
      <p:graphicFrame>
        <p:nvGraphicFramePr>
          <p:cNvPr id="33" name="Grafico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2027749"/>
              </p:ext>
            </p:extLst>
          </p:nvPr>
        </p:nvGraphicFramePr>
        <p:xfrm>
          <a:off x="3268496" y="2568607"/>
          <a:ext cx="5500468" cy="3487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802923" y="2943295"/>
            <a:ext cx="748348" cy="30777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/>
              <a:t>L</a:t>
            </a:r>
            <a:r>
              <a:rPr lang="fr-FR" sz="1400" i="1" dirty="0" err="1" smtClean="0"/>
              <a:t>oad</a:t>
            </a:r>
            <a:endParaRPr lang="fr-FR" sz="1400" i="1" dirty="0"/>
          </a:p>
        </p:txBody>
      </p:sp>
      <p:sp>
        <p:nvSpPr>
          <p:cNvPr id="34" name="CasellaDiTesto 33"/>
          <p:cNvSpPr txBox="1"/>
          <p:nvPr/>
        </p:nvSpPr>
        <p:spPr>
          <a:xfrm>
            <a:off x="4572000" y="3508322"/>
            <a:ext cx="555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smtClean="0">
                <a:solidFill>
                  <a:srgbClr val="0000FF"/>
                </a:solidFill>
              </a:rPr>
              <a:t>p</a:t>
            </a:r>
            <a:r>
              <a:rPr lang="fr-FR" sz="1400" i="1" baseline="30000" dirty="0" smtClean="0">
                <a:solidFill>
                  <a:srgbClr val="0000FF"/>
                </a:solidFill>
              </a:rPr>
              <a:t>f</a:t>
            </a:r>
            <a:endParaRPr lang="fr-FR" sz="1400" i="1" baseline="30000" dirty="0">
              <a:solidFill>
                <a:srgbClr val="0000FF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325815" y="4460822"/>
            <a:ext cx="555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>
                <a:solidFill>
                  <a:srgbClr val="FF0000"/>
                </a:solidFill>
              </a:rPr>
              <a:t>p</a:t>
            </a:r>
            <a:r>
              <a:rPr lang="fr-FR" sz="1400" i="1" baseline="30000" dirty="0" err="1" smtClean="0">
                <a:solidFill>
                  <a:srgbClr val="FF0000"/>
                </a:solidFill>
              </a:rPr>
              <a:t>b</a:t>
            </a:r>
            <a:endParaRPr lang="fr-FR" sz="1400" i="1" baseline="30000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374004" y="2530479"/>
            <a:ext cx="79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[ Pa ]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53568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1D bio-consolidation with and without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5" name="Rettangolo 14"/>
          <p:cNvSpPr/>
          <p:nvPr/>
        </p:nvSpPr>
        <p:spPr>
          <a:xfrm>
            <a:off x="1571877" y="2650299"/>
            <a:ext cx="948964" cy="34136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grpSp>
        <p:nvGrpSpPr>
          <p:cNvPr id="16" name="Gruppo 15"/>
          <p:cNvGrpSpPr/>
          <p:nvPr/>
        </p:nvGrpSpPr>
        <p:grpSpPr>
          <a:xfrm>
            <a:off x="1379341" y="2391496"/>
            <a:ext cx="1268667" cy="3983132"/>
            <a:chOff x="4860068" y="2428640"/>
            <a:chExt cx="1691335" cy="3984054"/>
          </a:xfrm>
        </p:grpSpPr>
        <p:sp>
          <p:nvSpPr>
            <p:cNvPr id="18" name="Rettangolo 17"/>
            <p:cNvSpPr/>
            <p:nvPr/>
          </p:nvSpPr>
          <p:spPr>
            <a:xfrm rot="5400000">
              <a:off x="5487301" y="5446396"/>
              <a:ext cx="339065" cy="15935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68" y="2428640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12338" y="2434713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ttore 2 21"/>
          <p:cNvCxnSpPr/>
          <p:nvPr/>
        </p:nvCxnSpPr>
        <p:spPr>
          <a:xfrm>
            <a:off x="1746999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1875907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2004816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133725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262632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62901" y="1455139"/>
            <a:ext cx="107572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rgbClr val="FF0000"/>
                </a:solidFill>
              </a:rPr>
              <a:t>200 </a:t>
            </a:r>
            <a:r>
              <a:rPr lang="fr-FR" sz="2100" dirty="0">
                <a:solidFill>
                  <a:srgbClr val="FF0000"/>
                </a:solidFill>
              </a:rPr>
              <a:t>Pa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4662" y="2650299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726191" y="6035641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78784" y="2650299"/>
            <a:ext cx="0" cy="33853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12906" y="4000004"/>
            <a:ext cx="1075728" cy="404409"/>
          </a:xfrm>
          <a:prstGeom prst="rect">
            <a:avLst/>
          </a:prstGeom>
          <a:solidFill>
            <a:schemeClr val="bg1"/>
          </a:solidFill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chemeClr val="accent1"/>
                </a:solidFill>
              </a:rPr>
              <a:t>100 µm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1976992" y="5988211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asellaDiTesto 11"/>
          <p:cNvSpPr txBox="1"/>
          <p:nvPr/>
        </p:nvSpPr>
        <p:spPr>
          <a:xfrm>
            <a:off x="1849851" y="5633971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872048" y="2659123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11" name="Ovale 10"/>
          <p:cNvSpPr/>
          <p:nvPr/>
        </p:nvSpPr>
        <p:spPr>
          <a:xfrm>
            <a:off x="2004816" y="2614299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CasellaDiTesto 51"/>
          <p:cNvSpPr txBox="1"/>
          <p:nvPr/>
        </p:nvSpPr>
        <p:spPr>
          <a:xfrm>
            <a:off x="3097886" y="1650296"/>
            <a:ext cx="577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accent1"/>
                </a:solidFill>
              </a:rPr>
              <a:t>Point B – </a:t>
            </a:r>
            <a:r>
              <a:rPr lang="en-US" sz="2000" dirty="0" smtClean="0">
                <a:solidFill>
                  <a:schemeClr val="accent1"/>
                </a:solidFill>
              </a:rPr>
              <a:t>zoom</a:t>
            </a:r>
            <a:r>
              <a:rPr lang="en-US" sz="2000" i="1" dirty="0" smtClean="0">
                <a:solidFill>
                  <a:schemeClr val="accent1"/>
                </a:solidFill>
              </a:rPr>
              <a:t> </a:t>
            </a:r>
            <a:r>
              <a:rPr lang="en-US" sz="2000" i="1" dirty="0" err="1" smtClean="0">
                <a:solidFill>
                  <a:schemeClr val="accent1"/>
                </a:solidFill>
              </a:rPr>
              <a:t>p</a:t>
            </a:r>
            <a:r>
              <a:rPr lang="en-US" sz="2000" i="1" baseline="30000" dirty="0" err="1" smtClean="0">
                <a:solidFill>
                  <a:schemeClr val="accent1"/>
                </a:solidFill>
              </a:rPr>
              <a:t>b</a:t>
            </a:r>
            <a:r>
              <a:rPr lang="en-US" sz="2000" i="1" cap="small" dirty="0" smtClean="0">
                <a:solidFill>
                  <a:schemeClr val="accent1"/>
                </a:solidFill>
              </a:rPr>
              <a:t> versus </a:t>
            </a:r>
            <a:r>
              <a:rPr lang="en-US" sz="2000" cap="small" dirty="0" smtClean="0">
                <a:solidFill>
                  <a:schemeClr val="accent1"/>
                </a:solidFill>
              </a:rPr>
              <a:t>Time</a:t>
            </a:r>
            <a:endParaRPr lang="en-US" sz="2000" cap="small" dirty="0">
              <a:solidFill>
                <a:schemeClr val="accent1"/>
              </a:solidFill>
            </a:endParaRPr>
          </a:p>
        </p:txBody>
      </p:sp>
      <p:cxnSp>
        <p:nvCxnSpPr>
          <p:cNvPr id="38" name="Connettore 1 37"/>
          <p:cNvCxnSpPr/>
          <p:nvPr/>
        </p:nvCxnSpPr>
        <p:spPr>
          <a:xfrm flipV="1">
            <a:off x="2015851" y="4549140"/>
            <a:ext cx="1142878" cy="1475072"/>
          </a:xfrm>
          <a:prstGeom prst="line">
            <a:avLst/>
          </a:prstGeom>
          <a:ln w="9525" cap="rnd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uppo 7"/>
          <p:cNvGrpSpPr/>
          <p:nvPr/>
        </p:nvGrpSpPr>
        <p:grpSpPr>
          <a:xfrm>
            <a:off x="3097887" y="2411980"/>
            <a:ext cx="5778829" cy="3682257"/>
            <a:chOff x="3356044" y="2411979"/>
            <a:chExt cx="6260398" cy="3682257"/>
          </a:xfrm>
        </p:grpSpPr>
        <p:sp>
          <p:nvSpPr>
            <p:cNvPr id="3" name="Rettangolo 2"/>
            <p:cNvSpPr/>
            <p:nvPr/>
          </p:nvSpPr>
          <p:spPr>
            <a:xfrm>
              <a:off x="3356044" y="2411979"/>
              <a:ext cx="6260398" cy="3682257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9525"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33" name="Grafico 32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922955662"/>
                </p:ext>
              </p:extLst>
            </p:nvPr>
          </p:nvGraphicFramePr>
          <p:xfrm>
            <a:off x="3540871" y="2568607"/>
            <a:ext cx="5958838" cy="348767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36" name="CasellaDiTesto 35"/>
          <p:cNvSpPr txBox="1"/>
          <p:nvPr/>
        </p:nvSpPr>
        <p:spPr>
          <a:xfrm>
            <a:off x="4283612" y="3211142"/>
            <a:ext cx="5556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i="1" dirty="0" err="1" smtClean="0">
                <a:solidFill>
                  <a:srgbClr val="FF0000"/>
                </a:solidFill>
              </a:rPr>
              <a:t>p</a:t>
            </a:r>
            <a:r>
              <a:rPr lang="fr-FR" sz="1400" i="1" baseline="30000" dirty="0" err="1" smtClean="0">
                <a:solidFill>
                  <a:srgbClr val="FF0000"/>
                </a:solidFill>
              </a:rPr>
              <a:t>b</a:t>
            </a:r>
            <a:endParaRPr lang="fr-FR" sz="1400" i="1" baseline="30000" dirty="0">
              <a:solidFill>
                <a:srgbClr val="FF0000"/>
              </a:solidFill>
            </a:endParaRPr>
          </a:p>
        </p:txBody>
      </p:sp>
      <p:sp>
        <p:nvSpPr>
          <p:cNvPr id="37" name="CasellaDiTesto 36"/>
          <p:cNvSpPr txBox="1"/>
          <p:nvPr/>
        </p:nvSpPr>
        <p:spPr>
          <a:xfrm>
            <a:off x="3374004" y="2530479"/>
            <a:ext cx="7925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 smtClean="0"/>
              <a:t>[ Pa ]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6518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tangolo 14"/>
          <p:cNvSpPr/>
          <p:nvPr/>
        </p:nvSpPr>
        <p:spPr>
          <a:xfrm>
            <a:off x="1571877" y="2650299"/>
            <a:ext cx="948964" cy="341362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grpSp>
        <p:nvGrpSpPr>
          <p:cNvPr id="16" name="Gruppo 15"/>
          <p:cNvGrpSpPr/>
          <p:nvPr/>
        </p:nvGrpSpPr>
        <p:grpSpPr>
          <a:xfrm>
            <a:off x="1379341" y="2391496"/>
            <a:ext cx="1268667" cy="3983132"/>
            <a:chOff x="4860068" y="2428640"/>
            <a:chExt cx="1691335" cy="3984054"/>
          </a:xfrm>
        </p:grpSpPr>
        <p:sp>
          <p:nvSpPr>
            <p:cNvPr id="18" name="Rettangolo 17"/>
            <p:cNvSpPr/>
            <p:nvPr/>
          </p:nvSpPr>
          <p:spPr>
            <a:xfrm rot="5400000">
              <a:off x="5487301" y="5446396"/>
              <a:ext cx="339065" cy="15935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Rettangolo 18"/>
            <p:cNvSpPr/>
            <p:nvPr/>
          </p:nvSpPr>
          <p:spPr>
            <a:xfrm>
              <a:off x="4860068" y="2428640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1" name="Rettangolo 20"/>
            <p:cNvSpPr/>
            <p:nvPr/>
          </p:nvSpPr>
          <p:spPr>
            <a:xfrm>
              <a:off x="6212338" y="2434713"/>
              <a:ext cx="339065" cy="397798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cxnSp>
        <p:nvCxnSpPr>
          <p:cNvPr id="22" name="Connettore 2 21"/>
          <p:cNvCxnSpPr/>
          <p:nvPr/>
        </p:nvCxnSpPr>
        <p:spPr>
          <a:xfrm>
            <a:off x="1746999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ttore 2 22"/>
          <p:cNvCxnSpPr/>
          <p:nvPr/>
        </p:nvCxnSpPr>
        <p:spPr>
          <a:xfrm>
            <a:off x="1875907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ttore 2 24"/>
          <p:cNvCxnSpPr/>
          <p:nvPr/>
        </p:nvCxnSpPr>
        <p:spPr>
          <a:xfrm>
            <a:off x="2004816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/>
          <p:cNvCxnSpPr/>
          <p:nvPr/>
        </p:nvCxnSpPr>
        <p:spPr>
          <a:xfrm>
            <a:off x="2133725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/>
          <p:cNvCxnSpPr/>
          <p:nvPr/>
        </p:nvCxnSpPr>
        <p:spPr>
          <a:xfrm>
            <a:off x="2262632" y="1848775"/>
            <a:ext cx="0" cy="719833"/>
          </a:xfrm>
          <a:prstGeom prst="straightConnector1">
            <a:avLst/>
          </a:prstGeom>
          <a:ln w="31750" cap="rnd">
            <a:solidFill>
              <a:srgbClr val="FF0000"/>
            </a:solidFill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/>
          <p:cNvSpPr txBox="1"/>
          <p:nvPr/>
        </p:nvSpPr>
        <p:spPr>
          <a:xfrm>
            <a:off x="1562901" y="1455139"/>
            <a:ext cx="1075728" cy="404409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rgbClr val="FF0000"/>
                </a:solidFill>
              </a:rPr>
              <a:t>200 </a:t>
            </a:r>
            <a:r>
              <a:rPr lang="fr-FR" sz="2100" dirty="0">
                <a:solidFill>
                  <a:srgbClr val="FF0000"/>
                </a:solidFill>
              </a:rPr>
              <a:t>Pa</a:t>
            </a:r>
            <a:endParaRPr lang="fr-FR" sz="1400" dirty="0">
              <a:solidFill>
                <a:srgbClr val="FF0000"/>
              </a:solidFill>
            </a:endParaRPr>
          </a:p>
        </p:txBody>
      </p:sp>
      <p:cxnSp>
        <p:nvCxnSpPr>
          <p:cNvPr id="9" name="Connettore 1 8"/>
          <p:cNvCxnSpPr/>
          <p:nvPr/>
        </p:nvCxnSpPr>
        <p:spPr>
          <a:xfrm>
            <a:off x="714662" y="2650299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1 28"/>
          <p:cNvCxnSpPr/>
          <p:nvPr/>
        </p:nvCxnSpPr>
        <p:spPr>
          <a:xfrm>
            <a:off x="726191" y="6035641"/>
            <a:ext cx="819981" cy="0"/>
          </a:xfrm>
          <a:prstGeom prst="line">
            <a:avLst/>
          </a:prstGeom>
          <a:ln cap="rnd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>
            <a:off x="878784" y="2650299"/>
            <a:ext cx="0" cy="338534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asellaDiTesto 29"/>
          <p:cNvSpPr txBox="1"/>
          <p:nvPr/>
        </p:nvSpPr>
        <p:spPr>
          <a:xfrm>
            <a:off x="212906" y="4000004"/>
            <a:ext cx="1075728" cy="404409"/>
          </a:xfrm>
          <a:prstGeom prst="rect">
            <a:avLst/>
          </a:prstGeom>
          <a:solidFill>
            <a:schemeClr val="bg1"/>
          </a:solidFill>
        </p:spPr>
        <p:txBody>
          <a:bodyPr wrap="square" lIns="80458" tIns="40229" rIns="80458" bIns="40229" rtlCol="0">
            <a:spAutoFit/>
          </a:bodyPr>
          <a:lstStyle/>
          <a:p>
            <a:r>
              <a:rPr lang="fr-FR" sz="2100" dirty="0" smtClean="0">
                <a:solidFill>
                  <a:schemeClr val="accent1"/>
                </a:solidFill>
              </a:rPr>
              <a:t>100 µm</a:t>
            </a:r>
            <a:endParaRPr lang="fr-FR" sz="1400" dirty="0">
              <a:solidFill>
                <a:schemeClr val="accent1"/>
              </a:solidFill>
            </a:endParaRPr>
          </a:p>
        </p:txBody>
      </p:sp>
      <p:sp>
        <p:nvSpPr>
          <p:cNvPr id="31" name="Ovale 30"/>
          <p:cNvSpPr/>
          <p:nvPr/>
        </p:nvSpPr>
        <p:spPr>
          <a:xfrm>
            <a:off x="1976992" y="5988211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CasellaDiTesto 11"/>
          <p:cNvSpPr txBox="1"/>
          <p:nvPr/>
        </p:nvSpPr>
        <p:spPr>
          <a:xfrm>
            <a:off x="1849851" y="5633971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B</a:t>
            </a:r>
            <a:endParaRPr lang="fr-FR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1872048" y="2659123"/>
            <a:ext cx="33199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</a:t>
            </a:r>
          </a:p>
        </p:txBody>
      </p:sp>
      <p:sp>
        <p:nvSpPr>
          <p:cNvPr id="11" name="Ovale 10"/>
          <p:cNvSpPr/>
          <p:nvPr/>
        </p:nvSpPr>
        <p:spPr>
          <a:xfrm>
            <a:off x="2004816" y="2614299"/>
            <a:ext cx="66462" cy="7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8" name="Connettore 1 37"/>
          <p:cNvCxnSpPr/>
          <p:nvPr/>
        </p:nvCxnSpPr>
        <p:spPr>
          <a:xfrm flipV="1">
            <a:off x="2015851" y="4549140"/>
            <a:ext cx="1142878" cy="1475072"/>
          </a:xfrm>
          <a:prstGeom prst="line">
            <a:avLst/>
          </a:prstGeom>
          <a:ln w="9525" cap="rnd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ttangolo 38"/>
          <p:cNvSpPr/>
          <p:nvPr/>
        </p:nvSpPr>
        <p:spPr>
          <a:xfrm>
            <a:off x="3097887" y="1657343"/>
            <a:ext cx="5778829" cy="497616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dirty="0"/>
              <a:t>1D bio-consolidation with and without vessels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52" name="CasellaDiTesto 51"/>
          <p:cNvSpPr txBox="1"/>
          <p:nvPr/>
        </p:nvSpPr>
        <p:spPr>
          <a:xfrm>
            <a:off x="3097886" y="1194370"/>
            <a:ext cx="5778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cap="small" dirty="0" smtClean="0">
                <a:solidFill>
                  <a:schemeClr val="accent1"/>
                </a:solidFill>
              </a:rPr>
              <a:t>Point B – Normalized </a:t>
            </a:r>
            <a:r>
              <a:rPr lang="en-US" sz="2000" cap="small" dirty="0">
                <a:solidFill>
                  <a:schemeClr val="accent1"/>
                </a:solidFill>
              </a:rPr>
              <a:t>P</a:t>
            </a:r>
            <a:r>
              <a:rPr lang="en-US" sz="2000" cap="small" dirty="0" smtClean="0">
                <a:solidFill>
                  <a:schemeClr val="accent1"/>
                </a:solidFill>
              </a:rPr>
              <a:t>orosities</a:t>
            </a:r>
            <a:r>
              <a:rPr lang="en-US" sz="2000" dirty="0" smtClean="0">
                <a:solidFill>
                  <a:schemeClr val="accent1"/>
                </a:solidFill>
              </a:rPr>
              <a:t> </a:t>
            </a:r>
            <a:r>
              <a:rPr lang="en-US" sz="2000" i="1" cap="small" dirty="0" smtClean="0">
                <a:solidFill>
                  <a:schemeClr val="accent1"/>
                </a:solidFill>
              </a:rPr>
              <a:t>versus </a:t>
            </a:r>
            <a:r>
              <a:rPr lang="en-US" sz="2000" cap="small" dirty="0" smtClean="0">
                <a:solidFill>
                  <a:schemeClr val="accent1"/>
                </a:solidFill>
              </a:rPr>
              <a:t>Time</a:t>
            </a:r>
            <a:endParaRPr lang="en-US" sz="2000" cap="small" dirty="0">
              <a:solidFill>
                <a:schemeClr val="accent1"/>
              </a:solidFill>
            </a:endParaRPr>
          </a:p>
        </p:txBody>
      </p:sp>
      <p:graphicFrame>
        <p:nvGraphicFramePr>
          <p:cNvPr id="34" name="Grafico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6343258"/>
              </p:ext>
            </p:extLst>
          </p:nvPr>
        </p:nvGraphicFramePr>
        <p:xfrm>
          <a:off x="3418000" y="1791414"/>
          <a:ext cx="4965895" cy="26483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5" name="Grafico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3989221"/>
              </p:ext>
            </p:extLst>
          </p:nvPr>
        </p:nvGraphicFramePr>
        <p:xfrm>
          <a:off x="3417999" y="3863412"/>
          <a:ext cx="4965896" cy="27700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0" name="CasellaDiTesto 39"/>
          <p:cNvSpPr txBox="1"/>
          <p:nvPr/>
        </p:nvSpPr>
        <p:spPr>
          <a:xfrm>
            <a:off x="5672731" y="6254847"/>
            <a:ext cx="131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TIME [sec]</a:t>
            </a:r>
            <a:endParaRPr lang="fr-FR" sz="1400" b="1" dirty="0"/>
          </a:p>
        </p:txBody>
      </p:sp>
      <p:sp>
        <p:nvSpPr>
          <p:cNvPr id="41" name="CasellaDiTesto 40"/>
          <p:cNvSpPr txBox="1"/>
          <p:nvPr/>
        </p:nvSpPr>
        <p:spPr>
          <a:xfrm>
            <a:off x="3374242" y="4607624"/>
            <a:ext cx="131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/>
              <a:t>[ - ]</a:t>
            </a:r>
            <a:endParaRPr lang="fr-FR" sz="1400" b="1" dirty="0"/>
          </a:p>
        </p:txBody>
      </p:sp>
      <p:sp>
        <p:nvSpPr>
          <p:cNvPr id="42" name="CasellaDiTesto 41"/>
          <p:cNvSpPr txBox="1"/>
          <p:nvPr/>
        </p:nvSpPr>
        <p:spPr>
          <a:xfrm>
            <a:off x="6194102" y="2686299"/>
            <a:ext cx="158372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fr-FR" sz="2000" b="1" i="1" dirty="0" err="1" smtClean="0"/>
              <a:t>Load</a:t>
            </a:r>
            <a:r>
              <a:rPr lang="fr-FR" sz="2000" b="1" i="1" dirty="0" smtClean="0"/>
              <a:t> graph</a:t>
            </a:r>
            <a:endParaRPr lang="fr-FR" sz="2000" b="1" i="1" dirty="0"/>
          </a:p>
        </p:txBody>
      </p:sp>
      <p:sp>
        <p:nvSpPr>
          <p:cNvPr id="43" name="CasellaDiTesto 42"/>
          <p:cNvSpPr txBox="1"/>
          <p:nvPr/>
        </p:nvSpPr>
        <p:spPr>
          <a:xfrm>
            <a:off x="3559817" y="1953600"/>
            <a:ext cx="741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/>
              <a:t>200 Pa</a:t>
            </a:r>
            <a:endParaRPr lang="fr-FR" sz="1400" b="1" dirty="0"/>
          </a:p>
        </p:txBody>
      </p:sp>
      <p:sp>
        <p:nvSpPr>
          <p:cNvPr id="44" name="CasellaDiTesto 43"/>
          <p:cNvSpPr txBox="1"/>
          <p:nvPr/>
        </p:nvSpPr>
        <p:spPr>
          <a:xfrm>
            <a:off x="3450042" y="3433977"/>
            <a:ext cx="8510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400" b="1" dirty="0" smtClean="0"/>
              <a:t>0 Pa</a:t>
            </a:r>
            <a:endParaRPr lang="fr-FR" sz="1400" b="1" dirty="0"/>
          </a:p>
        </p:txBody>
      </p:sp>
      <p:sp>
        <p:nvSpPr>
          <p:cNvPr id="45" name="CasellaDiTesto 44"/>
          <p:cNvSpPr txBox="1"/>
          <p:nvPr/>
        </p:nvSpPr>
        <p:spPr>
          <a:xfrm>
            <a:off x="5117056" y="4112137"/>
            <a:ext cx="11435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 smtClean="0">
                <a:solidFill>
                  <a:srgbClr val="FF0000"/>
                </a:solidFill>
              </a:rPr>
              <a:t>ε</a:t>
            </a:r>
            <a:r>
              <a:rPr lang="fr-FR" sz="2400" i="1" baseline="30000" smtClean="0">
                <a:solidFill>
                  <a:srgbClr val="FF0000"/>
                </a:solidFill>
              </a:rPr>
              <a:t>b</a:t>
            </a:r>
            <a:r>
              <a:rPr lang="fr-FR" sz="2400" i="1" smtClean="0">
                <a:solidFill>
                  <a:srgbClr val="FF0000"/>
                </a:solidFill>
              </a:rPr>
              <a:t>/</a:t>
            </a:r>
            <a:r>
              <a:rPr lang="el-GR" sz="2400" i="1" smtClean="0">
                <a:solidFill>
                  <a:srgbClr val="FF0000"/>
                </a:solidFill>
              </a:rPr>
              <a:t>ε</a:t>
            </a:r>
            <a:r>
              <a:rPr lang="fr-FR" sz="2400" i="1" baseline="30000" dirty="0" smtClean="0">
                <a:solidFill>
                  <a:srgbClr val="FF0000"/>
                </a:solidFill>
              </a:rPr>
              <a:t>b0</a:t>
            </a:r>
            <a:endParaRPr lang="fr-FR" sz="2400" i="1" baseline="30000" dirty="0">
              <a:solidFill>
                <a:srgbClr val="FF0000"/>
              </a:solidFill>
            </a:endParaRPr>
          </a:p>
        </p:txBody>
      </p:sp>
      <p:sp>
        <p:nvSpPr>
          <p:cNvPr id="46" name="CasellaDiTesto 45"/>
          <p:cNvSpPr txBox="1"/>
          <p:nvPr/>
        </p:nvSpPr>
        <p:spPr>
          <a:xfrm>
            <a:off x="6194102" y="5019267"/>
            <a:ext cx="789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2400" i="1" dirty="0" smtClean="0">
                <a:solidFill>
                  <a:srgbClr val="0000FF"/>
                </a:solidFill>
              </a:rPr>
              <a:t>ε</a:t>
            </a:r>
            <a:r>
              <a:rPr lang="fr-FR" sz="2400" i="1" dirty="0" smtClean="0">
                <a:solidFill>
                  <a:srgbClr val="0000FF"/>
                </a:solidFill>
              </a:rPr>
              <a:t>/</a:t>
            </a:r>
            <a:r>
              <a:rPr lang="el-GR" sz="2400" i="1" dirty="0" smtClean="0">
                <a:solidFill>
                  <a:srgbClr val="0000FF"/>
                </a:solidFill>
              </a:rPr>
              <a:t>ε</a:t>
            </a:r>
            <a:r>
              <a:rPr lang="fr-FR" sz="2400" i="1" baseline="30000" dirty="0" smtClean="0">
                <a:solidFill>
                  <a:srgbClr val="0000FF"/>
                </a:solidFill>
              </a:rPr>
              <a:t>0</a:t>
            </a:r>
            <a:endParaRPr lang="fr-FR" sz="2400" i="1" baseline="30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1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24" name="Rectangle 8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768964" cy="913638"/>
          </a:xfrm>
        </p:spPr>
        <p:txBody>
          <a:bodyPr>
            <a:normAutofit/>
          </a:bodyPr>
          <a:lstStyle/>
          <a:p>
            <a:r>
              <a:rPr lang="en-US" sz="3200" b="1" dirty="0"/>
              <a:t>Mechanical </a:t>
            </a:r>
            <a:r>
              <a:rPr lang="en-US" sz="3200" b="1" dirty="0" smtClean="0"/>
              <a:t>model for the solid scaffold</a:t>
            </a:r>
            <a:endParaRPr lang="en-US" sz="1600" dirty="0"/>
          </a:p>
        </p:txBody>
      </p:sp>
      <p:cxnSp>
        <p:nvCxnSpPr>
          <p:cNvPr id="19" name="Connettore 1 18"/>
          <p:cNvCxnSpPr/>
          <p:nvPr/>
        </p:nvCxnSpPr>
        <p:spPr>
          <a:xfrm flipV="1">
            <a:off x="5743467" y="3888157"/>
            <a:ext cx="0" cy="994206"/>
          </a:xfrm>
          <a:prstGeom prst="line">
            <a:avLst/>
          </a:prstGeom>
          <a:ln w="22225" cap="rnd">
            <a:solidFill>
              <a:schemeClr val="accent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ttangolo 19"/>
          <p:cNvSpPr/>
          <p:nvPr/>
        </p:nvSpPr>
        <p:spPr>
          <a:xfrm>
            <a:off x="4689300" y="3178426"/>
            <a:ext cx="3488998" cy="830997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6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endParaRPr lang="fr-FR" sz="1200" dirty="0" smtClean="0">
              <a:solidFill>
                <a:schemeClr val="accent1"/>
              </a:solidFill>
            </a:endParaRPr>
          </a:p>
          <a:p>
            <a:pPr algn="ctr"/>
            <a:endParaRPr lang="fr-FR" sz="1200" dirty="0">
              <a:solidFill>
                <a:schemeClr val="accent1"/>
              </a:solidFill>
            </a:endParaRPr>
          </a:p>
          <a:p>
            <a:pPr algn="ctr"/>
            <a:endParaRPr lang="fr-FR" sz="1200" dirty="0" smtClean="0">
              <a:solidFill>
                <a:schemeClr val="accent1"/>
              </a:solidFill>
            </a:endParaRPr>
          </a:p>
          <a:p>
            <a:pPr algn="ctr"/>
            <a:endParaRPr lang="fr-FR" sz="1200" dirty="0">
              <a:solidFill>
                <a:schemeClr val="accent1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310598" y="1157078"/>
            <a:ext cx="8231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Hence</a:t>
            </a:r>
            <a:r>
              <a:rPr lang="en-US" sz="2400" b="1" dirty="0" smtClean="0">
                <a:solidFill>
                  <a:schemeClr val="accent1"/>
                </a:solidFill>
              </a:rPr>
              <a:t> the stress-strain constitutive law reads</a:t>
            </a:r>
            <a:endParaRPr lang="fr-FR" sz="2400" dirty="0"/>
          </a:p>
        </p:txBody>
      </p:sp>
      <p:graphicFrame>
        <p:nvGraphicFramePr>
          <p:cNvPr id="26" name="Oggetto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3717925"/>
              </p:ext>
            </p:extLst>
          </p:nvPr>
        </p:nvGraphicFramePr>
        <p:xfrm>
          <a:off x="2884444" y="1930136"/>
          <a:ext cx="3581280" cy="76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2" name="Equation" r:id="rId3" imgW="1193760" imgH="253800" progId="Equation.DSMT4">
                  <p:embed/>
                </p:oleObj>
              </mc:Choice>
              <mc:Fallback>
                <p:oleObj name="Equation" r:id="rId3" imgW="119376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84444" y="1930136"/>
                        <a:ext cx="3581280" cy="76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ggetto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6396770"/>
              </p:ext>
            </p:extLst>
          </p:nvPr>
        </p:nvGraphicFramePr>
        <p:xfrm>
          <a:off x="1865376" y="4656954"/>
          <a:ext cx="4470048" cy="8102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3" name="Equation" r:id="rId5" imgW="2031840" imgH="368280" progId="Equation.DSMT4">
                  <p:embed/>
                </p:oleObj>
              </mc:Choice>
              <mc:Fallback>
                <p:oleObj name="Equation" r:id="rId5" imgW="2031840" imgH="368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65376" y="4656954"/>
                        <a:ext cx="4470048" cy="8102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CasellaDiTesto 30"/>
          <p:cNvSpPr txBox="1"/>
          <p:nvPr/>
        </p:nvSpPr>
        <p:spPr>
          <a:xfrm>
            <a:off x="873158" y="4815648"/>
            <a:ext cx="9922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smtClean="0"/>
              <a:t>with: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32" name="CasellaDiTesto 31"/>
          <p:cNvSpPr txBox="1"/>
          <p:nvPr/>
        </p:nvSpPr>
        <p:spPr>
          <a:xfrm>
            <a:off x="503501" y="5931120"/>
            <a:ext cx="77529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Vascular model with angiogenesis (VMA)</a:t>
            </a:r>
            <a:endParaRPr lang="fr-FR" sz="2400" b="1" u="sng" dirty="0"/>
          </a:p>
        </p:txBody>
      </p:sp>
      <p:cxnSp>
        <p:nvCxnSpPr>
          <p:cNvPr id="33" name="Connettore 1 32"/>
          <p:cNvCxnSpPr/>
          <p:nvPr/>
        </p:nvCxnSpPr>
        <p:spPr>
          <a:xfrm flipH="1" flipV="1">
            <a:off x="3342339" y="4009423"/>
            <a:ext cx="1" cy="658547"/>
          </a:xfrm>
          <a:prstGeom prst="line">
            <a:avLst/>
          </a:prstGeom>
          <a:ln w="22225" cap="rnd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Rettangolo 33"/>
          <p:cNvSpPr/>
          <p:nvPr/>
        </p:nvSpPr>
        <p:spPr>
          <a:xfrm>
            <a:off x="1538189" y="3178426"/>
            <a:ext cx="2869771" cy="830997"/>
          </a:xfrm>
          <a:prstGeom prst="rect">
            <a:avLst/>
          </a:prstGeom>
          <a:solidFill>
            <a:schemeClr val="bg1"/>
          </a:solidFill>
          <a:ln w="22225">
            <a:solidFill>
              <a:schemeClr val="accent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endParaRPr lang="fr-FR" sz="1200" dirty="0" smtClean="0">
              <a:solidFill>
                <a:schemeClr val="accent1"/>
              </a:solidFill>
            </a:endParaRPr>
          </a:p>
          <a:p>
            <a:pPr algn="ctr"/>
            <a:endParaRPr lang="fr-FR" sz="1200" dirty="0">
              <a:solidFill>
                <a:schemeClr val="accent1"/>
              </a:solidFill>
            </a:endParaRPr>
          </a:p>
          <a:p>
            <a:pPr algn="ctr"/>
            <a:endParaRPr lang="fr-FR" sz="1200" dirty="0" smtClean="0">
              <a:solidFill>
                <a:schemeClr val="accent1"/>
              </a:solidFill>
            </a:endParaRPr>
          </a:p>
          <a:p>
            <a:pPr algn="ctr"/>
            <a:endParaRPr lang="fr-FR" sz="1200" dirty="0">
              <a:solidFill>
                <a:schemeClr val="accent1"/>
              </a:solidFill>
            </a:endParaRPr>
          </a:p>
        </p:txBody>
      </p:sp>
      <p:graphicFrame>
        <p:nvGraphicFramePr>
          <p:cNvPr id="35" name="Oggetto 3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38793956"/>
              </p:ext>
            </p:extLst>
          </p:nvPr>
        </p:nvGraphicFramePr>
        <p:xfrm>
          <a:off x="1682607" y="3245110"/>
          <a:ext cx="2609820" cy="66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4" name="Equation" r:id="rId7" imgW="1739880" imgH="444240" progId="Equation.DSMT4">
                  <p:embed/>
                </p:oleObj>
              </mc:Choice>
              <mc:Fallback>
                <p:oleObj name="Equation" r:id="rId7" imgW="17398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2607" y="3245110"/>
                        <a:ext cx="2609820" cy="666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ggetto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9320130"/>
              </p:ext>
            </p:extLst>
          </p:nvPr>
        </p:nvGraphicFramePr>
        <p:xfrm>
          <a:off x="4832337" y="3252525"/>
          <a:ext cx="3200040" cy="666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25" name="Equation" r:id="rId9" imgW="2133360" imgH="444240" progId="Equation.DSMT4">
                  <p:embed/>
                </p:oleObj>
              </mc:Choice>
              <mc:Fallback>
                <p:oleObj name="Equation" r:id="rId9" imgW="21333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37" y="3252525"/>
                        <a:ext cx="3200040" cy="6663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075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e 2"/>
          <p:cNvSpPr/>
          <p:nvPr/>
        </p:nvSpPr>
        <p:spPr>
          <a:xfrm>
            <a:off x="2000447" y="377632"/>
            <a:ext cx="6652008" cy="4340744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4" name="Ogget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2868894"/>
              </p:ext>
            </p:extLst>
          </p:nvPr>
        </p:nvGraphicFramePr>
        <p:xfrm>
          <a:off x="3090812" y="1041384"/>
          <a:ext cx="4471277" cy="6776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0" name="Equation" r:id="rId3" imgW="2679480" imgH="406080" progId="Equation.DSMT4">
                  <p:embed/>
                </p:oleObj>
              </mc:Choice>
              <mc:Fallback>
                <p:oleObj name="Equation" r:id="rId3" imgW="267948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0812" y="1041384"/>
                        <a:ext cx="4471277" cy="67763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e 4"/>
          <p:cNvSpPr/>
          <p:nvPr/>
        </p:nvSpPr>
        <p:spPr>
          <a:xfrm>
            <a:off x="3111670" y="1875425"/>
            <a:ext cx="4597001" cy="2809538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6" name="Oggetto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8290647"/>
              </p:ext>
            </p:extLst>
          </p:nvPr>
        </p:nvGraphicFramePr>
        <p:xfrm>
          <a:off x="3776491" y="2386500"/>
          <a:ext cx="320040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1" name="Equation" r:id="rId5" imgW="2133360" imgH="406080" progId="Equation.DSMT4">
                  <p:embed/>
                </p:oleObj>
              </mc:Choice>
              <mc:Fallback>
                <p:oleObj name="Equation" r:id="rId5" imgW="213336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491" y="2386500"/>
                        <a:ext cx="320040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Ovale 6"/>
          <p:cNvSpPr/>
          <p:nvPr/>
        </p:nvSpPr>
        <p:spPr>
          <a:xfrm>
            <a:off x="3836307" y="3117892"/>
            <a:ext cx="3140584" cy="1489953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aphicFrame>
        <p:nvGraphicFramePr>
          <p:cNvPr id="8" name="Ogget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0774368"/>
              </p:ext>
            </p:extLst>
          </p:nvPr>
        </p:nvGraphicFramePr>
        <p:xfrm>
          <a:off x="4321155" y="3769611"/>
          <a:ext cx="2209800" cy="608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2" name="Equation" r:id="rId7" imgW="1473120" imgH="406080" progId="Equation.DSMT4">
                  <p:embed/>
                </p:oleObj>
              </mc:Choice>
              <mc:Fallback>
                <p:oleObj name="Equation" r:id="rId7" imgW="1473120" imgH="406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21155" y="3769611"/>
                        <a:ext cx="2209800" cy="608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asellaDiTesto 8"/>
          <p:cNvSpPr txBox="1"/>
          <p:nvPr/>
        </p:nvSpPr>
        <p:spPr>
          <a:xfrm>
            <a:off x="4519055" y="368420"/>
            <a:ext cx="16342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VMA</a:t>
            </a:r>
            <a:endParaRPr lang="fr-FR" sz="3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553302" y="1881488"/>
            <a:ext cx="1634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VM</a:t>
            </a:r>
            <a:endParaRPr lang="fr-FR" sz="24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320662" y="3279017"/>
            <a:ext cx="22386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AM </a:t>
            </a:r>
            <a:r>
              <a:rPr lang="fr-FR" sz="1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(</a:t>
            </a:r>
            <a:r>
              <a:rPr lang="fr-FR" sz="1200" b="1" dirty="0" err="1" smtClean="0">
                <a:latin typeface="Times" panose="02020603050405020304" pitchFamily="18" charset="0"/>
                <a:cs typeface="Times" panose="02020603050405020304" pitchFamily="18" charset="0"/>
              </a:rPr>
              <a:t>Sciumè</a:t>
            </a:r>
            <a:r>
              <a:rPr lang="fr-FR" sz="1200" b="1" dirty="0" smtClean="0">
                <a:latin typeface="Times" panose="02020603050405020304" pitchFamily="18" charset="0"/>
                <a:cs typeface="Times" panose="02020603050405020304" pitchFamily="18" charset="0"/>
              </a:rPr>
              <a:t> et al. 2014)</a:t>
            </a:r>
            <a:endParaRPr lang="fr-FR" sz="1200" b="1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77843" y="4835321"/>
            <a:ext cx="44844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Reduced models:</a:t>
            </a:r>
            <a:endParaRPr lang="fr-FR" sz="2400" b="1" dirty="0">
              <a:solidFill>
                <a:schemeClr val="accent1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1831404" y="5234786"/>
            <a:ext cx="44367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V</a:t>
            </a:r>
            <a:r>
              <a:rPr lang="en-US" sz="1400" b="1" dirty="0" smtClean="0"/>
              <a:t>ascular model without angiogenesis (VM):</a:t>
            </a:r>
          </a:p>
          <a:p>
            <a:pPr marL="285750" indent="-285750" algn="just">
              <a:lnSpc>
                <a:spcPct val="300000"/>
              </a:lnSpc>
              <a:buFont typeface="Arial" panose="020B0604020202020204" pitchFamily="34" charset="0"/>
              <a:buChar char="•"/>
            </a:pPr>
            <a:r>
              <a:rPr lang="en-US" sz="1400" b="1" dirty="0"/>
              <a:t>Avascular model (AM</a:t>
            </a:r>
            <a:r>
              <a:rPr lang="en-US" sz="1400" b="1" dirty="0" smtClean="0"/>
              <a:t>):</a:t>
            </a:r>
            <a:endParaRPr lang="fr-FR" sz="1400" b="1" dirty="0"/>
          </a:p>
        </p:txBody>
      </p:sp>
      <p:graphicFrame>
        <p:nvGraphicFramePr>
          <p:cNvPr id="14" name="Oggetto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091801"/>
              </p:ext>
            </p:extLst>
          </p:nvPr>
        </p:nvGraphicFramePr>
        <p:xfrm>
          <a:off x="5990985" y="5378960"/>
          <a:ext cx="2874962" cy="666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3" name="Equation" r:id="rId9" imgW="1917360" imgH="444240" progId="Equation.DSMT4">
                  <p:embed/>
                </p:oleObj>
              </mc:Choice>
              <mc:Fallback>
                <p:oleObj name="Equation" r:id="rId9" imgW="19173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0985" y="5378960"/>
                        <a:ext cx="2874962" cy="666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5477906"/>
              </p:ext>
            </p:extLst>
          </p:nvPr>
        </p:nvGraphicFramePr>
        <p:xfrm>
          <a:off x="4286877" y="6125753"/>
          <a:ext cx="1484313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4" name="Equation" r:id="rId11" imgW="990360" imgH="266400" progId="Equation.DSMT4">
                  <p:embed/>
                </p:oleObj>
              </mc:Choice>
              <mc:Fallback>
                <p:oleObj name="Equation" r:id="rId11" imgW="990360" imgH="266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86877" y="6125753"/>
                        <a:ext cx="1484313" cy="400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CasellaDiTesto 15"/>
          <p:cNvSpPr txBox="1"/>
          <p:nvPr/>
        </p:nvSpPr>
        <p:spPr>
          <a:xfrm>
            <a:off x="89108" y="75235"/>
            <a:ext cx="36989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Models hierarchy</a:t>
            </a:r>
            <a:endParaRPr lang="en-US" sz="7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53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18288" y="1499101"/>
            <a:ext cx="8346332" cy="2029886"/>
          </a:xfrm>
        </p:spPr>
        <p:txBody>
          <a:bodyPr/>
          <a:lstStyle/>
          <a:p>
            <a:r>
              <a:rPr lang="it-IT" sz="2800" dirty="0" smtClean="0">
                <a:solidFill>
                  <a:schemeClr val="accent1"/>
                </a:solidFill>
              </a:rPr>
              <a:t>The </a:t>
            </a:r>
            <a:r>
              <a:rPr lang="it-IT" sz="2800" dirty="0" err="1" smtClean="0">
                <a:solidFill>
                  <a:schemeClr val="accent1"/>
                </a:solidFill>
              </a:rPr>
              <a:t>forces</a:t>
            </a:r>
            <a:r>
              <a:rPr lang="it-IT" sz="2800" dirty="0">
                <a:solidFill>
                  <a:schemeClr val="accent1"/>
                </a:solidFill>
              </a:rPr>
              <a:t> </a:t>
            </a:r>
            <a:r>
              <a:rPr lang="it-IT" sz="2800" dirty="0" smtClean="0">
                <a:solidFill>
                  <a:schemeClr val="accent1"/>
                </a:solidFill>
              </a:rPr>
              <a:t>of </a:t>
            </a:r>
            <a:r>
              <a:rPr lang="it-IT" sz="2800" dirty="0" err="1" smtClean="0">
                <a:solidFill>
                  <a:schemeClr val="accent1"/>
                </a:solidFill>
              </a:rPr>
              <a:t>cancer</a:t>
            </a:r>
            <a:endParaRPr lang="it-IT" sz="2800" dirty="0" smtClean="0">
              <a:solidFill>
                <a:schemeClr val="accent1"/>
              </a:solidFill>
            </a:endParaRPr>
          </a:p>
          <a:p>
            <a:pPr marL="0" indent="0">
              <a:buNone/>
            </a:pPr>
            <a:r>
              <a:rPr lang="pt-BR" sz="1800" i="1" dirty="0" smtClean="0">
                <a:solidFill>
                  <a:schemeClr val="accent1"/>
                </a:solidFill>
              </a:rPr>
              <a:t>        </a:t>
            </a:r>
            <a:r>
              <a:rPr lang="pt-BR" sz="1400" i="1" dirty="0" smtClean="0">
                <a:solidFill>
                  <a:schemeClr val="accent1"/>
                </a:solidFill>
              </a:rPr>
              <a:t>Erica Jonietz - </a:t>
            </a:r>
            <a:r>
              <a:rPr lang="pt-BR" sz="1400" dirty="0" smtClean="0">
                <a:solidFill>
                  <a:schemeClr val="accent1"/>
                </a:solidFill>
              </a:rPr>
              <a:t>NATURE </a:t>
            </a:r>
            <a:r>
              <a:rPr lang="pt-BR" sz="1400" dirty="0">
                <a:solidFill>
                  <a:schemeClr val="accent1"/>
                </a:solidFill>
              </a:rPr>
              <a:t>| </a:t>
            </a:r>
            <a:r>
              <a:rPr lang="pt-BR" sz="1400" dirty="0" smtClean="0">
                <a:solidFill>
                  <a:schemeClr val="accent1"/>
                </a:solidFill>
              </a:rPr>
              <a:t>VOL 491 </a:t>
            </a:r>
            <a:r>
              <a:rPr lang="pt-BR" sz="1400" dirty="0">
                <a:solidFill>
                  <a:schemeClr val="accent1"/>
                </a:solidFill>
              </a:rPr>
              <a:t>| </a:t>
            </a:r>
            <a:r>
              <a:rPr lang="pt-BR" sz="1400" dirty="0" smtClean="0">
                <a:solidFill>
                  <a:schemeClr val="accent1"/>
                </a:solidFill>
              </a:rPr>
              <a:t>22 NOVEMBER 2012 | S56</a:t>
            </a:r>
          </a:p>
          <a:p>
            <a:pPr marL="0" indent="0">
              <a:buNone/>
            </a:pPr>
            <a:endParaRPr lang="it-IT" sz="400" dirty="0" smtClean="0">
              <a:solidFill>
                <a:schemeClr val="accent1"/>
              </a:solidFill>
            </a:endParaRPr>
          </a:p>
          <a:p>
            <a:r>
              <a:rPr lang="en-US" sz="2400" dirty="0"/>
              <a:t>The way cells </a:t>
            </a:r>
            <a:r>
              <a:rPr lang="en-US" sz="2400" dirty="0" smtClean="0"/>
              <a:t>mechanically </a:t>
            </a:r>
            <a:r>
              <a:rPr lang="en-US" sz="2400" dirty="0"/>
              <a:t>interact with each other and </a:t>
            </a:r>
            <a:r>
              <a:rPr lang="en-US" sz="2400" dirty="0" smtClean="0"/>
              <a:t>their environment could help researchers understand the invasion and </a:t>
            </a:r>
            <a:r>
              <a:rPr lang="en-US" sz="2400" dirty="0"/>
              <a:t>metastasis of solid </a:t>
            </a:r>
            <a:r>
              <a:rPr lang="en-US" sz="2400" dirty="0" smtClean="0"/>
              <a:t>tumors.</a:t>
            </a:r>
          </a:p>
          <a:p>
            <a:endParaRPr lang="en-US" sz="1700" dirty="0"/>
          </a:p>
          <a:p>
            <a:endParaRPr lang="it-IT" sz="1700" dirty="0"/>
          </a:p>
        </p:txBody>
      </p:sp>
      <p:grpSp>
        <p:nvGrpSpPr>
          <p:cNvPr id="6" name="Gruppo 5"/>
          <p:cNvGrpSpPr/>
          <p:nvPr/>
        </p:nvGrpSpPr>
        <p:grpSpPr>
          <a:xfrm>
            <a:off x="535020" y="4234779"/>
            <a:ext cx="8151779" cy="1721795"/>
            <a:chOff x="535020" y="4387179"/>
            <a:chExt cx="8151779" cy="1721795"/>
          </a:xfrm>
        </p:grpSpPr>
        <p:sp>
          <p:nvSpPr>
            <p:cNvPr id="5" name="Rettangolo 4"/>
            <p:cNvSpPr/>
            <p:nvPr/>
          </p:nvSpPr>
          <p:spPr>
            <a:xfrm>
              <a:off x="535020" y="4387179"/>
              <a:ext cx="8151779" cy="172179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Segnaposto contenuto 2"/>
            <p:cNvSpPr txBox="1">
              <a:spLocks/>
            </p:cNvSpPr>
            <p:nvPr/>
          </p:nvSpPr>
          <p:spPr>
            <a:xfrm>
              <a:off x="535020" y="4553075"/>
              <a:ext cx="8151779" cy="1390539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24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The aim is here to exploit </a:t>
              </a:r>
              <a:r>
                <a:rPr lang="en-US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porous media mechanics and multiphase flow dynamics</a:t>
              </a:r>
              <a:r>
                <a:rPr lang="en-US" sz="2400" b="1" dirty="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 </a:t>
              </a:r>
              <a:r>
                <a:rPr lang="en-US" sz="2400" dirty="0" smtClean="0">
                  <a:solidFill>
                    <a:schemeClr val="bg1"/>
                  </a:solidFill>
                  <a:latin typeface="Calibri Light" panose="020F0302020204030204" pitchFamily="34" charset="0"/>
                </a:rPr>
                <a:t>to better understand some paradigms of </a:t>
              </a:r>
              <a:r>
                <a:rPr lang="en-US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tumor growth </a:t>
              </a:r>
              <a:r>
                <a:rPr lang="en-US" sz="2400" b="1" dirty="0" err="1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mechanobiology</a:t>
              </a:r>
              <a:r>
                <a:rPr lang="en-US" sz="2400" b="1" dirty="0" smtClean="0">
                  <a:solidFill>
                    <a:srgbClr val="FFFF00"/>
                  </a:solidFill>
                  <a:latin typeface="Calibri" panose="020F0502020204030204" pitchFamily="34" charset="0"/>
                </a:rPr>
                <a:t> </a:t>
              </a:r>
            </a:p>
          </p:txBody>
        </p:sp>
      </p:grpSp>
      <p:sp>
        <p:nvSpPr>
          <p:cNvPr id="14" name="Titolo 1"/>
          <p:cNvSpPr txBox="1">
            <a:spLocks/>
          </p:cNvSpPr>
          <p:nvPr/>
        </p:nvSpPr>
        <p:spPr>
          <a:xfrm>
            <a:off x="-1" y="0"/>
            <a:ext cx="5856051" cy="913638"/>
          </a:xfrm>
          <a:prstGeom prst="rect">
            <a:avLst/>
          </a:prstGeom>
        </p:spPr>
        <p:txBody>
          <a:bodyPr vert="horz" lIns="384900" tIns="48882" rIns="97765" bIns="48882" rtlCol="0" anchor="ctr">
            <a:noAutofit/>
          </a:bodyPr>
          <a:lstStyle>
            <a:lvl1pPr algn="l" defTabSz="488879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MECHANICS &amp; CANCER</a:t>
            </a:r>
            <a:endParaRPr lang="en-US" sz="40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6465976" y="-11727"/>
            <a:ext cx="2723744" cy="321013"/>
          </a:xfrm>
          <a:prstGeom prst="rect">
            <a:avLst/>
          </a:prstGeom>
        </p:spPr>
        <p:txBody>
          <a:bodyPr vert="horz" lIns="384900" tIns="48882" rIns="97765" bIns="48882" rtlCol="0" anchor="ctr">
            <a:noAutofit/>
          </a:bodyPr>
          <a:lstStyle>
            <a:lvl1pPr algn="l" defTabSz="488879" rtl="0" eaLnBrk="1" latinLnBrk="0" hangingPunct="1">
              <a:spcBef>
                <a:spcPct val="0"/>
              </a:spcBef>
              <a:buNone/>
              <a:defRPr sz="30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1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General introduction</a:t>
            </a:r>
            <a:endParaRPr lang="en-US" sz="1600" dirty="0">
              <a:solidFill>
                <a:schemeClr val="bg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630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48" name="Picture 2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556" b="4089"/>
          <a:stretch/>
        </p:blipFill>
        <p:spPr bwMode="auto">
          <a:xfrm>
            <a:off x="3833380" y="1148623"/>
            <a:ext cx="5310620" cy="5709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385500"/>
            <a:ext cx="382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cs typeface="Arial" pitchFamily="34" charset="0"/>
              </a:rPr>
              <a:t>Final system of </a:t>
            </a:r>
            <a:r>
              <a:rPr lang="en-US" sz="2800" b="1" dirty="0" err="1" smtClean="0">
                <a:solidFill>
                  <a:schemeClr val="bg1"/>
                </a:solidFill>
                <a:cs typeface="Arial" pitchFamily="34" charset="0"/>
              </a:rPr>
              <a:t>eqs</a:t>
            </a:r>
            <a:endParaRPr lang="en-US" sz="28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18" name="Gruppo 17"/>
          <p:cNvGrpSpPr/>
          <p:nvPr/>
        </p:nvGrpSpPr>
        <p:grpSpPr>
          <a:xfrm>
            <a:off x="3992070" y="103124"/>
            <a:ext cx="4838681" cy="819739"/>
            <a:chOff x="4436432" y="103124"/>
            <a:chExt cx="3912372" cy="653997"/>
          </a:xfrm>
        </p:grpSpPr>
        <p:sp>
          <p:nvSpPr>
            <p:cNvPr id="53" name="CasellaDiTesto 52"/>
            <p:cNvSpPr txBox="1"/>
            <p:nvPr/>
          </p:nvSpPr>
          <p:spPr>
            <a:xfrm>
              <a:off x="4436432" y="103124"/>
              <a:ext cx="3276364" cy="307777"/>
            </a:xfrm>
            <a:prstGeom prst="rect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>
                  <a:solidFill>
                    <a:schemeClr val="bg1"/>
                  </a:solidFill>
                </a:rPr>
                <a:t>Primary variables:</a:t>
              </a:r>
            </a:p>
          </p:txBody>
        </p:sp>
        <p:graphicFrame>
          <p:nvGraphicFramePr>
            <p:cNvPr id="32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19791793"/>
                </p:ext>
              </p:extLst>
            </p:nvPr>
          </p:nvGraphicFramePr>
          <p:xfrm>
            <a:off x="4574355" y="175952"/>
            <a:ext cx="3774449" cy="58116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14" name="Equation" r:id="rId5" imgW="2374560" imgH="317160" progId="Equation.DSMT4">
                    <p:embed/>
                  </p:oleObj>
                </mc:Choice>
                <mc:Fallback>
                  <p:oleObj name="Equation" r:id="rId5" imgW="237456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4355" y="175952"/>
                          <a:ext cx="3774449" cy="581169"/>
                        </a:xfrm>
                        <a:prstGeom prst="rect">
                          <a:avLst/>
                        </a:prstGeom>
                        <a:noFill/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Gruppo 1"/>
          <p:cNvGrpSpPr/>
          <p:nvPr/>
        </p:nvGrpSpPr>
        <p:grpSpPr>
          <a:xfrm>
            <a:off x="179512" y="1196752"/>
            <a:ext cx="8634013" cy="5400600"/>
            <a:chOff x="179512" y="836712"/>
            <a:chExt cx="8634013" cy="5400600"/>
          </a:xfrm>
        </p:grpSpPr>
        <p:sp>
          <p:nvSpPr>
            <p:cNvPr id="39" name="Rettangolo arrotondato 38"/>
            <p:cNvSpPr/>
            <p:nvPr/>
          </p:nvSpPr>
          <p:spPr>
            <a:xfrm>
              <a:off x="467544" y="5428617"/>
              <a:ext cx="8332056" cy="736687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ttangolo arrotondato 23"/>
            <p:cNvSpPr/>
            <p:nvPr/>
          </p:nvSpPr>
          <p:spPr>
            <a:xfrm>
              <a:off x="481469" y="943827"/>
              <a:ext cx="8332056" cy="4357381"/>
            </a:xfrm>
            <a:prstGeom prst="roundRect">
              <a:avLst>
                <a:gd name="adj" fmla="val 7243"/>
              </a:avLst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Parentesi graffa aperta 21"/>
            <p:cNvSpPr/>
            <p:nvPr/>
          </p:nvSpPr>
          <p:spPr>
            <a:xfrm>
              <a:off x="179512" y="836712"/>
              <a:ext cx="288032" cy="5400600"/>
            </a:xfrm>
            <a:prstGeom prst="leftBrace">
              <a:avLst>
                <a:gd name="adj1" fmla="val 63143"/>
                <a:gd name="adj2" fmla="val 50000"/>
              </a:avLst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797275" y="1098492"/>
              <a:ext cx="6043792" cy="40934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Mass conservation equation of OXYGEN (species in IF)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Mass conservation equation of TAF (species in IF)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Mass conservation equation of EC (species in HC)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>
                  <a:latin typeface="Calibri Light" panose="020F0302020204030204" pitchFamily="34" charset="0"/>
                  <a:cs typeface="Arial" pitchFamily="34" charset="0"/>
                </a:rPr>
                <a:t>Mass conservation equation of </a:t>
              </a: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TUMOR CELLS</a:t>
              </a: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n-US" sz="2000" b="1" dirty="0" smtClean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>
                  <a:latin typeface="Calibri Light" panose="020F0302020204030204" pitchFamily="34" charset="0"/>
                  <a:cs typeface="Arial" pitchFamily="34" charset="0"/>
                </a:rPr>
                <a:t>Mass conservation equation of </a:t>
              </a: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HOST CELLS</a:t>
              </a: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en-US" sz="2000" b="1" dirty="0" smtClean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>
                  <a:latin typeface="Calibri Light" panose="020F0302020204030204" pitchFamily="34" charset="0"/>
                  <a:cs typeface="Arial" pitchFamily="34" charset="0"/>
                </a:rPr>
                <a:t>Mass conservation equation of </a:t>
              </a:r>
              <a:r>
                <a:rPr lang="el-GR" sz="2000" b="1" dirty="0" smtClean="0">
                  <a:latin typeface="Calibri Light" panose="020F0302020204030204" pitchFamily="34" charset="0"/>
                  <a:cs typeface="Arial" pitchFamily="34" charset="0"/>
                </a:rPr>
                <a:t>ε</a:t>
              </a:r>
              <a:r>
                <a:rPr lang="fr-FR" sz="2000" b="1" dirty="0" smtClean="0">
                  <a:latin typeface="Calibri Light" panose="020F0302020204030204" pitchFamily="34" charset="0"/>
                  <a:cs typeface="Arial" pitchFamily="34" charset="0"/>
                </a:rPr>
                <a:t>-</a:t>
              </a:r>
              <a:r>
                <a:rPr lang="fr-FR" sz="2000" b="1" dirty="0" err="1" smtClean="0">
                  <a:latin typeface="Calibri Light" panose="020F0302020204030204" pitchFamily="34" charset="0"/>
                  <a:cs typeface="Arial" pitchFamily="34" charset="0"/>
                </a:rPr>
                <a:t>fluids</a:t>
              </a:r>
              <a:r>
                <a:rPr lang="fr-FR" sz="2000" b="1" dirty="0" smtClean="0">
                  <a:latin typeface="Calibri Light" panose="020F0302020204030204" pitchFamily="34" charset="0"/>
                  <a:cs typeface="Arial" pitchFamily="34" charset="0"/>
                </a:rPr>
                <a:t> (TC + HC + IF)</a:t>
              </a:r>
            </a:p>
            <a:p>
              <a:pPr marL="285750" indent="-285750">
                <a:buFont typeface="Wingdings" panose="05000000000000000000" pitchFamily="2" charset="2"/>
                <a:buChar char="v"/>
              </a:pPr>
              <a:endParaRPr lang="fr-FR" sz="2000" b="1" dirty="0">
                <a:latin typeface="Calibri Light" panose="020F0302020204030204" pitchFamily="34" charset="0"/>
                <a:cs typeface="Arial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>
                  <a:latin typeface="Calibri Light" panose="020F0302020204030204" pitchFamily="34" charset="0"/>
                  <a:cs typeface="Arial" pitchFamily="34" charset="0"/>
                </a:rPr>
                <a:t>Mass conservation equation of </a:t>
              </a: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BLOOD</a:t>
              </a: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797274" y="5606173"/>
              <a:ext cx="711521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v"/>
              </a:pPr>
              <a:r>
                <a:rPr lang="en-US" sz="2000" b="1" dirty="0" smtClean="0">
                  <a:latin typeface="Calibri Light" panose="020F0302020204030204" pitchFamily="34" charset="0"/>
                  <a:cs typeface="Arial" pitchFamily="34" charset="0"/>
                </a:rPr>
                <a:t>Linear momentum equation of the multiphase system (rate form)</a:t>
              </a:r>
              <a:endParaRPr lang="en-US" sz="2000" b="1" dirty="0">
                <a:latin typeface="Calibri Light" panose="020F0302020204030204" pitchFamily="34" charset="0"/>
                <a:cs typeface="Arial" pitchFamily="34" charset="0"/>
              </a:endParaRP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4144140" y="1599313"/>
            <a:ext cx="4752528" cy="5035762"/>
            <a:chOff x="4270855" y="2420888"/>
            <a:chExt cx="4752528" cy="5401999"/>
          </a:xfrm>
        </p:grpSpPr>
        <p:graphicFrame>
          <p:nvGraphicFramePr>
            <p:cNvPr id="44" name="Diagramma 43"/>
            <p:cNvGraphicFramePr/>
            <p:nvPr>
              <p:extLst>
                <p:ext uri="{D42A27DB-BD31-4B8C-83A1-F6EECF244321}">
                  <p14:modId xmlns:p14="http://schemas.microsoft.com/office/powerpoint/2010/main" val="2113642309"/>
                </p:ext>
              </p:extLst>
            </p:nvPr>
          </p:nvGraphicFramePr>
          <p:xfrm>
            <a:off x="4270855" y="2420888"/>
            <a:ext cx="4752528" cy="424847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45" name="CasellaDiTesto 44"/>
            <p:cNvSpPr txBox="1"/>
            <p:nvPr/>
          </p:nvSpPr>
          <p:spPr>
            <a:xfrm>
              <a:off x="6588224" y="6809964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latin typeface="Arial Narrow" pitchFamily="34" charset="0"/>
                </a:rPr>
                <a:t>Yes</a:t>
              </a:r>
              <a:endParaRPr lang="it-IT" sz="2000" dirty="0">
                <a:latin typeface="Arial Narrow" pitchFamily="34" charset="0"/>
              </a:endParaRPr>
            </a:p>
          </p:txBody>
        </p:sp>
        <p:sp>
          <p:nvSpPr>
            <p:cNvPr id="46" name="CasellaDiTesto 45"/>
            <p:cNvSpPr txBox="1"/>
            <p:nvPr/>
          </p:nvSpPr>
          <p:spPr>
            <a:xfrm>
              <a:off x="5206959" y="4569861"/>
              <a:ext cx="7920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2000" dirty="0" smtClean="0">
                  <a:latin typeface="Arial Narrow" pitchFamily="34" charset="0"/>
                </a:rPr>
                <a:t>No</a:t>
              </a:r>
              <a:endParaRPr lang="it-IT" sz="2000" dirty="0">
                <a:latin typeface="Arial Narrow" pitchFamily="34" charset="0"/>
              </a:endParaRPr>
            </a:p>
          </p:txBody>
        </p:sp>
        <p:sp>
          <p:nvSpPr>
            <p:cNvPr id="47" name="CasellaDiTesto 46"/>
            <p:cNvSpPr txBox="1"/>
            <p:nvPr/>
          </p:nvSpPr>
          <p:spPr>
            <a:xfrm>
              <a:off x="6038523" y="7422777"/>
              <a:ext cx="10801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Arial Narrow" pitchFamily="34" charset="0"/>
                </a:rPr>
                <a:t>Next step</a:t>
              </a:r>
              <a:endParaRPr lang="en-US" sz="2000" dirty="0">
                <a:latin typeface="Arial Narrow" pitchFamily="34" charset="0"/>
              </a:endParaRPr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5832140" y="4377298"/>
              <a:ext cx="1656184" cy="7593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 smtClean="0">
                  <a:latin typeface="Comic Sans MS" panose="030F0702030302020204" pitchFamily="66" charset="0"/>
                </a:rPr>
                <a:t>Staggered procedure</a:t>
              </a:r>
              <a:endParaRPr lang="en-US" sz="2000" b="1" dirty="0">
                <a:latin typeface="Comic Sans MS" panose="030F0702030302020204" pitchFamily="66" charset="0"/>
              </a:endParaRPr>
            </a:p>
          </p:txBody>
        </p:sp>
        <p:cxnSp>
          <p:nvCxnSpPr>
            <p:cNvPr id="49" name="Connettore 2 48"/>
            <p:cNvCxnSpPr/>
            <p:nvPr/>
          </p:nvCxnSpPr>
          <p:spPr>
            <a:xfrm>
              <a:off x="6552968" y="6779296"/>
              <a:ext cx="0" cy="57636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Rettangolo 49"/>
          <p:cNvSpPr/>
          <p:nvPr/>
        </p:nvSpPr>
        <p:spPr>
          <a:xfrm>
            <a:off x="3898776" y="397282"/>
            <a:ext cx="52200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cs typeface="Arial" pitchFamily="34" charset="0"/>
              </a:rPr>
              <a:t>Numerical solution</a:t>
            </a:r>
          </a:p>
          <a:p>
            <a:pPr algn="ctr"/>
            <a:r>
              <a:rPr lang="en-US" b="1" dirty="0" smtClean="0">
                <a:solidFill>
                  <a:schemeClr val="tx2"/>
                </a:solidFill>
                <a:cs typeface="Arial" pitchFamily="34" charset="0"/>
              </a:rPr>
              <a:t>Computational procedure</a:t>
            </a:r>
            <a:endParaRPr lang="en-US" b="1" dirty="0">
              <a:solidFill>
                <a:schemeClr val="tx2"/>
              </a:solidFill>
              <a:cs typeface="Arial" pitchFamily="34" charset="0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30</a:t>
            </a:fld>
            <a:endParaRPr lang="it-IT"/>
          </a:p>
        </p:txBody>
      </p:sp>
      <p:grpSp>
        <p:nvGrpSpPr>
          <p:cNvPr id="19" name="Gruppo 18"/>
          <p:cNvGrpSpPr/>
          <p:nvPr/>
        </p:nvGrpSpPr>
        <p:grpSpPr>
          <a:xfrm>
            <a:off x="304795" y="3834333"/>
            <a:ext cx="3276364" cy="2185214"/>
            <a:chOff x="251520" y="3356992"/>
            <a:chExt cx="3276364" cy="2185214"/>
          </a:xfrm>
        </p:grpSpPr>
        <p:sp>
          <p:nvSpPr>
            <p:cNvPr id="54" name="CasellaDiTesto 53"/>
            <p:cNvSpPr txBox="1"/>
            <p:nvPr/>
          </p:nvSpPr>
          <p:spPr>
            <a:xfrm>
              <a:off x="251520" y="3356992"/>
              <a:ext cx="3276364" cy="21852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>
                  <a:solidFill>
                    <a:schemeClr val="accent1"/>
                  </a:solidFill>
                </a:rPr>
                <a:t>Primary variables:</a:t>
              </a:r>
            </a:p>
            <a:p>
              <a:pPr algn="ctr"/>
              <a:endParaRPr lang="en-US" sz="400" b="1" dirty="0" smtClean="0">
                <a:solidFill>
                  <a:schemeClr val="accent1"/>
                </a:solidFill>
              </a:endParaRPr>
            </a:p>
            <a:p>
              <a:pPr algn="ctr"/>
              <a:endParaRPr lang="en-US" sz="1400" b="1" dirty="0" smtClean="0">
                <a:solidFill>
                  <a:schemeClr val="accent1"/>
                </a:solidFill>
              </a:endParaRPr>
            </a:p>
            <a:p>
              <a:pPr algn="ctr"/>
              <a:endParaRPr lang="en-US" sz="2000" b="1" dirty="0">
                <a:solidFill>
                  <a:schemeClr val="accent1"/>
                </a:solidFill>
              </a:endParaRPr>
            </a:p>
            <a:p>
              <a:pPr algn="ctr"/>
              <a:r>
                <a:rPr lang="en-US" sz="1400" b="1" dirty="0" smtClean="0">
                  <a:solidFill>
                    <a:schemeClr val="accent1"/>
                  </a:solidFill>
                </a:rPr>
                <a:t>Discretization</a:t>
              </a:r>
              <a:r>
                <a:rPr lang="en-US" sz="1400" b="1" dirty="0">
                  <a:solidFill>
                    <a:schemeClr val="accent1"/>
                  </a:solidFill>
                </a:rPr>
                <a:t>: </a:t>
              </a:r>
              <a:endParaRPr lang="en-US" sz="1400" b="1" dirty="0" smtClean="0">
                <a:solidFill>
                  <a:schemeClr val="accent1"/>
                </a:solidFill>
              </a:endParaRPr>
            </a:p>
            <a:p>
              <a:pPr algn="ctr"/>
              <a:r>
                <a:rPr lang="en-US" sz="1400" dirty="0" smtClean="0">
                  <a:solidFill>
                    <a:schemeClr val="accent1"/>
                  </a:solidFill>
                </a:rPr>
                <a:t>FE </a:t>
              </a:r>
              <a:r>
                <a:rPr lang="en-US" sz="1400" dirty="0">
                  <a:solidFill>
                    <a:schemeClr val="accent1"/>
                  </a:solidFill>
                </a:rPr>
                <a:t>in space and FD in </a:t>
              </a:r>
              <a:r>
                <a:rPr lang="en-US" sz="1400" dirty="0" smtClean="0">
                  <a:solidFill>
                    <a:schemeClr val="accent1"/>
                  </a:solidFill>
                </a:rPr>
                <a:t>time</a:t>
              </a:r>
            </a:p>
            <a:p>
              <a:pPr algn="ctr"/>
              <a:endParaRPr lang="en-US" sz="1400" dirty="0">
                <a:solidFill>
                  <a:schemeClr val="accent1"/>
                </a:solidFill>
              </a:endParaRPr>
            </a:p>
            <a:p>
              <a:pPr algn="ctr"/>
              <a:r>
                <a:rPr lang="en-US" sz="1400" dirty="0">
                  <a:solidFill>
                    <a:schemeClr val="accent1"/>
                  </a:solidFill>
                </a:rPr>
                <a:t>M</a:t>
              </a:r>
              <a:r>
                <a:rPr lang="en-US" sz="1400" dirty="0" smtClean="0">
                  <a:solidFill>
                    <a:schemeClr val="accent1"/>
                  </a:solidFill>
                </a:rPr>
                <a:t>athematical model implemented in </a:t>
              </a:r>
              <a:r>
                <a:rPr lang="en-US" sz="1400" b="1" dirty="0" smtClean="0">
                  <a:solidFill>
                    <a:srgbClr val="FF0000"/>
                  </a:solidFill>
                </a:rPr>
                <a:t>Cast3M (FE code of the CEA)</a:t>
              </a:r>
              <a:endParaRPr lang="en-US" sz="1400" b="1" dirty="0">
                <a:solidFill>
                  <a:srgbClr val="FF0000"/>
                </a:solidFill>
              </a:endParaRPr>
            </a:p>
            <a:p>
              <a:pPr algn="ctr"/>
              <a:endParaRPr lang="en-US" sz="1400" b="1" dirty="0">
                <a:solidFill>
                  <a:schemeClr val="accent1"/>
                </a:solidFill>
              </a:endParaRPr>
            </a:p>
          </p:txBody>
        </p:sp>
        <p:graphicFrame>
          <p:nvGraphicFramePr>
            <p:cNvPr id="55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2870632"/>
                </p:ext>
              </p:extLst>
            </p:nvPr>
          </p:nvGraphicFramePr>
          <p:xfrm>
            <a:off x="348308" y="3578101"/>
            <a:ext cx="3087687" cy="4127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9315" name="Equation" r:id="rId12" imgW="2374560" imgH="317160" progId="Equation.DSMT4">
                    <p:embed/>
                  </p:oleObj>
                </mc:Choice>
                <mc:Fallback>
                  <p:oleObj name="Equation" r:id="rId12" imgW="2374560" imgH="3171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8308" y="3578101"/>
                          <a:ext cx="3087687" cy="4127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cxnSp>
        <p:nvCxnSpPr>
          <p:cNvPr id="33" name="Connettore 1 32"/>
          <p:cNvCxnSpPr/>
          <p:nvPr/>
        </p:nvCxnSpPr>
        <p:spPr>
          <a:xfrm>
            <a:off x="3826800" y="548680"/>
            <a:ext cx="0" cy="6336000"/>
          </a:xfrm>
          <a:prstGeom prst="line">
            <a:avLst/>
          </a:prstGeom>
          <a:ln w="25400" cap="rnd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85210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</p:cBhvr>
                                      <p:by x="40000" y="4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66713E-6 L -0.29098 -0.23618 " pathEditMode="relative" rAng="0" ptsTypes="AA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-118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4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-407" y="5792952"/>
            <a:ext cx="9144407" cy="10650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4835" y="3153095"/>
            <a:ext cx="8383902" cy="2286000"/>
          </a:xfrm>
        </p:spPr>
        <p:txBody>
          <a:bodyPr/>
          <a:lstStyle/>
          <a:p>
            <a:r>
              <a:rPr lang="en-US" dirty="0" smtClean="0"/>
              <a:t>Angiogenesis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117" y="5916582"/>
            <a:ext cx="8229600" cy="648506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 smtClean="0"/>
              <a:t>Modeled phenomena and numerical results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0480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Angiogenesis: </a:t>
            </a:r>
            <a:r>
              <a:rPr lang="en-US" sz="2000" dirty="0" smtClean="0"/>
              <a:t>TAF release → </a:t>
            </a:r>
            <a:r>
              <a:rPr lang="en-US" sz="2000" dirty="0" err="1" smtClean="0"/>
              <a:t>ECh</a:t>
            </a:r>
            <a:r>
              <a:rPr lang="en-US" sz="2000" dirty="0"/>
              <a:t> production → </a:t>
            </a:r>
            <a:r>
              <a:rPr lang="en-US" sz="2000" dirty="0" smtClean="0"/>
              <a:t>vessel formation d</a:t>
            </a:r>
            <a:r>
              <a:rPr lang="el-GR" sz="2000" dirty="0" smtClean="0"/>
              <a:t>Γ</a:t>
            </a:r>
            <a:r>
              <a:rPr lang="en-US" sz="2700" dirty="0" smtClean="0"/>
              <a:t> </a:t>
            </a:r>
            <a:endParaRPr lang="fr-FR" sz="2700" dirty="0">
              <a:solidFill>
                <a:schemeClr val="bg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pSp>
        <p:nvGrpSpPr>
          <p:cNvPr id="6" name="Gruppo 5"/>
          <p:cNvGrpSpPr/>
          <p:nvPr/>
        </p:nvGrpSpPr>
        <p:grpSpPr>
          <a:xfrm>
            <a:off x="156854" y="2161918"/>
            <a:ext cx="6494199" cy="4615430"/>
            <a:chOff x="156854" y="2161918"/>
            <a:chExt cx="6494199" cy="4615430"/>
          </a:xfrm>
        </p:grpSpPr>
        <p:pic>
          <p:nvPicPr>
            <p:cNvPr id="6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189" y="3995423"/>
              <a:ext cx="5184121" cy="22817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" name="Rettangolo 65"/>
            <p:cNvSpPr/>
            <p:nvPr/>
          </p:nvSpPr>
          <p:spPr>
            <a:xfrm>
              <a:off x="725965" y="3825418"/>
              <a:ext cx="5174393" cy="200053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50000"/>
                  </a:schemeClr>
                </a:gs>
                <a:gs pos="39999">
                  <a:schemeClr val="accent3">
                    <a:lumMod val="50000"/>
                  </a:schemeClr>
                </a:gs>
                <a:gs pos="90000">
                  <a:schemeClr val="bg1"/>
                </a:gs>
                <a:gs pos="100000">
                  <a:schemeClr val="bg1"/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fr-FR" sz="1400" dirty="0" err="1" smtClean="0">
                  <a:solidFill>
                    <a:schemeClr val="bg1"/>
                  </a:solidFill>
                </a:rPr>
                <a:t>Venules</a:t>
              </a:r>
              <a:r>
                <a:rPr lang="fr-FR" sz="1400" dirty="0" smtClean="0">
                  <a:solidFill>
                    <a:schemeClr val="bg1"/>
                  </a:solidFill>
                </a:rPr>
                <a:t> </a:t>
              </a:r>
              <a:r>
                <a:rPr lang="fr-FR" sz="1400" dirty="0" err="1" smtClean="0">
                  <a:solidFill>
                    <a:schemeClr val="bg1"/>
                  </a:solidFill>
                </a:rPr>
                <a:t>bed</a:t>
              </a:r>
              <a:endParaRPr lang="fr-FR" sz="1400" dirty="0">
                <a:solidFill>
                  <a:schemeClr val="bg1"/>
                </a:solidFill>
              </a:endParaRPr>
            </a:p>
          </p:txBody>
        </p:sp>
        <p:sp>
          <p:nvSpPr>
            <p:cNvPr id="67" name="Rettangolo 66"/>
            <p:cNvSpPr/>
            <p:nvPr/>
          </p:nvSpPr>
          <p:spPr>
            <a:xfrm>
              <a:off x="716237" y="6224205"/>
              <a:ext cx="5184121" cy="200054"/>
            </a:xfrm>
            <a:prstGeom prst="rect">
              <a:avLst/>
            </a:prstGeom>
            <a:gradFill>
              <a:gsLst>
                <a:gs pos="0">
                  <a:srgbClr val="C00000"/>
                </a:gs>
                <a:gs pos="39999">
                  <a:srgbClr val="C00000"/>
                </a:gs>
                <a:gs pos="90000">
                  <a:schemeClr val="bg1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Arterioles bed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68" name="Connettore 2 67"/>
            <p:cNvCxnSpPr/>
            <p:nvPr/>
          </p:nvCxnSpPr>
          <p:spPr>
            <a:xfrm flipV="1">
              <a:off x="706509" y="2323072"/>
              <a:ext cx="19456" cy="445427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Connettore 2 68"/>
            <p:cNvCxnSpPr/>
            <p:nvPr/>
          </p:nvCxnSpPr>
          <p:spPr>
            <a:xfrm>
              <a:off x="156854" y="6224205"/>
              <a:ext cx="6132618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CasellaDiTesto 69"/>
            <p:cNvSpPr txBox="1"/>
            <p:nvPr/>
          </p:nvSpPr>
          <p:spPr>
            <a:xfrm>
              <a:off x="841981" y="2161918"/>
              <a:ext cx="33560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" panose="02020603050405020304" pitchFamily="18" charset="0"/>
                  <a:cs typeface="Times" panose="02020603050405020304" pitchFamily="18" charset="0"/>
                </a:rPr>
                <a:t>z</a:t>
              </a:r>
              <a:r>
                <a:rPr lang="en-US" dirty="0" smtClean="0">
                  <a:latin typeface="Times" panose="02020603050405020304" pitchFamily="18" charset="0"/>
                  <a:cs typeface="Times" panose="02020603050405020304" pitchFamily="18" charset="0"/>
                </a:rPr>
                <a:t> </a:t>
              </a:r>
              <a:r>
                <a:rPr lang="en-US" sz="1400" dirty="0" smtClean="0">
                  <a:latin typeface="Times" panose="02020603050405020304" pitchFamily="18" charset="0"/>
                  <a:cs typeface="Times" panose="02020603050405020304" pitchFamily="18" charset="0"/>
                </a:rPr>
                <a:t>(axial symmetry axis)</a:t>
              </a:r>
              <a:endParaRPr lang="en-US" sz="14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sp>
          <p:nvSpPr>
            <p:cNvPr id="71" name="CasellaDiTesto 70"/>
            <p:cNvSpPr txBox="1"/>
            <p:nvPr/>
          </p:nvSpPr>
          <p:spPr>
            <a:xfrm>
              <a:off x="5898780" y="5767266"/>
              <a:ext cx="7522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latin typeface="Times" panose="02020603050405020304" pitchFamily="18" charset="0"/>
                  <a:cs typeface="Times" panose="02020603050405020304" pitchFamily="18" charset="0"/>
                </a:rPr>
                <a:t>r</a:t>
              </a:r>
              <a:endParaRPr lang="en-US" sz="1400" dirty="0"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grpSp>
          <p:nvGrpSpPr>
            <p:cNvPr id="72" name="Gruppo 71"/>
            <p:cNvGrpSpPr/>
            <p:nvPr/>
          </p:nvGrpSpPr>
          <p:grpSpPr>
            <a:xfrm>
              <a:off x="706510" y="4025471"/>
              <a:ext cx="5086852" cy="2154631"/>
              <a:chOff x="6294510" y="3279326"/>
              <a:chExt cx="5086852" cy="2154631"/>
            </a:xfrm>
          </p:grpSpPr>
          <p:cxnSp>
            <p:nvCxnSpPr>
              <p:cNvPr id="73" name="Connettore 2 72"/>
              <p:cNvCxnSpPr/>
              <p:nvPr/>
            </p:nvCxnSpPr>
            <p:spPr>
              <a:xfrm>
                <a:off x="10155677" y="3279326"/>
                <a:ext cx="29183" cy="215463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4" name="CasellaDiTesto 73"/>
              <p:cNvSpPr txBox="1"/>
              <p:nvPr/>
            </p:nvSpPr>
            <p:spPr>
              <a:xfrm>
                <a:off x="9834662" y="3728012"/>
                <a:ext cx="1186775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b="1" i="1" dirty="0" smtClean="0">
                    <a:solidFill>
                      <a:schemeClr val="accent1"/>
                    </a:solidFill>
                  </a:rPr>
                  <a:t>h</a:t>
                </a:r>
                <a:r>
                  <a:rPr lang="fr-FR" sz="1400" b="1" dirty="0" smtClean="0">
                    <a:solidFill>
                      <a:schemeClr val="accent1"/>
                    </a:solidFill>
                  </a:rPr>
                  <a:t> = 800 µm</a:t>
                </a:r>
                <a:endParaRPr lang="fr-FR" sz="1400" b="1" dirty="0">
                  <a:solidFill>
                    <a:schemeClr val="accent1"/>
                  </a:solidFill>
                </a:endParaRPr>
              </a:p>
            </p:txBody>
          </p:sp>
          <p:cxnSp>
            <p:nvCxnSpPr>
              <p:cNvPr id="75" name="Connettore 2 74"/>
              <p:cNvCxnSpPr/>
              <p:nvPr/>
            </p:nvCxnSpPr>
            <p:spPr>
              <a:xfrm flipH="1">
                <a:off x="6294510" y="4808144"/>
                <a:ext cx="5086852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6" name="CasellaDiTesto 75"/>
              <p:cNvSpPr txBox="1"/>
              <p:nvPr/>
            </p:nvSpPr>
            <p:spPr>
              <a:xfrm>
                <a:off x="8281005" y="4660163"/>
                <a:ext cx="126183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fr-FR" sz="1400" b="1" i="1" dirty="0" err="1" smtClean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R</a:t>
                </a:r>
                <a:r>
                  <a:rPr lang="fr-FR" sz="1400" b="1" i="1" baseline="-25000" dirty="0" err="1" smtClean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ext</a:t>
                </a:r>
                <a:r>
                  <a:rPr lang="fr-FR" sz="1400" b="1" dirty="0" smtClean="0">
                    <a:solidFill>
                      <a:schemeClr val="accent1"/>
                    </a:solidFill>
                    <a:latin typeface="Arial Narrow" panose="020B0606020202030204" pitchFamily="34" charset="0"/>
                  </a:rPr>
                  <a:t> = 2000 µm</a:t>
                </a:r>
                <a:endParaRPr lang="fr-FR" sz="1400" b="1" dirty="0">
                  <a:solidFill>
                    <a:schemeClr val="accent1"/>
                  </a:solidFill>
                  <a:latin typeface="Arial Narrow" panose="020B0606020202030204" pitchFamily="34" charset="0"/>
                </a:endParaRPr>
              </a:p>
            </p:txBody>
          </p:sp>
        </p:grpSp>
        <p:sp>
          <p:nvSpPr>
            <p:cNvPr id="77" name="Torta 76"/>
            <p:cNvSpPr/>
            <p:nvPr/>
          </p:nvSpPr>
          <p:spPr>
            <a:xfrm rot="10800000">
              <a:off x="635965" y="5031930"/>
              <a:ext cx="180000" cy="180000"/>
            </a:xfrm>
            <a:prstGeom prst="pie">
              <a:avLst>
                <a:gd name="adj1" fmla="val 5382744"/>
                <a:gd name="adj2" fmla="val 16200000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>
                <a:solidFill>
                  <a:schemeClr val="tx1"/>
                </a:solidFill>
              </a:endParaRPr>
            </a:p>
          </p:txBody>
        </p:sp>
        <p:sp>
          <p:nvSpPr>
            <p:cNvPr id="78" name="CasellaDiTesto 77"/>
            <p:cNvSpPr txBox="1"/>
            <p:nvPr/>
          </p:nvSpPr>
          <p:spPr>
            <a:xfrm>
              <a:off x="925195" y="4523966"/>
              <a:ext cx="1074357" cy="4154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6"/>
              </a:solidFill>
            </a:ln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050" b="1" dirty="0" smtClean="0">
                  <a:solidFill>
                    <a:schemeClr val="accent6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Initial spheroid</a:t>
              </a:r>
            </a:p>
            <a:p>
              <a:pPr algn="r"/>
              <a:r>
                <a:rPr lang="en-US" sz="1050" b="1" i="1" dirty="0" err="1" smtClean="0">
                  <a:solidFill>
                    <a:schemeClr val="accent6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R</a:t>
              </a:r>
              <a:r>
                <a:rPr lang="en-US" sz="1050" b="1" i="1" baseline="-25000" dirty="0" err="1" smtClean="0">
                  <a:solidFill>
                    <a:schemeClr val="accent6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tum</a:t>
              </a:r>
              <a:r>
                <a:rPr lang="en-US" sz="1050" b="1" dirty="0" smtClean="0">
                  <a:solidFill>
                    <a:schemeClr val="accent6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 = 30 </a:t>
              </a:r>
              <a:r>
                <a:rPr lang="fr-FR" sz="1050" b="1" dirty="0" smtClean="0">
                  <a:solidFill>
                    <a:schemeClr val="accent6"/>
                  </a:solidFill>
                  <a:latin typeface="Times" panose="02020603050405020304" pitchFamily="18" charset="0"/>
                  <a:cs typeface="Times" panose="02020603050405020304" pitchFamily="18" charset="0"/>
                </a:rPr>
                <a:t>µm</a:t>
              </a:r>
              <a:endParaRPr lang="fr-FR" sz="1050" b="1" dirty="0">
                <a:solidFill>
                  <a:schemeClr val="accent6"/>
                </a:solidFill>
                <a:latin typeface="Times" panose="02020603050405020304" pitchFamily="18" charset="0"/>
                <a:cs typeface="Times" panose="02020603050405020304" pitchFamily="18" charset="0"/>
              </a:endParaRPr>
            </a:p>
          </p:txBody>
        </p:sp>
        <p:cxnSp>
          <p:nvCxnSpPr>
            <p:cNvPr id="79" name="Connettore 1 78"/>
            <p:cNvCxnSpPr/>
            <p:nvPr/>
          </p:nvCxnSpPr>
          <p:spPr>
            <a:xfrm flipH="1">
              <a:off x="746921" y="4939464"/>
              <a:ext cx="178274" cy="182466"/>
            </a:xfrm>
            <a:prstGeom prst="line">
              <a:avLst/>
            </a:prstGeom>
            <a:ln w="9525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0" name="Gruppo 79"/>
            <p:cNvGrpSpPr/>
            <p:nvPr/>
          </p:nvGrpSpPr>
          <p:grpSpPr>
            <a:xfrm>
              <a:off x="2417645" y="4285727"/>
              <a:ext cx="751840" cy="897163"/>
              <a:chOff x="8005645" y="3661502"/>
              <a:chExt cx="751840" cy="897163"/>
            </a:xfrm>
          </p:grpSpPr>
          <p:grpSp>
            <p:nvGrpSpPr>
              <p:cNvPr id="82" name="Gruppo 81"/>
              <p:cNvGrpSpPr/>
              <p:nvPr/>
            </p:nvGrpSpPr>
            <p:grpSpPr>
              <a:xfrm>
                <a:off x="8178800" y="3661502"/>
                <a:ext cx="353747" cy="684636"/>
                <a:chOff x="7244080" y="3636116"/>
                <a:chExt cx="353747" cy="858520"/>
              </a:xfrm>
            </p:grpSpPr>
            <p:sp>
              <p:nvSpPr>
                <p:cNvPr id="84" name="Figura a mano libera 83"/>
                <p:cNvSpPr/>
                <p:nvPr/>
              </p:nvSpPr>
              <p:spPr>
                <a:xfrm>
                  <a:off x="7244080" y="3636116"/>
                  <a:ext cx="76475" cy="858520"/>
                </a:xfrm>
                <a:custGeom>
                  <a:avLst/>
                  <a:gdLst>
                    <a:gd name="connsiteX0" fmla="*/ 0 w 76475"/>
                    <a:gd name="connsiteY0" fmla="*/ 858520 h 858520"/>
                    <a:gd name="connsiteX1" fmla="*/ 76200 w 76475"/>
                    <a:gd name="connsiteY1" fmla="*/ 513080 h 858520"/>
                    <a:gd name="connsiteX2" fmla="*/ 25400 w 76475"/>
                    <a:gd name="connsiteY2" fmla="*/ 208280 h 858520"/>
                    <a:gd name="connsiteX3" fmla="*/ 20320 w 76475"/>
                    <a:gd name="connsiteY3" fmla="*/ 0 h 858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75" h="858520">
                      <a:moveTo>
                        <a:pt x="0" y="858520"/>
                      </a:moveTo>
                      <a:cubicBezTo>
                        <a:pt x="35983" y="739986"/>
                        <a:pt x="71967" y="621453"/>
                        <a:pt x="76200" y="513080"/>
                      </a:cubicBezTo>
                      <a:cubicBezTo>
                        <a:pt x="80433" y="404707"/>
                        <a:pt x="34713" y="293793"/>
                        <a:pt x="25400" y="208280"/>
                      </a:cubicBezTo>
                      <a:cubicBezTo>
                        <a:pt x="16087" y="122767"/>
                        <a:pt x="18203" y="61383"/>
                        <a:pt x="20320" y="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6" name="Figura a mano libera 85"/>
                <p:cNvSpPr/>
                <p:nvPr/>
              </p:nvSpPr>
              <p:spPr>
                <a:xfrm>
                  <a:off x="7336504" y="3636116"/>
                  <a:ext cx="76475" cy="858520"/>
                </a:xfrm>
                <a:custGeom>
                  <a:avLst/>
                  <a:gdLst>
                    <a:gd name="connsiteX0" fmla="*/ 0 w 76475"/>
                    <a:gd name="connsiteY0" fmla="*/ 858520 h 858520"/>
                    <a:gd name="connsiteX1" fmla="*/ 76200 w 76475"/>
                    <a:gd name="connsiteY1" fmla="*/ 513080 h 858520"/>
                    <a:gd name="connsiteX2" fmla="*/ 25400 w 76475"/>
                    <a:gd name="connsiteY2" fmla="*/ 208280 h 858520"/>
                    <a:gd name="connsiteX3" fmla="*/ 20320 w 76475"/>
                    <a:gd name="connsiteY3" fmla="*/ 0 h 858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75" h="858520">
                      <a:moveTo>
                        <a:pt x="0" y="858520"/>
                      </a:moveTo>
                      <a:cubicBezTo>
                        <a:pt x="35983" y="739986"/>
                        <a:pt x="71967" y="621453"/>
                        <a:pt x="76200" y="513080"/>
                      </a:cubicBezTo>
                      <a:cubicBezTo>
                        <a:pt x="80433" y="404707"/>
                        <a:pt x="34713" y="293793"/>
                        <a:pt x="25400" y="208280"/>
                      </a:cubicBezTo>
                      <a:cubicBezTo>
                        <a:pt x="16087" y="122767"/>
                        <a:pt x="18203" y="61383"/>
                        <a:pt x="20320" y="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7" name="Figura a mano libera 86"/>
                <p:cNvSpPr/>
                <p:nvPr/>
              </p:nvSpPr>
              <p:spPr>
                <a:xfrm>
                  <a:off x="7428928" y="3636116"/>
                  <a:ext cx="76475" cy="858520"/>
                </a:xfrm>
                <a:custGeom>
                  <a:avLst/>
                  <a:gdLst>
                    <a:gd name="connsiteX0" fmla="*/ 0 w 76475"/>
                    <a:gd name="connsiteY0" fmla="*/ 858520 h 858520"/>
                    <a:gd name="connsiteX1" fmla="*/ 76200 w 76475"/>
                    <a:gd name="connsiteY1" fmla="*/ 513080 h 858520"/>
                    <a:gd name="connsiteX2" fmla="*/ 25400 w 76475"/>
                    <a:gd name="connsiteY2" fmla="*/ 208280 h 858520"/>
                    <a:gd name="connsiteX3" fmla="*/ 20320 w 76475"/>
                    <a:gd name="connsiteY3" fmla="*/ 0 h 858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75" h="858520">
                      <a:moveTo>
                        <a:pt x="0" y="858520"/>
                      </a:moveTo>
                      <a:cubicBezTo>
                        <a:pt x="35983" y="739986"/>
                        <a:pt x="71967" y="621453"/>
                        <a:pt x="76200" y="513080"/>
                      </a:cubicBezTo>
                      <a:cubicBezTo>
                        <a:pt x="80433" y="404707"/>
                        <a:pt x="34713" y="293793"/>
                        <a:pt x="25400" y="208280"/>
                      </a:cubicBezTo>
                      <a:cubicBezTo>
                        <a:pt x="16087" y="122767"/>
                        <a:pt x="18203" y="61383"/>
                        <a:pt x="20320" y="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sp>
              <p:nvSpPr>
                <p:cNvPr id="88" name="Figura a mano libera 87"/>
                <p:cNvSpPr/>
                <p:nvPr/>
              </p:nvSpPr>
              <p:spPr>
                <a:xfrm>
                  <a:off x="7521352" y="3636116"/>
                  <a:ext cx="76475" cy="858520"/>
                </a:xfrm>
                <a:custGeom>
                  <a:avLst/>
                  <a:gdLst>
                    <a:gd name="connsiteX0" fmla="*/ 0 w 76475"/>
                    <a:gd name="connsiteY0" fmla="*/ 858520 h 858520"/>
                    <a:gd name="connsiteX1" fmla="*/ 76200 w 76475"/>
                    <a:gd name="connsiteY1" fmla="*/ 513080 h 858520"/>
                    <a:gd name="connsiteX2" fmla="*/ 25400 w 76475"/>
                    <a:gd name="connsiteY2" fmla="*/ 208280 h 858520"/>
                    <a:gd name="connsiteX3" fmla="*/ 20320 w 76475"/>
                    <a:gd name="connsiteY3" fmla="*/ 0 h 8585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76475" h="858520">
                      <a:moveTo>
                        <a:pt x="0" y="858520"/>
                      </a:moveTo>
                      <a:cubicBezTo>
                        <a:pt x="35983" y="739986"/>
                        <a:pt x="71967" y="621453"/>
                        <a:pt x="76200" y="513080"/>
                      </a:cubicBezTo>
                      <a:cubicBezTo>
                        <a:pt x="80433" y="404707"/>
                        <a:pt x="34713" y="293793"/>
                        <a:pt x="25400" y="208280"/>
                      </a:cubicBezTo>
                      <a:cubicBezTo>
                        <a:pt x="16087" y="122767"/>
                        <a:pt x="18203" y="61383"/>
                        <a:pt x="20320" y="0"/>
                      </a:cubicBezTo>
                    </a:path>
                  </a:pathLst>
                </a:custGeom>
                <a:noFill/>
                <a:ln w="12700">
                  <a:solidFill>
                    <a:srgbClr val="FF0000"/>
                  </a:solidFill>
                  <a:tailEnd type="triangle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sp>
            <p:nvSpPr>
              <p:cNvPr id="83" name="CasellaDiTesto 82"/>
              <p:cNvSpPr txBox="1"/>
              <p:nvPr/>
            </p:nvSpPr>
            <p:spPr>
              <a:xfrm>
                <a:off x="8005645" y="4304749"/>
                <a:ext cx="751840" cy="2539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1050" b="1" dirty="0" smtClean="0">
                    <a:solidFill>
                      <a:srgbClr val="FF0000"/>
                    </a:solidFill>
                    <a:latin typeface="Arial Narrow" panose="020B0606020202030204" pitchFamily="34" charset="0"/>
                  </a:rPr>
                  <a:t>Blood flow</a:t>
                </a:r>
                <a:endParaRPr lang="fr-FR" sz="1050" b="1" dirty="0">
                  <a:solidFill>
                    <a:srgbClr val="FF0000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pic>
        <p:nvPicPr>
          <p:cNvPr id="3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850" y="1019471"/>
            <a:ext cx="2654414" cy="2303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Figura a mano libera 31"/>
          <p:cNvSpPr/>
          <p:nvPr/>
        </p:nvSpPr>
        <p:spPr>
          <a:xfrm>
            <a:off x="6836223" y="2846929"/>
            <a:ext cx="1389325" cy="70330"/>
          </a:xfrm>
          <a:custGeom>
            <a:avLst/>
            <a:gdLst>
              <a:gd name="connsiteX0" fmla="*/ 78425 w 2308334"/>
              <a:gd name="connsiteY0" fmla="*/ 48174 h 215826"/>
              <a:gd name="connsiteX1" fmla="*/ 672785 w 2308334"/>
              <a:gd name="connsiteY1" fmla="*/ 2454 h 215826"/>
              <a:gd name="connsiteX2" fmla="*/ 1211265 w 2308334"/>
              <a:gd name="connsiteY2" fmla="*/ 124374 h 215826"/>
              <a:gd name="connsiteX3" fmla="*/ 1810705 w 2308334"/>
              <a:gd name="connsiteY3" fmla="*/ 38014 h 215826"/>
              <a:gd name="connsiteX4" fmla="*/ 2252665 w 2308334"/>
              <a:gd name="connsiteY4" fmla="*/ 68494 h 215826"/>
              <a:gd name="connsiteX5" fmla="*/ 2283145 w 2308334"/>
              <a:gd name="connsiteY5" fmla="*/ 190414 h 215826"/>
              <a:gd name="connsiteX6" fmla="*/ 2079945 w 2308334"/>
              <a:gd name="connsiteY6" fmla="*/ 165014 h 215826"/>
              <a:gd name="connsiteX7" fmla="*/ 1698945 w 2308334"/>
              <a:gd name="connsiteY7" fmla="*/ 149774 h 215826"/>
              <a:gd name="connsiteX8" fmla="*/ 1312865 w 2308334"/>
              <a:gd name="connsiteY8" fmla="*/ 215814 h 215826"/>
              <a:gd name="connsiteX9" fmla="*/ 936945 w 2308334"/>
              <a:gd name="connsiteY9" fmla="*/ 154854 h 215826"/>
              <a:gd name="connsiteX10" fmla="*/ 632145 w 2308334"/>
              <a:gd name="connsiteY10" fmla="*/ 93894 h 215826"/>
              <a:gd name="connsiteX11" fmla="*/ 88585 w 2308334"/>
              <a:gd name="connsiteY11" fmla="*/ 139614 h 215826"/>
              <a:gd name="connsiteX12" fmla="*/ 7305 w 2308334"/>
              <a:gd name="connsiteY12" fmla="*/ 114214 h 215826"/>
              <a:gd name="connsiteX13" fmla="*/ 78425 w 2308334"/>
              <a:gd name="connsiteY13" fmla="*/ 48174 h 2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8334" h="215826">
                <a:moveTo>
                  <a:pt x="78425" y="48174"/>
                </a:moveTo>
                <a:cubicBezTo>
                  <a:pt x="189338" y="29547"/>
                  <a:pt x="483978" y="-10246"/>
                  <a:pt x="672785" y="2454"/>
                </a:cubicBezTo>
                <a:cubicBezTo>
                  <a:pt x="861592" y="15154"/>
                  <a:pt x="1021612" y="118447"/>
                  <a:pt x="1211265" y="124374"/>
                </a:cubicBezTo>
                <a:cubicBezTo>
                  <a:pt x="1400918" y="130301"/>
                  <a:pt x="1637138" y="47327"/>
                  <a:pt x="1810705" y="38014"/>
                </a:cubicBezTo>
                <a:cubicBezTo>
                  <a:pt x="1984272" y="28701"/>
                  <a:pt x="2173925" y="43094"/>
                  <a:pt x="2252665" y="68494"/>
                </a:cubicBezTo>
                <a:cubicBezTo>
                  <a:pt x="2331405" y="93894"/>
                  <a:pt x="2311932" y="174327"/>
                  <a:pt x="2283145" y="190414"/>
                </a:cubicBezTo>
                <a:cubicBezTo>
                  <a:pt x="2254358" y="206501"/>
                  <a:pt x="2177312" y="171787"/>
                  <a:pt x="2079945" y="165014"/>
                </a:cubicBezTo>
                <a:cubicBezTo>
                  <a:pt x="1982578" y="158241"/>
                  <a:pt x="1826792" y="141307"/>
                  <a:pt x="1698945" y="149774"/>
                </a:cubicBezTo>
                <a:cubicBezTo>
                  <a:pt x="1571098" y="158241"/>
                  <a:pt x="1439865" y="214967"/>
                  <a:pt x="1312865" y="215814"/>
                </a:cubicBezTo>
                <a:cubicBezTo>
                  <a:pt x="1185865" y="216661"/>
                  <a:pt x="1050398" y="175174"/>
                  <a:pt x="936945" y="154854"/>
                </a:cubicBezTo>
                <a:cubicBezTo>
                  <a:pt x="823492" y="134534"/>
                  <a:pt x="773538" y="96434"/>
                  <a:pt x="632145" y="93894"/>
                </a:cubicBezTo>
                <a:cubicBezTo>
                  <a:pt x="490752" y="91354"/>
                  <a:pt x="192725" y="136227"/>
                  <a:pt x="88585" y="139614"/>
                </a:cubicBezTo>
                <a:cubicBezTo>
                  <a:pt x="-15555" y="143001"/>
                  <a:pt x="8152" y="131147"/>
                  <a:pt x="7305" y="114214"/>
                </a:cubicBezTo>
                <a:cubicBezTo>
                  <a:pt x="6458" y="97281"/>
                  <a:pt x="-32488" y="66801"/>
                  <a:pt x="78425" y="48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  <a:gs pos="64999">
                <a:srgbClr val="BA0066"/>
              </a:gs>
              <a:gs pos="89999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Figura a mano libera 32"/>
          <p:cNvSpPr/>
          <p:nvPr/>
        </p:nvSpPr>
        <p:spPr>
          <a:xfrm>
            <a:off x="6836223" y="2986105"/>
            <a:ext cx="1389325" cy="64950"/>
          </a:xfrm>
          <a:custGeom>
            <a:avLst/>
            <a:gdLst>
              <a:gd name="connsiteX0" fmla="*/ 78425 w 2308334"/>
              <a:gd name="connsiteY0" fmla="*/ 48174 h 215826"/>
              <a:gd name="connsiteX1" fmla="*/ 672785 w 2308334"/>
              <a:gd name="connsiteY1" fmla="*/ 2454 h 215826"/>
              <a:gd name="connsiteX2" fmla="*/ 1211265 w 2308334"/>
              <a:gd name="connsiteY2" fmla="*/ 124374 h 215826"/>
              <a:gd name="connsiteX3" fmla="*/ 1810705 w 2308334"/>
              <a:gd name="connsiteY3" fmla="*/ 38014 h 215826"/>
              <a:gd name="connsiteX4" fmla="*/ 2252665 w 2308334"/>
              <a:gd name="connsiteY4" fmla="*/ 68494 h 215826"/>
              <a:gd name="connsiteX5" fmla="*/ 2283145 w 2308334"/>
              <a:gd name="connsiteY5" fmla="*/ 190414 h 215826"/>
              <a:gd name="connsiteX6" fmla="*/ 2079945 w 2308334"/>
              <a:gd name="connsiteY6" fmla="*/ 165014 h 215826"/>
              <a:gd name="connsiteX7" fmla="*/ 1698945 w 2308334"/>
              <a:gd name="connsiteY7" fmla="*/ 149774 h 215826"/>
              <a:gd name="connsiteX8" fmla="*/ 1312865 w 2308334"/>
              <a:gd name="connsiteY8" fmla="*/ 215814 h 215826"/>
              <a:gd name="connsiteX9" fmla="*/ 936945 w 2308334"/>
              <a:gd name="connsiteY9" fmla="*/ 154854 h 215826"/>
              <a:gd name="connsiteX10" fmla="*/ 632145 w 2308334"/>
              <a:gd name="connsiteY10" fmla="*/ 93894 h 215826"/>
              <a:gd name="connsiteX11" fmla="*/ 88585 w 2308334"/>
              <a:gd name="connsiteY11" fmla="*/ 139614 h 215826"/>
              <a:gd name="connsiteX12" fmla="*/ 7305 w 2308334"/>
              <a:gd name="connsiteY12" fmla="*/ 114214 h 215826"/>
              <a:gd name="connsiteX13" fmla="*/ 78425 w 2308334"/>
              <a:gd name="connsiteY13" fmla="*/ 48174 h 2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8334" h="215826">
                <a:moveTo>
                  <a:pt x="78425" y="48174"/>
                </a:moveTo>
                <a:cubicBezTo>
                  <a:pt x="189338" y="29547"/>
                  <a:pt x="483978" y="-10246"/>
                  <a:pt x="672785" y="2454"/>
                </a:cubicBezTo>
                <a:cubicBezTo>
                  <a:pt x="861592" y="15154"/>
                  <a:pt x="1021612" y="118447"/>
                  <a:pt x="1211265" y="124374"/>
                </a:cubicBezTo>
                <a:cubicBezTo>
                  <a:pt x="1400918" y="130301"/>
                  <a:pt x="1637138" y="47327"/>
                  <a:pt x="1810705" y="38014"/>
                </a:cubicBezTo>
                <a:cubicBezTo>
                  <a:pt x="1984272" y="28701"/>
                  <a:pt x="2173925" y="43094"/>
                  <a:pt x="2252665" y="68494"/>
                </a:cubicBezTo>
                <a:cubicBezTo>
                  <a:pt x="2331405" y="93894"/>
                  <a:pt x="2311932" y="174327"/>
                  <a:pt x="2283145" y="190414"/>
                </a:cubicBezTo>
                <a:cubicBezTo>
                  <a:pt x="2254358" y="206501"/>
                  <a:pt x="2177312" y="171787"/>
                  <a:pt x="2079945" y="165014"/>
                </a:cubicBezTo>
                <a:cubicBezTo>
                  <a:pt x="1982578" y="158241"/>
                  <a:pt x="1826792" y="141307"/>
                  <a:pt x="1698945" y="149774"/>
                </a:cubicBezTo>
                <a:cubicBezTo>
                  <a:pt x="1571098" y="158241"/>
                  <a:pt x="1439865" y="214967"/>
                  <a:pt x="1312865" y="215814"/>
                </a:cubicBezTo>
                <a:cubicBezTo>
                  <a:pt x="1185865" y="216661"/>
                  <a:pt x="1050398" y="175174"/>
                  <a:pt x="936945" y="154854"/>
                </a:cubicBezTo>
                <a:cubicBezTo>
                  <a:pt x="823492" y="134534"/>
                  <a:pt x="773538" y="96434"/>
                  <a:pt x="632145" y="93894"/>
                </a:cubicBezTo>
                <a:cubicBezTo>
                  <a:pt x="490752" y="91354"/>
                  <a:pt x="192725" y="136227"/>
                  <a:pt x="88585" y="139614"/>
                </a:cubicBezTo>
                <a:cubicBezTo>
                  <a:pt x="-15555" y="143001"/>
                  <a:pt x="8152" y="131147"/>
                  <a:pt x="7305" y="114214"/>
                </a:cubicBezTo>
                <a:cubicBezTo>
                  <a:pt x="6458" y="97281"/>
                  <a:pt x="-32488" y="66801"/>
                  <a:pt x="78425" y="48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  <a:gs pos="64999">
                <a:srgbClr val="BA0066"/>
              </a:gs>
              <a:gs pos="89999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Figura a mano libera 33"/>
          <p:cNvSpPr/>
          <p:nvPr/>
        </p:nvSpPr>
        <p:spPr>
          <a:xfrm>
            <a:off x="6797815" y="3103982"/>
            <a:ext cx="1485954" cy="64950"/>
          </a:xfrm>
          <a:custGeom>
            <a:avLst/>
            <a:gdLst>
              <a:gd name="connsiteX0" fmla="*/ 78425 w 2308334"/>
              <a:gd name="connsiteY0" fmla="*/ 48174 h 215826"/>
              <a:gd name="connsiteX1" fmla="*/ 672785 w 2308334"/>
              <a:gd name="connsiteY1" fmla="*/ 2454 h 215826"/>
              <a:gd name="connsiteX2" fmla="*/ 1211265 w 2308334"/>
              <a:gd name="connsiteY2" fmla="*/ 124374 h 215826"/>
              <a:gd name="connsiteX3" fmla="*/ 1810705 w 2308334"/>
              <a:gd name="connsiteY3" fmla="*/ 38014 h 215826"/>
              <a:gd name="connsiteX4" fmla="*/ 2252665 w 2308334"/>
              <a:gd name="connsiteY4" fmla="*/ 68494 h 215826"/>
              <a:gd name="connsiteX5" fmla="*/ 2283145 w 2308334"/>
              <a:gd name="connsiteY5" fmla="*/ 190414 h 215826"/>
              <a:gd name="connsiteX6" fmla="*/ 2079945 w 2308334"/>
              <a:gd name="connsiteY6" fmla="*/ 165014 h 215826"/>
              <a:gd name="connsiteX7" fmla="*/ 1698945 w 2308334"/>
              <a:gd name="connsiteY7" fmla="*/ 149774 h 215826"/>
              <a:gd name="connsiteX8" fmla="*/ 1312865 w 2308334"/>
              <a:gd name="connsiteY8" fmla="*/ 215814 h 215826"/>
              <a:gd name="connsiteX9" fmla="*/ 936945 w 2308334"/>
              <a:gd name="connsiteY9" fmla="*/ 154854 h 215826"/>
              <a:gd name="connsiteX10" fmla="*/ 632145 w 2308334"/>
              <a:gd name="connsiteY10" fmla="*/ 93894 h 215826"/>
              <a:gd name="connsiteX11" fmla="*/ 88585 w 2308334"/>
              <a:gd name="connsiteY11" fmla="*/ 139614 h 215826"/>
              <a:gd name="connsiteX12" fmla="*/ 7305 w 2308334"/>
              <a:gd name="connsiteY12" fmla="*/ 114214 h 215826"/>
              <a:gd name="connsiteX13" fmla="*/ 78425 w 2308334"/>
              <a:gd name="connsiteY13" fmla="*/ 48174 h 2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8334" h="215826">
                <a:moveTo>
                  <a:pt x="78425" y="48174"/>
                </a:moveTo>
                <a:cubicBezTo>
                  <a:pt x="189338" y="29547"/>
                  <a:pt x="483978" y="-10246"/>
                  <a:pt x="672785" y="2454"/>
                </a:cubicBezTo>
                <a:cubicBezTo>
                  <a:pt x="861592" y="15154"/>
                  <a:pt x="1021612" y="118447"/>
                  <a:pt x="1211265" y="124374"/>
                </a:cubicBezTo>
                <a:cubicBezTo>
                  <a:pt x="1400918" y="130301"/>
                  <a:pt x="1637138" y="47327"/>
                  <a:pt x="1810705" y="38014"/>
                </a:cubicBezTo>
                <a:cubicBezTo>
                  <a:pt x="1984272" y="28701"/>
                  <a:pt x="2173925" y="43094"/>
                  <a:pt x="2252665" y="68494"/>
                </a:cubicBezTo>
                <a:cubicBezTo>
                  <a:pt x="2331405" y="93894"/>
                  <a:pt x="2311932" y="174327"/>
                  <a:pt x="2283145" y="190414"/>
                </a:cubicBezTo>
                <a:cubicBezTo>
                  <a:pt x="2254358" y="206501"/>
                  <a:pt x="2177312" y="171787"/>
                  <a:pt x="2079945" y="165014"/>
                </a:cubicBezTo>
                <a:cubicBezTo>
                  <a:pt x="1982578" y="158241"/>
                  <a:pt x="1826792" y="141307"/>
                  <a:pt x="1698945" y="149774"/>
                </a:cubicBezTo>
                <a:cubicBezTo>
                  <a:pt x="1571098" y="158241"/>
                  <a:pt x="1439865" y="214967"/>
                  <a:pt x="1312865" y="215814"/>
                </a:cubicBezTo>
                <a:cubicBezTo>
                  <a:pt x="1185865" y="216661"/>
                  <a:pt x="1050398" y="175174"/>
                  <a:pt x="936945" y="154854"/>
                </a:cubicBezTo>
                <a:cubicBezTo>
                  <a:pt x="823492" y="134534"/>
                  <a:pt x="773538" y="96434"/>
                  <a:pt x="632145" y="93894"/>
                </a:cubicBezTo>
                <a:cubicBezTo>
                  <a:pt x="490752" y="91354"/>
                  <a:pt x="192725" y="136227"/>
                  <a:pt x="88585" y="139614"/>
                </a:cubicBezTo>
                <a:cubicBezTo>
                  <a:pt x="-15555" y="143001"/>
                  <a:pt x="8152" y="131147"/>
                  <a:pt x="7305" y="114214"/>
                </a:cubicBezTo>
                <a:cubicBezTo>
                  <a:pt x="6458" y="97281"/>
                  <a:pt x="-32488" y="66801"/>
                  <a:pt x="78425" y="48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  <a:gs pos="64999">
                <a:srgbClr val="BA0066"/>
              </a:gs>
              <a:gs pos="89999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Figura a mano libera 34"/>
          <p:cNvSpPr/>
          <p:nvPr/>
        </p:nvSpPr>
        <p:spPr>
          <a:xfrm>
            <a:off x="6846129" y="2778763"/>
            <a:ext cx="1389325" cy="70330"/>
          </a:xfrm>
          <a:custGeom>
            <a:avLst/>
            <a:gdLst>
              <a:gd name="connsiteX0" fmla="*/ 78425 w 2308334"/>
              <a:gd name="connsiteY0" fmla="*/ 48174 h 215826"/>
              <a:gd name="connsiteX1" fmla="*/ 672785 w 2308334"/>
              <a:gd name="connsiteY1" fmla="*/ 2454 h 215826"/>
              <a:gd name="connsiteX2" fmla="*/ 1211265 w 2308334"/>
              <a:gd name="connsiteY2" fmla="*/ 124374 h 215826"/>
              <a:gd name="connsiteX3" fmla="*/ 1810705 w 2308334"/>
              <a:gd name="connsiteY3" fmla="*/ 38014 h 215826"/>
              <a:gd name="connsiteX4" fmla="*/ 2252665 w 2308334"/>
              <a:gd name="connsiteY4" fmla="*/ 68494 h 215826"/>
              <a:gd name="connsiteX5" fmla="*/ 2283145 w 2308334"/>
              <a:gd name="connsiteY5" fmla="*/ 190414 h 215826"/>
              <a:gd name="connsiteX6" fmla="*/ 2079945 w 2308334"/>
              <a:gd name="connsiteY6" fmla="*/ 165014 h 215826"/>
              <a:gd name="connsiteX7" fmla="*/ 1698945 w 2308334"/>
              <a:gd name="connsiteY7" fmla="*/ 149774 h 215826"/>
              <a:gd name="connsiteX8" fmla="*/ 1312865 w 2308334"/>
              <a:gd name="connsiteY8" fmla="*/ 215814 h 215826"/>
              <a:gd name="connsiteX9" fmla="*/ 936945 w 2308334"/>
              <a:gd name="connsiteY9" fmla="*/ 154854 h 215826"/>
              <a:gd name="connsiteX10" fmla="*/ 632145 w 2308334"/>
              <a:gd name="connsiteY10" fmla="*/ 93894 h 215826"/>
              <a:gd name="connsiteX11" fmla="*/ 88585 w 2308334"/>
              <a:gd name="connsiteY11" fmla="*/ 139614 h 215826"/>
              <a:gd name="connsiteX12" fmla="*/ 7305 w 2308334"/>
              <a:gd name="connsiteY12" fmla="*/ 114214 h 215826"/>
              <a:gd name="connsiteX13" fmla="*/ 78425 w 2308334"/>
              <a:gd name="connsiteY13" fmla="*/ 48174 h 2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8334" h="215826">
                <a:moveTo>
                  <a:pt x="78425" y="48174"/>
                </a:moveTo>
                <a:cubicBezTo>
                  <a:pt x="189338" y="29547"/>
                  <a:pt x="483978" y="-10246"/>
                  <a:pt x="672785" y="2454"/>
                </a:cubicBezTo>
                <a:cubicBezTo>
                  <a:pt x="861592" y="15154"/>
                  <a:pt x="1021612" y="118447"/>
                  <a:pt x="1211265" y="124374"/>
                </a:cubicBezTo>
                <a:cubicBezTo>
                  <a:pt x="1400918" y="130301"/>
                  <a:pt x="1637138" y="47327"/>
                  <a:pt x="1810705" y="38014"/>
                </a:cubicBezTo>
                <a:cubicBezTo>
                  <a:pt x="1984272" y="28701"/>
                  <a:pt x="2173925" y="43094"/>
                  <a:pt x="2252665" y="68494"/>
                </a:cubicBezTo>
                <a:cubicBezTo>
                  <a:pt x="2331405" y="93894"/>
                  <a:pt x="2311932" y="174327"/>
                  <a:pt x="2283145" y="190414"/>
                </a:cubicBezTo>
                <a:cubicBezTo>
                  <a:pt x="2254358" y="206501"/>
                  <a:pt x="2177312" y="171787"/>
                  <a:pt x="2079945" y="165014"/>
                </a:cubicBezTo>
                <a:cubicBezTo>
                  <a:pt x="1982578" y="158241"/>
                  <a:pt x="1826792" y="141307"/>
                  <a:pt x="1698945" y="149774"/>
                </a:cubicBezTo>
                <a:cubicBezTo>
                  <a:pt x="1571098" y="158241"/>
                  <a:pt x="1439865" y="214967"/>
                  <a:pt x="1312865" y="215814"/>
                </a:cubicBezTo>
                <a:cubicBezTo>
                  <a:pt x="1185865" y="216661"/>
                  <a:pt x="1050398" y="175174"/>
                  <a:pt x="936945" y="154854"/>
                </a:cubicBezTo>
                <a:cubicBezTo>
                  <a:pt x="823492" y="134534"/>
                  <a:pt x="773538" y="96434"/>
                  <a:pt x="632145" y="93894"/>
                </a:cubicBezTo>
                <a:cubicBezTo>
                  <a:pt x="490752" y="91354"/>
                  <a:pt x="192725" y="136227"/>
                  <a:pt x="88585" y="139614"/>
                </a:cubicBezTo>
                <a:cubicBezTo>
                  <a:pt x="-15555" y="143001"/>
                  <a:pt x="8152" y="131147"/>
                  <a:pt x="7305" y="114214"/>
                </a:cubicBezTo>
                <a:cubicBezTo>
                  <a:pt x="6458" y="97281"/>
                  <a:pt x="-32488" y="66801"/>
                  <a:pt x="78425" y="48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  <a:gs pos="64999">
                <a:srgbClr val="BA0066"/>
              </a:gs>
              <a:gs pos="89999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Figura a mano libera 35"/>
          <p:cNvSpPr/>
          <p:nvPr/>
        </p:nvSpPr>
        <p:spPr>
          <a:xfrm>
            <a:off x="6846129" y="2917938"/>
            <a:ext cx="1389325" cy="64950"/>
          </a:xfrm>
          <a:custGeom>
            <a:avLst/>
            <a:gdLst>
              <a:gd name="connsiteX0" fmla="*/ 78425 w 2308334"/>
              <a:gd name="connsiteY0" fmla="*/ 48174 h 215826"/>
              <a:gd name="connsiteX1" fmla="*/ 672785 w 2308334"/>
              <a:gd name="connsiteY1" fmla="*/ 2454 h 215826"/>
              <a:gd name="connsiteX2" fmla="*/ 1211265 w 2308334"/>
              <a:gd name="connsiteY2" fmla="*/ 124374 h 215826"/>
              <a:gd name="connsiteX3" fmla="*/ 1810705 w 2308334"/>
              <a:gd name="connsiteY3" fmla="*/ 38014 h 215826"/>
              <a:gd name="connsiteX4" fmla="*/ 2252665 w 2308334"/>
              <a:gd name="connsiteY4" fmla="*/ 68494 h 215826"/>
              <a:gd name="connsiteX5" fmla="*/ 2283145 w 2308334"/>
              <a:gd name="connsiteY5" fmla="*/ 190414 h 215826"/>
              <a:gd name="connsiteX6" fmla="*/ 2079945 w 2308334"/>
              <a:gd name="connsiteY6" fmla="*/ 165014 h 215826"/>
              <a:gd name="connsiteX7" fmla="*/ 1698945 w 2308334"/>
              <a:gd name="connsiteY7" fmla="*/ 149774 h 215826"/>
              <a:gd name="connsiteX8" fmla="*/ 1312865 w 2308334"/>
              <a:gd name="connsiteY8" fmla="*/ 215814 h 215826"/>
              <a:gd name="connsiteX9" fmla="*/ 936945 w 2308334"/>
              <a:gd name="connsiteY9" fmla="*/ 154854 h 215826"/>
              <a:gd name="connsiteX10" fmla="*/ 632145 w 2308334"/>
              <a:gd name="connsiteY10" fmla="*/ 93894 h 215826"/>
              <a:gd name="connsiteX11" fmla="*/ 88585 w 2308334"/>
              <a:gd name="connsiteY11" fmla="*/ 139614 h 215826"/>
              <a:gd name="connsiteX12" fmla="*/ 7305 w 2308334"/>
              <a:gd name="connsiteY12" fmla="*/ 114214 h 215826"/>
              <a:gd name="connsiteX13" fmla="*/ 78425 w 2308334"/>
              <a:gd name="connsiteY13" fmla="*/ 48174 h 2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8334" h="215826">
                <a:moveTo>
                  <a:pt x="78425" y="48174"/>
                </a:moveTo>
                <a:cubicBezTo>
                  <a:pt x="189338" y="29547"/>
                  <a:pt x="483978" y="-10246"/>
                  <a:pt x="672785" y="2454"/>
                </a:cubicBezTo>
                <a:cubicBezTo>
                  <a:pt x="861592" y="15154"/>
                  <a:pt x="1021612" y="118447"/>
                  <a:pt x="1211265" y="124374"/>
                </a:cubicBezTo>
                <a:cubicBezTo>
                  <a:pt x="1400918" y="130301"/>
                  <a:pt x="1637138" y="47327"/>
                  <a:pt x="1810705" y="38014"/>
                </a:cubicBezTo>
                <a:cubicBezTo>
                  <a:pt x="1984272" y="28701"/>
                  <a:pt x="2173925" y="43094"/>
                  <a:pt x="2252665" y="68494"/>
                </a:cubicBezTo>
                <a:cubicBezTo>
                  <a:pt x="2331405" y="93894"/>
                  <a:pt x="2311932" y="174327"/>
                  <a:pt x="2283145" y="190414"/>
                </a:cubicBezTo>
                <a:cubicBezTo>
                  <a:pt x="2254358" y="206501"/>
                  <a:pt x="2177312" y="171787"/>
                  <a:pt x="2079945" y="165014"/>
                </a:cubicBezTo>
                <a:cubicBezTo>
                  <a:pt x="1982578" y="158241"/>
                  <a:pt x="1826792" y="141307"/>
                  <a:pt x="1698945" y="149774"/>
                </a:cubicBezTo>
                <a:cubicBezTo>
                  <a:pt x="1571098" y="158241"/>
                  <a:pt x="1439865" y="214967"/>
                  <a:pt x="1312865" y="215814"/>
                </a:cubicBezTo>
                <a:cubicBezTo>
                  <a:pt x="1185865" y="216661"/>
                  <a:pt x="1050398" y="175174"/>
                  <a:pt x="936945" y="154854"/>
                </a:cubicBezTo>
                <a:cubicBezTo>
                  <a:pt x="823492" y="134534"/>
                  <a:pt x="773538" y="96434"/>
                  <a:pt x="632145" y="93894"/>
                </a:cubicBezTo>
                <a:cubicBezTo>
                  <a:pt x="490752" y="91354"/>
                  <a:pt x="192725" y="136227"/>
                  <a:pt x="88585" y="139614"/>
                </a:cubicBezTo>
                <a:cubicBezTo>
                  <a:pt x="-15555" y="143001"/>
                  <a:pt x="8152" y="131147"/>
                  <a:pt x="7305" y="114214"/>
                </a:cubicBezTo>
                <a:cubicBezTo>
                  <a:pt x="6458" y="97281"/>
                  <a:pt x="-32488" y="66801"/>
                  <a:pt x="78425" y="48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  <a:gs pos="64999">
                <a:srgbClr val="BA0066"/>
              </a:gs>
              <a:gs pos="89999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Figura a mano libera 36"/>
          <p:cNvSpPr/>
          <p:nvPr/>
        </p:nvSpPr>
        <p:spPr>
          <a:xfrm>
            <a:off x="6807720" y="3035815"/>
            <a:ext cx="1485954" cy="64950"/>
          </a:xfrm>
          <a:custGeom>
            <a:avLst/>
            <a:gdLst>
              <a:gd name="connsiteX0" fmla="*/ 78425 w 2308334"/>
              <a:gd name="connsiteY0" fmla="*/ 48174 h 215826"/>
              <a:gd name="connsiteX1" fmla="*/ 672785 w 2308334"/>
              <a:gd name="connsiteY1" fmla="*/ 2454 h 215826"/>
              <a:gd name="connsiteX2" fmla="*/ 1211265 w 2308334"/>
              <a:gd name="connsiteY2" fmla="*/ 124374 h 215826"/>
              <a:gd name="connsiteX3" fmla="*/ 1810705 w 2308334"/>
              <a:gd name="connsiteY3" fmla="*/ 38014 h 215826"/>
              <a:gd name="connsiteX4" fmla="*/ 2252665 w 2308334"/>
              <a:gd name="connsiteY4" fmla="*/ 68494 h 215826"/>
              <a:gd name="connsiteX5" fmla="*/ 2283145 w 2308334"/>
              <a:gd name="connsiteY5" fmla="*/ 190414 h 215826"/>
              <a:gd name="connsiteX6" fmla="*/ 2079945 w 2308334"/>
              <a:gd name="connsiteY6" fmla="*/ 165014 h 215826"/>
              <a:gd name="connsiteX7" fmla="*/ 1698945 w 2308334"/>
              <a:gd name="connsiteY7" fmla="*/ 149774 h 215826"/>
              <a:gd name="connsiteX8" fmla="*/ 1312865 w 2308334"/>
              <a:gd name="connsiteY8" fmla="*/ 215814 h 215826"/>
              <a:gd name="connsiteX9" fmla="*/ 936945 w 2308334"/>
              <a:gd name="connsiteY9" fmla="*/ 154854 h 215826"/>
              <a:gd name="connsiteX10" fmla="*/ 632145 w 2308334"/>
              <a:gd name="connsiteY10" fmla="*/ 93894 h 215826"/>
              <a:gd name="connsiteX11" fmla="*/ 88585 w 2308334"/>
              <a:gd name="connsiteY11" fmla="*/ 139614 h 215826"/>
              <a:gd name="connsiteX12" fmla="*/ 7305 w 2308334"/>
              <a:gd name="connsiteY12" fmla="*/ 114214 h 215826"/>
              <a:gd name="connsiteX13" fmla="*/ 78425 w 2308334"/>
              <a:gd name="connsiteY13" fmla="*/ 48174 h 215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08334" h="215826">
                <a:moveTo>
                  <a:pt x="78425" y="48174"/>
                </a:moveTo>
                <a:cubicBezTo>
                  <a:pt x="189338" y="29547"/>
                  <a:pt x="483978" y="-10246"/>
                  <a:pt x="672785" y="2454"/>
                </a:cubicBezTo>
                <a:cubicBezTo>
                  <a:pt x="861592" y="15154"/>
                  <a:pt x="1021612" y="118447"/>
                  <a:pt x="1211265" y="124374"/>
                </a:cubicBezTo>
                <a:cubicBezTo>
                  <a:pt x="1400918" y="130301"/>
                  <a:pt x="1637138" y="47327"/>
                  <a:pt x="1810705" y="38014"/>
                </a:cubicBezTo>
                <a:cubicBezTo>
                  <a:pt x="1984272" y="28701"/>
                  <a:pt x="2173925" y="43094"/>
                  <a:pt x="2252665" y="68494"/>
                </a:cubicBezTo>
                <a:cubicBezTo>
                  <a:pt x="2331405" y="93894"/>
                  <a:pt x="2311932" y="174327"/>
                  <a:pt x="2283145" y="190414"/>
                </a:cubicBezTo>
                <a:cubicBezTo>
                  <a:pt x="2254358" y="206501"/>
                  <a:pt x="2177312" y="171787"/>
                  <a:pt x="2079945" y="165014"/>
                </a:cubicBezTo>
                <a:cubicBezTo>
                  <a:pt x="1982578" y="158241"/>
                  <a:pt x="1826792" y="141307"/>
                  <a:pt x="1698945" y="149774"/>
                </a:cubicBezTo>
                <a:cubicBezTo>
                  <a:pt x="1571098" y="158241"/>
                  <a:pt x="1439865" y="214967"/>
                  <a:pt x="1312865" y="215814"/>
                </a:cubicBezTo>
                <a:cubicBezTo>
                  <a:pt x="1185865" y="216661"/>
                  <a:pt x="1050398" y="175174"/>
                  <a:pt x="936945" y="154854"/>
                </a:cubicBezTo>
                <a:cubicBezTo>
                  <a:pt x="823492" y="134534"/>
                  <a:pt x="773538" y="96434"/>
                  <a:pt x="632145" y="93894"/>
                </a:cubicBezTo>
                <a:cubicBezTo>
                  <a:pt x="490752" y="91354"/>
                  <a:pt x="192725" y="136227"/>
                  <a:pt x="88585" y="139614"/>
                </a:cubicBezTo>
                <a:cubicBezTo>
                  <a:pt x="-15555" y="143001"/>
                  <a:pt x="8152" y="131147"/>
                  <a:pt x="7305" y="114214"/>
                </a:cubicBezTo>
                <a:cubicBezTo>
                  <a:pt x="6458" y="97281"/>
                  <a:pt x="-32488" y="66801"/>
                  <a:pt x="78425" y="48174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50000"/>
                </a:schemeClr>
              </a:gs>
              <a:gs pos="30000">
                <a:schemeClr val="accent3">
                  <a:lumMod val="75000"/>
                </a:schemeClr>
              </a:gs>
              <a:gs pos="64999">
                <a:srgbClr val="BA0066"/>
              </a:gs>
              <a:gs pos="89999">
                <a:srgbClr val="C00000"/>
              </a:gs>
              <a:gs pos="100000">
                <a:schemeClr val="accent6">
                  <a:lumMod val="5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Figura a mano libera 37"/>
          <p:cNvSpPr/>
          <p:nvPr/>
        </p:nvSpPr>
        <p:spPr>
          <a:xfrm>
            <a:off x="7255647" y="2776776"/>
            <a:ext cx="543617" cy="524513"/>
          </a:xfrm>
          <a:custGeom>
            <a:avLst/>
            <a:gdLst>
              <a:gd name="connsiteX0" fmla="*/ 243540 w 903208"/>
              <a:gd name="connsiteY0" fmla="*/ 136215 h 871467"/>
              <a:gd name="connsiteX1" fmla="*/ 349 w 903208"/>
              <a:gd name="connsiteY1" fmla="*/ 496138 h 871467"/>
              <a:gd name="connsiteX2" fmla="*/ 301906 w 903208"/>
              <a:gd name="connsiteY2" fmla="*/ 778240 h 871467"/>
              <a:gd name="connsiteX3" fmla="*/ 399183 w 903208"/>
              <a:gd name="connsiteY3" fmla="*/ 865789 h 871467"/>
              <a:gd name="connsiteX4" fmla="*/ 642374 w 903208"/>
              <a:gd name="connsiteY4" fmla="*/ 642053 h 871467"/>
              <a:gd name="connsiteX5" fmla="*/ 846655 w 903208"/>
              <a:gd name="connsiteY5" fmla="*/ 564232 h 871467"/>
              <a:gd name="connsiteX6" fmla="*/ 895293 w 903208"/>
              <a:gd name="connsiteY6" fmla="*/ 233491 h 871467"/>
              <a:gd name="connsiteX7" fmla="*/ 710468 w 903208"/>
              <a:gd name="connsiteY7" fmla="*/ 107032 h 871467"/>
              <a:gd name="connsiteX8" fmla="*/ 340817 w 903208"/>
              <a:gd name="connsiteY8" fmla="*/ 27 h 871467"/>
              <a:gd name="connsiteX9" fmla="*/ 243540 w 903208"/>
              <a:gd name="connsiteY9" fmla="*/ 136215 h 871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03208" h="871467">
                <a:moveTo>
                  <a:pt x="243540" y="136215"/>
                </a:moveTo>
                <a:cubicBezTo>
                  <a:pt x="186795" y="218900"/>
                  <a:pt x="-9379" y="389134"/>
                  <a:pt x="349" y="496138"/>
                </a:cubicBezTo>
                <a:cubicBezTo>
                  <a:pt x="10077" y="603142"/>
                  <a:pt x="235434" y="716631"/>
                  <a:pt x="301906" y="778240"/>
                </a:cubicBezTo>
                <a:cubicBezTo>
                  <a:pt x="368378" y="839849"/>
                  <a:pt x="342438" y="888487"/>
                  <a:pt x="399183" y="865789"/>
                </a:cubicBezTo>
                <a:cubicBezTo>
                  <a:pt x="455928" y="843091"/>
                  <a:pt x="567795" y="692312"/>
                  <a:pt x="642374" y="642053"/>
                </a:cubicBezTo>
                <a:cubicBezTo>
                  <a:pt x="716953" y="591794"/>
                  <a:pt x="804502" y="632326"/>
                  <a:pt x="846655" y="564232"/>
                </a:cubicBezTo>
                <a:cubicBezTo>
                  <a:pt x="888808" y="496138"/>
                  <a:pt x="917991" y="309691"/>
                  <a:pt x="895293" y="233491"/>
                </a:cubicBezTo>
                <a:cubicBezTo>
                  <a:pt x="872595" y="157291"/>
                  <a:pt x="802881" y="145943"/>
                  <a:pt x="710468" y="107032"/>
                </a:cubicBezTo>
                <a:cubicBezTo>
                  <a:pt x="618055" y="68121"/>
                  <a:pt x="417017" y="-1594"/>
                  <a:pt x="340817" y="27"/>
                </a:cubicBezTo>
                <a:cubicBezTo>
                  <a:pt x="264617" y="1648"/>
                  <a:pt x="300285" y="53530"/>
                  <a:pt x="243540" y="136215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50000"/>
                </a:srgbClr>
              </a:gs>
              <a:gs pos="39999">
                <a:srgbClr val="0A128C">
                  <a:alpha val="50000"/>
                </a:srgbClr>
              </a:gs>
              <a:gs pos="70000">
                <a:srgbClr val="181CC7">
                  <a:alpha val="50000"/>
                </a:srgbClr>
              </a:gs>
              <a:gs pos="88000">
                <a:srgbClr val="7005D4"/>
              </a:gs>
              <a:gs pos="100000">
                <a:srgbClr val="8C3D91"/>
              </a:gs>
            </a:gsLst>
            <a:lin ang="540000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100" dirty="0" err="1" smtClean="0">
                <a:solidFill>
                  <a:srgbClr val="FFFF00"/>
                </a:solidFill>
              </a:rPr>
              <a:t>tumor</a:t>
            </a:r>
            <a:endParaRPr lang="fr-FR" sz="1100" dirty="0">
              <a:solidFill>
                <a:srgbClr val="FFFF00"/>
              </a:solidFill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60332" y="884454"/>
            <a:ext cx="3112851" cy="271477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ttangolo 39"/>
          <p:cNvSpPr/>
          <p:nvPr/>
        </p:nvSpPr>
        <p:spPr>
          <a:xfrm>
            <a:off x="6011692" y="3363440"/>
            <a:ext cx="31474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00" b="1" dirty="0" smtClean="0"/>
              <a:t>Source: </a:t>
            </a:r>
            <a:r>
              <a:rPr lang="fr-FR" sz="1000" b="1" dirty="0" smtClean="0">
                <a:hlinkClick r:id="rId4"/>
              </a:rPr>
              <a:t>www.bio.utexas.edu</a:t>
            </a:r>
            <a:endParaRPr lang="fr-FR" sz="1000" b="1" dirty="0" smtClean="0"/>
          </a:p>
        </p:txBody>
      </p:sp>
    </p:spTree>
    <p:extLst>
      <p:ext uri="{BB962C8B-B14F-4D97-AF65-F5344CB8AC3E}">
        <p14:creationId xmlns:p14="http://schemas.microsoft.com/office/powerpoint/2010/main" val="394693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5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047" y="3996521"/>
            <a:ext cx="5184121" cy="228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" name="Rettangolo 51"/>
          <p:cNvSpPr/>
          <p:nvPr/>
        </p:nvSpPr>
        <p:spPr>
          <a:xfrm>
            <a:off x="722823" y="3826516"/>
            <a:ext cx="5174393" cy="2000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39999">
                <a:schemeClr val="accent3">
                  <a:lumMod val="50000"/>
                </a:scheme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Venules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bed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53" name="Rettangolo 52"/>
          <p:cNvSpPr/>
          <p:nvPr/>
        </p:nvSpPr>
        <p:spPr>
          <a:xfrm>
            <a:off x="713095" y="6225303"/>
            <a:ext cx="5184121" cy="200054"/>
          </a:xfrm>
          <a:prstGeom prst="rect">
            <a:avLst/>
          </a:prstGeom>
          <a:gradFill>
            <a:gsLst>
              <a:gs pos="0">
                <a:srgbClr val="C00000"/>
              </a:gs>
              <a:gs pos="39999">
                <a:srgbClr val="C00000"/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Arterioles bed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54" name="Connettore 2 53"/>
          <p:cNvCxnSpPr/>
          <p:nvPr/>
        </p:nvCxnSpPr>
        <p:spPr>
          <a:xfrm>
            <a:off x="153712" y="6225303"/>
            <a:ext cx="61326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CasellaDiTesto 54"/>
          <p:cNvSpPr txBox="1"/>
          <p:nvPr/>
        </p:nvSpPr>
        <p:spPr>
          <a:xfrm>
            <a:off x="838840" y="2163016"/>
            <a:ext cx="3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z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6" name="CasellaDiTesto 55"/>
          <p:cNvSpPr txBox="1"/>
          <p:nvPr/>
        </p:nvSpPr>
        <p:spPr>
          <a:xfrm>
            <a:off x="5895638" y="5768364"/>
            <a:ext cx="75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57" name="Torta 56"/>
          <p:cNvSpPr/>
          <p:nvPr/>
        </p:nvSpPr>
        <p:spPr>
          <a:xfrm rot="10800000">
            <a:off x="632823" y="5033028"/>
            <a:ext cx="180000" cy="180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8" name="Torta 57"/>
          <p:cNvSpPr>
            <a:spLocks noChangeAspect="1"/>
          </p:cNvSpPr>
          <p:nvPr/>
        </p:nvSpPr>
        <p:spPr>
          <a:xfrm rot="10800000">
            <a:off x="578823" y="4979028"/>
            <a:ext cx="288000" cy="288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9" name="Torta 58"/>
          <p:cNvSpPr>
            <a:spLocks noChangeAspect="1"/>
          </p:cNvSpPr>
          <p:nvPr/>
        </p:nvSpPr>
        <p:spPr>
          <a:xfrm rot="10800000">
            <a:off x="510227" y="4907028"/>
            <a:ext cx="432000" cy="432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60" name="Connettore 2 59"/>
          <p:cNvCxnSpPr/>
          <p:nvPr/>
        </p:nvCxnSpPr>
        <p:spPr>
          <a:xfrm flipV="1">
            <a:off x="703367" y="2324170"/>
            <a:ext cx="19456" cy="44542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orta 60"/>
          <p:cNvSpPr>
            <a:spLocks noChangeAspect="1"/>
          </p:cNvSpPr>
          <p:nvPr/>
        </p:nvSpPr>
        <p:spPr>
          <a:xfrm rot="10800000">
            <a:off x="582226" y="4978140"/>
            <a:ext cx="288000" cy="288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2" name="Arco 61"/>
          <p:cNvSpPr>
            <a:spLocks noChangeAspect="1"/>
          </p:cNvSpPr>
          <p:nvPr/>
        </p:nvSpPr>
        <p:spPr>
          <a:xfrm>
            <a:off x="367902" y="4756932"/>
            <a:ext cx="720000" cy="720000"/>
          </a:xfrm>
          <a:prstGeom prst="arc">
            <a:avLst>
              <a:gd name="adj1" fmla="val 16200000"/>
              <a:gd name="adj2" fmla="val 5474184"/>
            </a:avLst>
          </a:prstGeom>
          <a:ln w="25400" cmpd="sng">
            <a:solidFill>
              <a:srgbClr val="33CC3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3" name="Arco 62"/>
          <p:cNvSpPr>
            <a:spLocks noChangeAspect="1"/>
          </p:cNvSpPr>
          <p:nvPr/>
        </p:nvSpPr>
        <p:spPr>
          <a:xfrm>
            <a:off x="87417" y="4481526"/>
            <a:ext cx="1270812" cy="1270812"/>
          </a:xfrm>
          <a:prstGeom prst="arc">
            <a:avLst>
              <a:gd name="adj1" fmla="val 16200000"/>
              <a:gd name="adj2" fmla="val 5474184"/>
            </a:avLst>
          </a:prstGeom>
          <a:ln w="25400" cmpd="sng">
            <a:solidFill>
              <a:srgbClr val="33CC3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4" name="Arco 63"/>
          <p:cNvSpPr>
            <a:spLocks noChangeAspect="1"/>
          </p:cNvSpPr>
          <p:nvPr/>
        </p:nvSpPr>
        <p:spPr>
          <a:xfrm>
            <a:off x="-161161" y="4252404"/>
            <a:ext cx="1729055" cy="1729055"/>
          </a:xfrm>
          <a:prstGeom prst="arc">
            <a:avLst>
              <a:gd name="adj1" fmla="val 16200000"/>
              <a:gd name="adj2" fmla="val 5474184"/>
            </a:avLst>
          </a:prstGeom>
          <a:ln w="25400" cmpd="sng">
            <a:solidFill>
              <a:srgbClr val="33CC3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1" name="Rettangolo 80"/>
          <p:cNvSpPr/>
          <p:nvPr/>
        </p:nvSpPr>
        <p:spPr>
          <a:xfrm>
            <a:off x="713095" y="4026569"/>
            <a:ext cx="5174393" cy="10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alpha val="40000"/>
                </a:schemeClr>
              </a:gs>
              <a:gs pos="39999">
                <a:schemeClr val="accent3">
                  <a:lumMod val="50000"/>
                  <a:alpha val="40000"/>
                </a:scheme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Interfacial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area </a:t>
            </a:r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EC</a:t>
            </a:r>
            <a:endParaRPr lang="fr-FR" sz="10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85" name="Rettangolo 84"/>
          <p:cNvSpPr/>
          <p:nvPr/>
        </p:nvSpPr>
        <p:spPr>
          <a:xfrm>
            <a:off x="729654" y="6110021"/>
            <a:ext cx="5174393" cy="10800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50000"/>
                </a:srgbClr>
              </a:gs>
              <a:gs pos="39999">
                <a:srgbClr val="C00000">
                  <a:alpha val="50000"/>
                </a:srgb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Interfacial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area </a:t>
            </a:r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EC</a:t>
            </a:r>
            <a:endParaRPr lang="fr-FR" sz="10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2626071" y="1105954"/>
            <a:ext cx="6205509" cy="1055656"/>
            <a:chOff x="2626071" y="1105954"/>
            <a:chExt cx="6205509" cy="1055656"/>
          </a:xfrm>
        </p:grpSpPr>
        <p:sp>
          <p:nvSpPr>
            <p:cNvPr id="8" name="Rettangolo 7"/>
            <p:cNvSpPr/>
            <p:nvPr/>
          </p:nvSpPr>
          <p:spPr>
            <a:xfrm>
              <a:off x="2626071" y="1290024"/>
              <a:ext cx="6205509" cy="871586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95" name="Oggetto 9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50066038"/>
                </p:ext>
              </p:extLst>
            </p:nvPr>
          </p:nvGraphicFramePr>
          <p:xfrm>
            <a:off x="2837040" y="1490228"/>
            <a:ext cx="5379696" cy="5330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4176" name="Equation" r:id="rId4" imgW="4483080" imgH="444240" progId="Equation.DSMT4">
                    <p:embed/>
                  </p:oleObj>
                </mc:Choice>
                <mc:Fallback>
                  <p:oleObj name="Equation" r:id="rId4" imgW="448308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37040" y="1490228"/>
                          <a:ext cx="5379696" cy="533088"/>
                        </a:xfrm>
                        <a:prstGeom prst="rect">
                          <a:avLst/>
                        </a:prstGeom>
                        <a:noFill/>
                        <a:ln w="15875"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CasellaDiTesto 5"/>
            <p:cNvSpPr txBox="1"/>
            <p:nvPr/>
          </p:nvSpPr>
          <p:spPr>
            <a:xfrm>
              <a:off x="2836211" y="1105954"/>
              <a:ext cx="122442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smtClean="0">
                  <a:solidFill>
                    <a:srgbClr val="00B050"/>
                  </a:solidFill>
                  <a:latin typeface="Calibri Light" panose="020F0302020204030204" pitchFamily="34" charset="0"/>
                </a:rPr>
                <a:t>TAF release</a:t>
              </a:r>
              <a:endParaRPr lang="fr-FR" sz="1600" b="1" dirty="0">
                <a:solidFill>
                  <a:srgbClr val="00B050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28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Angiogenesis: </a:t>
            </a:r>
            <a:r>
              <a:rPr lang="en-US" sz="2000" dirty="0" smtClean="0">
                <a:solidFill>
                  <a:srgbClr val="FFFF00"/>
                </a:solidFill>
              </a:rPr>
              <a:t>TAF release </a:t>
            </a:r>
            <a:r>
              <a:rPr lang="en-US" sz="2000" dirty="0" smtClean="0"/>
              <a:t>→ </a:t>
            </a:r>
            <a:r>
              <a:rPr lang="en-US" sz="2000" dirty="0" err="1" smtClean="0"/>
              <a:t>ECh</a:t>
            </a:r>
            <a:r>
              <a:rPr lang="en-US" sz="2000" dirty="0"/>
              <a:t> production → </a:t>
            </a:r>
            <a:r>
              <a:rPr lang="en-US" sz="2000" dirty="0" smtClean="0"/>
              <a:t>vessel formation d</a:t>
            </a:r>
            <a:r>
              <a:rPr lang="el-GR" sz="2000" dirty="0" smtClean="0"/>
              <a:t>Γ</a:t>
            </a:r>
            <a:r>
              <a:rPr lang="en-US" sz="2700" dirty="0" smtClean="0"/>
              <a:t> </a:t>
            </a:r>
            <a:endParaRPr lang="fr-FR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156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1" grpId="0" animBg="1"/>
      <p:bldP spid="62" grpId="0" animBg="1"/>
      <p:bldP spid="63" grpId="0" animBg="1"/>
      <p:bldP spid="6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626071" y="1290024"/>
            <a:ext cx="6205509" cy="8715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95" name="Oggetto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354003"/>
              </p:ext>
            </p:extLst>
          </p:nvPr>
        </p:nvGraphicFramePr>
        <p:xfrm>
          <a:off x="2837040" y="1490228"/>
          <a:ext cx="5379696" cy="53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39" name="Equation" r:id="rId3" imgW="4483080" imgH="444240" progId="Equation.DSMT4">
                  <p:embed/>
                </p:oleObj>
              </mc:Choice>
              <mc:Fallback>
                <p:oleObj name="Equation" r:id="rId3" imgW="4483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040" y="1490228"/>
                        <a:ext cx="5379696" cy="533088"/>
                      </a:xfrm>
                      <a:prstGeom prst="rect">
                        <a:avLst/>
                      </a:prstGeom>
                      <a:noFill/>
                      <a:ln w="15875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836211" y="1105954"/>
            <a:ext cx="12244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TAF release</a:t>
            </a:r>
            <a:endParaRPr lang="fr-FR" sz="1600" b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8" y="3996521"/>
            <a:ext cx="5184121" cy="228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ttangolo 71"/>
          <p:cNvSpPr/>
          <p:nvPr/>
        </p:nvSpPr>
        <p:spPr>
          <a:xfrm>
            <a:off x="724734" y="3826516"/>
            <a:ext cx="5174393" cy="2000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39999">
                <a:schemeClr val="accent3">
                  <a:lumMod val="50000"/>
                </a:scheme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Venules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bed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715006" y="6225303"/>
            <a:ext cx="5184121" cy="200054"/>
          </a:xfrm>
          <a:prstGeom prst="rect">
            <a:avLst/>
          </a:prstGeom>
          <a:gradFill>
            <a:gsLst>
              <a:gs pos="0">
                <a:srgbClr val="C00000"/>
              </a:gs>
              <a:gs pos="39999">
                <a:srgbClr val="C00000"/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Arterioles bed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74" name="Connettore 2 73"/>
          <p:cNvCxnSpPr/>
          <p:nvPr/>
        </p:nvCxnSpPr>
        <p:spPr>
          <a:xfrm>
            <a:off x="155623" y="6225303"/>
            <a:ext cx="61326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5897549" y="5768364"/>
            <a:ext cx="75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6" name="Torta 75"/>
          <p:cNvSpPr/>
          <p:nvPr/>
        </p:nvSpPr>
        <p:spPr>
          <a:xfrm rot="10800000">
            <a:off x="634734" y="5033028"/>
            <a:ext cx="180000" cy="180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7" name="Torta 76"/>
          <p:cNvSpPr>
            <a:spLocks noChangeAspect="1"/>
          </p:cNvSpPr>
          <p:nvPr/>
        </p:nvSpPr>
        <p:spPr>
          <a:xfrm rot="10800000">
            <a:off x="580734" y="4979028"/>
            <a:ext cx="288000" cy="288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715006" y="4026569"/>
            <a:ext cx="5174393" cy="10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alpha val="40000"/>
                </a:schemeClr>
              </a:gs>
              <a:gs pos="39999">
                <a:schemeClr val="accent3">
                  <a:lumMod val="50000"/>
                  <a:alpha val="40000"/>
                </a:scheme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Interfacial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area </a:t>
            </a:r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EC</a:t>
            </a:r>
            <a:endParaRPr lang="fr-FR" sz="10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731565" y="6110021"/>
            <a:ext cx="5174393" cy="10800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50000"/>
                </a:srgbClr>
              </a:gs>
              <a:gs pos="39999">
                <a:srgbClr val="C00000">
                  <a:alpha val="50000"/>
                </a:srgb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Interfacial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area </a:t>
            </a:r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EC</a:t>
            </a:r>
            <a:endParaRPr lang="fr-FR" sz="10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2" name="Oggetto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6643495"/>
              </p:ext>
            </p:extLst>
          </p:nvPr>
        </p:nvGraphicFramePr>
        <p:xfrm>
          <a:off x="4413097" y="4890746"/>
          <a:ext cx="1107027" cy="45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40" name="Equation" r:id="rId6" imgW="495000" imgH="203040" progId="Equation.DSMT4">
                  <p:embed/>
                </p:oleObj>
              </mc:Choice>
              <mc:Fallback>
                <p:oleObj name="Equation" r:id="rId6" imgW="495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097" y="4890746"/>
                        <a:ext cx="1107027" cy="455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" name="Gruppo 82"/>
          <p:cNvGrpSpPr/>
          <p:nvPr/>
        </p:nvGrpSpPr>
        <p:grpSpPr>
          <a:xfrm>
            <a:off x="2272923" y="4080569"/>
            <a:ext cx="1789619" cy="2083452"/>
            <a:chOff x="9319098" y="3455246"/>
            <a:chExt cx="1789619" cy="2083452"/>
          </a:xfrm>
        </p:grpSpPr>
        <p:graphicFrame>
          <p:nvGraphicFramePr>
            <p:cNvPr id="84" name="Oggetto 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41697991"/>
                </p:ext>
              </p:extLst>
            </p:nvPr>
          </p:nvGraphicFramePr>
          <p:xfrm>
            <a:off x="10029217" y="4262032"/>
            <a:ext cx="1079500" cy="45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6341" name="Equation" r:id="rId8" imgW="482400" imgH="203040" progId="Equation.DSMT4">
                    <p:embed/>
                  </p:oleObj>
                </mc:Choice>
                <mc:Fallback>
                  <p:oleObj name="Equation" r:id="rId8" imgW="4824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29217" y="4262032"/>
                          <a:ext cx="1079500" cy="4556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6" name="Connettore 1 85"/>
            <p:cNvCxnSpPr/>
            <p:nvPr/>
          </p:nvCxnSpPr>
          <p:spPr>
            <a:xfrm flipH="1" flipV="1">
              <a:off x="9319098" y="3455246"/>
              <a:ext cx="710119" cy="897571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 flipH="1">
              <a:off x="9319098" y="4587706"/>
              <a:ext cx="710119" cy="950992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Figura a mano libera 87"/>
          <p:cNvSpPr>
            <a:spLocks noChangeAspect="1"/>
          </p:cNvSpPr>
          <p:nvPr/>
        </p:nvSpPr>
        <p:spPr>
          <a:xfrm>
            <a:off x="709493" y="5489149"/>
            <a:ext cx="488436" cy="689676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igura a mano libera 95"/>
          <p:cNvSpPr>
            <a:spLocks noChangeAspect="1"/>
          </p:cNvSpPr>
          <p:nvPr/>
        </p:nvSpPr>
        <p:spPr>
          <a:xfrm rot="10800000" flipH="1">
            <a:off x="715006" y="4102958"/>
            <a:ext cx="527160" cy="689676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igura a mano libera 96"/>
          <p:cNvSpPr/>
          <p:nvPr/>
        </p:nvSpPr>
        <p:spPr>
          <a:xfrm rot="10800000" flipH="1">
            <a:off x="715005" y="4102958"/>
            <a:ext cx="466448" cy="388385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igura a mano libera 97"/>
          <p:cNvSpPr/>
          <p:nvPr/>
        </p:nvSpPr>
        <p:spPr>
          <a:xfrm>
            <a:off x="706563" y="5753575"/>
            <a:ext cx="438426" cy="388385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igura a mano libera 98"/>
          <p:cNvSpPr>
            <a:spLocks noChangeAspect="1"/>
          </p:cNvSpPr>
          <p:nvPr/>
        </p:nvSpPr>
        <p:spPr>
          <a:xfrm rot="10800000" flipH="1">
            <a:off x="705277" y="4073889"/>
            <a:ext cx="624451" cy="1126947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igura a mano libera 99"/>
          <p:cNvSpPr>
            <a:spLocks noChangeAspect="1"/>
          </p:cNvSpPr>
          <p:nvPr/>
        </p:nvSpPr>
        <p:spPr>
          <a:xfrm>
            <a:off x="728137" y="5051316"/>
            <a:ext cx="601591" cy="1121124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ttore 2 101"/>
          <p:cNvCxnSpPr/>
          <p:nvPr/>
        </p:nvCxnSpPr>
        <p:spPr>
          <a:xfrm flipV="1">
            <a:off x="705278" y="2324170"/>
            <a:ext cx="19456" cy="44542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orta 102"/>
          <p:cNvSpPr>
            <a:spLocks noChangeAspect="1"/>
          </p:cNvSpPr>
          <p:nvPr/>
        </p:nvSpPr>
        <p:spPr>
          <a:xfrm rot="10800000">
            <a:off x="512138" y="4907028"/>
            <a:ext cx="432000" cy="432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4" name="Torta 103"/>
          <p:cNvSpPr>
            <a:spLocks noChangeAspect="1"/>
          </p:cNvSpPr>
          <p:nvPr/>
        </p:nvSpPr>
        <p:spPr>
          <a:xfrm rot="10800000">
            <a:off x="584137" y="4978140"/>
            <a:ext cx="288000" cy="288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8565580"/>
              </p:ext>
            </p:extLst>
          </p:nvPr>
        </p:nvGraphicFramePr>
        <p:xfrm>
          <a:off x="3158490" y="5495925"/>
          <a:ext cx="24352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42" name="Equation" r:id="rId10" imgW="2209680" imgH="469800" progId="Equation.DSMT4">
                  <p:embed/>
                </p:oleObj>
              </mc:Choice>
              <mc:Fallback>
                <p:oleObj name="Equation" r:id="rId10" imgW="2209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490" y="5495925"/>
                        <a:ext cx="2435225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CasellaDiTesto 104"/>
          <p:cNvSpPr txBox="1"/>
          <p:nvPr/>
        </p:nvSpPr>
        <p:spPr>
          <a:xfrm>
            <a:off x="844555" y="2163016"/>
            <a:ext cx="3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z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6" name="Arco 105"/>
          <p:cNvSpPr>
            <a:spLocks noChangeAspect="1"/>
          </p:cNvSpPr>
          <p:nvPr/>
        </p:nvSpPr>
        <p:spPr>
          <a:xfrm>
            <a:off x="-334823" y="4037184"/>
            <a:ext cx="2171687" cy="2171687"/>
          </a:xfrm>
          <a:prstGeom prst="arc">
            <a:avLst>
              <a:gd name="adj1" fmla="val 16200000"/>
              <a:gd name="adj2" fmla="val 5474184"/>
            </a:avLst>
          </a:prstGeom>
          <a:ln w="25400" cmpd="sng">
            <a:solidFill>
              <a:srgbClr val="33CC3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ttangolo 106"/>
          <p:cNvSpPr/>
          <p:nvPr/>
        </p:nvSpPr>
        <p:spPr>
          <a:xfrm>
            <a:off x="2639818" y="2559401"/>
            <a:ext cx="6191762" cy="8715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CasellaDiTesto 107"/>
          <p:cNvSpPr txBox="1"/>
          <p:nvPr/>
        </p:nvSpPr>
        <p:spPr>
          <a:xfrm>
            <a:off x="2836211" y="2374288"/>
            <a:ext cx="14767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EC production</a:t>
            </a:r>
            <a:endParaRPr lang="fr-FR" sz="16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109" name="Oggetto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2601458"/>
              </p:ext>
            </p:extLst>
          </p:nvPr>
        </p:nvGraphicFramePr>
        <p:xfrm>
          <a:off x="2837040" y="2728650"/>
          <a:ext cx="5851872" cy="53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343" name="Equation" r:id="rId12" imgW="4876560" imgH="444240" progId="Equation.DSMT4">
                  <p:embed/>
                </p:oleObj>
              </mc:Choice>
              <mc:Fallback>
                <p:oleObj name="Equation" r:id="rId12" imgW="4876560" imgH="44424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040" y="2728650"/>
                        <a:ext cx="5851872" cy="53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Angiogenesis: </a:t>
            </a:r>
            <a:r>
              <a:rPr lang="en-US" sz="2000" dirty="0" smtClean="0">
                <a:solidFill>
                  <a:srgbClr val="FFFF00"/>
                </a:solidFill>
              </a:rPr>
              <a:t>TAF release → </a:t>
            </a:r>
            <a:r>
              <a:rPr lang="en-US" sz="2000" dirty="0" err="1" smtClean="0">
                <a:solidFill>
                  <a:srgbClr val="FFFF00"/>
                </a:solidFill>
              </a:rPr>
              <a:t>ECh</a:t>
            </a:r>
            <a:r>
              <a:rPr lang="en-US" sz="2000" dirty="0">
                <a:solidFill>
                  <a:srgbClr val="FFFF00"/>
                </a:solidFill>
              </a:rPr>
              <a:t> production </a:t>
            </a:r>
            <a:r>
              <a:rPr lang="en-US" sz="2000" dirty="0">
                <a:solidFill>
                  <a:schemeClr val="bg1"/>
                </a:solidFill>
              </a:rPr>
              <a:t>→ </a:t>
            </a:r>
            <a:r>
              <a:rPr lang="en-US" sz="2000" dirty="0" smtClean="0">
                <a:solidFill>
                  <a:schemeClr val="bg1"/>
                </a:solidFill>
              </a:rPr>
              <a:t>vessel formation d</a:t>
            </a:r>
            <a:r>
              <a:rPr lang="el-GR" sz="2000" dirty="0" smtClean="0">
                <a:solidFill>
                  <a:schemeClr val="bg1"/>
                </a:solidFill>
              </a:rPr>
              <a:t>Γ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endParaRPr lang="fr-FR" sz="27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57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96" grpId="0" animBg="1"/>
      <p:bldP spid="97" grpId="0" animBg="1"/>
      <p:bldP spid="98" grpId="0" animBg="1"/>
      <p:bldP spid="99" grpId="0" animBg="1"/>
      <p:bldP spid="10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2626071" y="1290024"/>
            <a:ext cx="6205509" cy="871586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graphicFrame>
        <p:nvGraphicFramePr>
          <p:cNvPr id="95" name="Oggetto 9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0235961"/>
              </p:ext>
            </p:extLst>
          </p:nvPr>
        </p:nvGraphicFramePr>
        <p:xfrm>
          <a:off x="2837040" y="1490228"/>
          <a:ext cx="5379696" cy="53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6" name="Equation" r:id="rId3" imgW="4483080" imgH="444240" progId="Equation.DSMT4">
                  <p:embed/>
                </p:oleObj>
              </mc:Choice>
              <mc:Fallback>
                <p:oleObj name="Equation" r:id="rId3" imgW="448308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040" y="1490228"/>
                        <a:ext cx="5379696" cy="533088"/>
                      </a:xfrm>
                      <a:prstGeom prst="rect">
                        <a:avLst/>
                      </a:prstGeom>
                      <a:noFill/>
                      <a:ln w="15875"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2836211" y="1105954"/>
            <a:ext cx="122442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rgbClr val="00B050"/>
                </a:solidFill>
                <a:latin typeface="Calibri Light" panose="020F0302020204030204" pitchFamily="34" charset="0"/>
              </a:rPr>
              <a:t>TAF release</a:t>
            </a:r>
            <a:endParaRPr lang="fr-FR" sz="1600" b="1" dirty="0">
              <a:solidFill>
                <a:srgbClr val="00B050"/>
              </a:solidFill>
              <a:latin typeface="Calibri Light" panose="020F0302020204030204" pitchFamily="34" charset="0"/>
            </a:endParaRPr>
          </a:p>
        </p:txBody>
      </p:sp>
      <p:pic>
        <p:nvPicPr>
          <p:cNvPr id="71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58" y="3996521"/>
            <a:ext cx="5184121" cy="2281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Rettangolo 71"/>
          <p:cNvSpPr/>
          <p:nvPr/>
        </p:nvSpPr>
        <p:spPr>
          <a:xfrm>
            <a:off x="724734" y="3826516"/>
            <a:ext cx="5174393" cy="2000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</a:schemeClr>
              </a:gs>
              <a:gs pos="39999">
                <a:schemeClr val="accent3">
                  <a:lumMod val="50000"/>
                </a:scheme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Venules</a:t>
            </a:r>
            <a:r>
              <a:rPr lang="fr-FR" sz="1400" dirty="0" smtClean="0">
                <a:solidFill>
                  <a:schemeClr val="bg1"/>
                </a:solidFill>
              </a:rPr>
              <a:t> </a:t>
            </a:r>
            <a:r>
              <a:rPr lang="fr-FR" sz="1400" dirty="0" err="1" smtClean="0">
                <a:solidFill>
                  <a:schemeClr val="bg1"/>
                </a:solidFill>
              </a:rPr>
              <a:t>bed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73" name="Rettangolo 72"/>
          <p:cNvSpPr/>
          <p:nvPr/>
        </p:nvSpPr>
        <p:spPr>
          <a:xfrm>
            <a:off x="715006" y="6225303"/>
            <a:ext cx="5184121" cy="200054"/>
          </a:xfrm>
          <a:prstGeom prst="rect">
            <a:avLst/>
          </a:prstGeom>
          <a:gradFill>
            <a:gsLst>
              <a:gs pos="0">
                <a:srgbClr val="C00000"/>
              </a:gs>
              <a:gs pos="39999">
                <a:srgbClr val="C00000"/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bg1"/>
                </a:solidFill>
              </a:rPr>
              <a:t>Arterioles bed</a:t>
            </a:r>
            <a:endParaRPr lang="en-US" sz="1400" dirty="0">
              <a:solidFill>
                <a:schemeClr val="bg1"/>
              </a:solidFill>
            </a:endParaRPr>
          </a:p>
        </p:txBody>
      </p:sp>
      <p:cxnSp>
        <p:nvCxnSpPr>
          <p:cNvPr id="74" name="Connettore 2 73"/>
          <p:cNvCxnSpPr/>
          <p:nvPr/>
        </p:nvCxnSpPr>
        <p:spPr>
          <a:xfrm>
            <a:off x="155623" y="6225303"/>
            <a:ext cx="613261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CasellaDiTesto 74"/>
          <p:cNvSpPr txBox="1"/>
          <p:nvPr/>
        </p:nvSpPr>
        <p:spPr>
          <a:xfrm>
            <a:off x="5897549" y="5768364"/>
            <a:ext cx="75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" panose="02020603050405020304" pitchFamily="18" charset="0"/>
                <a:cs typeface="Times" panose="02020603050405020304" pitchFamily="18" charset="0"/>
              </a:rPr>
              <a:t>r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76" name="Torta 75"/>
          <p:cNvSpPr/>
          <p:nvPr/>
        </p:nvSpPr>
        <p:spPr>
          <a:xfrm rot="10800000">
            <a:off x="634734" y="5033028"/>
            <a:ext cx="180000" cy="180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7" name="Torta 76"/>
          <p:cNvSpPr>
            <a:spLocks noChangeAspect="1"/>
          </p:cNvSpPr>
          <p:nvPr/>
        </p:nvSpPr>
        <p:spPr>
          <a:xfrm rot="10800000">
            <a:off x="580734" y="4979028"/>
            <a:ext cx="288000" cy="288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78" name="Rettangolo 77"/>
          <p:cNvSpPr/>
          <p:nvPr/>
        </p:nvSpPr>
        <p:spPr>
          <a:xfrm>
            <a:off x="715006" y="4026569"/>
            <a:ext cx="5174393" cy="10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50000"/>
                  <a:alpha val="40000"/>
                </a:schemeClr>
              </a:gs>
              <a:gs pos="39999">
                <a:schemeClr val="accent3">
                  <a:lumMod val="50000"/>
                  <a:alpha val="40000"/>
                </a:scheme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Interfacial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area </a:t>
            </a:r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EC</a:t>
            </a:r>
            <a:endParaRPr lang="fr-FR" sz="10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sp>
        <p:nvSpPr>
          <p:cNvPr id="79" name="Rettangolo 78"/>
          <p:cNvSpPr/>
          <p:nvPr/>
        </p:nvSpPr>
        <p:spPr>
          <a:xfrm>
            <a:off x="731565" y="6110021"/>
            <a:ext cx="5174393" cy="108000"/>
          </a:xfrm>
          <a:prstGeom prst="rect">
            <a:avLst/>
          </a:prstGeom>
          <a:gradFill flip="none" rotWithShape="1">
            <a:gsLst>
              <a:gs pos="0">
                <a:srgbClr val="C00000">
                  <a:alpha val="50000"/>
                </a:srgbClr>
              </a:gs>
              <a:gs pos="39999">
                <a:srgbClr val="C00000">
                  <a:alpha val="50000"/>
                </a:srgbClr>
              </a:gs>
              <a:gs pos="90000">
                <a:schemeClr val="bg1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Interfacial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area </a:t>
            </a:r>
            <a:r>
              <a:rPr lang="fr-FR" sz="1000" b="1" i="1" dirty="0" err="1" smtClean="0">
                <a:solidFill>
                  <a:schemeClr val="tx1"/>
                </a:solidFill>
                <a:latin typeface="Arial Narrow" panose="020B0606020202030204" pitchFamily="34" charset="0"/>
              </a:rPr>
              <a:t>reach</a:t>
            </a:r>
            <a:r>
              <a:rPr lang="fr-FR" sz="1000" b="1" i="1" dirty="0" smtClean="0">
                <a:solidFill>
                  <a:schemeClr val="tx1"/>
                </a:solidFill>
                <a:latin typeface="Arial Narrow" panose="020B0606020202030204" pitchFamily="34" charset="0"/>
              </a:rPr>
              <a:t> of EC</a:t>
            </a:r>
            <a:endParaRPr lang="fr-FR" sz="1000" b="1" i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graphicFrame>
        <p:nvGraphicFramePr>
          <p:cNvPr id="82" name="Oggetto 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903489"/>
              </p:ext>
            </p:extLst>
          </p:nvPr>
        </p:nvGraphicFramePr>
        <p:xfrm>
          <a:off x="4413097" y="4890746"/>
          <a:ext cx="1107027" cy="4555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7" name="Equation" r:id="rId6" imgW="495000" imgH="203040" progId="Equation.DSMT4">
                  <p:embed/>
                </p:oleObj>
              </mc:Choice>
              <mc:Fallback>
                <p:oleObj name="Equation" r:id="rId6" imgW="49500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3097" y="4890746"/>
                        <a:ext cx="1107027" cy="45552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3" name="Gruppo 82"/>
          <p:cNvGrpSpPr/>
          <p:nvPr/>
        </p:nvGrpSpPr>
        <p:grpSpPr>
          <a:xfrm>
            <a:off x="2272923" y="4080569"/>
            <a:ext cx="1789619" cy="2083452"/>
            <a:chOff x="9319098" y="3455246"/>
            <a:chExt cx="1789619" cy="2083452"/>
          </a:xfrm>
        </p:grpSpPr>
        <p:graphicFrame>
          <p:nvGraphicFramePr>
            <p:cNvPr id="84" name="Oggetto 8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6423198"/>
                </p:ext>
              </p:extLst>
            </p:nvPr>
          </p:nvGraphicFramePr>
          <p:xfrm>
            <a:off x="10029217" y="4262032"/>
            <a:ext cx="1079500" cy="4556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58" name="Equation" r:id="rId8" imgW="482400" imgH="203040" progId="Equation.DSMT4">
                    <p:embed/>
                  </p:oleObj>
                </mc:Choice>
                <mc:Fallback>
                  <p:oleObj name="Equation" r:id="rId8" imgW="48240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029217" y="4262032"/>
                          <a:ext cx="1079500" cy="4556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86" name="Connettore 1 85"/>
            <p:cNvCxnSpPr/>
            <p:nvPr/>
          </p:nvCxnSpPr>
          <p:spPr>
            <a:xfrm flipH="1" flipV="1">
              <a:off x="9319098" y="3455246"/>
              <a:ext cx="710119" cy="897571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1 86"/>
            <p:cNvCxnSpPr/>
            <p:nvPr/>
          </p:nvCxnSpPr>
          <p:spPr>
            <a:xfrm flipH="1">
              <a:off x="9319098" y="4587706"/>
              <a:ext cx="710119" cy="950992"/>
            </a:xfrm>
            <a:prstGeom prst="line">
              <a:avLst/>
            </a:prstGeom>
            <a:ln cap="rnd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8" name="Figura a mano libera 87"/>
          <p:cNvSpPr>
            <a:spLocks noChangeAspect="1"/>
          </p:cNvSpPr>
          <p:nvPr/>
        </p:nvSpPr>
        <p:spPr>
          <a:xfrm>
            <a:off x="709493" y="5489149"/>
            <a:ext cx="488436" cy="689676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6" name="Figura a mano libera 95"/>
          <p:cNvSpPr>
            <a:spLocks noChangeAspect="1"/>
          </p:cNvSpPr>
          <p:nvPr/>
        </p:nvSpPr>
        <p:spPr>
          <a:xfrm rot="10800000" flipH="1">
            <a:off x="715006" y="4102958"/>
            <a:ext cx="527160" cy="689676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Figura a mano libera 96"/>
          <p:cNvSpPr/>
          <p:nvPr/>
        </p:nvSpPr>
        <p:spPr>
          <a:xfrm rot="10800000" flipH="1">
            <a:off x="715005" y="4102958"/>
            <a:ext cx="466448" cy="388385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8" name="Figura a mano libera 97"/>
          <p:cNvSpPr/>
          <p:nvPr/>
        </p:nvSpPr>
        <p:spPr>
          <a:xfrm>
            <a:off x="706563" y="5753575"/>
            <a:ext cx="438426" cy="388385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9" name="Figura a mano libera 98"/>
          <p:cNvSpPr>
            <a:spLocks noChangeAspect="1"/>
          </p:cNvSpPr>
          <p:nvPr/>
        </p:nvSpPr>
        <p:spPr>
          <a:xfrm rot="10800000" flipH="1">
            <a:off x="705277" y="4073889"/>
            <a:ext cx="624451" cy="1126947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0" name="Figura a mano libera 99"/>
          <p:cNvSpPr>
            <a:spLocks noChangeAspect="1"/>
          </p:cNvSpPr>
          <p:nvPr/>
        </p:nvSpPr>
        <p:spPr>
          <a:xfrm>
            <a:off x="728137" y="5051316"/>
            <a:ext cx="601591" cy="1121124"/>
          </a:xfrm>
          <a:custGeom>
            <a:avLst/>
            <a:gdLst>
              <a:gd name="connsiteX0" fmla="*/ 22305 w 438426"/>
              <a:gd name="connsiteY0" fmla="*/ 12708 h 388385"/>
              <a:gd name="connsiteX1" fmla="*/ 250905 w 438426"/>
              <a:gd name="connsiteY1" fmla="*/ 101608 h 388385"/>
              <a:gd name="connsiteX2" fmla="*/ 413465 w 438426"/>
              <a:gd name="connsiteY2" fmla="*/ 347988 h 388385"/>
              <a:gd name="connsiteX3" fmla="*/ 413465 w 438426"/>
              <a:gd name="connsiteY3" fmla="*/ 365768 h 388385"/>
              <a:gd name="connsiteX4" fmla="*/ 179785 w 438426"/>
              <a:gd name="connsiteY4" fmla="*/ 368308 h 388385"/>
              <a:gd name="connsiteX5" fmla="*/ 27385 w 438426"/>
              <a:gd name="connsiteY5" fmla="*/ 360688 h 388385"/>
              <a:gd name="connsiteX6" fmla="*/ 22305 w 438426"/>
              <a:gd name="connsiteY6" fmla="*/ 12708 h 38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8426" h="388385">
                <a:moveTo>
                  <a:pt x="22305" y="12708"/>
                </a:moveTo>
                <a:cubicBezTo>
                  <a:pt x="59558" y="-30472"/>
                  <a:pt x="185712" y="45728"/>
                  <a:pt x="250905" y="101608"/>
                </a:cubicBezTo>
                <a:cubicBezTo>
                  <a:pt x="316098" y="157488"/>
                  <a:pt x="386372" y="303961"/>
                  <a:pt x="413465" y="347988"/>
                </a:cubicBezTo>
                <a:cubicBezTo>
                  <a:pt x="440558" y="392015"/>
                  <a:pt x="452412" y="362381"/>
                  <a:pt x="413465" y="365768"/>
                </a:cubicBezTo>
                <a:cubicBezTo>
                  <a:pt x="374518" y="369155"/>
                  <a:pt x="244132" y="369155"/>
                  <a:pt x="179785" y="368308"/>
                </a:cubicBezTo>
                <a:cubicBezTo>
                  <a:pt x="115438" y="367461"/>
                  <a:pt x="54902" y="418685"/>
                  <a:pt x="27385" y="360688"/>
                </a:cubicBezTo>
                <a:cubicBezTo>
                  <a:pt x="-132" y="302691"/>
                  <a:pt x="-14948" y="55888"/>
                  <a:pt x="22305" y="12708"/>
                </a:cubicBezTo>
                <a:close/>
              </a:path>
            </a:pathLst>
          </a:cu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1" name="Figura a mano libera 100"/>
          <p:cNvSpPr/>
          <p:nvPr/>
        </p:nvSpPr>
        <p:spPr>
          <a:xfrm>
            <a:off x="713734" y="4102958"/>
            <a:ext cx="465855" cy="1997335"/>
          </a:xfrm>
          <a:custGeom>
            <a:avLst/>
            <a:gdLst>
              <a:gd name="connsiteX0" fmla="*/ 1931 w 465855"/>
              <a:gd name="connsiteY0" fmla="*/ 12414 h 1966944"/>
              <a:gd name="connsiteX1" fmla="*/ 1931 w 465855"/>
              <a:gd name="connsiteY1" fmla="*/ 12414 h 1966944"/>
              <a:gd name="connsiteX2" fmla="*/ 424841 w 465855"/>
              <a:gd name="connsiteY2" fmla="*/ 16224 h 1966944"/>
              <a:gd name="connsiteX3" fmla="*/ 447701 w 465855"/>
              <a:gd name="connsiteY3" fmla="*/ 27654 h 1966944"/>
              <a:gd name="connsiteX4" fmla="*/ 455321 w 465855"/>
              <a:gd name="connsiteY4" fmla="*/ 50514 h 1966944"/>
              <a:gd name="connsiteX5" fmla="*/ 459131 w 465855"/>
              <a:gd name="connsiteY5" fmla="*/ 61944 h 1966944"/>
              <a:gd name="connsiteX6" fmla="*/ 459131 w 465855"/>
              <a:gd name="connsiteY6" fmla="*/ 256254 h 1966944"/>
              <a:gd name="connsiteX7" fmla="*/ 455321 w 465855"/>
              <a:gd name="connsiteY7" fmla="*/ 286734 h 1966944"/>
              <a:gd name="connsiteX8" fmla="*/ 447701 w 465855"/>
              <a:gd name="connsiteY8" fmla="*/ 298164 h 1966944"/>
              <a:gd name="connsiteX9" fmla="*/ 443891 w 465855"/>
              <a:gd name="connsiteY9" fmla="*/ 309594 h 1966944"/>
              <a:gd name="connsiteX10" fmla="*/ 428651 w 465855"/>
              <a:gd name="connsiteY10" fmla="*/ 332454 h 1966944"/>
              <a:gd name="connsiteX11" fmla="*/ 417221 w 465855"/>
              <a:gd name="connsiteY11" fmla="*/ 355314 h 1966944"/>
              <a:gd name="connsiteX12" fmla="*/ 413411 w 465855"/>
              <a:gd name="connsiteY12" fmla="*/ 366744 h 1966944"/>
              <a:gd name="connsiteX13" fmla="*/ 398171 w 465855"/>
              <a:gd name="connsiteY13" fmla="*/ 389604 h 1966944"/>
              <a:gd name="connsiteX14" fmla="*/ 379121 w 465855"/>
              <a:gd name="connsiteY14" fmla="*/ 416274 h 1966944"/>
              <a:gd name="connsiteX15" fmla="*/ 375311 w 465855"/>
              <a:gd name="connsiteY15" fmla="*/ 427704 h 1966944"/>
              <a:gd name="connsiteX16" fmla="*/ 356261 w 465855"/>
              <a:gd name="connsiteY16" fmla="*/ 450564 h 1966944"/>
              <a:gd name="connsiteX17" fmla="*/ 337211 w 465855"/>
              <a:gd name="connsiteY17" fmla="*/ 484854 h 1966944"/>
              <a:gd name="connsiteX18" fmla="*/ 333401 w 465855"/>
              <a:gd name="connsiteY18" fmla="*/ 496284 h 1966944"/>
              <a:gd name="connsiteX19" fmla="*/ 325781 w 465855"/>
              <a:gd name="connsiteY19" fmla="*/ 507714 h 1966944"/>
              <a:gd name="connsiteX20" fmla="*/ 318161 w 465855"/>
              <a:gd name="connsiteY20" fmla="*/ 530574 h 1966944"/>
              <a:gd name="connsiteX21" fmla="*/ 302921 w 465855"/>
              <a:gd name="connsiteY21" fmla="*/ 553434 h 1966944"/>
              <a:gd name="connsiteX22" fmla="*/ 280061 w 465855"/>
              <a:gd name="connsiteY22" fmla="*/ 572484 h 1966944"/>
              <a:gd name="connsiteX23" fmla="*/ 257201 w 465855"/>
              <a:gd name="connsiteY23" fmla="*/ 591534 h 1966944"/>
              <a:gd name="connsiteX24" fmla="*/ 249581 w 465855"/>
              <a:gd name="connsiteY24" fmla="*/ 602964 h 1966944"/>
              <a:gd name="connsiteX25" fmla="*/ 245771 w 465855"/>
              <a:gd name="connsiteY25" fmla="*/ 614394 h 1966944"/>
              <a:gd name="connsiteX26" fmla="*/ 234341 w 465855"/>
              <a:gd name="connsiteY26" fmla="*/ 625824 h 1966944"/>
              <a:gd name="connsiteX27" fmla="*/ 219101 w 465855"/>
              <a:gd name="connsiteY27" fmla="*/ 671544 h 1966944"/>
              <a:gd name="connsiteX28" fmla="*/ 215291 w 465855"/>
              <a:gd name="connsiteY28" fmla="*/ 686784 h 1966944"/>
              <a:gd name="connsiteX29" fmla="*/ 207671 w 465855"/>
              <a:gd name="connsiteY29" fmla="*/ 709644 h 1966944"/>
              <a:gd name="connsiteX30" fmla="*/ 200051 w 465855"/>
              <a:gd name="connsiteY30" fmla="*/ 724884 h 1966944"/>
              <a:gd name="connsiteX31" fmla="*/ 192431 w 465855"/>
              <a:gd name="connsiteY31" fmla="*/ 747744 h 1966944"/>
              <a:gd name="connsiteX32" fmla="*/ 181001 w 465855"/>
              <a:gd name="connsiteY32" fmla="*/ 782034 h 1966944"/>
              <a:gd name="connsiteX33" fmla="*/ 177191 w 465855"/>
              <a:gd name="connsiteY33" fmla="*/ 793464 h 1966944"/>
              <a:gd name="connsiteX34" fmla="*/ 173381 w 465855"/>
              <a:gd name="connsiteY34" fmla="*/ 804894 h 1966944"/>
              <a:gd name="connsiteX35" fmla="*/ 165761 w 465855"/>
              <a:gd name="connsiteY35" fmla="*/ 896334 h 1966944"/>
              <a:gd name="connsiteX36" fmla="*/ 169571 w 465855"/>
              <a:gd name="connsiteY36" fmla="*/ 1121124 h 1966944"/>
              <a:gd name="connsiteX37" fmla="*/ 177191 w 465855"/>
              <a:gd name="connsiteY37" fmla="*/ 1159224 h 1966944"/>
              <a:gd name="connsiteX38" fmla="*/ 181001 w 465855"/>
              <a:gd name="connsiteY38" fmla="*/ 1193514 h 1966944"/>
              <a:gd name="connsiteX39" fmla="*/ 184811 w 465855"/>
              <a:gd name="connsiteY39" fmla="*/ 1204944 h 1966944"/>
              <a:gd name="connsiteX40" fmla="*/ 192431 w 465855"/>
              <a:gd name="connsiteY40" fmla="*/ 1243044 h 1966944"/>
              <a:gd name="connsiteX41" fmla="*/ 196241 w 465855"/>
              <a:gd name="connsiteY41" fmla="*/ 1254474 h 1966944"/>
              <a:gd name="connsiteX42" fmla="*/ 203861 w 465855"/>
              <a:gd name="connsiteY42" fmla="*/ 1284954 h 1966944"/>
              <a:gd name="connsiteX43" fmla="*/ 207671 w 465855"/>
              <a:gd name="connsiteY43" fmla="*/ 1296384 h 1966944"/>
              <a:gd name="connsiteX44" fmla="*/ 211481 w 465855"/>
              <a:gd name="connsiteY44" fmla="*/ 1311624 h 1966944"/>
              <a:gd name="connsiteX45" fmla="*/ 222911 w 465855"/>
              <a:gd name="connsiteY45" fmla="*/ 1338294 h 1966944"/>
              <a:gd name="connsiteX46" fmla="*/ 234341 w 465855"/>
              <a:gd name="connsiteY46" fmla="*/ 1380204 h 1966944"/>
              <a:gd name="connsiteX47" fmla="*/ 241961 w 465855"/>
              <a:gd name="connsiteY47" fmla="*/ 1395444 h 1966944"/>
              <a:gd name="connsiteX48" fmla="*/ 261011 w 465855"/>
              <a:gd name="connsiteY48" fmla="*/ 1429734 h 1966944"/>
              <a:gd name="connsiteX49" fmla="*/ 283871 w 465855"/>
              <a:gd name="connsiteY49" fmla="*/ 1471644 h 1966944"/>
              <a:gd name="connsiteX50" fmla="*/ 302921 w 465855"/>
              <a:gd name="connsiteY50" fmla="*/ 1502124 h 1966944"/>
              <a:gd name="connsiteX51" fmla="*/ 310541 w 465855"/>
              <a:gd name="connsiteY51" fmla="*/ 1524984 h 1966944"/>
              <a:gd name="connsiteX52" fmla="*/ 318161 w 465855"/>
              <a:gd name="connsiteY52" fmla="*/ 1547844 h 1966944"/>
              <a:gd name="connsiteX53" fmla="*/ 321971 w 465855"/>
              <a:gd name="connsiteY53" fmla="*/ 1566894 h 1966944"/>
              <a:gd name="connsiteX54" fmla="*/ 329591 w 465855"/>
              <a:gd name="connsiteY54" fmla="*/ 1589754 h 1966944"/>
              <a:gd name="connsiteX55" fmla="*/ 337211 w 465855"/>
              <a:gd name="connsiteY55" fmla="*/ 1601184 h 1966944"/>
              <a:gd name="connsiteX56" fmla="*/ 344831 w 465855"/>
              <a:gd name="connsiteY56" fmla="*/ 1624044 h 1966944"/>
              <a:gd name="connsiteX57" fmla="*/ 348641 w 465855"/>
              <a:gd name="connsiteY57" fmla="*/ 1635474 h 1966944"/>
              <a:gd name="connsiteX58" fmla="*/ 356261 w 465855"/>
              <a:gd name="connsiteY58" fmla="*/ 1646904 h 1966944"/>
              <a:gd name="connsiteX59" fmla="*/ 360071 w 465855"/>
              <a:gd name="connsiteY59" fmla="*/ 1658334 h 1966944"/>
              <a:gd name="connsiteX60" fmla="*/ 371501 w 465855"/>
              <a:gd name="connsiteY60" fmla="*/ 1665954 h 1966944"/>
              <a:gd name="connsiteX61" fmla="*/ 379121 w 465855"/>
              <a:gd name="connsiteY61" fmla="*/ 1688814 h 1966944"/>
              <a:gd name="connsiteX62" fmla="*/ 394361 w 465855"/>
              <a:gd name="connsiteY62" fmla="*/ 1711674 h 1966944"/>
              <a:gd name="connsiteX63" fmla="*/ 401981 w 465855"/>
              <a:gd name="connsiteY63" fmla="*/ 1734534 h 1966944"/>
              <a:gd name="connsiteX64" fmla="*/ 405791 w 465855"/>
              <a:gd name="connsiteY64" fmla="*/ 1749774 h 1966944"/>
              <a:gd name="connsiteX65" fmla="*/ 413411 w 465855"/>
              <a:gd name="connsiteY65" fmla="*/ 1776444 h 1966944"/>
              <a:gd name="connsiteX66" fmla="*/ 424841 w 465855"/>
              <a:gd name="connsiteY66" fmla="*/ 1837404 h 1966944"/>
              <a:gd name="connsiteX67" fmla="*/ 428651 w 465855"/>
              <a:gd name="connsiteY67" fmla="*/ 1867884 h 1966944"/>
              <a:gd name="connsiteX68" fmla="*/ 432461 w 465855"/>
              <a:gd name="connsiteY68" fmla="*/ 1894554 h 1966944"/>
              <a:gd name="connsiteX69" fmla="*/ 428651 w 465855"/>
              <a:gd name="connsiteY69" fmla="*/ 1955514 h 1966944"/>
              <a:gd name="connsiteX70" fmla="*/ 424841 w 465855"/>
              <a:gd name="connsiteY70" fmla="*/ 1966944 h 1966944"/>
              <a:gd name="connsiteX71" fmla="*/ 24791 w 465855"/>
              <a:gd name="connsiteY71" fmla="*/ 1963134 h 1966944"/>
              <a:gd name="connsiteX72" fmla="*/ 13361 w 465855"/>
              <a:gd name="connsiteY72" fmla="*/ 1959324 h 1966944"/>
              <a:gd name="connsiteX73" fmla="*/ 1931 w 465855"/>
              <a:gd name="connsiteY73" fmla="*/ 1932654 h 1966944"/>
              <a:gd name="connsiteX74" fmla="*/ 5741 w 465855"/>
              <a:gd name="connsiteY74" fmla="*/ 1643094 h 1966944"/>
              <a:gd name="connsiteX75" fmla="*/ 13361 w 465855"/>
              <a:gd name="connsiteY75" fmla="*/ 1490694 h 1966944"/>
              <a:gd name="connsiteX76" fmla="*/ 17171 w 465855"/>
              <a:gd name="connsiteY76" fmla="*/ 1269714 h 1966944"/>
              <a:gd name="connsiteX77" fmla="*/ 24791 w 465855"/>
              <a:gd name="connsiteY77" fmla="*/ 1105884 h 1966944"/>
              <a:gd name="connsiteX78" fmla="*/ 17171 w 465855"/>
              <a:gd name="connsiteY78" fmla="*/ 587724 h 1966944"/>
              <a:gd name="connsiteX79" fmla="*/ 9551 w 465855"/>
              <a:gd name="connsiteY79" fmla="*/ 374364 h 1966944"/>
              <a:gd name="connsiteX80" fmla="*/ 5741 w 465855"/>
              <a:gd name="connsiteY80" fmla="*/ 23844 h 1966944"/>
              <a:gd name="connsiteX81" fmla="*/ 1931 w 465855"/>
              <a:gd name="connsiteY81" fmla="*/ 4794 h 1966944"/>
              <a:gd name="connsiteX82" fmla="*/ 1931 w 465855"/>
              <a:gd name="connsiteY82" fmla="*/ 12414 h 1966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65855" h="1966944">
                <a:moveTo>
                  <a:pt x="1931" y="12414"/>
                </a:moveTo>
                <a:lnTo>
                  <a:pt x="1931" y="12414"/>
                </a:lnTo>
                <a:lnTo>
                  <a:pt x="424841" y="16224"/>
                </a:lnTo>
                <a:cubicBezTo>
                  <a:pt x="432941" y="16366"/>
                  <a:pt x="441679" y="23639"/>
                  <a:pt x="447701" y="27654"/>
                </a:cubicBezTo>
                <a:lnTo>
                  <a:pt x="455321" y="50514"/>
                </a:lnTo>
                <a:lnTo>
                  <a:pt x="459131" y="61944"/>
                </a:lnTo>
                <a:cubicBezTo>
                  <a:pt x="470494" y="141484"/>
                  <a:pt x="465335" y="94962"/>
                  <a:pt x="459131" y="256254"/>
                </a:cubicBezTo>
                <a:cubicBezTo>
                  <a:pt x="458737" y="266486"/>
                  <a:pt x="458015" y="276856"/>
                  <a:pt x="455321" y="286734"/>
                </a:cubicBezTo>
                <a:cubicBezTo>
                  <a:pt x="454116" y="291152"/>
                  <a:pt x="449749" y="294068"/>
                  <a:pt x="447701" y="298164"/>
                </a:cubicBezTo>
                <a:cubicBezTo>
                  <a:pt x="445905" y="301756"/>
                  <a:pt x="445841" y="306083"/>
                  <a:pt x="443891" y="309594"/>
                </a:cubicBezTo>
                <a:cubicBezTo>
                  <a:pt x="439443" y="317600"/>
                  <a:pt x="431547" y="323766"/>
                  <a:pt x="428651" y="332454"/>
                </a:cubicBezTo>
                <a:cubicBezTo>
                  <a:pt x="419074" y="361184"/>
                  <a:pt x="431993" y="325771"/>
                  <a:pt x="417221" y="355314"/>
                </a:cubicBezTo>
                <a:cubicBezTo>
                  <a:pt x="415425" y="358906"/>
                  <a:pt x="415361" y="363233"/>
                  <a:pt x="413411" y="366744"/>
                </a:cubicBezTo>
                <a:cubicBezTo>
                  <a:pt x="408963" y="374750"/>
                  <a:pt x="402267" y="381413"/>
                  <a:pt x="398171" y="389604"/>
                </a:cubicBezTo>
                <a:cubicBezTo>
                  <a:pt x="388141" y="409663"/>
                  <a:pt x="394567" y="400828"/>
                  <a:pt x="379121" y="416274"/>
                </a:cubicBezTo>
                <a:cubicBezTo>
                  <a:pt x="377851" y="420084"/>
                  <a:pt x="377107" y="424112"/>
                  <a:pt x="375311" y="427704"/>
                </a:cubicBezTo>
                <a:cubicBezTo>
                  <a:pt x="370007" y="438313"/>
                  <a:pt x="364687" y="442138"/>
                  <a:pt x="356261" y="450564"/>
                </a:cubicBezTo>
                <a:cubicBezTo>
                  <a:pt x="349555" y="470682"/>
                  <a:pt x="354679" y="458652"/>
                  <a:pt x="337211" y="484854"/>
                </a:cubicBezTo>
                <a:cubicBezTo>
                  <a:pt x="334983" y="488196"/>
                  <a:pt x="335197" y="492692"/>
                  <a:pt x="333401" y="496284"/>
                </a:cubicBezTo>
                <a:cubicBezTo>
                  <a:pt x="331353" y="500380"/>
                  <a:pt x="327641" y="503530"/>
                  <a:pt x="325781" y="507714"/>
                </a:cubicBezTo>
                <a:cubicBezTo>
                  <a:pt x="322519" y="515054"/>
                  <a:pt x="322616" y="523891"/>
                  <a:pt x="318161" y="530574"/>
                </a:cubicBezTo>
                <a:lnTo>
                  <a:pt x="302921" y="553434"/>
                </a:lnTo>
                <a:cubicBezTo>
                  <a:pt x="294573" y="565956"/>
                  <a:pt x="290604" y="563699"/>
                  <a:pt x="280061" y="572484"/>
                </a:cubicBezTo>
                <a:cubicBezTo>
                  <a:pt x="250725" y="596930"/>
                  <a:pt x="285580" y="572615"/>
                  <a:pt x="257201" y="591534"/>
                </a:cubicBezTo>
                <a:cubicBezTo>
                  <a:pt x="254661" y="595344"/>
                  <a:pt x="251629" y="598868"/>
                  <a:pt x="249581" y="602964"/>
                </a:cubicBezTo>
                <a:cubicBezTo>
                  <a:pt x="247785" y="606556"/>
                  <a:pt x="247999" y="611052"/>
                  <a:pt x="245771" y="614394"/>
                </a:cubicBezTo>
                <a:cubicBezTo>
                  <a:pt x="242782" y="618877"/>
                  <a:pt x="238151" y="622014"/>
                  <a:pt x="234341" y="625824"/>
                </a:cubicBezTo>
                <a:lnTo>
                  <a:pt x="219101" y="671544"/>
                </a:lnTo>
                <a:cubicBezTo>
                  <a:pt x="217445" y="676512"/>
                  <a:pt x="216796" y="681768"/>
                  <a:pt x="215291" y="686784"/>
                </a:cubicBezTo>
                <a:cubicBezTo>
                  <a:pt x="212983" y="694477"/>
                  <a:pt x="210211" y="702024"/>
                  <a:pt x="207671" y="709644"/>
                </a:cubicBezTo>
                <a:cubicBezTo>
                  <a:pt x="205875" y="715032"/>
                  <a:pt x="202160" y="719611"/>
                  <a:pt x="200051" y="724884"/>
                </a:cubicBezTo>
                <a:cubicBezTo>
                  <a:pt x="197068" y="732342"/>
                  <a:pt x="194971" y="740124"/>
                  <a:pt x="192431" y="747744"/>
                </a:cubicBezTo>
                <a:lnTo>
                  <a:pt x="181001" y="782034"/>
                </a:lnTo>
                <a:lnTo>
                  <a:pt x="177191" y="793464"/>
                </a:lnTo>
                <a:lnTo>
                  <a:pt x="173381" y="804894"/>
                </a:lnTo>
                <a:cubicBezTo>
                  <a:pt x="168313" y="840367"/>
                  <a:pt x="165761" y="852961"/>
                  <a:pt x="165761" y="896334"/>
                </a:cubicBezTo>
                <a:cubicBezTo>
                  <a:pt x="165761" y="971275"/>
                  <a:pt x="166316" y="1046254"/>
                  <a:pt x="169571" y="1121124"/>
                </a:cubicBezTo>
                <a:cubicBezTo>
                  <a:pt x="170134" y="1134063"/>
                  <a:pt x="174651" y="1146524"/>
                  <a:pt x="177191" y="1159224"/>
                </a:cubicBezTo>
                <a:cubicBezTo>
                  <a:pt x="179446" y="1170501"/>
                  <a:pt x="179110" y="1182170"/>
                  <a:pt x="181001" y="1193514"/>
                </a:cubicBezTo>
                <a:cubicBezTo>
                  <a:pt x="181661" y="1197475"/>
                  <a:pt x="183908" y="1201031"/>
                  <a:pt x="184811" y="1204944"/>
                </a:cubicBezTo>
                <a:cubicBezTo>
                  <a:pt x="187723" y="1217564"/>
                  <a:pt x="189891" y="1230344"/>
                  <a:pt x="192431" y="1243044"/>
                </a:cubicBezTo>
                <a:cubicBezTo>
                  <a:pt x="193219" y="1246982"/>
                  <a:pt x="195184" y="1250599"/>
                  <a:pt x="196241" y="1254474"/>
                </a:cubicBezTo>
                <a:cubicBezTo>
                  <a:pt x="198997" y="1264578"/>
                  <a:pt x="201321" y="1274794"/>
                  <a:pt x="203861" y="1284954"/>
                </a:cubicBezTo>
                <a:cubicBezTo>
                  <a:pt x="204835" y="1288850"/>
                  <a:pt x="206568" y="1292522"/>
                  <a:pt x="207671" y="1296384"/>
                </a:cubicBezTo>
                <a:cubicBezTo>
                  <a:pt x="209110" y="1301419"/>
                  <a:pt x="210042" y="1306589"/>
                  <a:pt x="211481" y="1311624"/>
                </a:cubicBezTo>
                <a:cubicBezTo>
                  <a:pt x="216587" y="1329494"/>
                  <a:pt x="214202" y="1317974"/>
                  <a:pt x="222911" y="1338294"/>
                </a:cubicBezTo>
                <a:cubicBezTo>
                  <a:pt x="227184" y="1348264"/>
                  <a:pt x="233175" y="1375542"/>
                  <a:pt x="234341" y="1380204"/>
                </a:cubicBezTo>
                <a:cubicBezTo>
                  <a:pt x="235719" y="1385714"/>
                  <a:pt x="239724" y="1390224"/>
                  <a:pt x="241961" y="1395444"/>
                </a:cubicBezTo>
                <a:cubicBezTo>
                  <a:pt x="254032" y="1423609"/>
                  <a:pt x="231310" y="1385182"/>
                  <a:pt x="261011" y="1429734"/>
                </a:cubicBezTo>
                <a:cubicBezTo>
                  <a:pt x="274932" y="1450615"/>
                  <a:pt x="266583" y="1437068"/>
                  <a:pt x="283871" y="1471644"/>
                </a:cubicBezTo>
                <a:cubicBezTo>
                  <a:pt x="306798" y="1517498"/>
                  <a:pt x="285226" y="1457886"/>
                  <a:pt x="302921" y="1502124"/>
                </a:cubicBezTo>
                <a:cubicBezTo>
                  <a:pt x="305904" y="1509582"/>
                  <a:pt x="308001" y="1517364"/>
                  <a:pt x="310541" y="1524984"/>
                </a:cubicBezTo>
                <a:lnTo>
                  <a:pt x="318161" y="1547844"/>
                </a:lnTo>
                <a:cubicBezTo>
                  <a:pt x="320209" y="1553987"/>
                  <a:pt x="320267" y="1560646"/>
                  <a:pt x="321971" y="1566894"/>
                </a:cubicBezTo>
                <a:cubicBezTo>
                  <a:pt x="324084" y="1574643"/>
                  <a:pt x="327051" y="1582134"/>
                  <a:pt x="329591" y="1589754"/>
                </a:cubicBezTo>
                <a:cubicBezTo>
                  <a:pt x="331039" y="1594098"/>
                  <a:pt x="335351" y="1597000"/>
                  <a:pt x="337211" y="1601184"/>
                </a:cubicBezTo>
                <a:cubicBezTo>
                  <a:pt x="340473" y="1608524"/>
                  <a:pt x="342291" y="1616424"/>
                  <a:pt x="344831" y="1624044"/>
                </a:cubicBezTo>
                <a:lnTo>
                  <a:pt x="348641" y="1635474"/>
                </a:lnTo>
                <a:cubicBezTo>
                  <a:pt x="350089" y="1639818"/>
                  <a:pt x="354213" y="1642808"/>
                  <a:pt x="356261" y="1646904"/>
                </a:cubicBezTo>
                <a:cubicBezTo>
                  <a:pt x="358057" y="1650496"/>
                  <a:pt x="357562" y="1655198"/>
                  <a:pt x="360071" y="1658334"/>
                </a:cubicBezTo>
                <a:cubicBezTo>
                  <a:pt x="362932" y="1661910"/>
                  <a:pt x="367691" y="1663414"/>
                  <a:pt x="371501" y="1665954"/>
                </a:cubicBezTo>
                <a:cubicBezTo>
                  <a:pt x="374041" y="1673574"/>
                  <a:pt x="374666" y="1682131"/>
                  <a:pt x="379121" y="1688814"/>
                </a:cubicBezTo>
                <a:cubicBezTo>
                  <a:pt x="384201" y="1696434"/>
                  <a:pt x="391465" y="1702986"/>
                  <a:pt x="394361" y="1711674"/>
                </a:cubicBezTo>
                <a:lnTo>
                  <a:pt x="401981" y="1734534"/>
                </a:lnTo>
                <a:cubicBezTo>
                  <a:pt x="403637" y="1739502"/>
                  <a:pt x="404352" y="1744739"/>
                  <a:pt x="405791" y="1749774"/>
                </a:cubicBezTo>
                <a:cubicBezTo>
                  <a:pt x="411503" y="1769765"/>
                  <a:pt x="408306" y="1752623"/>
                  <a:pt x="413411" y="1776444"/>
                </a:cubicBezTo>
                <a:cubicBezTo>
                  <a:pt x="416974" y="1793069"/>
                  <a:pt x="422226" y="1819096"/>
                  <a:pt x="424841" y="1837404"/>
                </a:cubicBezTo>
                <a:cubicBezTo>
                  <a:pt x="426289" y="1847540"/>
                  <a:pt x="427298" y="1857735"/>
                  <a:pt x="428651" y="1867884"/>
                </a:cubicBezTo>
                <a:cubicBezTo>
                  <a:pt x="429838" y="1876785"/>
                  <a:pt x="431191" y="1885664"/>
                  <a:pt x="432461" y="1894554"/>
                </a:cubicBezTo>
                <a:cubicBezTo>
                  <a:pt x="431191" y="1914874"/>
                  <a:pt x="430782" y="1935266"/>
                  <a:pt x="428651" y="1955514"/>
                </a:cubicBezTo>
                <a:cubicBezTo>
                  <a:pt x="428231" y="1959508"/>
                  <a:pt x="428856" y="1966868"/>
                  <a:pt x="424841" y="1966944"/>
                </a:cubicBezTo>
                <a:lnTo>
                  <a:pt x="24791" y="1963134"/>
                </a:lnTo>
                <a:cubicBezTo>
                  <a:pt x="20981" y="1961864"/>
                  <a:pt x="16497" y="1961833"/>
                  <a:pt x="13361" y="1959324"/>
                </a:cubicBezTo>
                <a:cubicBezTo>
                  <a:pt x="5139" y="1952746"/>
                  <a:pt x="4219" y="1941805"/>
                  <a:pt x="1931" y="1932654"/>
                </a:cubicBezTo>
                <a:cubicBezTo>
                  <a:pt x="3201" y="1836134"/>
                  <a:pt x="3811" y="1739603"/>
                  <a:pt x="5741" y="1643094"/>
                </a:cubicBezTo>
                <a:cubicBezTo>
                  <a:pt x="6837" y="1588299"/>
                  <a:pt x="10025" y="1544069"/>
                  <a:pt x="13361" y="1490694"/>
                </a:cubicBezTo>
                <a:cubicBezTo>
                  <a:pt x="14631" y="1417034"/>
                  <a:pt x="15552" y="1343367"/>
                  <a:pt x="17171" y="1269714"/>
                </a:cubicBezTo>
                <a:cubicBezTo>
                  <a:pt x="19890" y="1146003"/>
                  <a:pt x="17259" y="1181207"/>
                  <a:pt x="24791" y="1105884"/>
                </a:cubicBezTo>
                <a:cubicBezTo>
                  <a:pt x="15973" y="691447"/>
                  <a:pt x="26581" y="1218170"/>
                  <a:pt x="17171" y="587724"/>
                </a:cubicBezTo>
                <a:cubicBezTo>
                  <a:pt x="14669" y="420061"/>
                  <a:pt x="18139" y="468833"/>
                  <a:pt x="9551" y="374364"/>
                </a:cubicBezTo>
                <a:cubicBezTo>
                  <a:pt x="8281" y="257524"/>
                  <a:pt x="8150" y="140666"/>
                  <a:pt x="5741" y="23844"/>
                </a:cubicBezTo>
                <a:cubicBezTo>
                  <a:pt x="5608" y="17370"/>
                  <a:pt x="3502" y="11076"/>
                  <a:pt x="1931" y="4794"/>
                </a:cubicBezTo>
                <a:cubicBezTo>
                  <a:pt x="957" y="898"/>
                  <a:pt x="-1879" y="-6636"/>
                  <a:pt x="1931" y="12414"/>
                </a:cubicBezTo>
                <a:close/>
              </a:path>
            </a:pathLst>
          </a:custGeom>
          <a:solidFill>
            <a:srgbClr val="7030A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2" name="Connettore 2 101"/>
          <p:cNvCxnSpPr/>
          <p:nvPr/>
        </p:nvCxnSpPr>
        <p:spPr>
          <a:xfrm flipV="1">
            <a:off x="705278" y="2324170"/>
            <a:ext cx="19456" cy="445427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Torta 102"/>
          <p:cNvSpPr>
            <a:spLocks noChangeAspect="1"/>
          </p:cNvSpPr>
          <p:nvPr/>
        </p:nvSpPr>
        <p:spPr>
          <a:xfrm rot="10800000">
            <a:off x="512138" y="4907028"/>
            <a:ext cx="432000" cy="432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04" name="Torta 103"/>
          <p:cNvSpPr>
            <a:spLocks noChangeAspect="1"/>
          </p:cNvSpPr>
          <p:nvPr/>
        </p:nvSpPr>
        <p:spPr>
          <a:xfrm rot="10800000">
            <a:off x="584137" y="4978140"/>
            <a:ext cx="288000" cy="288000"/>
          </a:xfrm>
          <a:prstGeom prst="pie">
            <a:avLst>
              <a:gd name="adj1" fmla="val 5382744"/>
              <a:gd name="adj2" fmla="val 16200000"/>
            </a:avLst>
          </a:prstGeom>
          <a:solidFill>
            <a:schemeClr val="bg1">
              <a:lumMod val="9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6198985"/>
              </p:ext>
            </p:extLst>
          </p:nvPr>
        </p:nvGraphicFramePr>
        <p:xfrm>
          <a:off x="3158490" y="5495925"/>
          <a:ext cx="2435225" cy="517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59" name="Equation" r:id="rId10" imgW="2209680" imgH="469800" progId="Equation.DSMT4">
                  <p:embed/>
                </p:oleObj>
              </mc:Choice>
              <mc:Fallback>
                <p:oleObj name="Equation" r:id="rId10" imgW="220968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8490" y="5495925"/>
                        <a:ext cx="2435225" cy="51752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" name="CasellaDiTesto 104"/>
          <p:cNvSpPr txBox="1"/>
          <p:nvPr/>
        </p:nvSpPr>
        <p:spPr>
          <a:xfrm>
            <a:off x="844555" y="2163016"/>
            <a:ext cx="3187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" panose="02020603050405020304" pitchFamily="18" charset="0"/>
                <a:cs typeface="Times" panose="02020603050405020304" pitchFamily="18" charset="0"/>
              </a:rPr>
              <a:t>z</a:t>
            </a:r>
            <a:endParaRPr lang="en-US" sz="1400" dirty="0">
              <a:latin typeface="Times" panose="02020603050405020304" pitchFamily="18" charset="0"/>
              <a:cs typeface="Times" panose="02020603050405020304" pitchFamily="18" charset="0"/>
            </a:endParaRPr>
          </a:p>
        </p:txBody>
      </p:sp>
      <p:sp>
        <p:nvSpPr>
          <p:cNvPr id="106" name="Arco 105"/>
          <p:cNvSpPr>
            <a:spLocks noChangeAspect="1"/>
          </p:cNvSpPr>
          <p:nvPr/>
        </p:nvSpPr>
        <p:spPr>
          <a:xfrm>
            <a:off x="-334823" y="4037184"/>
            <a:ext cx="2171687" cy="2171687"/>
          </a:xfrm>
          <a:prstGeom prst="arc">
            <a:avLst>
              <a:gd name="adj1" fmla="val 16200000"/>
              <a:gd name="adj2" fmla="val 5474184"/>
            </a:avLst>
          </a:prstGeom>
          <a:ln w="25400" cmpd="sng">
            <a:solidFill>
              <a:srgbClr val="33CC33"/>
            </a:solidFill>
            <a:prstDash val="soli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7" name="Rettangolo 106"/>
          <p:cNvSpPr/>
          <p:nvPr/>
        </p:nvSpPr>
        <p:spPr>
          <a:xfrm>
            <a:off x="2639818" y="2559401"/>
            <a:ext cx="6191762" cy="871586"/>
          </a:xfrm>
          <a:prstGeom prst="rect">
            <a:avLst/>
          </a:prstGeom>
          <a:solidFill>
            <a:schemeClr val="bg1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8" name="CasellaDiTesto 107"/>
          <p:cNvSpPr txBox="1"/>
          <p:nvPr/>
        </p:nvSpPr>
        <p:spPr>
          <a:xfrm>
            <a:off x="2836211" y="2374288"/>
            <a:ext cx="1476709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 smtClean="0">
                <a:solidFill>
                  <a:schemeClr val="accent6">
                    <a:lumMod val="50000"/>
                  </a:schemeClr>
                </a:solidFill>
                <a:latin typeface="Calibri Light" panose="020F0302020204030204" pitchFamily="34" charset="0"/>
              </a:rPr>
              <a:t>EC production</a:t>
            </a:r>
            <a:endParaRPr lang="fr-FR" sz="1600" b="1" dirty="0">
              <a:solidFill>
                <a:schemeClr val="accent6">
                  <a:lumMod val="50000"/>
                </a:schemeClr>
              </a:solidFill>
              <a:latin typeface="Calibri Light" panose="020F0302020204030204" pitchFamily="34" charset="0"/>
            </a:endParaRPr>
          </a:p>
        </p:txBody>
      </p:sp>
      <p:graphicFrame>
        <p:nvGraphicFramePr>
          <p:cNvPr id="109" name="Oggetto 10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74194462"/>
              </p:ext>
            </p:extLst>
          </p:nvPr>
        </p:nvGraphicFramePr>
        <p:xfrm>
          <a:off x="2837040" y="2728650"/>
          <a:ext cx="5851872" cy="533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5360" name="Equation" r:id="rId12" imgW="4876560" imgH="444240" progId="Equation.DSMT4">
                  <p:embed/>
                </p:oleObj>
              </mc:Choice>
              <mc:Fallback>
                <p:oleObj name="Equation" r:id="rId12" imgW="4876560" imgH="44424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7040" y="2728650"/>
                        <a:ext cx="5851872" cy="533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uppo 9"/>
          <p:cNvGrpSpPr/>
          <p:nvPr/>
        </p:nvGrpSpPr>
        <p:grpSpPr>
          <a:xfrm>
            <a:off x="6273684" y="3690043"/>
            <a:ext cx="2557895" cy="1046971"/>
            <a:chOff x="6273684" y="3690043"/>
            <a:chExt cx="2557895" cy="1046971"/>
          </a:xfrm>
        </p:grpSpPr>
        <p:sp>
          <p:nvSpPr>
            <p:cNvPr id="110" name="Rettangolo 109"/>
            <p:cNvSpPr/>
            <p:nvPr/>
          </p:nvSpPr>
          <p:spPr>
            <a:xfrm>
              <a:off x="6273684" y="3865428"/>
              <a:ext cx="2557895" cy="8715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aphicFrame>
          <p:nvGraphicFramePr>
            <p:cNvPr id="9" name="Oggetto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770754512"/>
                </p:ext>
              </p:extLst>
            </p:nvPr>
          </p:nvGraphicFramePr>
          <p:xfrm>
            <a:off x="6442075" y="4046538"/>
            <a:ext cx="2144713" cy="5683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35361" name="Equation" r:id="rId14" imgW="1434960" imgH="380880" progId="Equation.DSMT4">
                    <p:embed/>
                  </p:oleObj>
                </mc:Choice>
                <mc:Fallback>
                  <p:oleObj name="Equation" r:id="rId14" imgW="1434960" imgH="380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442075" y="4046538"/>
                          <a:ext cx="2144713" cy="5683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1" name="CasellaDiTesto 110"/>
            <p:cNvSpPr txBox="1"/>
            <p:nvPr/>
          </p:nvSpPr>
          <p:spPr>
            <a:xfrm>
              <a:off x="6425719" y="3690043"/>
              <a:ext cx="1791017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600" b="1" dirty="0" err="1" smtClean="0">
                  <a:solidFill>
                    <a:schemeClr val="accent4"/>
                  </a:solidFill>
                  <a:latin typeface="Calibri Light" panose="020F0302020204030204" pitchFamily="34" charset="0"/>
                </a:rPr>
                <a:t>Vessel</a:t>
              </a:r>
              <a:r>
                <a:rPr lang="fr-FR" sz="1600" b="1" dirty="0" smtClean="0">
                  <a:solidFill>
                    <a:schemeClr val="accent4"/>
                  </a:solidFill>
                  <a:latin typeface="Calibri Light" panose="020F0302020204030204" pitchFamily="34" charset="0"/>
                </a:rPr>
                <a:t> maturation</a:t>
              </a:r>
              <a:endParaRPr lang="fr-FR" sz="1600" b="1" dirty="0">
                <a:solidFill>
                  <a:schemeClr val="accent4"/>
                </a:solidFill>
                <a:latin typeface="Calibri Light" panose="020F0302020204030204" pitchFamily="34" charset="0"/>
              </a:endParaRPr>
            </a:p>
          </p:txBody>
        </p:sp>
      </p:grpSp>
      <p:sp>
        <p:nvSpPr>
          <p:cNvPr id="45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Angiogenesis: </a:t>
            </a:r>
            <a:r>
              <a:rPr lang="en-US" sz="2000" dirty="0" smtClean="0">
                <a:solidFill>
                  <a:srgbClr val="FFFF00"/>
                </a:solidFill>
              </a:rPr>
              <a:t>TAF release → </a:t>
            </a:r>
            <a:r>
              <a:rPr lang="en-US" sz="2000" dirty="0" err="1" smtClean="0">
                <a:solidFill>
                  <a:srgbClr val="FFFF00"/>
                </a:solidFill>
              </a:rPr>
              <a:t>ECh</a:t>
            </a:r>
            <a:r>
              <a:rPr lang="en-US" sz="2000" dirty="0">
                <a:solidFill>
                  <a:srgbClr val="FFFF00"/>
                </a:solidFill>
              </a:rPr>
              <a:t> production → </a:t>
            </a:r>
            <a:r>
              <a:rPr lang="en-US" sz="2000" dirty="0" smtClean="0">
                <a:solidFill>
                  <a:srgbClr val="FFFF00"/>
                </a:solidFill>
              </a:rPr>
              <a:t>vessel formation d</a:t>
            </a:r>
            <a:r>
              <a:rPr lang="el-GR" sz="2000" dirty="0" smtClean="0">
                <a:solidFill>
                  <a:srgbClr val="FFFF00"/>
                </a:solidFill>
              </a:rPr>
              <a:t>Γ</a:t>
            </a:r>
            <a:r>
              <a:rPr lang="en-US" sz="2700" dirty="0" smtClean="0">
                <a:solidFill>
                  <a:srgbClr val="FFFF00"/>
                </a:solidFill>
              </a:rPr>
              <a:t> </a:t>
            </a:r>
            <a:endParaRPr lang="fr-FR" sz="27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89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0" y="-186815"/>
            <a:ext cx="162552" cy="373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Angiogenesis: </a:t>
            </a:r>
            <a:r>
              <a:rPr lang="en-US" sz="2000" dirty="0" smtClean="0">
                <a:solidFill>
                  <a:schemeClr val="bg1"/>
                </a:solidFill>
              </a:rPr>
              <a:t>TAF release → </a:t>
            </a:r>
            <a:r>
              <a:rPr lang="en-US" sz="2000" dirty="0" err="1" smtClean="0">
                <a:solidFill>
                  <a:schemeClr val="bg1"/>
                </a:solidFill>
              </a:rPr>
              <a:t>ECh</a:t>
            </a:r>
            <a:r>
              <a:rPr lang="en-US" sz="2000" dirty="0">
                <a:solidFill>
                  <a:schemeClr val="bg1"/>
                </a:solidFill>
              </a:rPr>
              <a:t> production → </a:t>
            </a:r>
            <a:r>
              <a:rPr lang="en-US" sz="2000" dirty="0" smtClean="0">
                <a:solidFill>
                  <a:schemeClr val="bg1"/>
                </a:solidFill>
              </a:rPr>
              <a:t>vessel formation d</a:t>
            </a:r>
            <a:r>
              <a:rPr lang="el-GR" sz="2000" dirty="0" smtClean="0">
                <a:solidFill>
                  <a:schemeClr val="bg1"/>
                </a:solidFill>
              </a:rPr>
              <a:t>Γ</a:t>
            </a:r>
            <a:r>
              <a:rPr lang="en-US" sz="2700" dirty="0" smtClean="0">
                <a:solidFill>
                  <a:schemeClr val="bg1"/>
                </a:solidFill>
              </a:rPr>
              <a:t> </a:t>
            </a:r>
            <a:endParaRPr lang="fr-FR" sz="2700" dirty="0">
              <a:solidFill>
                <a:schemeClr val="bg1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6159231"/>
            <a:ext cx="9144000" cy="787940"/>
          </a:xfrm>
          <a:prstGeom prst="rect">
            <a:avLst/>
          </a:prstGeom>
          <a:solidFill>
            <a:srgbClr val="505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angiogenesis_ok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22605"/>
            <a:ext cx="9144000" cy="5638800"/>
          </a:xfrm>
          <a:prstGeom prst="rect">
            <a:avLst/>
          </a:prstGeom>
        </p:spPr>
      </p:pic>
      <p:sp>
        <p:nvSpPr>
          <p:cNvPr id="11" name="Rettangolo 10"/>
          <p:cNvSpPr/>
          <p:nvPr/>
        </p:nvSpPr>
        <p:spPr>
          <a:xfrm rot="5400000">
            <a:off x="1125977" y="3653548"/>
            <a:ext cx="5745804" cy="663102"/>
          </a:xfrm>
          <a:prstGeom prst="rect">
            <a:avLst/>
          </a:prstGeom>
          <a:solidFill>
            <a:srgbClr val="5050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092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Algorithm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69282" y="1543426"/>
            <a:ext cx="4320562" cy="48019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6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PASAPAS (ORIGINAL </a:t>
            </a:r>
            <a:r>
              <a:rPr lang="fr-FR" sz="16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V2016)</a:t>
            </a:r>
            <a:endParaRPr lang="fr-F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fr-FR" sz="16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'DEBPROC' </a:t>
            </a:r>
            <a:r>
              <a:rPr lang="fr-FR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PASAPAS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PRECED*'TABLE';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132:   </a:t>
            </a:r>
            <a:r>
              <a:rPr lang="fr-FR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'REPETER' BEXTERN; </a:t>
            </a:r>
            <a:r>
              <a:rPr lang="fr-FR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(boucle sur pas de temps)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197:      </a:t>
            </a:r>
            <a:r>
              <a:rPr lang="fr-FR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'REPETER' BO_BOTH;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(boucle couplage)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# CALCUL THERMIQUE 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238: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CHTER = </a:t>
            </a:r>
            <a:r>
              <a:rPr lang="fr-FR" sz="11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TRANSNON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PRECED;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269: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fr-FR" sz="1100" b="1" dirty="0">
                <a:solidFill>
                  <a:schemeClr val="accent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REEV_THE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PRECED  1 ;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  <a:endParaRPr lang="fr-FR" sz="1100" i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# CALCUL MECANIQUE 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310: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TT = </a:t>
            </a:r>
            <a:r>
              <a:rPr lang="fr-FR" sz="11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UNPAS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PRECED;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354: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</a:t>
            </a:r>
            <a:r>
              <a:rPr lang="fr-FR" sz="1100" b="1" dirty="0">
                <a:solidFill>
                  <a:schemeClr val="accent6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REEV_MEC</a:t>
            </a:r>
            <a:r>
              <a:rPr lang="fr-FR" sz="1100" b="1" dirty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PRECED 1;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 </a:t>
            </a:r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#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fr-FR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Test de la convergence </a:t>
            </a:r>
            <a:r>
              <a:rPr lang="fr-FR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méca</a:t>
            </a:r>
            <a:r>
              <a:rPr lang="fr-FR" sz="800" dirty="0">
                <a:latin typeface="Courier New" panose="02070309020205020404" pitchFamily="49" charset="0"/>
                <a:cs typeface="Courier New" panose="02070309020205020404" pitchFamily="49" charset="0"/>
              </a:rPr>
              <a:t>-thermique !</a:t>
            </a:r>
            <a:endParaRPr lang="fr-FR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411: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fr-FR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'FIN' BO_BOTH ;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  <a:endParaRPr lang="fr-FR" sz="11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PRECED.'PERSO1_APPEL' = 2 ;           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</a:t>
            </a:r>
            <a:r>
              <a:rPr lang="fr-FR" sz="1100" b="1" dirty="0">
                <a:solidFill>
                  <a:schemeClr val="tx2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PERSO1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PRECED;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  </a:t>
            </a:r>
          </a:p>
          <a:p>
            <a:r>
              <a:rPr lang="fr-FR" sz="1100" i="1" dirty="0">
                <a:latin typeface="Courier New" panose="02070309020205020404" pitchFamily="49" charset="0"/>
                <a:cs typeface="Courier New" panose="02070309020205020404" pitchFamily="49" charset="0"/>
              </a:rPr>
              <a:t>Line 703:</a:t>
            </a:r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fr-FR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'FIN'  BEXTERN; 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  <a:r>
              <a:rPr lang="fr-FR" sz="1100" b="1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</a:p>
          <a:p>
            <a:r>
              <a:rPr lang="fr-FR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'FINPROC' PRECED ;</a:t>
            </a:r>
          </a:p>
        </p:txBody>
      </p:sp>
      <p:sp>
        <p:nvSpPr>
          <p:cNvPr id="4" name="Parentesi quadra aperta 3"/>
          <p:cNvSpPr/>
          <p:nvPr/>
        </p:nvSpPr>
        <p:spPr>
          <a:xfrm>
            <a:off x="1327687" y="2793931"/>
            <a:ext cx="115702" cy="2042229"/>
          </a:xfrm>
          <a:prstGeom prst="leftBracket">
            <a:avLst>
              <a:gd name="adj" fmla="val 97917"/>
            </a:avLst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6800" tIns="38400" rIns="76800" bIns="38400" rtlCol="0" anchor="ctr"/>
          <a:lstStyle/>
          <a:p>
            <a:pPr algn="ctr"/>
            <a:endParaRPr lang="fr-FR"/>
          </a:p>
        </p:txBody>
      </p:sp>
      <p:sp>
        <p:nvSpPr>
          <p:cNvPr id="23" name="Parentesi quadra aperta 22"/>
          <p:cNvSpPr/>
          <p:nvPr/>
        </p:nvSpPr>
        <p:spPr>
          <a:xfrm>
            <a:off x="1066178" y="2489173"/>
            <a:ext cx="115702" cy="3180412"/>
          </a:xfrm>
          <a:prstGeom prst="leftBracket">
            <a:avLst>
              <a:gd name="adj" fmla="val 97917"/>
            </a:avLst>
          </a:prstGeom>
          <a:ln w="158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6800" tIns="38400" rIns="76800" bIns="38400" rtlCol="0" anchor="ctr"/>
          <a:lstStyle/>
          <a:p>
            <a:pPr algn="ctr"/>
            <a:endParaRPr lang="fr-FR"/>
          </a:p>
        </p:txBody>
      </p:sp>
      <p:sp>
        <p:nvSpPr>
          <p:cNvPr id="24" name="CasellaDiTesto 23"/>
          <p:cNvSpPr txBox="1"/>
          <p:nvPr/>
        </p:nvSpPr>
        <p:spPr>
          <a:xfrm>
            <a:off x="4680909" y="1718043"/>
            <a:ext cx="4320562" cy="61615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TRANSNON (ORIGINAL </a:t>
            </a:r>
            <a:r>
              <a:rPr lang="fr-FR" sz="1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V2016)</a:t>
            </a:r>
            <a:endParaRPr lang="fr-FR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@MATETHM 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(update necrosis, 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ε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ε</a:t>
            </a:r>
            <a:r>
              <a:rPr lang="fr-FR" sz="800" i="1" baseline="30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fr-FR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and f</a:t>
            </a:r>
            <a:r>
              <a:rPr lang="en-US" sz="8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fr-FR" sz="5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COMPUTE SOLUTION FOR PRESSURE AND MASS FRACTIONS</a:t>
            </a:r>
            <a:endParaRPr lang="fr-FR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0" name="CasellaDiTesto 29"/>
          <p:cNvSpPr txBox="1"/>
          <p:nvPr/>
        </p:nvSpPr>
        <p:spPr>
          <a:xfrm>
            <a:off x="4680909" y="2641389"/>
            <a:ext cx="4320562" cy="923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REEV_THE (PERSONAL PROCEDURE)</a:t>
            </a: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@MATETHM 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(update necrosis, 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ε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ε</a:t>
            </a:r>
            <a:r>
              <a:rPr lang="fr-FR" sz="800" i="1" baseline="30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fr-FR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and f</a:t>
            </a:r>
            <a:r>
              <a:rPr lang="en-US" sz="8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UPDATE of </a:t>
            </a:r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PRECED . 'ETAT2'</a:t>
            </a: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PROVIDES </a:t>
            </a:r>
            <a:r>
              <a:rPr lang="fr-FR" sz="1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SWELLING </a:t>
            </a: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STRAIN RATE, </a:t>
            </a:r>
            <a:r>
              <a:rPr lang="fr-FR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fr-FR" sz="1000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, to the mechanical part</a:t>
            </a:r>
            <a:endParaRPr lang="fr-FR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4" name="CasellaDiTesto 33"/>
          <p:cNvSpPr txBox="1"/>
          <p:nvPr/>
        </p:nvSpPr>
        <p:spPr>
          <a:xfrm>
            <a:off x="4680909" y="3872512"/>
            <a:ext cx="4320562" cy="46227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UNPAS (ORIGINAL </a:t>
            </a:r>
            <a:r>
              <a:rPr lang="fr-FR" sz="1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V2016)</a:t>
            </a:r>
            <a:endParaRPr lang="fr-FR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COMPUTING OF THE DIPLACEMENT VECTOR </a:t>
            </a:r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u</a:t>
            </a:r>
            <a:r>
              <a:rPr lang="fr-FR" sz="1000" i="1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endParaRPr lang="fr-FR" sz="1000" b="1" i="1" baseline="30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5" name="CasellaDiTesto 34"/>
          <p:cNvSpPr txBox="1"/>
          <p:nvPr/>
        </p:nvSpPr>
        <p:spPr>
          <a:xfrm>
            <a:off x="4680909" y="4641970"/>
            <a:ext cx="4320562" cy="462271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REEV_MEC (PERSONAL PROCEDURE)</a:t>
            </a: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COMPUTING OF </a:t>
            </a:r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div</a:t>
            </a: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v</a:t>
            </a:r>
            <a:r>
              <a:rPr lang="fr-FR" sz="1000" baseline="30000" dirty="0">
                <a:latin typeface="Courier New" panose="02070309020205020404" pitchFamily="49" charset="0"/>
                <a:cs typeface="Courier New" panose="02070309020205020404" pitchFamily="49" charset="0"/>
              </a:rPr>
              <a:t>s</a:t>
            </a: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), 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THIS TERM IS NEEDED BY TRANSNON</a:t>
            </a:r>
            <a:endParaRPr lang="en-US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4680909" y="5411428"/>
            <a:ext cx="4320562" cy="770047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PERSO1 (PERSONAL PROCEDURE)</a:t>
            </a: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UPDATE THE STATE VARIABLE VECTOR</a:t>
            </a: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PREPARE THE NEXT TIME STEP: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PRECED.ETAT1 = PRECED.ETAT2;</a:t>
            </a:r>
            <a:endParaRPr lang="fr-FR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cxnSp>
        <p:nvCxnSpPr>
          <p:cNvPr id="38" name="Connettore 1 37"/>
          <p:cNvCxnSpPr/>
          <p:nvPr/>
        </p:nvCxnSpPr>
        <p:spPr>
          <a:xfrm>
            <a:off x="4575028" y="823592"/>
            <a:ext cx="0" cy="613007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CasellaDiTesto 39"/>
          <p:cNvSpPr txBox="1"/>
          <p:nvPr/>
        </p:nvSpPr>
        <p:spPr>
          <a:xfrm>
            <a:off x="4575028" y="913639"/>
            <a:ext cx="4405746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2</a:t>
            </a:r>
            <a:r>
              <a:rPr lang="en-US" sz="2000" baseline="30000" dirty="0">
                <a:solidFill>
                  <a:schemeClr val="accent1"/>
                </a:solidFill>
              </a:rPr>
              <a:t>nd</a:t>
            </a:r>
            <a:r>
              <a:rPr lang="en-US" sz="2000" dirty="0">
                <a:solidFill>
                  <a:schemeClr val="accent1"/>
                </a:solidFill>
              </a:rPr>
              <a:t> level procedure </a:t>
            </a:r>
            <a:r>
              <a:rPr lang="en-US" sz="1700" dirty="0">
                <a:solidFill>
                  <a:schemeClr val="accent1"/>
                </a:solidFill>
              </a:rPr>
              <a:t>(called by </a:t>
            </a:r>
            <a:r>
              <a:rPr lang="en-US" sz="1700" dirty="0" err="1">
                <a:solidFill>
                  <a:schemeClr val="accent1"/>
                </a:solidFill>
              </a:rPr>
              <a:t>pasaps</a:t>
            </a:r>
            <a:r>
              <a:rPr lang="en-US" sz="17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41" name="CasellaDiTesto 40"/>
          <p:cNvSpPr txBox="1"/>
          <p:nvPr/>
        </p:nvSpPr>
        <p:spPr>
          <a:xfrm>
            <a:off x="84099" y="913639"/>
            <a:ext cx="4405746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1</a:t>
            </a:r>
            <a:r>
              <a:rPr lang="en-US" sz="2000" baseline="30000" dirty="0">
                <a:solidFill>
                  <a:schemeClr val="accent1"/>
                </a:solidFill>
              </a:rPr>
              <a:t>st</a:t>
            </a:r>
            <a:r>
              <a:rPr lang="en-US" sz="2000" dirty="0">
                <a:solidFill>
                  <a:schemeClr val="accent1"/>
                </a:solidFill>
              </a:rPr>
              <a:t> level procedure </a:t>
            </a:r>
            <a:r>
              <a:rPr lang="en-US" sz="1700" dirty="0">
                <a:solidFill>
                  <a:schemeClr val="accent1"/>
                </a:solidFill>
              </a:rPr>
              <a:t>(called in .</a:t>
            </a:r>
            <a:r>
              <a:rPr lang="en-US" sz="1700" dirty="0" err="1">
                <a:solidFill>
                  <a:schemeClr val="accent1"/>
                </a:solidFill>
              </a:rPr>
              <a:t>dgibi</a:t>
            </a:r>
            <a:r>
              <a:rPr lang="en-US" sz="1700" dirty="0">
                <a:solidFill>
                  <a:schemeClr val="accent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54727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0" grpId="0" animBg="1"/>
      <p:bldP spid="34" grpId="0" animBg="1"/>
      <p:bldP spid="35" grpId="0" animBg="1"/>
      <p:bldP spid="3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Computational Algorithm: @MATETHM</a:t>
            </a:r>
            <a:endParaRPr lang="en-US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69282" y="1543426"/>
            <a:ext cx="4320562" cy="47095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2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$$$$ @MATETHM (PERSONAL PROCEDURE)</a:t>
            </a:r>
          </a:p>
          <a:p>
            <a:endParaRPr lang="fr-FR" sz="12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'DEBPROC' 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@MATETHM</a:t>
            </a:r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MOD_THM*'MMODEL' THPC_W*'CHPOINT';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'REPETER' BZ_THM </a:t>
            </a:r>
            <a:r>
              <a:rPr lang="en-US" sz="10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nzone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 </a:t>
            </a:r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(boucle THM-zones) 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Call of material parameters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Call of primary variables 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	   Computing of dependent variables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en-US" sz="1000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	  </a:t>
            </a:r>
            <a:r>
              <a:rPr lang="en-US" sz="1000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(</a:t>
            </a:r>
            <a:r>
              <a:rPr lang="en-US" sz="1000" b="1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1) Update of 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angiogenesis;</a:t>
            </a:r>
            <a:endParaRPr lang="en-US" sz="1000" b="1" dirty="0">
              <a:solidFill>
                <a:schemeClr val="bg1"/>
              </a:solidFill>
              <a:latin typeface="Courier" pitchFamily="49" charset="0"/>
              <a:cs typeface="Courier New" panose="02070309020205020404" pitchFamily="49" charset="0"/>
            </a:endParaRPr>
          </a:p>
          <a:p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         </a:t>
            </a:r>
          </a:p>
          <a:p>
            <a:r>
              <a:rPr lang="en-US" sz="1000" b="1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        (2) </a:t>
            </a:r>
            <a:r>
              <a:rPr lang="en-US" sz="1000" b="1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Update of porosity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;</a:t>
            </a:r>
            <a:endParaRPr lang="en-US" sz="1000" b="1" dirty="0">
              <a:solidFill>
                <a:schemeClr val="bg1"/>
              </a:solidFill>
              <a:latin typeface="Courier" pitchFamily="49" charset="0"/>
              <a:cs typeface="Courier New" panose="02070309020205020404" pitchFamily="49" charset="0"/>
            </a:endParaRPr>
          </a:p>
          <a:p>
            <a:endParaRPr lang="en-US" sz="1000" dirty="0">
              <a:solidFill>
                <a:schemeClr val="bg1"/>
              </a:solidFill>
              <a:latin typeface="Courier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	   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(3) </a:t>
            </a:r>
            <a:r>
              <a:rPr lang="en-US" sz="1000" b="1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Update of necrosis;</a:t>
            </a:r>
          </a:p>
          <a:p>
            <a:endParaRPr lang="en-US" sz="1000" dirty="0">
              <a:solidFill>
                <a:schemeClr val="bg1"/>
              </a:solidFill>
              <a:latin typeface="Courier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         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(4) </a:t>
            </a:r>
            <a:r>
              <a:rPr lang="en-US" sz="1000" b="1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Update </a:t>
            </a:r>
            <a:r>
              <a:rPr lang="en-US" sz="1000" b="1" dirty="0" smtClean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THERMOHYDRIQUE </a:t>
            </a:r>
            <a:r>
              <a:rPr lang="en-US" sz="1000" b="1" dirty="0">
                <a:solidFill>
                  <a:schemeClr val="bg1"/>
                </a:solidFill>
                <a:latin typeface="Courier" pitchFamily="49" charset="0"/>
                <a:cs typeface="Courier New" panose="02070309020205020404" pitchFamily="49" charset="0"/>
              </a:rPr>
              <a:t>material;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(3.a) computing of swelling strain </a:t>
            </a:r>
            <a:r>
              <a:rPr lang="en-US" sz="9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9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3.b) computing of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</a:t>
            </a:r>
            <a:r>
              <a:rPr lang="en-US" sz="9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phases’ flow</a:t>
            </a:r>
          </a:p>
          <a:p>
            <a:endParaRPr lang="en-US" sz="1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</a:t>
            </a:r>
            <a:r>
              <a:rPr lang="en-US" sz="1000" b="1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(5) 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Update DIFFUSION material;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0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900" dirty="0" smtClean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4.a)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</a:t>
            </a:r>
            <a:r>
              <a:rPr lang="en-US" sz="9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oxygen advection-diffusion</a:t>
            </a:r>
          </a:p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(4.b)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</a:t>
            </a:r>
            <a:r>
              <a:rPr lang="en-US" sz="9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TAF advection-diffusion</a:t>
            </a:r>
          </a:p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(4.c)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</a:t>
            </a:r>
            <a:r>
              <a:rPr lang="en-US" sz="9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for EC advection-diffusion</a:t>
            </a:r>
          </a:p>
          <a:p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(4.d) </a:t>
            </a:r>
            <a:r>
              <a:rPr lang="en-US" sz="9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9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9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for the blood flow model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000" b="1" i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'FIN' BZ_THM;</a:t>
            </a:r>
          </a:p>
          <a:p>
            <a:r>
              <a:rPr lang="en-US" sz="1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[…]</a:t>
            </a:r>
          </a:p>
          <a:p>
            <a:r>
              <a:rPr lang="fr-FR" sz="1000" i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'FINP'  MAT1 F0;</a:t>
            </a:r>
            <a:endParaRPr lang="en-US" sz="1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25" name="Parentesi quadra aperta 24"/>
          <p:cNvSpPr/>
          <p:nvPr/>
        </p:nvSpPr>
        <p:spPr>
          <a:xfrm>
            <a:off x="565997" y="2334202"/>
            <a:ext cx="111280" cy="3281738"/>
          </a:xfrm>
          <a:prstGeom prst="leftBracket">
            <a:avLst>
              <a:gd name="adj" fmla="val 97917"/>
            </a:avLst>
          </a:prstGeom>
          <a:ln w="15875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76800" tIns="38400" rIns="76800" bIns="38400" rtlCol="0" anchor="ctr"/>
          <a:lstStyle/>
          <a:p>
            <a:pPr algn="ctr"/>
            <a:endParaRPr lang="fr-FR"/>
          </a:p>
        </p:txBody>
      </p:sp>
      <p:cxnSp>
        <p:nvCxnSpPr>
          <p:cNvPr id="28" name="Connettore 1 27"/>
          <p:cNvCxnSpPr/>
          <p:nvPr/>
        </p:nvCxnSpPr>
        <p:spPr>
          <a:xfrm>
            <a:off x="4575028" y="823592"/>
            <a:ext cx="0" cy="6130075"/>
          </a:xfrm>
          <a:prstGeom prst="line">
            <a:avLst/>
          </a:prstGeom>
          <a:ln>
            <a:solidFill>
              <a:schemeClr val="accent1">
                <a:alpha val="2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CasellaDiTesto 28"/>
          <p:cNvSpPr txBox="1"/>
          <p:nvPr/>
        </p:nvSpPr>
        <p:spPr>
          <a:xfrm>
            <a:off x="4575028" y="913639"/>
            <a:ext cx="4405746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2</a:t>
            </a:r>
            <a:r>
              <a:rPr lang="en-US" sz="2000" baseline="30000" dirty="0">
                <a:solidFill>
                  <a:schemeClr val="accent1"/>
                </a:solidFill>
              </a:rPr>
              <a:t>nd</a:t>
            </a:r>
            <a:r>
              <a:rPr lang="en-US" sz="2000" dirty="0">
                <a:solidFill>
                  <a:schemeClr val="accent1"/>
                </a:solidFill>
              </a:rPr>
              <a:t> level procedure </a:t>
            </a:r>
            <a:r>
              <a:rPr lang="en-US" sz="1700" dirty="0">
                <a:solidFill>
                  <a:schemeClr val="accent1"/>
                </a:solidFill>
              </a:rPr>
              <a:t>(called by </a:t>
            </a:r>
            <a:r>
              <a:rPr lang="en-US" sz="1700" dirty="0" err="1">
                <a:solidFill>
                  <a:schemeClr val="accent1"/>
                </a:solidFill>
              </a:rPr>
              <a:t>pasaps</a:t>
            </a:r>
            <a:r>
              <a:rPr lang="en-US" sz="1700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31" name="CasellaDiTesto 30"/>
          <p:cNvSpPr txBox="1"/>
          <p:nvPr/>
        </p:nvSpPr>
        <p:spPr>
          <a:xfrm>
            <a:off x="84099" y="913639"/>
            <a:ext cx="4405746" cy="38532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algn="ctr"/>
            <a:r>
              <a:rPr lang="en-US" sz="2000" dirty="0">
                <a:solidFill>
                  <a:schemeClr val="accent1"/>
                </a:solidFill>
              </a:rPr>
              <a:t>3</a:t>
            </a:r>
            <a:r>
              <a:rPr lang="en-US" sz="2000" baseline="30000" dirty="0">
                <a:solidFill>
                  <a:schemeClr val="accent1"/>
                </a:solidFill>
              </a:rPr>
              <a:t>rd</a:t>
            </a:r>
            <a:r>
              <a:rPr lang="en-US" sz="2000" dirty="0">
                <a:solidFill>
                  <a:schemeClr val="accent1"/>
                </a:solidFill>
              </a:rPr>
              <a:t> level procedure</a:t>
            </a:r>
            <a:endParaRPr lang="en-US" sz="1700" dirty="0">
              <a:solidFill>
                <a:schemeClr val="accent1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80909" y="1718043"/>
            <a:ext cx="4320562" cy="616159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TRANSNON (ORIGINAL </a:t>
            </a:r>
            <a:r>
              <a:rPr lang="fr-FR" sz="1000" b="1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V2016)</a:t>
            </a:r>
            <a:endParaRPr lang="fr-FR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@MATETHM 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(update necrosis, 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ε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ε</a:t>
            </a:r>
            <a:r>
              <a:rPr lang="fr-FR" sz="800" i="1" baseline="30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fr-FR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and f</a:t>
            </a:r>
            <a:r>
              <a:rPr lang="en-US" sz="8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fr-FR" sz="500" b="1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COMPUTE SOLUTION FOR PRESSURE AND MASS FRACTIONS</a:t>
            </a:r>
            <a:endParaRPr lang="fr-FR" sz="10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680909" y="2641389"/>
            <a:ext cx="4320562" cy="92393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76800" tIns="38400" rIns="76800" bIns="38400" rtlCol="0">
            <a:spAutoFit/>
          </a:bodyPr>
          <a:lstStyle/>
          <a:p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$$$$ REEV_THE (PERSONAL PROCEDURE)</a:t>
            </a:r>
          </a:p>
          <a:p>
            <a:endParaRPr lang="fr-FR" sz="5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CALL</a:t>
            </a:r>
            <a:r>
              <a:rPr lang="en-US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000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@MATETHM 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(update necrosis, 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ε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l-GR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ε</a:t>
            </a:r>
            <a:r>
              <a:rPr lang="fr-FR" sz="800" i="1" baseline="30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fr-FR" sz="800" b="1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fr-FR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K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8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</a:t>
            </a:r>
            <a:r>
              <a:rPr lang="en-US" sz="800" baseline="-25000" dirty="0" err="1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ij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and f</a:t>
            </a:r>
            <a:r>
              <a:rPr lang="en-US" sz="800" baseline="-250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800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000" dirty="0">
              <a:solidFill>
                <a:schemeClr val="bg1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UPDATE of </a:t>
            </a:r>
            <a:r>
              <a:rPr lang="fr-FR" sz="1000" b="1" dirty="0">
                <a:latin typeface="Courier New" panose="02070309020205020404" pitchFamily="49" charset="0"/>
                <a:cs typeface="Courier New" panose="02070309020205020404" pitchFamily="49" charset="0"/>
              </a:rPr>
              <a:t>PRECED . 'ETAT2'</a:t>
            </a:r>
          </a:p>
          <a:p>
            <a:pPr marL="144018" indent="-144018">
              <a:buFont typeface="Arial" panose="020B0604020202020204" pitchFamily="34" charset="0"/>
              <a:buChar char="•"/>
            </a:pP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PROVIDES </a:t>
            </a:r>
            <a:r>
              <a:rPr lang="fr-FR" sz="1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SWELLING </a:t>
            </a:r>
            <a:r>
              <a:rPr lang="fr-FR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STRAIN RATE, </a:t>
            </a:r>
            <a:r>
              <a:rPr lang="fr-FR" sz="1000" b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  <a:r>
              <a:rPr lang="fr-FR" sz="1000" baseline="-25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sw</a:t>
            </a:r>
            <a:r>
              <a:rPr lang="en-US" sz="1000" dirty="0">
                <a:latin typeface="Courier New" panose="02070309020205020404" pitchFamily="49" charset="0"/>
                <a:cs typeface="Courier New" panose="02070309020205020404" pitchFamily="49" charset="0"/>
              </a:rPr>
              <a:t>, to the mechanical part</a:t>
            </a:r>
            <a:endParaRPr lang="fr-FR" sz="1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72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Rettangolo 68"/>
          <p:cNvSpPr/>
          <p:nvPr/>
        </p:nvSpPr>
        <p:spPr>
          <a:xfrm>
            <a:off x="2196465" y="3626396"/>
            <a:ext cx="2626667" cy="13817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ttangolo 16"/>
          <p:cNvSpPr/>
          <p:nvPr/>
        </p:nvSpPr>
        <p:spPr>
          <a:xfrm>
            <a:off x="721360" y="4796790"/>
            <a:ext cx="7609840" cy="179705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23" name="Connettore 2 122"/>
          <p:cNvCxnSpPr/>
          <p:nvPr/>
        </p:nvCxnSpPr>
        <p:spPr>
          <a:xfrm>
            <a:off x="2888232" y="2952405"/>
            <a:ext cx="225003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Micro- Macro-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Description in Averaging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Theories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Rettangolo 12"/>
          <p:cNvSpPr/>
          <p:nvPr/>
        </p:nvSpPr>
        <p:spPr>
          <a:xfrm>
            <a:off x="0" y="1119957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/>
                </a:solidFill>
              </a:rPr>
              <a:t>T</a:t>
            </a:r>
            <a:r>
              <a:rPr lang="en-US" sz="2000" b="1" dirty="0" smtClean="0">
                <a:solidFill>
                  <a:schemeClr val="accent1"/>
                </a:solidFill>
              </a:rPr>
              <a:t>hermodynamically </a:t>
            </a:r>
            <a:r>
              <a:rPr lang="en-US" sz="2800" b="1" dirty="0" smtClean="0">
                <a:solidFill>
                  <a:schemeClr val="accent1"/>
                </a:solidFill>
              </a:rPr>
              <a:t>C</a:t>
            </a:r>
            <a:r>
              <a:rPr lang="en-US" sz="2000" b="1" dirty="0" smtClean="0">
                <a:solidFill>
                  <a:schemeClr val="accent1"/>
                </a:solidFill>
              </a:rPr>
              <a:t>onstrained </a:t>
            </a:r>
            <a:r>
              <a:rPr lang="en-US" sz="2800" b="1" dirty="0" smtClean="0">
                <a:solidFill>
                  <a:schemeClr val="accent1"/>
                </a:solidFill>
              </a:rPr>
              <a:t>A</a:t>
            </a:r>
            <a:r>
              <a:rPr lang="en-US" sz="2000" b="1" dirty="0" smtClean="0">
                <a:solidFill>
                  <a:schemeClr val="accent1"/>
                </a:solidFill>
              </a:rPr>
              <a:t>veraging </a:t>
            </a:r>
            <a:r>
              <a:rPr lang="en-US" sz="2800" b="1" dirty="0" smtClean="0">
                <a:solidFill>
                  <a:schemeClr val="accent1"/>
                </a:solidFill>
              </a:rPr>
              <a:t>T</a:t>
            </a:r>
            <a:r>
              <a:rPr lang="en-US" sz="2000" b="1" dirty="0" smtClean="0">
                <a:solidFill>
                  <a:schemeClr val="accent1"/>
                </a:solidFill>
              </a:rPr>
              <a:t>heory </a:t>
            </a:r>
            <a:r>
              <a:rPr lang="en-US" sz="2800" b="1" dirty="0" smtClean="0">
                <a:solidFill>
                  <a:schemeClr val="accent1"/>
                </a:solidFill>
              </a:rPr>
              <a:t>(TCAT)</a:t>
            </a:r>
          </a:p>
        </p:txBody>
      </p:sp>
      <p:sp>
        <p:nvSpPr>
          <p:cNvPr id="102" name="Ovale 101"/>
          <p:cNvSpPr/>
          <p:nvPr/>
        </p:nvSpPr>
        <p:spPr>
          <a:xfrm>
            <a:off x="3111184" y="2676545"/>
            <a:ext cx="1711948" cy="5760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8" name="CasellaDiTesto 107"/>
          <p:cNvSpPr txBox="1"/>
          <p:nvPr/>
        </p:nvSpPr>
        <p:spPr>
          <a:xfrm>
            <a:off x="3316706" y="2702967"/>
            <a:ext cx="1300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 smtClean="0"/>
              <a:t>Averaging theorems</a:t>
            </a:r>
            <a:endParaRPr lang="en-US" sz="1400" b="1" i="1" dirty="0"/>
          </a:p>
        </p:txBody>
      </p:sp>
      <p:sp>
        <p:nvSpPr>
          <p:cNvPr id="122" name="Rettangolo 121"/>
          <p:cNvSpPr/>
          <p:nvPr/>
        </p:nvSpPr>
        <p:spPr>
          <a:xfrm>
            <a:off x="5163632" y="4902445"/>
            <a:ext cx="3085640" cy="12183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 b="1" dirty="0" smtClean="0">
                <a:solidFill>
                  <a:srgbClr val="FF0000"/>
                </a:solidFill>
              </a:rPr>
              <a:t>Additional macroscale closure relations</a:t>
            </a:r>
          </a:p>
          <a:p>
            <a:endParaRPr lang="en-US" sz="300" b="1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Pressure-saturation relationships;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Relative </a:t>
            </a:r>
            <a:r>
              <a:rPr lang="en-US" sz="1200" dirty="0" err="1" smtClean="0">
                <a:solidFill>
                  <a:srgbClr val="FF0000"/>
                </a:solidFill>
              </a:rPr>
              <a:t>permeabilities</a:t>
            </a:r>
            <a:endParaRPr lang="en-US" sz="1200" dirty="0" smtClean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Flow of viscoelastic fluids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dirty="0" smtClean="0">
                <a:solidFill>
                  <a:srgbClr val="FF0000"/>
                </a:solidFill>
              </a:rPr>
              <a:t>Etc.</a:t>
            </a:r>
          </a:p>
        </p:txBody>
      </p:sp>
      <p:sp>
        <p:nvSpPr>
          <p:cNvPr id="130" name="Rettangolo 129"/>
          <p:cNvSpPr/>
          <p:nvPr/>
        </p:nvSpPr>
        <p:spPr>
          <a:xfrm>
            <a:off x="2286000" y="3747653"/>
            <a:ext cx="2452716" cy="9578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Hierarchy of closed parametrized macroscale models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2" name="Rettangolo 131"/>
          <p:cNvSpPr/>
          <p:nvPr/>
        </p:nvSpPr>
        <p:spPr>
          <a:xfrm>
            <a:off x="803840" y="2999389"/>
            <a:ext cx="1980000" cy="5400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Microscale conservation equations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135" name="Rettangolo 134"/>
          <p:cNvSpPr/>
          <p:nvPr/>
        </p:nvSpPr>
        <p:spPr>
          <a:xfrm>
            <a:off x="5165272" y="2999389"/>
            <a:ext cx="1980000" cy="54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solidFill>
                  <a:schemeClr val="tx1"/>
                </a:solidFill>
              </a:rPr>
              <a:t>Larger-scale</a:t>
            </a:r>
            <a:r>
              <a:rPr lang="en-US" sz="1200" b="1" dirty="0" smtClean="0">
                <a:solidFill>
                  <a:schemeClr val="tx1"/>
                </a:solidFill>
              </a:rPr>
              <a:t> conservation equations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3" name="Rettangolo 42"/>
          <p:cNvSpPr/>
          <p:nvPr/>
        </p:nvSpPr>
        <p:spPr>
          <a:xfrm>
            <a:off x="5165272" y="3970429"/>
            <a:ext cx="3084000" cy="540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solidFill>
                  <a:schemeClr val="tx1"/>
                </a:solidFill>
              </a:rPr>
              <a:t>Closure relations derived from SEI</a:t>
            </a:r>
            <a:endParaRPr lang="en-US" sz="1200" b="1" dirty="0">
              <a:solidFill>
                <a:schemeClr val="tx1"/>
              </a:solidFill>
            </a:endParaRPr>
          </a:p>
        </p:txBody>
      </p:sp>
      <p:sp>
        <p:nvSpPr>
          <p:cNvPr id="44" name="Rettangolo 43"/>
          <p:cNvSpPr/>
          <p:nvPr/>
        </p:nvSpPr>
        <p:spPr>
          <a:xfrm>
            <a:off x="803840" y="2003533"/>
            <a:ext cx="1980000" cy="89538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tx1"/>
                </a:solidFill>
              </a:rPr>
              <a:t>Microscale entropy </a:t>
            </a:r>
            <a:r>
              <a:rPr lang="en-US" sz="1200" dirty="0" smtClean="0">
                <a:solidFill>
                  <a:schemeClr val="tx1"/>
                </a:solidFill>
              </a:rPr>
              <a:t>inequality, 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thermodynamics and equilibrium conditions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5163632" y="2003533"/>
            <a:ext cx="1980000" cy="8953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Macroscale </a:t>
            </a:r>
            <a:r>
              <a:rPr lang="en-US" sz="1200" dirty="0">
                <a:solidFill>
                  <a:schemeClr val="tx1"/>
                </a:solidFill>
              </a:rPr>
              <a:t>entropy </a:t>
            </a:r>
            <a:r>
              <a:rPr lang="en-US" sz="1200" dirty="0" smtClean="0">
                <a:solidFill>
                  <a:schemeClr val="tx1"/>
                </a:solidFill>
              </a:rPr>
              <a:t>inequality, </a:t>
            </a:r>
            <a:endParaRPr lang="en-US" sz="1200" dirty="0">
              <a:solidFill>
                <a:schemeClr val="tx1"/>
              </a:solidFill>
            </a:endParaRPr>
          </a:p>
          <a:p>
            <a:pPr algn="ctr"/>
            <a:r>
              <a:rPr lang="en-US" sz="1200" dirty="0" smtClean="0">
                <a:solidFill>
                  <a:schemeClr val="tx1"/>
                </a:solidFill>
              </a:rPr>
              <a:t>thermodynamics and equilibrium conditions</a:t>
            </a:r>
            <a:endParaRPr lang="en-US" sz="1200" dirty="0">
              <a:solidFill>
                <a:schemeClr val="tx1"/>
              </a:solidFill>
            </a:endParaRPr>
          </a:p>
        </p:txBody>
      </p:sp>
      <p:cxnSp>
        <p:nvCxnSpPr>
          <p:cNvPr id="51" name="Connettore 2 50"/>
          <p:cNvCxnSpPr/>
          <p:nvPr/>
        </p:nvCxnSpPr>
        <p:spPr>
          <a:xfrm>
            <a:off x="7145272" y="2451225"/>
            <a:ext cx="894080" cy="0"/>
          </a:xfrm>
          <a:prstGeom prst="straightConnector1">
            <a:avLst/>
          </a:prstGeom>
          <a:ln w="38100" cap="rnd">
            <a:solidFill>
              <a:srgbClr val="BEE395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/>
          <p:cNvCxnSpPr/>
          <p:nvPr/>
        </p:nvCxnSpPr>
        <p:spPr>
          <a:xfrm>
            <a:off x="8039352" y="2451225"/>
            <a:ext cx="0" cy="1519204"/>
          </a:xfrm>
          <a:prstGeom prst="straightConnector1">
            <a:avLst/>
          </a:prstGeom>
          <a:ln w="38100" cap="rnd">
            <a:solidFill>
              <a:srgbClr val="BEE39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/>
          <p:cNvCxnSpPr/>
          <p:nvPr/>
        </p:nvCxnSpPr>
        <p:spPr>
          <a:xfrm>
            <a:off x="7145272" y="3293849"/>
            <a:ext cx="894080" cy="0"/>
          </a:xfrm>
          <a:prstGeom prst="straightConnector1">
            <a:avLst/>
          </a:prstGeom>
          <a:ln w="38100">
            <a:solidFill>
              <a:srgbClr val="BEE395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5720932" y="3468269"/>
            <a:ext cx="8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+</a:t>
            </a:r>
            <a:endParaRPr lang="fr-FR" sz="3200" dirty="0"/>
          </a:p>
        </p:txBody>
      </p:sp>
      <p:sp>
        <p:nvSpPr>
          <p:cNvPr id="59" name="CasellaDiTesto 58"/>
          <p:cNvSpPr txBox="1"/>
          <p:nvPr/>
        </p:nvSpPr>
        <p:spPr>
          <a:xfrm>
            <a:off x="5720932" y="4413149"/>
            <a:ext cx="853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 smtClean="0"/>
              <a:t>+</a:t>
            </a:r>
            <a:endParaRPr lang="fr-FR" sz="3200" dirty="0"/>
          </a:p>
        </p:txBody>
      </p:sp>
      <p:sp>
        <p:nvSpPr>
          <p:cNvPr id="12" name="Parentesi graffa aperta 11"/>
          <p:cNvSpPr/>
          <p:nvPr/>
        </p:nvSpPr>
        <p:spPr>
          <a:xfrm>
            <a:off x="4767018" y="3334799"/>
            <a:ext cx="371247" cy="1837645"/>
          </a:xfrm>
          <a:prstGeom prst="leftBrace">
            <a:avLst>
              <a:gd name="adj1" fmla="val 72136"/>
              <a:gd name="adj2" fmla="val 50000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61" name="Connettore 2 60"/>
          <p:cNvCxnSpPr/>
          <p:nvPr/>
        </p:nvCxnSpPr>
        <p:spPr>
          <a:xfrm flipV="1">
            <a:off x="2783840" y="5614325"/>
            <a:ext cx="2354425" cy="12172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e 61"/>
          <p:cNvSpPr/>
          <p:nvPr/>
        </p:nvSpPr>
        <p:spPr>
          <a:xfrm>
            <a:off x="3069432" y="5338465"/>
            <a:ext cx="1795452" cy="57606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Numerical upscaling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4" name="Rettangolo 63"/>
          <p:cNvSpPr/>
          <p:nvPr/>
        </p:nvSpPr>
        <p:spPr>
          <a:xfrm>
            <a:off x="803840" y="4901709"/>
            <a:ext cx="1980000" cy="12190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Numerical solution of multiphase flow </a:t>
            </a:r>
          </a:p>
          <a:p>
            <a:pPr algn="ctr"/>
            <a:r>
              <a:rPr lang="en-US" sz="1400" b="1" u="sng" dirty="0" smtClean="0">
                <a:solidFill>
                  <a:schemeClr val="tx1"/>
                </a:solidFill>
              </a:rPr>
              <a:t>at the microscale</a:t>
            </a:r>
          </a:p>
          <a:p>
            <a:pPr algn="ctr"/>
            <a:endParaRPr lang="en-US" sz="400" b="1" u="sng" dirty="0" smtClean="0">
              <a:solidFill>
                <a:schemeClr val="tx1"/>
              </a:solidFill>
            </a:endParaRPr>
          </a:p>
          <a:p>
            <a:pPr algn="ctr"/>
            <a:r>
              <a:rPr lang="en-US" sz="900" i="1" u="sng" dirty="0" smtClean="0">
                <a:solidFill>
                  <a:schemeClr val="tx1"/>
                </a:solidFill>
              </a:rPr>
              <a:t>for Newtonian and Complex fluids</a:t>
            </a:r>
            <a:endParaRPr lang="en-US" sz="900" i="1" u="sng" dirty="0">
              <a:solidFill>
                <a:schemeClr val="tx1"/>
              </a:solidFill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2236400" y="6138705"/>
            <a:ext cx="357512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Eras Medium ITC" panose="020B0602030504020804" pitchFamily="34" charset="0"/>
              </a:rPr>
              <a:t>Vincent Le </a:t>
            </a:r>
            <a:r>
              <a:rPr lang="fr-FR" sz="2000" b="1" dirty="0" err="1" smtClean="0">
                <a:solidFill>
                  <a:schemeClr val="bg1"/>
                </a:solidFill>
                <a:latin typeface="Eras Medium ITC" panose="020B0602030504020804" pitchFamily="34" charset="0"/>
              </a:rPr>
              <a:t>Maout</a:t>
            </a:r>
            <a:r>
              <a:rPr lang="fr-FR" sz="2000" b="1" dirty="0" smtClean="0">
                <a:solidFill>
                  <a:schemeClr val="bg1"/>
                </a:solidFill>
                <a:latin typeface="Eras Medium ITC" panose="020B0602030504020804" pitchFamily="34" charset="0"/>
              </a:rPr>
              <a:t> PhD </a:t>
            </a:r>
            <a:r>
              <a:rPr lang="fr-FR" sz="2000" b="1" dirty="0" err="1" smtClean="0">
                <a:solidFill>
                  <a:schemeClr val="bg1"/>
                </a:solidFill>
                <a:latin typeface="Eras Medium ITC" panose="020B0602030504020804" pitchFamily="34" charset="0"/>
              </a:rPr>
              <a:t>Thesis</a:t>
            </a:r>
            <a:endParaRPr lang="fr-FR" sz="2000" b="1" dirty="0">
              <a:solidFill>
                <a:schemeClr val="bg1"/>
              </a:solidFill>
              <a:latin typeface="Eras Medium ITC" panose="020B0602030504020804" pitchFamily="34" charset="0"/>
            </a:endParaRPr>
          </a:p>
        </p:txBody>
      </p:sp>
      <p:cxnSp>
        <p:nvCxnSpPr>
          <p:cNvPr id="72" name="Connettore 2 71"/>
          <p:cNvCxnSpPr/>
          <p:nvPr/>
        </p:nvCxnSpPr>
        <p:spPr>
          <a:xfrm>
            <a:off x="4823132" y="4253621"/>
            <a:ext cx="315133" cy="0"/>
          </a:xfrm>
          <a:prstGeom prst="straightConnector1">
            <a:avLst/>
          </a:prstGeom>
          <a:ln w="38100">
            <a:solidFill>
              <a:schemeClr val="accent1"/>
            </a:solidFill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6853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17" grpId="0" animBg="1"/>
      <p:bldP spid="62" grpId="0" animBg="1"/>
      <p:bldP spid="64" grpId="0" animBg="1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" y="-9426"/>
            <a:ext cx="3174143" cy="686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5" name="AutoShape 2" descr="IHC Image"/>
          <p:cNvSpPr>
            <a:spLocks noChangeAspect="1" noChangeArrowheads="1"/>
          </p:cNvSpPr>
          <p:nvPr/>
        </p:nvSpPr>
        <p:spPr bwMode="auto">
          <a:xfrm>
            <a:off x="47631" y="-136493"/>
            <a:ext cx="228630" cy="3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458" tIns="40229" rIns="80458" bIns="4022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r="5051"/>
          <a:stretch/>
        </p:blipFill>
        <p:spPr bwMode="auto">
          <a:xfrm>
            <a:off x="3236065" y="0"/>
            <a:ext cx="5907935" cy="28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236065" y="0"/>
            <a:ext cx="5907935" cy="45057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1200" b="1" i="1" dirty="0">
                <a:latin typeface="Arial Narrow" panose="020B0606020202030204" pitchFamily="34" charset="0"/>
              </a:rPr>
              <a:t>Taken from ORIGENE.com </a:t>
            </a:r>
            <a:r>
              <a:rPr lang="en-US" sz="1200" dirty="0">
                <a:latin typeface="Arial Narrow" panose="020B0606020202030204" pitchFamily="34" charset="0"/>
              </a:rPr>
              <a:t>– </a:t>
            </a:r>
            <a:r>
              <a:rPr lang="en-US" sz="1200" dirty="0" err="1">
                <a:latin typeface="Arial Narrow" panose="020B0606020202030204" pitchFamily="34" charset="0"/>
              </a:rPr>
              <a:t>Immunohistochemical</a:t>
            </a:r>
            <a:r>
              <a:rPr lang="en-US" sz="1200" dirty="0">
                <a:latin typeface="Arial Narrow" panose="020B0606020202030204" pitchFamily="34" charset="0"/>
              </a:rPr>
              <a:t> staining of paraffin-embedded Human </a:t>
            </a:r>
            <a:r>
              <a:rPr lang="en-US" sz="1200" b="1" dirty="0">
                <a:latin typeface="Arial Narrow" panose="020B0606020202030204" pitchFamily="34" charset="0"/>
              </a:rPr>
              <a:t>normal ovary tissue (left) </a:t>
            </a:r>
            <a:r>
              <a:rPr lang="en-US" sz="1200" dirty="0">
                <a:latin typeface="Arial Narrow" panose="020B0606020202030204" pitchFamily="34" charset="0"/>
              </a:rPr>
              <a:t>and </a:t>
            </a:r>
            <a:r>
              <a:rPr lang="en-US" sz="1200" b="1" dirty="0">
                <a:latin typeface="Arial Narrow" panose="020B0606020202030204" pitchFamily="34" charset="0"/>
              </a:rPr>
              <a:t>ovary cancer tissue (</a:t>
            </a:r>
            <a:r>
              <a:rPr lang="en-US" sz="1200" b="1" dirty="0" err="1">
                <a:latin typeface="Arial Narrow" panose="020B0606020202030204" pitchFamily="34" charset="0"/>
              </a:rPr>
              <a:t>rigth</a:t>
            </a:r>
            <a:r>
              <a:rPr lang="en-US" sz="1200" b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Figura a mano libera 9"/>
          <p:cNvSpPr/>
          <p:nvPr/>
        </p:nvSpPr>
        <p:spPr>
          <a:xfrm>
            <a:off x="6264456" y="1875684"/>
            <a:ext cx="861172" cy="958300"/>
          </a:xfrm>
          <a:custGeom>
            <a:avLst/>
            <a:gdLst>
              <a:gd name="connsiteX0" fmla="*/ 0 w 1148080"/>
              <a:gd name="connsiteY0" fmla="*/ 8562 h 958522"/>
              <a:gd name="connsiteX1" fmla="*/ 284480 w 1148080"/>
              <a:gd name="connsiteY1" fmla="*/ 3482 h 958522"/>
              <a:gd name="connsiteX2" fmla="*/ 538480 w 1148080"/>
              <a:gd name="connsiteY2" fmla="*/ 54282 h 958522"/>
              <a:gd name="connsiteX3" fmla="*/ 833120 w 1148080"/>
              <a:gd name="connsiteY3" fmla="*/ 216842 h 958522"/>
              <a:gd name="connsiteX4" fmla="*/ 1082040 w 1148080"/>
              <a:gd name="connsiteY4" fmla="*/ 608002 h 958522"/>
              <a:gd name="connsiteX5" fmla="*/ 1148080 w 1148080"/>
              <a:gd name="connsiteY5" fmla="*/ 958522 h 958522"/>
              <a:gd name="connsiteX6" fmla="*/ 1148080 w 1148080"/>
              <a:gd name="connsiteY6" fmla="*/ 958522 h 95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080" h="958522">
                <a:moveTo>
                  <a:pt x="0" y="8562"/>
                </a:moveTo>
                <a:cubicBezTo>
                  <a:pt x="97366" y="2212"/>
                  <a:pt x="194733" y="-4138"/>
                  <a:pt x="284480" y="3482"/>
                </a:cubicBezTo>
                <a:cubicBezTo>
                  <a:pt x="374227" y="11102"/>
                  <a:pt x="447040" y="18722"/>
                  <a:pt x="538480" y="54282"/>
                </a:cubicBezTo>
                <a:cubicBezTo>
                  <a:pt x="629920" y="89842"/>
                  <a:pt x="742527" y="124555"/>
                  <a:pt x="833120" y="216842"/>
                </a:cubicBezTo>
                <a:cubicBezTo>
                  <a:pt x="923713" y="309129"/>
                  <a:pt x="1029547" y="484389"/>
                  <a:pt x="1082040" y="608002"/>
                </a:cubicBezTo>
                <a:cubicBezTo>
                  <a:pt x="1134533" y="731615"/>
                  <a:pt x="1148080" y="958522"/>
                  <a:pt x="1148080" y="958522"/>
                </a:cubicBezTo>
                <a:lnTo>
                  <a:pt x="1148080" y="958522"/>
                </a:ln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2" name="Figura a mano libera 11"/>
          <p:cNvSpPr/>
          <p:nvPr/>
        </p:nvSpPr>
        <p:spPr>
          <a:xfrm>
            <a:off x="6226351" y="1219975"/>
            <a:ext cx="2911219" cy="842637"/>
          </a:xfrm>
          <a:custGeom>
            <a:avLst/>
            <a:gdLst>
              <a:gd name="connsiteX0" fmla="*/ 0 w 3881120"/>
              <a:gd name="connsiteY0" fmla="*/ 532343 h 842832"/>
              <a:gd name="connsiteX1" fmla="*/ 198120 w 3881120"/>
              <a:gd name="connsiteY1" fmla="*/ 593303 h 842832"/>
              <a:gd name="connsiteX2" fmla="*/ 701040 w 3881120"/>
              <a:gd name="connsiteY2" fmla="*/ 633943 h 842832"/>
              <a:gd name="connsiteX3" fmla="*/ 955040 w 3881120"/>
              <a:gd name="connsiteY3" fmla="*/ 445983 h 842832"/>
              <a:gd name="connsiteX4" fmla="*/ 1259840 w 3881120"/>
              <a:gd name="connsiteY4" fmla="*/ 227543 h 842832"/>
              <a:gd name="connsiteX5" fmla="*/ 1300480 w 3881120"/>
              <a:gd name="connsiteY5" fmla="*/ 49743 h 842832"/>
              <a:gd name="connsiteX6" fmla="*/ 1300480 w 3881120"/>
              <a:gd name="connsiteY6" fmla="*/ 4023 h 842832"/>
              <a:gd name="connsiteX7" fmla="*/ 1361440 w 3881120"/>
              <a:gd name="connsiteY7" fmla="*/ 131023 h 842832"/>
              <a:gd name="connsiteX8" fmla="*/ 1518920 w 3881120"/>
              <a:gd name="connsiteY8" fmla="*/ 136103 h 842832"/>
              <a:gd name="connsiteX9" fmla="*/ 1620520 w 3881120"/>
              <a:gd name="connsiteY9" fmla="*/ 34503 h 842832"/>
              <a:gd name="connsiteX10" fmla="*/ 1752600 w 3881120"/>
              <a:gd name="connsiteY10" fmla="*/ 232623 h 842832"/>
              <a:gd name="connsiteX11" fmla="*/ 1971040 w 3881120"/>
              <a:gd name="connsiteY11" fmla="*/ 273263 h 842832"/>
              <a:gd name="connsiteX12" fmla="*/ 2072640 w 3881120"/>
              <a:gd name="connsiteY12" fmla="*/ 430743 h 842832"/>
              <a:gd name="connsiteX13" fmla="*/ 2504440 w 3881120"/>
              <a:gd name="connsiteY13" fmla="*/ 430743 h 842832"/>
              <a:gd name="connsiteX14" fmla="*/ 2722880 w 3881120"/>
              <a:gd name="connsiteY14" fmla="*/ 303743 h 842832"/>
              <a:gd name="connsiteX15" fmla="*/ 2768600 w 3881120"/>
              <a:gd name="connsiteY15" fmla="*/ 410423 h 842832"/>
              <a:gd name="connsiteX16" fmla="*/ 2956560 w 3881120"/>
              <a:gd name="connsiteY16" fmla="*/ 445983 h 842832"/>
              <a:gd name="connsiteX17" fmla="*/ 3159760 w 3881120"/>
              <a:gd name="connsiteY17" fmla="*/ 303743 h 842832"/>
              <a:gd name="connsiteX18" fmla="*/ 3159760 w 3881120"/>
              <a:gd name="connsiteY18" fmla="*/ 517103 h 842832"/>
              <a:gd name="connsiteX19" fmla="*/ 3337560 w 3881120"/>
              <a:gd name="connsiteY19" fmla="*/ 694903 h 842832"/>
              <a:gd name="connsiteX20" fmla="*/ 3606800 w 3881120"/>
              <a:gd name="connsiteY20" fmla="*/ 837143 h 842832"/>
              <a:gd name="connsiteX21" fmla="*/ 3881120 w 3881120"/>
              <a:gd name="connsiteY21" fmla="*/ 816823 h 842832"/>
              <a:gd name="connsiteX22" fmla="*/ 3881120 w 3881120"/>
              <a:gd name="connsiteY22" fmla="*/ 816823 h 842832"/>
              <a:gd name="connsiteX23" fmla="*/ 3881120 w 3881120"/>
              <a:gd name="connsiteY23" fmla="*/ 816823 h 84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81120" h="842832">
                <a:moveTo>
                  <a:pt x="0" y="532343"/>
                </a:moveTo>
                <a:cubicBezTo>
                  <a:pt x="40640" y="554356"/>
                  <a:pt x="81280" y="576370"/>
                  <a:pt x="198120" y="593303"/>
                </a:cubicBezTo>
                <a:cubicBezTo>
                  <a:pt x="314960" y="610236"/>
                  <a:pt x="574887" y="658496"/>
                  <a:pt x="701040" y="633943"/>
                </a:cubicBezTo>
                <a:cubicBezTo>
                  <a:pt x="827193" y="609390"/>
                  <a:pt x="861907" y="513716"/>
                  <a:pt x="955040" y="445983"/>
                </a:cubicBezTo>
                <a:cubicBezTo>
                  <a:pt x="1048173" y="378250"/>
                  <a:pt x="1202267" y="293583"/>
                  <a:pt x="1259840" y="227543"/>
                </a:cubicBezTo>
                <a:cubicBezTo>
                  <a:pt x="1317413" y="161503"/>
                  <a:pt x="1293707" y="86996"/>
                  <a:pt x="1300480" y="49743"/>
                </a:cubicBezTo>
                <a:cubicBezTo>
                  <a:pt x="1307253" y="12490"/>
                  <a:pt x="1290320" y="-9524"/>
                  <a:pt x="1300480" y="4023"/>
                </a:cubicBezTo>
                <a:cubicBezTo>
                  <a:pt x="1310640" y="17570"/>
                  <a:pt x="1325033" y="109010"/>
                  <a:pt x="1361440" y="131023"/>
                </a:cubicBezTo>
                <a:cubicBezTo>
                  <a:pt x="1397847" y="153036"/>
                  <a:pt x="1475740" y="152190"/>
                  <a:pt x="1518920" y="136103"/>
                </a:cubicBezTo>
                <a:cubicBezTo>
                  <a:pt x="1562100" y="120016"/>
                  <a:pt x="1581573" y="18416"/>
                  <a:pt x="1620520" y="34503"/>
                </a:cubicBezTo>
                <a:cubicBezTo>
                  <a:pt x="1659467" y="50590"/>
                  <a:pt x="1694180" y="192830"/>
                  <a:pt x="1752600" y="232623"/>
                </a:cubicBezTo>
                <a:cubicBezTo>
                  <a:pt x="1811020" y="272416"/>
                  <a:pt x="1917700" y="240243"/>
                  <a:pt x="1971040" y="273263"/>
                </a:cubicBezTo>
                <a:cubicBezTo>
                  <a:pt x="2024380" y="306283"/>
                  <a:pt x="1983740" y="404496"/>
                  <a:pt x="2072640" y="430743"/>
                </a:cubicBezTo>
                <a:cubicBezTo>
                  <a:pt x="2161540" y="456990"/>
                  <a:pt x="2396067" y="451910"/>
                  <a:pt x="2504440" y="430743"/>
                </a:cubicBezTo>
                <a:cubicBezTo>
                  <a:pt x="2612813" y="409576"/>
                  <a:pt x="2678853" y="307130"/>
                  <a:pt x="2722880" y="303743"/>
                </a:cubicBezTo>
                <a:cubicBezTo>
                  <a:pt x="2766907" y="300356"/>
                  <a:pt x="2729653" y="386716"/>
                  <a:pt x="2768600" y="410423"/>
                </a:cubicBezTo>
                <a:cubicBezTo>
                  <a:pt x="2807547" y="434130"/>
                  <a:pt x="2891367" y="463763"/>
                  <a:pt x="2956560" y="445983"/>
                </a:cubicBezTo>
                <a:cubicBezTo>
                  <a:pt x="3021753" y="428203"/>
                  <a:pt x="3125893" y="291890"/>
                  <a:pt x="3159760" y="303743"/>
                </a:cubicBezTo>
                <a:cubicBezTo>
                  <a:pt x="3193627" y="315596"/>
                  <a:pt x="3130127" y="451910"/>
                  <a:pt x="3159760" y="517103"/>
                </a:cubicBezTo>
                <a:cubicBezTo>
                  <a:pt x="3189393" y="582296"/>
                  <a:pt x="3263053" y="641563"/>
                  <a:pt x="3337560" y="694903"/>
                </a:cubicBezTo>
                <a:cubicBezTo>
                  <a:pt x="3412067" y="748243"/>
                  <a:pt x="3516207" y="816823"/>
                  <a:pt x="3606800" y="837143"/>
                </a:cubicBezTo>
                <a:cubicBezTo>
                  <a:pt x="3697393" y="857463"/>
                  <a:pt x="3881120" y="816823"/>
                  <a:pt x="3881120" y="816823"/>
                </a:cubicBezTo>
                <a:lnTo>
                  <a:pt x="3881120" y="816823"/>
                </a:lnTo>
                <a:lnTo>
                  <a:pt x="3881120" y="816823"/>
                </a:ln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3" name="Figura a mano libera 12"/>
          <p:cNvSpPr/>
          <p:nvPr/>
        </p:nvSpPr>
        <p:spPr>
          <a:xfrm>
            <a:off x="7040445" y="1485606"/>
            <a:ext cx="1759390" cy="1383930"/>
          </a:xfrm>
          <a:custGeom>
            <a:avLst/>
            <a:gdLst>
              <a:gd name="connsiteX0" fmla="*/ 22121 w 2345548"/>
              <a:gd name="connsiteY0" fmla="*/ 866090 h 1384250"/>
              <a:gd name="connsiteX1" fmla="*/ 1801 w 2345548"/>
              <a:gd name="connsiteY1" fmla="*/ 419050 h 1384250"/>
              <a:gd name="connsiteX2" fmla="*/ 62761 w 2345548"/>
              <a:gd name="connsiteY2" fmla="*/ 215850 h 1384250"/>
              <a:gd name="connsiteX3" fmla="*/ 260881 w 2345548"/>
              <a:gd name="connsiteY3" fmla="*/ 43130 h 1384250"/>
              <a:gd name="connsiteX4" fmla="*/ 428521 w 2345548"/>
              <a:gd name="connsiteY4" fmla="*/ 7570 h 1384250"/>
              <a:gd name="connsiteX5" fmla="*/ 682521 w 2345548"/>
              <a:gd name="connsiteY5" fmla="*/ 159970 h 1384250"/>
              <a:gd name="connsiteX6" fmla="*/ 829841 w 2345548"/>
              <a:gd name="connsiteY6" fmla="*/ 322530 h 1384250"/>
              <a:gd name="connsiteX7" fmla="*/ 1027961 w 2345548"/>
              <a:gd name="connsiteY7" fmla="*/ 210770 h 1384250"/>
              <a:gd name="connsiteX8" fmla="*/ 1287041 w 2345548"/>
              <a:gd name="connsiteY8" fmla="*/ 215850 h 1384250"/>
              <a:gd name="connsiteX9" fmla="*/ 1561361 w 2345548"/>
              <a:gd name="connsiteY9" fmla="*/ 388570 h 1384250"/>
              <a:gd name="connsiteX10" fmla="*/ 1840761 w 2345548"/>
              <a:gd name="connsiteY10" fmla="*/ 632410 h 1384250"/>
              <a:gd name="connsiteX11" fmla="*/ 1972841 w 2345548"/>
              <a:gd name="connsiteY11" fmla="*/ 556210 h 1384250"/>
              <a:gd name="connsiteX12" fmla="*/ 2277641 w 2345548"/>
              <a:gd name="connsiteY12" fmla="*/ 769570 h 1384250"/>
              <a:gd name="connsiteX13" fmla="*/ 2333521 w 2345548"/>
              <a:gd name="connsiteY13" fmla="*/ 1084530 h 1384250"/>
              <a:gd name="connsiteX14" fmla="*/ 2104921 w 2345548"/>
              <a:gd name="connsiteY14" fmla="*/ 1221690 h 1384250"/>
              <a:gd name="connsiteX15" fmla="*/ 1886481 w 2345548"/>
              <a:gd name="connsiteY15" fmla="*/ 1242010 h 1384250"/>
              <a:gd name="connsiteX16" fmla="*/ 1683281 w 2345548"/>
              <a:gd name="connsiteY16" fmla="*/ 1135330 h 1384250"/>
              <a:gd name="connsiteX17" fmla="*/ 1485161 w 2345548"/>
              <a:gd name="connsiteY17" fmla="*/ 1272490 h 1384250"/>
              <a:gd name="connsiteX18" fmla="*/ 1368321 w 2345548"/>
              <a:gd name="connsiteY18" fmla="*/ 1384250 h 13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5548" h="1384250">
                <a:moveTo>
                  <a:pt x="22121" y="866090"/>
                </a:moveTo>
                <a:cubicBezTo>
                  <a:pt x="8574" y="696756"/>
                  <a:pt x="-4972" y="527423"/>
                  <a:pt x="1801" y="419050"/>
                </a:cubicBezTo>
                <a:cubicBezTo>
                  <a:pt x="8574" y="310677"/>
                  <a:pt x="19581" y="278503"/>
                  <a:pt x="62761" y="215850"/>
                </a:cubicBezTo>
                <a:cubicBezTo>
                  <a:pt x="105941" y="153197"/>
                  <a:pt x="199921" y="77843"/>
                  <a:pt x="260881" y="43130"/>
                </a:cubicBezTo>
                <a:cubicBezTo>
                  <a:pt x="321841" y="8417"/>
                  <a:pt x="358248" y="-11903"/>
                  <a:pt x="428521" y="7570"/>
                </a:cubicBezTo>
                <a:cubicBezTo>
                  <a:pt x="498794" y="27043"/>
                  <a:pt x="615634" y="107477"/>
                  <a:pt x="682521" y="159970"/>
                </a:cubicBezTo>
                <a:cubicBezTo>
                  <a:pt x="749408" y="212463"/>
                  <a:pt x="772268" y="314063"/>
                  <a:pt x="829841" y="322530"/>
                </a:cubicBezTo>
                <a:cubicBezTo>
                  <a:pt x="887414" y="330997"/>
                  <a:pt x="951761" y="228550"/>
                  <a:pt x="1027961" y="210770"/>
                </a:cubicBezTo>
                <a:cubicBezTo>
                  <a:pt x="1104161" y="192990"/>
                  <a:pt x="1198141" y="186217"/>
                  <a:pt x="1287041" y="215850"/>
                </a:cubicBezTo>
                <a:cubicBezTo>
                  <a:pt x="1375941" y="245483"/>
                  <a:pt x="1469074" y="319143"/>
                  <a:pt x="1561361" y="388570"/>
                </a:cubicBezTo>
                <a:cubicBezTo>
                  <a:pt x="1653648" y="457997"/>
                  <a:pt x="1772181" y="604470"/>
                  <a:pt x="1840761" y="632410"/>
                </a:cubicBezTo>
                <a:cubicBezTo>
                  <a:pt x="1909341" y="660350"/>
                  <a:pt x="1900028" y="533350"/>
                  <a:pt x="1972841" y="556210"/>
                </a:cubicBezTo>
                <a:cubicBezTo>
                  <a:pt x="2045654" y="579070"/>
                  <a:pt x="2217528" y="681517"/>
                  <a:pt x="2277641" y="769570"/>
                </a:cubicBezTo>
                <a:cubicBezTo>
                  <a:pt x="2337754" y="857623"/>
                  <a:pt x="2362308" y="1009177"/>
                  <a:pt x="2333521" y="1084530"/>
                </a:cubicBezTo>
                <a:cubicBezTo>
                  <a:pt x="2304734" y="1159883"/>
                  <a:pt x="2179428" y="1195443"/>
                  <a:pt x="2104921" y="1221690"/>
                </a:cubicBezTo>
                <a:cubicBezTo>
                  <a:pt x="2030414" y="1247937"/>
                  <a:pt x="1956754" y="1256403"/>
                  <a:pt x="1886481" y="1242010"/>
                </a:cubicBezTo>
                <a:cubicBezTo>
                  <a:pt x="1816208" y="1227617"/>
                  <a:pt x="1750168" y="1130250"/>
                  <a:pt x="1683281" y="1135330"/>
                </a:cubicBezTo>
                <a:cubicBezTo>
                  <a:pt x="1616394" y="1140410"/>
                  <a:pt x="1537654" y="1231003"/>
                  <a:pt x="1485161" y="1272490"/>
                </a:cubicBezTo>
                <a:cubicBezTo>
                  <a:pt x="1432668" y="1313977"/>
                  <a:pt x="1400494" y="1349113"/>
                  <a:pt x="1368321" y="1384250"/>
                </a:cubicBez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4" name="Figura a mano libera 13"/>
          <p:cNvSpPr/>
          <p:nvPr/>
        </p:nvSpPr>
        <p:spPr>
          <a:xfrm>
            <a:off x="8562185" y="2219447"/>
            <a:ext cx="583006" cy="650089"/>
          </a:xfrm>
          <a:custGeom>
            <a:avLst/>
            <a:gdLst>
              <a:gd name="connsiteX0" fmla="*/ 777240 w 777240"/>
              <a:gd name="connsiteY0" fmla="*/ 0 h 650240"/>
              <a:gd name="connsiteX1" fmla="*/ 579120 w 777240"/>
              <a:gd name="connsiteY1" fmla="*/ 35560 h 650240"/>
              <a:gd name="connsiteX2" fmla="*/ 477520 w 777240"/>
              <a:gd name="connsiteY2" fmla="*/ 203200 h 650240"/>
              <a:gd name="connsiteX3" fmla="*/ 462280 w 777240"/>
              <a:gd name="connsiteY3" fmla="*/ 421640 h 650240"/>
              <a:gd name="connsiteX4" fmla="*/ 314960 w 777240"/>
              <a:gd name="connsiteY4" fmla="*/ 452120 h 650240"/>
              <a:gd name="connsiteX5" fmla="*/ 96520 w 777240"/>
              <a:gd name="connsiteY5" fmla="*/ 553720 h 650240"/>
              <a:gd name="connsiteX6" fmla="*/ 0 w 777240"/>
              <a:gd name="connsiteY6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650240">
                <a:moveTo>
                  <a:pt x="777240" y="0"/>
                </a:moveTo>
                <a:cubicBezTo>
                  <a:pt x="703156" y="846"/>
                  <a:pt x="629073" y="1693"/>
                  <a:pt x="579120" y="35560"/>
                </a:cubicBezTo>
                <a:cubicBezTo>
                  <a:pt x="529167" y="69427"/>
                  <a:pt x="496993" y="138853"/>
                  <a:pt x="477520" y="203200"/>
                </a:cubicBezTo>
                <a:cubicBezTo>
                  <a:pt x="458047" y="267547"/>
                  <a:pt x="489373" y="380153"/>
                  <a:pt x="462280" y="421640"/>
                </a:cubicBezTo>
                <a:cubicBezTo>
                  <a:pt x="435187" y="463127"/>
                  <a:pt x="375920" y="430107"/>
                  <a:pt x="314960" y="452120"/>
                </a:cubicBezTo>
                <a:cubicBezTo>
                  <a:pt x="254000" y="474133"/>
                  <a:pt x="149013" y="520700"/>
                  <a:pt x="96520" y="553720"/>
                </a:cubicBezTo>
                <a:cubicBezTo>
                  <a:pt x="44027" y="586740"/>
                  <a:pt x="22013" y="618490"/>
                  <a:pt x="0" y="650240"/>
                </a:cubicBez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5" name="CasellaDiTesto 14"/>
          <p:cNvSpPr txBox="1"/>
          <p:nvPr/>
        </p:nvSpPr>
        <p:spPr>
          <a:xfrm>
            <a:off x="6413064" y="731352"/>
            <a:ext cx="712563" cy="51213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TC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8131598" y="1625042"/>
            <a:ext cx="604518" cy="358243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fr-FR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HC</a:t>
            </a:r>
          </a:p>
        </p:txBody>
      </p:sp>
      <p:sp>
        <p:nvSpPr>
          <p:cNvPr id="191" name="CasellaDiTesto 190"/>
          <p:cNvSpPr txBox="1"/>
          <p:nvPr/>
        </p:nvSpPr>
        <p:spPr>
          <a:xfrm>
            <a:off x="263498" y="284946"/>
            <a:ext cx="2629622" cy="850685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2500" b="1" dirty="0">
                <a:solidFill>
                  <a:schemeClr val="accent1"/>
                </a:solidFill>
              </a:rPr>
              <a:t>Multiphase System</a:t>
            </a:r>
          </a:p>
        </p:txBody>
      </p:sp>
      <p:graphicFrame>
        <p:nvGraphicFramePr>
          <p:cNvPr id="193" name="Oggetto 19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3447716"/>
              </p:ext>
            </p:extLst>
          </p:nvPr>
        </p:nvGraphicFramePr>
        <p:xfrm>
          <a:off x="300719" y="4143180"/>
          <a:ext cx="2472059" cy="33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80" name="Equation" r:id="rId4" imgW="1498320" imgH="203040" progId="Equation.DSMT4">
                  <p:embed/>
                </p:oleObj>
              </mc:Choice>
              <mc:Fallback>
                <p:oleObj name="Equation" r:id="rId4" imgW="1498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719" y="4143180"/>
                        <a:ext cx="2472059" cy="335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" name="Parentesi graffa aperta 193"/>
          <p:cNvSpPr/>
          <p:nvPr/>
        </p:nvSpPr>
        <p:spPr>
          <a:xfrm rot="16200000">
            <a:off x="1532960" y="4247422"/>
            <a:ext cx="474752" cy="1054768"/>
          </a:xfrm>
          <a:prstGeom prst="leftBrace">
            <a:avLst>
              <a:gd name="adj1" fmla="val 25980"/>
              <a:gd name="adj2" fmla="val 141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95" name="Rectangle 3"/>
          <p:cNvSpPr>
            <a:spLocks noChangeArrowheads="1"/>
          </p:cNvSpPr>
          <p:nvPr/>
        </p:nvSpPr>
        <p:spPr bwMode="auto">
          <a:xfrm>
            <a:off x="1101533" y="4833552"/>
            <a:ext cx="2099360" cy="6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500" b="1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ε</a:t>
            </a:r>
            <a:r>
              <a:rPr lang="en-US" sz="1400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: </a:t>
            </a:r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Extra-vascular porosity</a:t>
            </a:r>
          </a:p>
        </p:txBody>
      </p:sp>
      <p:cxnSp>
        <p:nvCxnSpPr>
          <p:cNvPr id="196" name="Connettore 1 195"/>
          <p:cNvCxnSpPr/>
          <p:nvPr/>
        </p:nvCxnSpPr>
        <p:spPr>
          <a:xfrm flipH="1">
            <a:off x="617971" y="4507932"/>
            <a:ext cx="242324" cy="11997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7" name="Rectangle 3"/>
          <p:cNvSpPr>
            <a:spLocks noChangeArrowheads="1"/>
          </p:cNvSpPr>
          <p:nvPr/>
        </p:nvSpPr>
        <p:spPr bwMode="auto">
          <a:xfrm>
            <a:off x="331051" y="5538415"/>
            <a:ext cx="1893817" cy="6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500" b="1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ε</a:t>
            </a:r>
            <a:r>
              <a:rPr lang="fr-FR" sz="3500" b="1" i="1" baseline="30000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b</a:t>
            </a:r>
            <a:r>
              <a:rPr lang="en-US" sz="1400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: </a:t>
            </a:r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vascular porosity</a:t>
            </a:r>
          </a:p>
        </p:txBody>
      </p:sp>
      <p:sp>
        <p:nvSpPr>
          <p:cNvPr id="20" name="Rectangle 3"/>
          <p:cNvSpPr>
            <a:spLocks noChangeArrowheads="1"/>
          </p:cNvSpPr>
          <p:nvPr/>
        </p:nvSpPr>
        <p:spPr bwMode="auto">
          <a:xfrm>
            <a:off x="234864" y="1326947"/>
            <a:ext cx="2837676" cy="22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5 PHASES ARE CONSIDERED</a:t>
            </a:r>
          </a:p>
          <a:p>
            <a:pPr lvl="0"/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b="1" cap="small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solid </a:t>
            </a:r>
            <a:r>
              <a:rPr lang="en-US" sz="1600" b="1" cap="small" dirty="0" smtClean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scaffold</a:t>
            </a:r>
            <a:r>
              <a:rPr lang="en-US" sz="1600" dirty="0" smtClean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(s)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 Narrow" panose="020B060602020203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/>
            <a:r>
              <a:rPr lang="en-US" sz="1100" i="1" dirty="0">
                <a:solidFill>
                  <a:srgbClr val="000000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Permeated by</a:t>
            </a:r>
          </a:p>
          <a:p>
            <a:pPr lvl="0"/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4 </a:t>
            </a:r>
            <a:r>
              <a:rPr lang="en-US" sz="1600" b="1" cap="small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immiscible fluid phases</a:t>
            </a:r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Tumor cells, (t), (</a:t>
            </a:r>
            <a:r>
              <a:rPr lang="en-US" sz="1600" dirty="0" err="1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tN</a:t>
            </a: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tL</a:t>
            </a: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) 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Host cells, (h)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Interstitial fluid, (l)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Blood (b)</a:t>
            </a:r>
          </a:p>
        </p:txBody>
      </p:sp>
    </p:spTree>
    <p:extLst>
      <p:ext uri="{BB962C8B-B14F-4D97-AF65-F5344CB8AC3E}">
        <p14:creationId xmlns:p14="http://schemas.microsoft.com/office/powerpoint/2010/main" val="57874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14" grpId="0" animBg="1"/>
      <p:bldP spid="15" grpId="0"/>
      <p:bldP spid="1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9426"/>
            <a:ext cx="3174143" cy="686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Conclusions</a:t>
            </a:r>
            <a:endParaRPr lang="fr-FR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71851" y="617915"/>
            <a:ext cx="5419726" cy="593528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A 5-phase model for</a:t>
            </a:r>
            <a:r>
              <a:rPr lang="en-US" sz="2800" dirty="0" smtClean="0">
                <a:latin typeface="Calibri Light" panose="020F0302020204030204" pitchFamily="34" charset="0"/>
              </a:rPr>
              <a:t> evolution of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tumor and its microenvironment </a:t>
            </a:r>
            <a:r>
              <a:rPr lang="en-US" sz="2800" dirty="0" smtClean="0">
                <a:latin typeface="Calibri Light" panose="020F0302020204030204" pitchFamily="34" charset="0"/>
              </a:rPr>
              <a:t>during avascular and vascular growth has been presented;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 smtClean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Blood</a:t>
            </a:r>
            <a:r>
              <a:rPr lang="en-US" sz="2800" dirty="0" smtClean="0">
                <a:latin typeface="Calibri Light" panose="020F0302020204030204" pitchFamily="34" charset="0"/>
              </a:rPr>
              <a:t> and blood flow within vascular porosity is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explicitly considered;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 smtClean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Calibri Light" panose="020F0302020204030204" pitchFamily="34" charset="0"/>
              </a:rPr>
              <a:t>A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special expression of the effective stress tensor</a:t>
            </a:r>
            <a:r>
              <a:rPr lang="en-US" sz="2800" dirty="0" smtClean="0">
                <a:latin typeface="Calibri Light" panose="020F0302020204030204" pitchFamily="34" charset="0"/>
              </a:rPr>
              <a:t> has been obtained consistently with the adopted hypotheses;</a:t>
            </a:r>
          </a:p>
        </p:txBody>
      </p:sp>
      <p:sp>
        <p:nvSpPr>
          <p:cNvPr id="6" name="Segnaposto tes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15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9426"/>
            <a:ext cx="3174143" cy="686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Conclusions</a:t>
            </a:r>
            <a:endParaRPr lang="fr-FR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71851" y="598865"/>
            <a:ext cx="5419726" cy="593528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Calibri Light" panose="020F0302020204030204" pitchFamily="34" charset="0"/>
              </a:rPr>
              <a:t>The correct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implementation of the mathematical model in Cast3M (FE code of the CEA) has been verified</a:t>
            </a:r>
            <a:r>
              <a:rPr lang="en-US" sz="2800" dirty="0" smtClean="0">
                <a:latin typeface="Calibri Light" panose="020F0302020204030204" pitchFamily="34" charset="0"/>
              </a:rPr>
              <a:t> by solving simple benchmarking cases;  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 smtClean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Calibri Light" panose="020F0302020204030204" pitchFamily="34" charset="0"/>
              </a:rPr>
              <a:t>The presented version of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</a:t>
            </a:r>
            <a:r>
              <a:rPr lang="en-US" sz="2800" dirty="0" smtClean="0">
                <a:latin typeface="Calibri Light" panose="020F0302020204030204" pitchFamily="34" charset="0"/>
              </a:rPr>
              <a:t>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model can be further developed introducing</a:t>
            </a:r>
            <a:r>
              <a:rPr lang="en-US" sz="2800" dirty="0" smtClean="0">
                <a:latin typeface="Calibri Light" panose="020F0302020204030204" pitchFamily="34" charset="0"/>
              </a:rPr>
              <a:t> another porous compartment representing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lymphatic system;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>
                <a:solidFill>
                  <a:schemeClr val="accent1"/>
                </a:solidFill>
                <a:latin typeface="Calibri Light" panose="020F0302020204030204" pitchFamily="34" charset="0"/>
              </a:rPr>
              <a:t>R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elevant potentialities for simulation of drugs delivery.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52064" y="3956050"/>
            <a:ext cx="2248261" cy="2425700"/>
          </a:xfrm>
        </p:spPr>
        <p:txBody>
          <a:bodyPr>
            <a:normAutofit/>
          </a:bodyPr>
          <a:lstStyle/>
          <a:p>
            <a:pPr algn="r"/>
            <a:r>
              <a:rPr lang="fr-FR" sz="3200" b="1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Thank</a:t>
            </a:r>
            <a:r>
              <a:rPr lang="fr-FR" sz="32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fr-FR" sz="3200" b="1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you</a:t>
            </a:r>
            <a:r>
              <a:rPr lang="fr-FR" sz="32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for </a:t>
            </a:r>
            <a:r>
              <a:rPr lang="fr-FR" sz="3200" b="1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your</a:t>
            </a:r>
            <a:r>
              <a:rPr lang="fr-FR" sz="32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attention!</a:t>
            </a:r>
            <a:endParaRPr lang="fr-FR" sz="32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42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PhD presentation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42</a:t>
            </a:fld>
            <a:endParaRPr lang="fr-FR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189856" y="1156117"/>
            <a:ext cx="8496944" cy="211095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US" sz="2800" b="1" dirty="0">
                <a:solidFill>
                  <a:schemeClr val="tx2"/>
                </a:solidFill>
              </a:rPr>
              <a:t>Aim of the </a:t>
            </a:r>
            <a:r>
              <a:rPr lang="en-US" sz="2800" b="1" dirty="0" smtClean="0">
                <a:solidFill>
                  <a:schemeClr val="tx2"/>
                </a:solidFill>
              </a:rPr>
              <a:t>research project</a:t>
            </a:r>
          </a:p>
          <a:p>
            <a:pPr marL="0" indent="0" algn="just">
              <a:buNone/>
            </a:pPr>
            <a:endParaRPr lang="en-US" sz="1050" b="1" dirty="0" smtClean="0">
              <a:solidFill>
                <a:schemeClr val="tx2"/>
              </a:solidFill>
            </a:endParaRPr>
          </a:p>
          <a:p>
            <a:pPr marL="0" indent="0" algn="just">
              <a:buNone/>
            </a:pPr>
            <a:r>
              <a:rPr lang="en-US" sz="2000" dirty="0" smtClean="0">
                <a:latin typeface="+mj-lt"/>
              </a:rPr>
              <a:t>Simulate </a:t>
            </a:r>
            <a:r>
              <a:rPr lang="en-US" sz="2000" b="1" dirty="0" err="1" smtClean="0">
                <a:latin typeface="+mj-lt"/>
              </a:rPr>
              <a:t>microscale</a:t>
            </a:r>
            <a:r>
              <a:rPr lang="en-US" sz="2000" b="1" dirty="0" smtClean="0">
                <a:latin typeface="+mj-lt"/>
              </a:rPr>
              <a:t> multiphase flows</a:t>
            </a:r>
            <a:r>
              <a:rPr lang="en-US" sz="2000" dirty="0" smtClean="0">
                <a:latin typeface="+mj-lt"/>
              </a:rPr>
              <a:t> in </a:t>
            </a:r>
            <a:r>
              <a:rPr lang="en-US" sz="2000" b="1" dirty="0" smtClean="0">
                <a:latin typeface="+mj-lt"/>
              </a:rPr>
              <a:t>porous media </a:t>
            </a:r>
            <a:r>
              <a:rPr lang="en-US" sz="2000" dirty="0" smtClean="0">
                <a:latin typeface="+mj-lt"/>
              </a:rPr>
              <a:t>in order to provide </a:t>
            </a:r>
            <a:r>
              <a:rPr lang="en-US" sz="2000" b="1" dirty="0" smtClean="0">
                <a:latin typeface="+mj-lt"/>
              </a:rPr>
              <a:t>closure relation</a:t>
            </a:r>
            <a:r>
              <a:rPr lang="en-US" sz="2000" dirty="0" smtClean="0">
                <a:latin typeface="+mj-lt"/>
              </a:rPr>
              <a:t> to </a:t>
            </a:r>
            <a:r>
              <a:rPr lang="en-US" sz="2000" dirty="0" err="1" smtClean="0">
                <a:latin typeface="+mj-lt"/>
              </a:rPr>
              <a:t>macroscale</a:t>
            </a:r>
            <a:r>
              <a:rPr lang="en-US" sz="2000" dirty="0" smtClean="0">
                <a:latin typeface="+mj-lt"/>
              </a:rPr>
              <a:t> model or </a:t>
            </a:r>
            <a:r>
              <a:rPr lang="en-US" sz="2000" b="1" dirty="0" smtClean="0">
                <a:latin typeface="+mj-lt"/>
              </a:rPr>
              <a:t>micro-relevant equations</a:t>
            </a:r>
            <a:r>
              <a:rPr lang="en-US" sz="2000" dirty="0" smtClean="0">
                <a:latin typeface="+mj-lt"/>
              </a:rPr>
              <a:t> for volume-averaging method. The target applications deal with the fields of </a:t>
            </a:r>
            <a:r>
              <a:rPr lang="en-US" sz="2000" b="1" dirty="0" smtClean="0">
                <a:latin typeface="+mj-lt"/>
              </a:rPr>
              <a:t>petroleum engineering</a:t>
            </a:r>
            <a:r>
              <a:rPr lang="en-US" sz="2000" dirty="0" smtClean="0">
                <a:latin typeface="+mj-lt"/>
              </a:rPr>
              <a:t> and </a:t>
            </a:r>
            <a:r>
              <a:rPr lang="en-US" sz="2000" b="1" dirty="0" smtClean="0">
                <a:latin typeface="+mj-lt"/>
              </a:rPr>
              <a:t>biomechanics area</a:t>
            </a:r>
            <a:r>
              <a:rPr lang="en-US" sz="2000" dirty="0" smtClean="0">
                <a:latin typeface="+mj-lt"/>
              </a:rPr>
              <a:t>.</a:t>
            </a:r>
          </a:p>
        </p:txBody>
      </p:sp>
      <p:pic>
        <p:nvPicPr>
          <p:cNvPr id="3" name="Picture 2" descr="Alert_workshop - 02-10-2017 - PowerPoint (Product Activation Failed)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88" t="54837" r="22195" b="18167"/>
          <a:stretch/>
        </p:blipFill>
        <p:spPr>
          <a:xfrm>
            <a:off x="5832086" y="3357840"/>
            <a:ext cx="2364059" cy="280878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5314" y="6066263"/>
            <a:ext cx="40255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Micro model for biological multiphase flow </a:t>
            </a:r>
          </a:p>
          <a:p>
            <a:r>
              <a:rPr lang="en-US" altLang="zh-CN" sz="1400" dirty="0" smtClean="0"/>
              <a:t>Source Giuseppe </a:t>
            </a:r>
            <a:r>
              <a:rPr lang="en-US" altLang="zh-CN" sz="1400" dirty="0" err="1" smtClean="0"/>
              <a:t>Sciume</a:t>
            </a:r>
            <a:r>
              <a:rPr lang="en-US" altLang="zh-CN" sz="1400" dirty="0" smtClean="0"/>
              <a:t> </a:t>
            </a:r>
            <a:r>
              <a:rPr lang="en-US" altLang="zh-CN" sz="1400" dirty="0"/>
              <a:t>ALERT Workshop </a:t>
            </a:r>
            <a:endParaRPr lang="zh-CN" altLang="en-US" sz="1400" dirty="0"/>
          </a:p>
        </p:txBody>
      </p:sp>
      <p:sp>
        <p:nvSpPr>
          <p:cNvPr id="8" name="Rectangle 7"/>
          <p:cNvSpPr/>
          <p:nvPr/>
        </p:nvSpPr>
        <p:spPr>
          <a:xfrm>
            <a:off x="1906044" y="3896570"/>
            <a:ext cx="2450481" cy="105181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89856" y="6066264"/>
            <a:ext cx="49620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/>
              <a:t>Pore-scale flow for enhanced oil recovery simulation</a:t>
            </a:r>
            <a:endParaRPr lang="zh-CN" altLang="en-US" sz="1400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1960874" y="4440467"/>
            <a:ext cx="40330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663399" y="4419421"/>
            <a:ext cx="48182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660486" y="3697134"/>
            <a:ext cx="1052383" cy="14387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Oval 21"/>
          <p:cNvSpPr/>
          <p:nvPr/>
        </p:nvSpPr>
        <p:spPr>
          <a:xfrm>
            <a:off x="1482068" y="3896570"/>
            <a:ext cx="959230" cy="104612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TextBox 22"/>
          <p:cNvSpPr txBox="1"/>
          <p:nvPr/>
        </p:nvSpPr>
        <p:spPr>
          <a:xfrm>
            <a:off x="3601025" y="4275711"/>
            <a:ext cx="981308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oil</a:t>
            </a:r>
            <a:endParaRPr lang="zh-CN" alt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99947" y="4080867"/>
            <a:ext cx="154026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/>
              <a:t>Viscoelstic</a:t>
            </a:r>
            <a:r>
              <a:rPr lang="en-US" altLang="zh-CN" dirty="0" smtClean="0"/>
              <a:t> fluid</a:t>
            </a:r>
            <a:endParaRPr lang="zh-CN" alt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906044" y="4419421"/>
            <a:ext cx="256480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3886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ultiphasic </a:t>
            </a:r>
            <a:r>
              <a:rPr lang="en-US" dirty="0"/>
              <a:t>F</a:t>
            </a:r>
            <a:r>
              <a:rPr lang="en-US" dirty="0" smtClean="0"/>
              <a:t>low Simulation</a:t>
            </a:r>
            <a:endParaRPr lang="en-US" dirty="0"/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defPPr>
              <a:defRPr lang="fr-FR"/>
            </a:defPPr>
            <a:lvl1pPr marL="0" algn="ctr" defTabSz="488879" rtl="0" eaLnBrk="1" latinLnBrk="0" hangingPunct="1">
              <a:defRPr sz="10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1pPr>
            <a:lvl2pPr marL="488879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7757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6635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5514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4393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271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149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1028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1" name="Rettangolo 8"/>
          <p:cNvSpPr/>
          <p:nvPr/>
        </p:nvSpPr>
        <p:spPr>
          <a:xfrm>
            <a:off x="335324" y="1929076"/>
            <a:ext cx="8489785" cy="727575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2100" dirty="0">
                <a:cs typeface="Arial" pitchFamily="34" charset="0"/>
              </a:rPr>
              <a:t>The </a:t>
            </a:r>
            <a:r>
              <a:rPr lang="en-US" sz="2100" b="1" dirty="0">
                <a:cs typeface="Arial" pitchFamily="34" charset="0"/>
              </a:rPr>
              <a:t>description</a:t>
            </a:r>
            <a:r>
              <a:rPr lang="en-US" sz="2100" dirty="0">
                <a:cs typeface="Arial" pitchFamily="34" charset="0"/>
              </a:rPr>
              <a:t> of </a:t>
            </a:r>
            <a:r>
              <a:rPr lang="en-US" sz="2100" dirty="0" smtClean="0">
                <a:cs typeface="Arial" pitchFamily="34" charset="0"/>
              </a:rPr>
              <a:t>the interface’s motion is taken into account by the </a:t>
            </a:r>
            <a:r>
              <a:rPr lang="en-US" sz="2100" b="1" dirty="0" smtClean="0">
                <a:cs typeface="Arial" pitchFamily="34" charset="0"/>
              </a:rPr>
              <a:t>Cahn-Hilliard</a:t>
            </a:r>
            <a:r>
              <a:rPr lang="en-US" sz="2100" dirty="0" smtClean="0">
                <a:cs typeface="Arial" pitchFamily="34" charset="0"/>
              </a:rPr>
              <a:t> model [1]. </a:t>
            </a:r>
            <a:endParaRPr lang="en-US" sz="2100" dirty="0">
              <a:cs typeface="Arial" pitchFamily="34" charset="0"/>
            </a:endParaRPr>
          </a:p>
        </p:txBody>
      </p:sp>
      <p:sp>
        <p:nvSpPr>
          <p:cNvPr id="12" name="Rettangolo 7"/>
          <p:cNvSpPr/>
          <p:nvPr/>
        </p:nvSpPr>
        <p:spPr>
          <a:xfrm>
            <a:off x="335323" y="1259402"/>
            <a:ext cx="8808676" cy="512131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Diffuse interface model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7" name="Rettangolo 8"/>
          <p:cNvSpPr/>
          <p:nvPr/>
        </p:nvSpPr>
        <p:spPr>
          <a:xfrm>
            <a:off x="255188" y="4414106"/>
            <a:ext cx="8569922" cy="1050740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2100" dirty="0" smtClean="0">
                <a:cs typeface="Arial" pitchFamily="34" charset="0"/>
              </a:rPr>
              <a:t>The </a:t>
            </a:r>
            <a:r>
              <a:rPr lang="en-US" sz="2100" b="1" dirty="0" smtClean="0">
                <a:cs typeface="Arial" pitchFamily="34" charset="0"/>
              </a:rPr>
              <a:t>Phase-Field</a:t>
            </a:r>
            <a:r>
              <a:rPr lang="en-US" sz="2100" dirty="0" smtClean="0">
                <a:cs typeface="Arial" pitchFamily="34" charset="0"/>
              </a:rPr>
              <a:t> </a:t>
            </a:r>
            <a:r>
              <a:rPr lang="en-US" sz="2100" b="1" dirty="0" smtClean="0">
                <a:cs typeface="Arial" pitchFamily="34" charset="0"/>
              </a:rPr>
              <a:t>model</a:t>
            </a:r>
            <a:r>
              <a:rPr lang="en-US" sz="2100" dirty="0" smtClean="0">
                <a:cs typeface="Arial" pitchFamily="34" charset="0"/>
              </a:rPr>
              <a:t> ensures the </a:t>
            </a:r>
            <a:r>
              <a:rPr lang="en-US" sz="2100" b="1" dirty="0" smtClean="0">
                <a:cs typeface="Arial" pitchFamily="34" charset="0"/>
              </a:rPr>
              <a:t>continuity</a:t>
            </a:r>
            <a:r>
              <a:rPr lang="en-US" sz="2100" dirty="0" smtClean="0">
                <a:cs typeface="Arial" pitchFamily="34" charset="0"/>
              </a:rPr>
              <a:t> of the fluid properties through the interface. The interface thickness is controlled by the parameter </a:t>
            </a:r>
            <a:endParaRPr lang="en-US" sz="2100" dirty="0"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2380997"/>
              </p:ext>
            </p:extLst>
          </p:nvPr>
        </p:nvGraphicFramePr>
        <p:xfrm>
          <a:off x="2122488" y="2814194"/>
          <a:ext cx="4657725" cy="1531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6" name="Equation" r:id="rId4" imgW="2006280" imgH="660240" progId="Equation.DSMT4">
                  <p:embed/>
                </p:oleObj>
              </mc:Choice>
              <mc:Fallback>
                <p:oleObj name="Equation" r:id="rId4" imgW="2006280" imgH="660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2488" y="2814194"/>
                        <a:ext cx="4657725" cy="15319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766885"/>
              </p:ext>
            </p:extLst>
          </p:nvPr>
        </p:nvGraphicFramePr>
        <p:xfrm>
          <a:off x="3890856" y="5166617"/>
          <a:ext cx="1185853" cy="936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7" name="Equation" r:id="rId6" imgW="520560" imgH="469800" progId="Equation.DSMT4">
                  <p:embed/>
                </p:oleObj>
              </mc:Choice>
              <mc:Fallback>
                <p:oleObj name="Equation" r:id="rId6" imgW="520560" imgH="469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90856" y="5166617"/>
                        <a:ext cx="1185853" cy="936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255894"/>
              </p:ext>
            </p:extLst>
          </p:nvPr>
        </p:nvGraphicFramePr>
        <p:xfrm>
          <a:off x="1645741" y="5136184"/>
          <a:ext cx="296436" cy="3260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1568" name="Equation" r:id="rId8" imgW="126720" imgH="139680" progId="Equation.DSMT4">
                  <p:embed/>
                </p:oleObj>
              </mc:Choice>
              <mc:Fallback>
                <p:oleObj name="Equation" r:id="rId8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645741" y="5136184"/>
                        <a:ext cx="296436" cy="3260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ttangolo 8"/>
          <p:cNvSpPr/>
          <p:nvPr/>
        </p:nvSpPr>
        <p:spPr>
          <a:xfrm>
            <a:off x="228601" y="6147784"/>
            <a:ext cx="8569922" cy="389020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1000" dirty="0" smtClean="0">
                <a:cs typeface="Arial" pitchFamily="34" charset="0"/>
              </a:rPr>
              <a:t>[1] </a:t>
            </a:r>
            <a:r>
              <a:rPr lang="en-US" sz="1000" dirty="0" err="1" smtClean="0">
                <a:cs typeface="Arial" pitchFamily="34" charset="0"/>
              </a:rPr>
              <a:t>Faruk</a:t>
            </a:r>
            <a:r>
              <a:rPr lang="en-US" sz="1000" dirty="0" smtClean="0">
                <a:cs typeface="Arial" pitchFamily="34" charset="0"/>
              </a:rPr>
              <a:t> O. </a:t>
            </a:r>
            <a:r>
              <a:rPr lang="en-US" sz="1000" dirty="0" err="1" smtClean="0">
                <a:cs typeface="Arial" pitchFamily="34" charset="0"/>
              </a:rPr>
              <a:t>Alpak</a:t>
            </a:r>
            <a:r>
              <a:rPr lang="en-US" sz="1000" dirty="0">
                <a:cs typeface="Arial" pitchFamily="34" charset="0"/>
              </a:rPr>
              <a:t>,</a:t>
            </a:r>
            <a:r>
              <a:rPr lang="en-US" sz="1000" dirty="0" smtClean="0">
                <a:cs typeface="Arial" pitchFamily="34" charset="0"/>
              </a:rPr>
              <a:t> Beatrice </a:t>
            </a:r>
            <a:r>
              <a:rPr lang="en-US" sz="1000" dirty="0" err="1" smtClean="0">
                <a:cs typeface="Arial" pitchFamily="34" charset="0"/>
              </a:rPr>
              <a:t>Riviere</a:t>
            </a:r>
            <a:r>
              <a:rPr lang="en-US" sz="1000" dirty="0" smtClean="0">
                <a:cs typeface="Arial" pitchFamily="34" charset="0"/>
              </a:rPr>
              <a:t> and Florian Frank. </a:t>
            </a:r>
            <a:r>
              <a:rPr lang="en-US" sz="1000" i="1" dirty="0" smtClean="0">
                <a:cs typeface="Arial" pitchFamily="34" charset="0"/>
              </a:rPr>
              <a:t>A phase-field method for direct simulation of two-phase flows in pore-scale media using a non-equilibrium wetting boundary condition</a:t>
            </a:r>
            <a:r>
              <a:rPr lang="en-US" sz="1000" dirty="0" smtClean="0">
                <a:cs typeface="Arial" pitchFamily="34" charset="0"/>
              </a:rPr>
              <a:t>. </a:t>
            </a:r>
            <a:r>
              <a:rPr lang="en-US" sz="1000" dirty="0" err="1" smtClean="0">
                <a:cs typeface="Arial" pitchFamily="34" charset="0"/>
              </a:rPr>
              <a:t>Comput</a:t>
            </a:r>
            <a:r>
              <a:rPr lang="en-US" sz="1000" dirty="0" smtClean="0">
                <a:cs typeface="Arial" pitchFamily="34" charset="0"/>
              </a:rPr>
              <a:t>. </a:t>
            </a:r>
            <a:r>
              <a:rPr lang="en-US" sz="1000" dirty="0" err="1" smtClean="0">
                <a:cs typeface="Arial" pitchFamily="34" charset="0"/>
              </a:rPr>
              <a:t>Geosci</a:t>
            </a:r>
            <a:r>
              <a:rPr lang="en-US" sz="1000" dirty="0" smtClean="0">
                <a:cs typeface="Arial" pitchFamily="34" charset="0"/>
              </a:rPr>
              <a:t> 2016</a:t>
            </a:r>
            <a:endParaRPr lang="en-US" sz="1000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65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Multiphasic Flow Simulation</a:t>
            </a:r>
            <a:endParaRPr lang="en-GB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44</a:t>
            </a:fld>
            <a:endParaRPr lang="fr-FR"/>
          </a:p>
        </p:txBody>
      </p:sp>
      <p:sp>
        <p:nvSpPr>
          <p:cNvPr id="6" name="Rettangolo 7"/>
          <p:cNvSpPr/>
          <p:nvPr/>
        </p:nvSpPr>
        <p:spPr>
          <a:xfrm>
            <a:off x="335323" y="1259402"/>
            <a:ext cx="8808676" cy="512131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Flow dynamic model in a single pore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7" name="Rettangolo 8"/>
          <p:cNvSpPr/>
          <p:nvPr/>
        </p:nvSpPr>
        <p:spPr>
          <a:xfrm>
            <a:off x="408592" y="1906117"/>
            <a:ext cx="8489785" cy="727575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2100" dirty="0" smtClean="0">
                <a:cs typeface="Arial" pitchFamily="34" charset="0"/>
              </a:rPr>
              <a:t>The </a:t>
            </a:r>
            <a:r>
              <a:rPr lang="en-US" sz="2100" b="1" dirty="0" smtClean="0">
                <a:cs typeface="Arial" pitchFamily="34" charset="0"/>
              </a:rPr>
              <a:t>Cahn-Hilliard system </a:t>
            </a:r>
            <a:r>
              <a:rPr lang="en-US" sz="2100" dirty="0" smtClean="0">
                <a:cs typeface="Arial" pitchFamily="34" charset="0"/>
              </a:rPr>
              <a:t>is coupled with the </a:t>
            </a:r>
            <a:r>
              <a:rPr lang="en-US" sz="2100" b="1" dirty="0" err="1" smtClean="0">
                <a:cs typeface="Arial" pitchFamily="34" charset="0"/>
              </a:rPr>
              <a:t>Navier</a:t>
            </a:r>
            <a:r>
              <a:rPr lang="en-US" sz="2100" b="1" dirty="0" smtClean="0">
                <a:cs typeface="Arial" pitchFamily="34" charset="0"/>
              </a:rPr>
              <a:t>-Stokes equation </a:t>
            </a:r>
            <a:r>
              <a:rPr lang="en-US" sz="2100" dirty="0" smtClean="0">
                <a:cs typeface="Arial" pitchFamily="34" charset="0"/>
              </a:rPr>
              <a:t>:</a:t>
            </a:r>
            <a:endParaRPr lang="en-US" sz="2100" dirty="0">
              <a:cs typeface="Arial" pitchFamily="34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5657425"/>
              </p:ext>
            </p:extLst>
          </p:nvPr>
        </p:nvGraphicFramePr>
        <p:xfrm>
          <a:off x="479425" y="2761719"/>
          <a:ext cx="8207375" cy="1533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6" name="Equation" r:id="rId3" imgW="3124080" imgH="583920" progId="Equation.DSMT4">
                  <p:embed/>
                </p:oleObj>
              </mc:Choice>
              <mc:Fallback>
                <p:oleObj name="Equation" r:id="rId3" imgW="312408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79425" y="2761719"/>
                        <a:ext cx="8207375" cy="1533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51313050"/>
              </p:ext>
            </p:extLst>
          </p:nvPr>
        </p:nvGraphicFramePr>
        <p:xfrm>
          <a:off x="3473450" y="5584825"/>
          <a:ext cx="1739900" cy="981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2587" name="Equation" r:id="rId5" imgW="698400" imgH="393480" progId="Equation.DSMT4">
                  <p:embed/>
                </p:oleObj>
              </mc:Choice>
              <mc:Fallback>
                <p:oleObj name="Equation" r:id="rId5" imgW="6984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73450" y="5584825"/>
                        <a:ext cx="1739900" cy="9810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ttangolo 8"/>
          <p:cNvSpPr/>
          <p:nvPr/>
        </p:nvSpPr>
        <p:spPr>
          <a:xfrm>
            <a:off x="457201" y="4916193"/>
            <a:ext cx="8489785" cy="404409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altLang="zh-CN" sz="2100" dirty="0" smtClean="0">
                <a:cs typeface="Arial" pitchFamily="34" charset="0"/>
              </a:rPr>
              <a:t>     </a:t>
            </a:r>
            <a:r>
              <a:rPr lang="en-US" sz="2100" dirty="0" smtClean="0">
                <a:cs typeface="Arial" pitchFamily="34" charset="0"/>
              </a:rPr>
              <a:t>accounts for the </a:t>
            </a:r>
            <a:r>
              <a:rPr lang="en-US" sz="2100" b="1" dirty="0" smtClean="0">
                <a:cs typeface="Arial" pitchFamily="34" charset="0"/>
              </a:rPr>
              <a:t>capillarity forces </a:t>
            </a:r>
            <a:r>
              <a:rPr lang="en-US" sz="2100" dirty="0" smtClean="0">
                <a:cs typeface="Arial" pitchFamily="34" charset="0"/>
              </a:rPr>
              <a:t>between the phases [1]</a:t>
            </a:r>
            <a:endParaRPr lang="en-US" sz="2100" b="1" dirty="0" smtClean="0"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8030136" y="3534937"/>
            <a:ext cx="288674" cy="66009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52"/>
          <p:cNvSpPr>
            <a:spLocks noChangeArrowheads="1"/>
          </p:cNvSpPr>
          <p:nvPr/>
        </p:nvSpPr>
        <p:spPr bwMode="auto">
          <a:xfrm>
            <a:off x="6936058" y="4261280"/>
            <a:ext cx="2207942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zh-CN" altLang="zh-CN" sz="2100" dirty="0">
                <a:solidFill>
                  <a:srgbClr val="FF0000"/>
                </a:solidFill>
                <a:cs typeface="Arial" pitchFamily="34" charset="0"/>
              </a:rPr>
              <a:t>coupling term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35323" y="4868071"/>
                <a:ext cx="730404" cy="4707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2400" i="1"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323" y="4868071"/>
                <a:ext cx="730404" cy="470706"/>
              </a:xfrm>
              <a:prstGeom prst="rect">
                <a:avLst/>
              </a:prstGeom>
              <a:blipFill rotWithShape="0">
                <a:blip r:embed="rId7"/>
                <a:stretch>
                  <a:fillRect r="-28333" b="-194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79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</a:t>
            </a:r>
            <a:r>
              <a:rPr lang="en-US" dirty="0" smtClean="0"/>
              <a:t>ultiphasic </a:t>
            </a:r>
            <a:r>
              <a:rPr lang="en-US" dirty="0"/>
              <a:t>F</a:t>
            </a:r>
            <a:r>
              <a:rPr lang="en-US" dirty="0" smtClean="0"/>
              <a:t>low Simulation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defPPr>
              <a:defRPr lang="fr-FR"/>
            </a:defPPr>
            <a:lvl1pPr marL="0" algn="ctr" defTabSz="488879" rtl="0" eaLnBrk="1" latinLnBrk="0" hangingPunct="1">
              <a:defRPr sz="10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1pPr>
            <a:lvl2pPr marL="488879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7757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6635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5514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4393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271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149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1028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mtClean="0"/>
              <a:pPr/>
              <a:t>45</a:t>
            </a:fld>
            <a:endParaRPr lang="fr-FR"/>
          </a:p>
        </p:txBody>
      </p:sp>
      <p:sp>
        <p:nvSpPr>
          <p:cNvPr id="12" name="Rettangolo 7"/>
          <p:cNvSpPr/>
          <p:nvPr/>
        </p:nvSpPr>
        <p:spPr>
          <a:xfrm>
            <a:off x="335323" y="1259402"/>
            <a:ext cx="8808676" cy="512131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Dynamic boundary conditions for the interface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3" name="Rettangolo 8"/>
          <p:cNvSpPr/>
          <p:nvPr/>
        </p:nvSpPr>
        <p:spPr>
          <a:xfrm>
            <a:off x="335323" y="2117297"/>
            <a:ext cx="8489785" cy="1050740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altLang="zh-CN" sz="2100" dirty="0" smtClean="0">
                <a:cs typeface="Arial" pitchFamily="34" charset="0"/>
              </a:rPr>
              <a:t>No </a:t>
            </a:r>
            <a:r>
              <a:rPr lang="en-US" altLang="zh-CN" sz="2100" dirty="0">
                <a:cs typeface="Arial" pitchFamily="34" charset="0"/>
              </a:rPr>
              <a:t>flux conditions </a:t>
            </a:r>
            <a:r>
              <a:rPr lang="en-US" sz="2100" dirty="0" smtClean="0">
                <a:cs typeface="Arial" pitchFamily="34" charset="0"/>
              </a:rPr>
              <a:t>do not take into account the </a:t>
            </a:r>
            <a:r>
              <a:rPr lang="en-US" sz="2100" b="1" dirty="0" smtClean="0">
                <a:cs typeface="Arial" pitchFamily="34" charset="0"/>
              </a:rPr>
              <a:t>wettability</a:t>
            </a:r>
            <a:r>
              <a:rPr lang="en-US" sz="2100" dirty="0" smtClean="0">
                <a:cs typeface="Arial" pitchFamily="34" charset="0"/>
              </a:rPr>
              <a:t> of the solid scaffold. On solid walls, conditions are imposed such as it corresponds to </a:t>
            </a:r>
            <a:r>
              <a:rPr lang="en-US" sz="2100" b="1" dirty="0" smtClean="0">
                <a:cs typeface="Arial" pitchFamily="34" charset="0"/>
              </a:rPr>
              <a:t>realistic interface behavior</a:t>
            </a:r>
            <a:endParaRPr lang="en-US" sz="2100" b="1" dirty="0"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0522" y="3165682"/>
            <a:ext cx="1491442" cy="249406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val 6"/>
          <p:cNvSpPr/>
          <p:nvPr/>
        </p:nvSpPr>
        <p:spPr>
          <a:xfrm>
            <a:off x="7173504" y="3007176"/>
            <a:ext cx="1478460" cy="94808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Rectangle 7"/>
          <p:cNvSpPr/>
          <p:nvPr/>
        </p:nvSpPr>
        <p:spPr>
          <a:xfrm>
            <a:off x="6706211" y="2886109"/>
            <a:ext cx="2035652" cy="6089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 flipH="1" flipV="1">
            <a:off x="7160523" y="3487780"/>
            <a:ext cx="720000" cy="0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7160522" y="3497568"/>
            <a:ext cx="446050" cy="122663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Arc 19"/>
          <p:cNvSpPr/>
          <p:nvPr/>
        </p:nvSpPr>
        <p:spPr>
          <a:xfrm rot="9021073">
            <a:off x="7077244" y="3563654"/>
            <a:ext cx="236118" cy="356548"/>
          </a:xfrm>
          <a:prstGeom prst="arc">
            <a:avLst>
              <a:gd name="adj1" fmla="val 16200000"/>
              <a:gd name="adj2" fmla="val 18903139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62151154"/>
              </p:ext>
            </p:extLst>
          </p:nvPr>
        </p:nvGraphicFramePr>
        <p:xfrm>
          <a:off x="7151842" y="3957228"/>
          <a:ext cx="254855" cy="3528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2" name="Equation" r:id="rId3" imgW="164880" imgH="228600" progId="Equation.DSMT4">
                  <p:embed/>
                </p:oleObj>
              </mc:Choice>
              <mc:Fallback>
                <p:oleObj name="Equation" r:id="rId3" imgW="16488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51842" y="3957228"/>
                        <a:ext cx="254855" cy="3528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71435270"/>
              </p:ext>
            </p:extLst>
          </p:nvPr>
        </p:nvGraphicFramePr>
        <p:xfrm>
          <a:off x="7487487" y="3186986"/>
          <a:ext cx="236550" cy="262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3" name="Equation" r:id="rId5" imgW="114120" imgH="126720" progId="Equation.DSMT4">
                  <p:embed/>
                </p:oleObj>
              </mc:Choice>
              <mc:Fallback>
                <p:oleObj name="Equation" r:id="rId5" imgW="114120" imgH="126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7487487" y="3186986"/>
                        <a:ext cx="236550" cy="262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130724"/>
              </p:ext>
            </p:extLst>
          </p:nvPr>
        </p:nvGraphicFramePr>
        <p:xfrm>
          <a:off x="7825431" y="3027682"/>
          <a:ext cx="352918" cy="411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4" name="Equation" r:id="rId7" imgW="152280" imgH="177480" progId="Equation.DSMT4">
                  <p:embed/>
                </p:oleObj>
              </mc:Choice>
              <mc:Fallback>
                <p:oleObj name="Equation" r:id="rId7" imgW="15228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825431" y="3027682"/>
                        <a:ext cx="352918" cy="411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87793340"/>
              </p:ext>
            </p:extLst>
          </p:nvPr>
        </p:nvGraphicFramePr>
        <p:xfrm>
          <a:off x="6907478" y="3072901"/>
          <a:ext cx="478615" cy="388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5" name="Equation" r:id="rId9" imgW="203040" imgH="164880" progId="Equation.DSMT4">
                  <p:embed/>
                </p:oleObj>
              </mc:Choice>
              <mc:Fallback>
                <p:oleObj name="Equation" r:id="rId9" imgW="20304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07478" y="3072901"/>
                        <a:ext cx="478615" cy="388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26548" y="3603078"/>
            <a:ext cx="11479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Phase 1</a:t>
            </a:r>
            <a:endParaRPr lang="zh-CN" alt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7487487" y="4901494"/>
            <a:ext cx="10066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/>
              <a:t>Phase 2</a:t>
            </a:r>
            <a:endParaRPr lang="zh-CN" alt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6706211" y="5747080"/>
            <a:ext cx="211889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400" dirty="0" smtClean="0"/>
              <a:t>Static angle equilibrium condition at common point</a:t>
            </a:r>
            <a:endParaRPr lang="zh-CN" altLang="en-US" sz="1400" dirty="0"/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2086329"/>
              </p:ext>
            </p:extLst>
          </p:nvPr>
        </p:nvGraphicFramePr>
        <p:xfrm>
          <a:off x="377607" y="3538396"/>
          <a:ext cx="6107113" cy="183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6" name="Equation" r:id="rId11" imgW="2781000" imgH="838080" progId="Equation.DSMT4">
                  <p:embed/>
                </p:oleObj>
              </mc:Choice>
              <mc:Fallback>
                <p:oleObj name="Equation" r:id="rId11" imgW="2781000" imgH="838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77607" y="3538396"/>
                        <a:ext cx="6107113" cy="1838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3" name="Straight Connector 32"/>
          <p:cNvCxnSpPr/>
          <p:nvPr/>
        </p:nvCxnSpPr>
        <p:spPr>
          <a:xfrm>
            <a:off x="8646155" y="3487780"/>
            <a:ext cx="5836" cy="206489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60523" y="3498671"/>
            <a:ext cx="12981" cy="205400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6859728" y="5552679"/>
            <a:ext cx="2078620" cy="239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527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Multiphasic Flow Simulation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395536" y="3227513"/>
            <a:ext cx="8496944" cy="180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itchFamily="34" charset="0"/>
              <a:buNone/>
            </a:pPr>
            <a:endParaRPr lang="en-US" sz="2000" dirty="0" smtClean="0">
              <a:solidFill>
                <a:srgbClr val="000000"/>
              </a:solidFill>
            </a:endParaRPr>
          </a:p>
        </p:txBody>
      </p:sp>
      <p:sp>
        <p:nvSpPr>
          <p:cNvPr id="9" name="Segnaposto numero diapositiva 3"/>
          <p:cNvSpPr txBox="1">
            <a:spLocks/>
          </p:cNvSpPr>
          <p:nvPr/>
        </p:nvSpPr>
        <p:spPr>
          <a:xfrm>
            <a:off x="1" y="6553201"/>
            <a:ext cx="457200" cy="304800"/>
          </a:xfrm>
          <a:prstGeom prst="rect">
            <a:avLst/>
          </a:prstGeom>
        </p:spPr>
        <p:txBody>
          <a:bodyPr lIns="97765" tIns="48882" rIns="97765" bIns="48882" anchor="ctr"/>
          <a:lstStyle>
            <a:defPPr>
              <a:defRPr lang="fr-FR"/>
            </a:defPPr>
            <a:lvl1pPr marL="0" algn="ctr" defTabSz="488879" rtl="0" eaLnBrk="1" latinLnBrk="0" hangingPunct="1">
              <a:defRPr sz="1000" kern="1200">
                <a:solidFill>
                  <a:srgbClr val="009DE0"/>
                </a:solidFill>
                <a:latin typeface="+mn-lt"/>
                <a:ea typeface="+mn-ea"/>
                <a:cs typeface="+mn-cs"/>
              </a:defRPr>
            </a:lvl1pPr>
            <a:lvl2pPr marL="488879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77757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66635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55514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44393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33271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2149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11028" algn="l" defTabSz="488879" rtl="0" eaLnBrk="1" latinLnBrk="0" hangingPunct="1"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CE37727-CC04-7A46-938D-2CCFF056F773}" type="slidenum">
              <a:rPr lang="fr-FR" smtClean="0"/>
              <a:pPr/>
              <a:t>46</a:t>
            </a:fld>
            <a:endParaRPr lang="fr-FR"/>
          </a:p>
        </p:txBody>
      </p:sp>
      <p:sp>
        <p:nvSpPr>
          <p:cNvPr id="12" name="Rettangolo 7"/>
          <p:cNvSpPr/>
          <p:nvPr/>
        </p:nvSpPr>
        <p:spPr>
          <a:xfrm>
            <a:off x="335323" y="1259402"/>
            <a:ext cx="8808676" cy="512131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800" dirty="0" smtClean="0">
                <a:solidFill>
                  <a:schemeClr val="accent1"/>
                </a:solidFill>
              </a:rPr>
              <a:t>Numerical results</a:t>
            </a:r>
            <a:endParaRPr lang="en-US" sz="2800" dirty="0">
              <a:solidFill>
                <a:schemeClr val="accent1"/>
              </a:solidFill>
            </a:endParaRPr>
          </a:p>
        </p:txBody>
      </p:sp>
      <p:sp>
        <p:nvSpPr>
          <p:cNvPr id="10" name="Rettangolo 8"/>
          <p:cNvSpPr/>
          <p:nvPr/>
        </p:nvSpPr>
        <p:spPr>
          <a:xfrm>
            <a:off x="335324" y="1929076"/>
            <a:ext cx="8489785" cy="1050740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2100" dirty="0" smtClean="0">
                <a:cs typeface="Arial" pitchFamily="34" charset="0"/>
              </a:rPr>
              <a:t>Even if the full-coupled Cahn-Hilliard/</a:t>
            </a:r>
            <a:r>
              <a:rPr lang="en-US" sz="2100" dirty="0" err="1" smtClean="0">
                <a:cs typeface="Arial" pitchFamily="34" charset="0"/>
              </a:rPr>
              <a:t>Navier</a:t>
            </a:r>
            <a:r>
              <a:rPr lang="en-US" sz="2100" dirty="0" smtClean="0">
                <a:cs typeface="Arial" pitchFamily="34" charset="0"/>
              </a:rPr>
              <a:t>-Stokes model is </a:t>
            </a:r>
            <a:r>
              <a:rPr lang="en-US" sz="2100" b="1" dirty="0" smtClean="0">
                <a:cs typeface="Arial" pitchFamily="34" charset="0"/>
              </a:rPr>
              <a:t>not completely validated </a:t>
            </a:r>
            <a:r>
              <a:rPr lang="en-US" sz="2100" dirty="0" smtClean="0">
                <a:cs typeface="Arial" pitchFamily="34" charset="0"/>
              </a:rPr>
              <a:t>yet, </a:t>
            </a:r>
            <a:r>
              <a:rPr lang="en-US" sz="2100" b="1" dirty="0" smtClean="0">
                <a:cs typeface="Arial" pitchFamily="34" charset="0"/>
              </a:rPr>
              <a:t>some interesting results has been obtained </a:t>
            </a:r>
            <a:r>
              <a:rPr lang="en-US" sz="2100" dirty="0" smtClean="0">
                <a:cs typeface="Arial" pitchFamily="34" charset="0"/>
              </a:rPr>
              <a:t>with</a:t>
            </a:r>
            <a:r>
              <a:rPr lang="en-US" sz="2100" b="1" dirty="0" smtClean="0">
                <a:cs typeface="Arial" pitchFamily="34" charset="0"/>
              </a:rPr>
              <a:t> </a:t>
            </a:r>
            <a:r>
              <a:rPr lang="en-US" sz="2100" dirty="0" smtClean="0">
                <a:cs typeface="Arial" pitchFamily="34" charset="0"/>
              </a:rPr>
              <a:t>the </a:t>
            </a:r>
            <a:r>
              <a:rPr lang="en-US" sz="2100" dirty="0" err="1" smtClean="0">
                <a:cs typeface="Arial" pitchFamily="34" charset="0"/>
              </a:rPr>
              <a:t>Fenics</a:t>
            </a:r>
            <a:r>
              <a:rPr lang="en-US" sz="2100" dirty="0" smtClean="0">
                <a:cs typeface="Arial" pitchFamily="34" charset="0"/>
              </a:rPr>
              <a:t> Software:</a:t>
            </a:r>
            <a:endParaRPr lang="en-US" sz="2100" dirty="0">
              <a:cs typeface="Arial" pitchFamily="34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3600000" flipH="1" flipV="1">
            <a:off x="5653484" y="5583214"/>
            <a:ext cx="4286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Arc 17"/>
          <p:cNvSpPr/>
          <p:nvPr/>
        </p:nvSpPr>
        <p:spPr>
          <a:xfrm>
            <a:off x="5760640" y="5654515"/>
            <a:ext cx="311944" cy="228600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7336499"/>
              </p:ext>
            </p:extLst>
          </p:nvPr>
        </p:nvGraphicFramePr>
        <p:xfrm>
          <a:off x="5916612" y="5430071"/>
          <a:ext cx="571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4" name="Equation" r:id="rId5" imgW="571320" imgH="241200" progId="Equation.DSMT4">
                  <p:embed/>
                </p:oleObj>
              </mc:Choice>
              <mc:Fallback>
                <p:oleObj name="Equation" r:id="rId5" imgW="571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916612" y="5430071"/>
                        <a:ext cx="571500" cy="241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droplet_eq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70876" y="3046166"/>
            <a:ext cx="6869153" cy="3507035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5467350" y="5430071"/>
            <a:ext cx="293687" cy="507489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Arc 14"/>
          <p:cNvSpPr/>
          <p:nvPr/>
        </p:nvSpPr>
        <p:spPr>
          <a:xfrm>
            <a:off x="5432028" y="5743079"/>
            <a:ext cx="461962" cy="388961"/>
          </a:xfrm>
          <a:prstGeom prst="arc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82270615"/>
              </p:ext>
            </p:extLst>
          </p:nvPr>
        </p:nvGraphicFramePr>
        <p:xfrm>
          <a:off x="5786834" y="5517932"/>
          <a:ext cx="5715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35" name="Equation" r:id="rId8" imgW="571320" imgH="241200" progId="Equation.DSMT4">
                  <p:embed/>
                </p:oleObj>
              </mc:Choice>
              <mc:Fallback>
                <p:oleObj name="Equation" r:id="rId8" imgW="57132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786834" y="5517932"/>
                        <a:ext cx="5715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4819650" y="4735989"/>
            <a:ext cx="2647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Final state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48355" y="3051897"/>
            <a:ext cx="2647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chemeClr val="bg1"/>
                </a:solidFill>
              </a:rPr>
              <a:t>Initial state</a:t>
            </a:r>
            <a:endParaRPr lang="zh-CN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27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9426"/>
            <a:ext cx="3174143" cy="686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Conclusion</a:t>
            </a:r>
            <a:endParaRPr lang="fr-FR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0400" y="617915"/>
            <a:ext cx="5591177" cy="593528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Cahn-Hilliard model </a:t>
            </a:r>
            <a:r>
              <a:rPr lang="en-US" sz="2800" dirty="0" smtClean="0">
                <a:latin typeface="Calibri Light" panose="020F0302020204030204" pitchFamily="34" charset="0"/>
              </a:rPr>
              <a:t>has been successfully implemented, either with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no flux </a:t>
            </a:r>
            <a:r>
              <a:rPr lang="en-US" sz="2800" dirty="0" smtClean="0">
                <a:latin typeface="Calibri Light" panose="020F0302020204030204" pitchFamily="34" charset="0"/>
              </a:rPr>
              <a:t>or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dynamic angle boundary conditions</a:t>
            </a:r>
            <a:r>
              <a:rPr lang="en-US" sz="2800" dirty="0" smtClean="0">
                <a:latin typeface="Calibri Light" panose="020F0302020204030204" pitchFamily="34" charset="0"/>
              </a:rPr>
              <a:t>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 smtClean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The </a:t>
            </a:r>
            <a:r>
              <a:rPr lang="en-US" sz="2800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Navier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-Stokes/Cahn-Hilliard</a:t>
            </a:r>
            <a:r>
              <a:rPr lang="en-US" sz="2800" dirty="0" smtClean="0">
                <a:latin typeface="Calibri Light" panose="020F0302020204030204" pitchFamily="34" charset="0"/>
              </a:rPr>
              <a:t> system is implemented and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is being validated</a:t>
            </a:r>
            <a:r>
              <a:rPr lang="en-US" sz="2800" dirty="0" smtClean="0">
                <a:latin typeface="Calibri Light" panose="020F0302020204030204" pitchFamily="34" charset="0"/>
              </a:rPr>
              <a:t>;</a:t>
            </a:r>
            <a:endParaRPr lang="en-US" sz="2800" dirty="0" smtClean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7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0" y="-9426"/>
            <a:ext cx="3174143" cy="686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b="1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Next</a:t>
            </a:r>
            <a:r>
              <a:rPr lang="fr-FR" sz="3600" b="1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fr-FR" sz="3600" b="1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steps</a:t>
            </a:r>
            <a:endParaRPr lang="fr-FR" sz="3600" b="1" dirty="0">
              <a:solidFill>
                <a:schemeClr val="accent1"/>
              </a:solidFill>
              <a:latin typeface="Calibri Light" panose="020F0302020204030204" pitchFamily="34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200400" y="617915"/>
            <a:ext cx="5591177" cy="5935287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Migrate the code </a:t>
            </a:r>
            <a:r>
              <a:rPr lang="en-US" sz="2800" dirty="0" smtClean="0">
                <a:latin typeface="Calibri Light" panose="020F0302020204030204" pitchFamily="34" charset="0"/>
              </a:rPr>
              <a:t>currently under </a:t>
            </a:r>
            <a:r>
              <a:rPr lang="en-US" sz="2800" dirty="0" err="1" smtClean="0">
                <a:latin typeface="Calibri Light" panose="020F0302020204030204" pitchFamily="34" charset="0"/>
              </a:rPr>
              <a:t>fenics</a:t>
            </a:r>
            <a:r>
              <a:rPr lang="en-US" sz="2800" dirty="0" smtClean="0">
                <a:latin typeface="Calibri Light" panose="020F0302020204030204" pitchFamily="34" charset="0"/>
              </a:rPr>
              <a:t> to </a:t>
            </a:r>
            <a:r>
              <a:rPr lang="en-US" sz="2800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Castem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smtClean="0">
                <a:latin typeface="Calibri Light" panose="020F0302020204030204" pitchFamily="34" charset="0"/>
              </a:rPr>
              <a:t>for compatibility;</a:t>
            </a: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 smtClean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latin typeface="Calibri Light" panose="020F0302020204030204" pitchFamily="34" charset="0"/>
              </a:rPr>
              <a:t>Compute and test </a:t>
            </a:r>
            <a:r>
              <a:rPr lang="en-US" sz="2800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upscaling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methods </a:t>
            </a:r>
            <a:r>
              <a:rPr lang="en-US" sz="2800" dirty="0" smtClean="0">
                <a:latin typeface="Calibri Light" panose="020F0302020204030204" pitchFamily="34" charset="0"/>
              </a:rPr>
              <a:t>for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Calibri Light" panose="020F0302020204030204" pitchFamily="34" charset="0"/>
              </a:rPr>
              <a:t>macroscale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latin typeface="Calibri Light" panose="020F0302020204030204" pitchFamily="34" charset="0"/>
              </a:rPr>
              <a:t>m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odel </a:t>
            </a:r>
            <a:r>
              <a:rPr lang="en-US" sz="2800" dirty="0" smtClean="0">
                <a:latin typeface="Calibri Light" panose="020F0302020204030204" pitchFamily="34" charset="0"/>
              </a:rPr>
              <a:t>;</a:t>
            </a:r>
            <a:endParaRPr lang="en-US" sz="2800" dirty="0" smtClean="0">
              <a:solidFill>
                <a:schemeClr val="accent1"/>
              </a:solidFill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endParaRPr lang="en-US" sz="1050" dirty="0" smtClean="0">
              <a:latin typeface="Calibri Light" panose="020F0302020204030204" pitchFamily="34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More complex geometry </a:t>
            </a:r>
            <a:r>
              <a:rPr lang="en-US" sz="2800" dirty="0" smtClean="0">
                <a:latin typeface="Calibri Light" panose="020F0302020204030204" pitchFamily="34" charset="0"/>
              </a:rPr>
              <a:t>will be tested in order to study the </a:t>
            </a:r>
            <a:r>
              <a:rPr lang="en-US" sz="2800" dirty="0" smtClean="0">
                <a:solidFill>
                  <a:schemeClr val="accent1"/>
                </a:solidFill>
                <a:latin typeface="Calibri Light" panose="020F0302020204030204" pitchFamily="34" charset="0"/>
              </a:rPr>
              <a:t>robustness</a:t>
            </a:r>
            <a:r>
              <a:rPr lang="en-US" sz="2800" dirty="0" smtClean="0">
                <a:latin typeface="Calibri Light" panose="020F0302020204030204" pitchFamily="34" charset="0"/>
              </a:rPr>
              <a:t> of the NSCH system;</a:t>
            </a:r>
          </a:p>
        </p:txBody>
      </p:sp>
    </p:spTree>
    <p:extLst>
      <p:ext uri="{BB962C8B-B14F-4D97-AF65-F5344CB8AC3E}">
        <p14:creationId xmlns:p14="http://schemas.microsoft.com/office/powerpoint/2010/main" val="154605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tangolo 10"/>
          <p:cNvSpPr/>
          <p:nvPr/>
        </p:nvSpPr>
        <p:spPr>
          <a:xfrm>
            <a:off x="1" y="-9426"/>
            <a:ext cx="3174143" cy="686742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5" name="AutoShape 2" descr="IHC Image"/>
          <p:cNvSpPr>
            <a:spLocks noChangeAspect="1" noChangeArrowheads="1"/>
          </p:cNvSpPr>
          <p:nvPr/>
        </p:nvSpPr>
        <p:spPr bwMode="auto">
          <a:xfrm>
            <a:off x="47631" y="-136493"/>
            <a:ext cx="228630" cy="304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80458" tIns="40229" rIns="80458" bIns="40229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9" r="5051"/>
          <a:stretch/>
        </p:blipFill>
        <p:spPr bwMode="auto">
          <a:xfrm>
            <a:off x="3236065" y="0"/>
            <a:ext cx="5907935" cy="289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tangolo 8"/>
          <p:cNvSpPr/>
          <p:nvPr/>
        </p:nvSpPr>
        <p:spPr>
          <a:xfrm>
            <a:off x="3236065" y="0"/>
            <a:ext cx="5907935" cy="450576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80458" tIns="40229" rIns="80458" bIns="40229">
            <a:spAutoFit/>
          </a:bodyPr>
          <a:lstStyle/>
          <a:p>
            <a:pPr algn="just"/>
            <a:r>
              <a:rPr lang="en-US" sz="1200" b="1" i="1" dirty="0">
                <a:latin typeface="Arial Narrow" panose="020B0606020202030204" pitchFamily="34" charset="0"/>
              </a:rPr>
              <a:t>Taken from ORIGENE.com </a:t>
            </a:r>
            <a:r>
              <a:rPr lang="en-US" sz="1200" dirty="0">
                <a:latin typeface="Arial Narrow" panose="020B0606020202030204" pitchFamily="34" charset="0"/>
              </a:rPr>
              <a:t>– </a:t>
            </a:r>
            <a:r>
              <a:rPr lang="en-US" sz="1200" dirty="0" err="1">
                <a:latin typeface="Arial Narrow" panose="020B0606020202030204" pitchFamily="34" charset="0"/>
              </a:rPr>
              <a:t>Immunohistochemical</a:t>
            </a:r>
            <a:r>
              <a:rPr lang="en-US" sz="1200" dirty="0">
                <a:latin typeface="Arial Narrow" panose="020B0606020202030204" pitchFamily="34" charset="0"/>
              </a:rPr>
              <a:t> staining of paraffin-embedded Human </a:t>
            </a:r>
            <a:r>
              <a:rPr lang="en-US" sz="1200" b="1" dirty="0">
                <a:latin typeface="Arial Narrow" panose="020B0606020202030204" pitchFamily="34" charset="0"/>
              </a:rPr>
              <a:t>normal ovary tissue (left) </a:t>
            </a:r>
            <a:r>
              <a:rPr lang="en-US" sz="1200" dirty="0">
                <a:latin typeface="Arial Narrow" panose="020B0606020202030204" pitchFamily="34" charset="0"/>
              </a:rPr>
              <a:t>and </a:t>
            </a:r>
            <a:r>
              <a:rPr lang="en-US" sz="1200" b="1" dirty="0">
                <a:latin typeface="Arial Narrow" panose="020B0606020202030204" pitchFamily="34" charset="0"/>
              </a:rPr>
              <a:t>ovary cancer tissue (</a:t>
            </a:r>
            <a:r>
              <a:rPr lang="en-US" sz="1200" b="1" dirty="0" err="1">
                <a:latin typeface="Arial Narrow" panose="020B0606020202030204" pitchFamily="34" charset="0"/>
              </a:rPr>
              <a:t>rigth</a:t>
            </a:r>
            <a:r>
              <a:rPr lang="en-US" sz="1200" b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Figura a mano libera 9"/>
          <p:cNvSpPr/>
          <p:nvPr/>
        </p:nvSpPr>
        <p:spPr>
          <a:xfrm>
            <a:off x="6264456" y="1875684"/>
            <a:ext cx="861172" cy="958300"/>
          </a:xfrm>
          <a:custGeom>
            <a:avLst/>
            <a:gdLst>
              <a:gd name="connsiteX0" fmla="*/ 0 w 1148080"/>
              <a:gd name="connsiteY0" fmla="*/ 8562 h 958522"/>
              <a:gd name="connsiteX1" fmla="*/ 284480 w 1148080"/>
              <a:gd name="connsiteY1" fmla="*/ 3482 h 958522"/>
              <a:gd name="connsiteX2" fmla="*/ 538480 w 1148080"/>
              <a:gd name="connsiteY2" fmla="*/ 54282 h 958522"/>
              <a:gd name="connsiteX3" fmla="*/ 833120 w 1148080"/>
              <a:gd name="connsiteY3" fmla="*/ 216842 h 958522"/>
              <a:gd name="connsiteX4" fmla="*/ 1082040 w 1148080"/>
              <a:gd name="connsiteY4" fmla="*/ 608002 h 958522"/>
              <a:gd name="connsiteX5" fmla="*/ 1148080 w 1148080"/>
              <a:gd name="connsiteY5" fmla="*/ 958522 h 958522"/>
              <a:gd name="connsiteX6" fmla="*/ 1148080 w 1148080"/>
              <a:gd name="connsiteY6" fmla="*/ 958522 h 95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080" h="958522">
                <a:moveTo>
                  <a:pt x="0" y="8562"/>
                </a:moveTo>
                <a:cubicBezTo>
                  <a:pt x="97366" y="2212"/>
                  <a:pt x="194733" y="-4138"/>
                  <a:pt x="284480" y="3482"/>
                </a:cubicBezTo>
                <a:cubicBezTo>
                  <a:pt x="374227" y="11102"/>
                  <a:pt x="447040" y="18722"/>
                  <a:pt x="538480" y="54282"/>
                </a:cubicBezTo>
                <a:cubicBezTo>
                  <a:pt x="629920" y="89842"/>
                  <a:pt x="742527" y="124555"/>
                  <a:pt x="833120" y="216842"/>
                </a:cubicBezTo>
                <a:cubicBezTo>
                  <a:pt x="923713" y="309129"/>
                  <a:pt x="1029547" y="484389"/>
                  <a:pt x="1082040" y="608002"/>
                </a:cubicBezTo>
                <a:cubicBezTo>
                  <a:pt x="1134533" y="731615"/>
                  <a:pt x="1148080" y="958522"/>
                  <a:pt x="1148080" y="958522"/>
                </a:cubicBezTo>
                <a:lnTo>
                  <a:pt x="1148080" y="958522"/>
                </a:ln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2" name="Figura a mano libera 11"/>
          <p:cNvSpPr/>
          <p:nvPr/>
        </p:nvSpPr>
        <p:spPr>
          <a:xfrm>
            <a:off x="6226351" y="1219975"/>
            <a:ext cx="2911219" cy="842637"/>
          </a:xfrm>
          <a:custGeom>
            <a:avLst/>
            <a:gdLst>
              <a:gd name="connsiteX0" fmla="*/ 0 w 3881120"/>
              <a:gd name="connsiteY0" fmla="*/ 532343 h 842832"/>
              <a:gd name="connsiteX1" fmla="*/ 198120 w 3881120"/>
              <a:gd name="connsiteY1" fmla="*/ 593303 h 842832"/>
              <a:gd name="connsiteX2" fmla="*/ 701040 w 3881120"/>
              <a:gd name="connsiteY2" fmla="*/ 633943 h 842832"/>
              <a:gd name="connsiteX3" fmla="*/ 955040 w 3881120"/>
              <a:gd name="connsiteY3" fmla="*/ 445983 h 842832"/>
              <a:gd name="connsiteX4" fmla="*/ 1259840 w 3881120"/>
              <a:gd name="connsiteY4" fmla="*/ 227543 h 842832"/>
              <a:gd name="connsiteX5" fmla="*/ 1300480 w 3881120"/>
              <a:gd name="connsiteY5" fmla="*/ 49743 h 842832"/>
              <a:gd name="connsiteX6" fmla="*/ 1300480 w 3881120"/>
              <a:gd name="connsiteY6" fmla="*/ 4023 h 842832"/>
              <a:gd name="connsiteX7" fmla="*/ 1361440 w 3881120"/>
              <a:gd name="connsiteY7" fmla="*/ 131023 h 842832"/>
              <a:gd name="connsiteX8" fmla="*/ 1518920 w 3881120"/>
              <a:gd name="connsiteY8" fmla="*/ 136103 h 842832"/>
              <a:gd name="connsiteX9" fmla="*/ 1620520 w 3881120"/>
              <a:gd name="connsiteY9" fmla="*/ 34503 h 842832"/>
              <a:gd name="connsiteX10" fmla="*/ 1752600 w 3881120"/>
              <a:gd name="connsiteY10" fmla="*/ 232623 h 842832"/>
              <a:gd name="connsiteX11" fmla="*/ 1971040 w 3881120"/>
              <a:gd name="connsiteY11" fmla="*/ 273263 h 842832"/>
              <a:gd name="connsiteX12" fmla="*/ 2072640 w 3881120"/>
              <a:gd name="connsiteY12" fmla="*/ 430743 h 842832"/>
              <a:gd name="connsiteX13" fmla="*/ 2504440 w 3881120"/>
              <a:gd name="connsiteY13" fmla="*/ 430743 h 842832"/>
              <a:gd name="connsiteX14" fmla="*/ 2722880 w 3881120"/>
              <a:gd name="connsiteY14" fmla="*/ 303743 h 842832"/>
              <a:gd name="connsiteX15" fmla="*/ 2768600 w 3881120"/>
              <a:gd name="connsiteY15" fmla="*/ 410423 h 842832"/>
              <a:gd name="connsiteX16" fmla="*/ 2956560 w 3881120"/>
              <a:gd name="connsiteY16" fmla="*/ 445983 h 842832"/>
              <a:gd name="connsiteX17" fmla="*/ 3159760 w 3881120"/>
              <a:gd name="connsiteY17" fmla="*/ 303743 h 842832"/>
              <a:gd name="connsiteX18" fmla="*/ 3159760 w 3881120"/>
              <a:gd name="connsiteY18" fmla="*/ 517103 h 842832"/>
              <a:gd name="connsiteX19" fmla="*/ 3337560 w 3881120"/>
              <a:gd name="connsiteY19" fmla="*/ 694903 h 842832"/>
              <a:gd name="connsiteX20" fmla="*/ 3606800 w 3881120"/>
              <a:gd name="connsiteY20" fmla="*/ 837143 h 842832"/>
              <a:gd name="connsiteX21" fmla="*/ 3881120 w 3881120"/>
              <a:gd name="connsiteY21" fmla="*/ 816823 h 842832"/>
              <a:gd name="connsiteX22" fmla="*/ 3881120 w 3881120"/>
              <a:gd name="connsiteY22" fmla="*/ 816823 h 842832"/>
              <a:gd name="connsiteX23" fmla="*/ 3881120 w 3881120"/>
              <a:gd name="connsiteY23" fmla="*/ 816823 h 842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3881120" h="842832">
                <a:moveTo>
                  <a:pt x="0" y="532343"/>
                </a:moveTo>
                <a:cubicBezTo>
                  <a:pt x="40640" y="554356"/>
                  <a:pt x="81280" y="576370"/>
                  <a:pt x="198120" y="593303"/>
                </a:cubicBezTo>
                <a:cubicBezTo>
                  <a:pt x="314960" y="610236"/>
                  <a:pt x="574887" y="658496"/>
                  <a:pt x="701040" y="633943"/>
                </a:cubicBezTo>
                <a:cubicBezTo>
                  <a:pt x="827193" y="609390"/>
                  <a:pt x="861907" y="513716"/>
                  <a:pt x="955040" y="445983"/>
                </a:cubicBezTo>
                <a:cubicBezTo>
                  <a:pt x="1048173" y="378250"/>
                  <a:pt x="1202267" y="293583"/>
                  <a:pt x="1259840" y="227543"/>
                </a:cubicBezTo>
                <a:cubicBezTo>
                  <a:pt x="1317413" y="161503"/>
                  <a:pt x="1293707" y="86996"/>
                  <a:pt x="1300480" y="49743"/>
                </a:cubicBezTo>
                <a:cubicBezTo>
                  <a:pt x="1307253" y="12490"/>
                  <a:pt x="1290320" y="-9524"/>
                  <a:pt x="1300480" y="4023"/>
                </a:cubicBezTo>
                <a:cubicBezTo>
                  <a:pt x="1310640" y="17570"/>
                  <a:pt x="1325033" y="109010"/>
                  <a:pt x="1361440" y="131023"/>
                </a:cubicBezTo>
                <a:cubicBezTo>
                  <a:pt x="1397847" y="153036"/>
                  <a:pt x="1475740" y="152190"/>
                  <a:pt x="1518920" y="136103"/>
                </a:cubicBezTo>
                <a:cubicBezTo>
                  <a:pt x="1562100" y="120016"/>
                  <a:pt x="1581573" y="18416"/>
                  <a:pt x="1620520" y="34503"/>
                </a:cubicBezTo>
                <a:cubicBezTo>
                  <a:pt x="1659467" y="50590"/>
                  <a:pt x="1694180" y="192830"/>
                  <a:pt x="1752600" y="232623"/>
                </a:cubicBezTo>
                <a:cubicBezTo>
                  <a:pt x="1811020" y="272416"/>
                  <a:pt x="1917700" y="240243"/>
                  <a:pt x="1971040" y="273263"/>
                </a:cubicBezTo>
                <a:cubicBezTo>
                  <a:pt x="2024380" y="306283"/>
                  <a:pt x="1983740" y="404496"/>
                  <a:pt x="2072640" y="430743"/>
                </a:cubicBezTo>
                <a:cubicBezTo>
                  <a:pt x="2161540" y="456990"/>
                  <a:pt x="2396067" y="451910"/>
                  <a:pt x="2504440" y="430743"/>
                </a:cubicBezTo>
                <a:cubicBezTo>
                  <a:pt x="2612813" y="409576"/>
                  <a:pt x="2678853" y="307130"/>
                  <a:pt x="2722880" y="303743"/>
                </a:cubicBezTo>
                <a:cubicBezTo>
                  <a:pt x="2766907" y="300356"/>
                  <a:pt x="2729653" y="386716"/>
                  <a:pt x="2768600" y="410423"/>
                </a:cubicBezTo>
                <a:cubicBezTo>
                  <a:pt x="2807547" y="434130"/>
                  <a:pt x="2891367" y="463763"/>
                  <a:pt x="2956560" y="445983"/>
                </a:cubicBezTo>
                <a:cubicBezTo>
                  <a:pt x="3021753" y="428203"/>
                  <a:pt x="3125893" y="291890"/>
                  <a:pt x="3159760" y="303743"/>
                </a:cubicBezTo>
                <a:cubicBezTo>
                  <a:pt x="3193627" y="315596"/>
                  <a:pt x="3130127" y="451910"/>
                  <a:pt x="3159760" y="517103"/>
                </a:cubicBezTo>
                <a:cubicBezTo>
                  <a:pt x="3189393" y="582296"/>
                  <a:pt x="3263053" y="641563"/>
                  <a:pt x="3337560" y="694903"/>
                </a:cubicBezTo>
                <a:cubicBezTo>
                  <a:pt x="3412067" y="748243"/>
                  <a:pt x="3516207" y="816823"/>
                  <a:pt x="3606800" y="837143"/>
                </a:cubicBezTo>
                <a:cubicBezTo>
                  <a:pt x="3697393" y="857463"/>
                  <a:pt x="3881120" y="816823"/>
                  <a:pt x="3881120" y="816823"/>
                </a:cubicBezTo>
                <a:lnTo>
                  <a:pt x="3881120" y="816823"/>
                </a:lnTo>
                <a:lnTo>
                  <a:pt x="3881120" y="816823"/>
                </a:ln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3" name="Figura a mano libera 12"/>
          <p:cNvSpPr/>
          <p:nvPr/>
        </p:nvSpPr>
        <p:spPr>
          <a:xfrm>
            <a:off x="7040445" y="1485606"/>
            <a:ext cx="1759390" cy="1383930"/>
          </a:xfrm>
          <a:custGeom>
            <a:avLst/>
            <a:gdLst>
              <a:gd name="connsiteX0" fmla="*/ 22121 w 2345548"/>
              <a:gd name="connsiteY0" fmla="*/ 866090 h 1384250"/>
              <a:gd name="connsiteX1" fmla="*/ 1801 w 2345548"/>
              <a:gd name="connsiteY1" fmla="*/ 419050 h 1384250"/>
              <a:gd name="connsiteX2" fmla="*/ 62761 w 2345548"/>
              <a:gd name="connsiteY2" fmla="*/ 215850 h 1384250"/>
              <a:gd name="connsiteX3" fmla="*/ 260881 w 2345548"/>
              <a:gd name="connsiteY3" fmla="*/ 43130 h 1384250"/>
              <a:gd name="connsiteX4" fmla="*/ 428521 w 2345548"/>
              <a:gd name="connsiteY4" fmla="*/ 7570 h 1384250"/>
              <a:gd name="connsiteX5" fmla="*/ 682521 w 2345548"/>
              <a:gd name="connsiteY5" fmla="*/ 159970 h 1384250"/>
              <a:gd name="connsiteX6" fmla="*/ 829841 w 2345548"/>
              <a:gd name="connsiteY6" fmla="*/ 322530 h 1384250"/>
              <a:gd name="connsiteX7" fmla="*/ 1027961 w 2345548"/>
              <a:gd name="connsiteY7" fmla="*/ 210770 h 1384250"/>
              <a:gd name="connsiteX8" fmla="*/ 1287041 w 2345548"/>
              <a:gd name="connsiteY8" fmla="*/ 215850 h 1384250"/>
              <a:gd name="connsiteX9" fmla="*/ 1561361 w 2345548"/>
              <a:gd name="connsiteY9" fmla="*/ 388570 h 1384250"/>
              <a:gd name="connsiteX10" fmla="*/ 1840761 w 2345548"/>
              <a:gd name="connsiteY10" fmla="*/ 632410 h 1384250"/>
              <a:gd name="connsiteX11" fmla="*/ 1972841 w 2345548"/>
              <a:gd name="connsiteY11" fmla="*/ 556210 h 1384250"/>
              <a:gd name="connsiteX12" fmla="*/ 2277641 w 2345548"/>
              <a:gd name="connsiteY12" fmla="*/ 769570 h 1384250"/>
              <a:gd name="connsiteX13" fmla="*/ 2333521 w 2345548"/>
              <a:gd name="connsiteY13" fmla="*/ 1084530 h 1384250"/>
              <a:gd name="connsiteX14" fmla="*/ 2104921 w 2345548"/>
              <a:gd name="connsiteY14" fmla="*/ 1221690 h 1384250"/>
              <a:gd name="connsiteX15" fmla="*/ 1886481 w 2345548"/>
              <a:gd name="connsiteY15" fmla="*/ 1242010 h 1384250"/>
              <a:gd name="connsiteX16" fmla="*/ 1683281 w 2345548"/>
              <a:gd name="connsiteY16" fmla="*/ 1135330 h 1384250"/>
              <a:gd name="connsiteX17" fmla="*/ 1485161 w 2345548"/>
              <a:gd name="connsiteY17" fmla="*/ 1272490 h 1384250"/>
              <a:gd name="connsiteX18" fmla="*/ 1368321 w 2345548"/>
              <a:gd name="connsiteY18" fmla="*/ 1384250 h 1384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45548" h="1384250">
                <a:moveTo>
                  <a:pt x="22121" y="866090"/>
                </a:moveTo>
                <a:cubicBezTo>
                  <a:pt x="8574" y="696756"/>
                  <a:pt x="-4972" y="527423"/>
                  <a:pt x="1801" y="419050"/>
                </a:cubicBezTo>
                <a:cubicBezTo>
                  <a:pt x="8574" y="310677"/>
                  <a:pt x="19581" y="278503"/>
                  <a:pt x="62761" y="215850"/>
                </a:cubicBezTo>
                <a:cubicBezTo>
                  <a:pt x="105941" y="153197"/>
                  <a:pt x="199921" y="77843"/>
                  <a:pt x="260881" y="43130"/>
                </a:cubicBezTo>
                <a:cubicBezTo>
                  <a:pt x="321841" y="8417"/>
                  <a:pt x="358248" y="-11903"/>
                  <a:pt x="428521" y="7570"/>
                </a:cubicBezTo>
                <a:cubicBezTo>
                  <a:pt x="498794" y="27043"/>
                  <a:pt x="615634" y="107477"/>
                  <a:pt x="682521" y="159970"/>
                </a:cubicBezTo>
                <a:cubicBezTo>
                  <a:pt x="749408" y="212463"/>
                  <a:pt x="772268" y="314063"/>
                  <a:pt x="829841" y="322530"/>
                </a:cubicBezTo>
                <a:cubicBezTo>
                  <a:pt x="887414" y="330997"/>
                  <a:pt x="951761" y="228550"/>
                  <a:pt x="1027961" y="210770"/>
                </a:cubicBezTo>
                <a:cubicBezTo>
                  <a:pt x="1104161" y="192990"/>
                  <a:pt x="1198141" y="186217"/>
                  <a:pt x="1287041" y="215850"/>
                </a:cubicBezTo>
                <a:cubicBezTo>
                  <a:pt x="1375941" y="245483"/>
                  <a:pt x="1469074" y="319143"/>
                  <a:pt x="1561361" y="388570"/>
                </a:cubicBezTo>
                <a:cubicBezTo>
                  <a:pt x="1653648" y="457997"/>
                  <a:pt x="1772181" y="604470"/>
                  <a:pt x="1840761" y="632410"/>
                </a:cubicBezTo>
                <a:cubicBezTo>
                  <a:pt x="1909341" y="660350"/>
                  <a:pt x="1900028" y="533350"/>
                  <a:pt x="1972841" y="556210"/>
                </a:cubicBezTo>
                <a:cubicBezTo>
                  <a:pt x="2045654" y="579070"/>
                  <a:pt x="2217528" y="681517"/>
                  <a:pt x="2277641" y="769570"/>
                </a:cubicBezTo>
                <a:cubicBezTo>
                  <a:pt x="2337754" y="857623"/>
                  <a:pt x="2362308" y="1009177"/>
                  <a:pt x="2333521" y="1084530"/>
                </a:cubicBezTo>
                <a:cubicBezTo>
                  <a:pt x="2304734" y="1159883"/>
                  <a:pt x="2179428" y="1195443"/>
                  <a:pt x="2104921" y="1221690"/>
                </a:cubicBezTo>
                <a:cubicBezTo>
                  <a:pt x="2030414" y="1247937"/>
                  <a:pt x="1956754" y="1256403"/>
                  <a:pt x="1886481" y="1242010"/>
                </a:cubicBezTo>
                <a:cubicBezTo>
                  <a:pt x="1816208" y="1227617"/>
                  <a:pt x="1750168" y="1130250"/>
                  <a:pt x="1683281" y="1135330"/>
                </a:cubicBezTo>
                <a:cubicBezTo>
                  <a:pt x="1616394" y="1140410"/>
                  <a:pt x="1537654" y="1231003"/>
                  <a:pt x="1485161" y="1272490"/>
                </a:cubicBezTo>
                <a:cubicBezTo>
                  <a:pt x="1432668" y="1313977"/>
                  <a:pt x="1400494" y="1349113"/>
                  <a:pt x="1368321" y="1384250"/>
                </a:cubicBez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4" name="Figura a mano libera 13"/>
          <p:cNvSpPr/>
          <p:nvPr/>
        </p:nvSpPr>
        <p:spPr>
          <a:xfrm>
            <a:off x="8562185" y="2219447"/>
            <a:ext cx="583006" cy="650089"/>
          </a:xfrm>
          <a:custGeom>
            <a:avLst/>
            <a:gdLst>
              <a:gd name="connsiteX0" fmla="*/ 777240 w 777240"/>
              <a:gd name="connsiteY0" fmla="*/ 0 h 650240"/>
              <a:gd name="connsiteX1" fmla="*/ 579120 w 777240"/>
              <a:gd name="connsiteY1" fmla="*/ 35560 h 650240"/>
              <a:gd name="connsiteX2" fmla="*/ 477520 w 777240"/>
              <a:gd name="connsiteY2" fmla="*/ 203200 h 650240"/>
              <a:gd name="connsiteX3" fmla="*/ 462280 w 777240"/>
              <a:gd name="connsiteY3" fmla="*/ 421640 h 650240"/>
              <a:gd name="connsiteX4" fmla="*/ 314960 w 777240"/>
              <a:gd name="connsiteY4" fmla="*/ 452120 h 650240"/>
              <a:gd name="connsiteX5" fmla="*/ 96520 w 777240"/>
              <a:gd name="connsiteY5" fmla="*/ 553720 h 650240"/>
              <a:gd name="connsiteX6" fmla="*/ 0 w 777240"/>
              <a:gd name="connsiteY6" fmla="*/ 650240 h 65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7240" h="650240">
                <a:moveTo>
                  <a:pt x="777240" y="0"/>
                </a:moveTo>
                <a:cubicBezTo>
                  <a:pt x="703156" y="846"/>
                  <a:pt x="629073" y="1693"/>
                  <a:pt x="579120" y="35560"/>
                </a:cubicBezTo>
                <a:cubicBezTo>
                  <a:pt x="529167" y="69427"/>
                  <a:pt x="496993" y="138853"/>
                  <a:pt x="477520" y="203200"/>
                </a:cubicBezTo>
                <a:cubicBezTo>
                  <a:pt x="458047" y="267547"/>
                  <a:pt x="489373" y="380153"/>
                  <a:pt x="462280" y="421640"/>
                </a:cubicBezTo>
                <a:cubicBezTo>
                  <a:pt x="435187" y="463127"/>
                  <a:pt x="375920" y="430107"/>
                  <a:pt x="314960" y="452120"/>
                </a:cubicBezTo>
                <a:cubicBezTo>
                  <a:pt x="254000" y="474133"/>
                  <a:pt x="149013" y="520700"/>
                  <a:pt x="96520" y="553720"/>
                </a:cubicBezTo>
                <a:cubicBezTo>
                  <a:pt x="44027" y="586740"/>
                  <a:pt x="22013" y="618490"/>
                  <a:pt x="0" y="650240"/>
                </a:cubicBezTo>
              </a:path>
            </a:pathLst>
          </a:custGeom>
          <a:noFill/>
          <a:ln w="38100" cap="rnd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6" name="CasellaDiTesto 15"/>
          <p:cNvSpPr txBox="1"/>
          <p:nvPr/>
        </p:nvSpPr>
        <p:spPr>
          <a:xfrm>
            <a:off x="263498" y="284946"/>
            <a:ext cx="2629622" cy="850685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r>
              <a:rPr lang="en-US" sz="2500" b="1" dirty="0">
                <a:solidFill>
                  <a:schemeClr val="accent1"/>
                </a:solidFill>
              </a:rPr>
              <a:t>Multiphase System</a:t>
            </a:r>
          </a:p>
        </p:txBody>
      </p:sp>
      <p:sp>
        <p:nvSpPr>
          <p:cNvPr id="160" name="Rectangle 3"/>
          <p:cNvSpPr>
            <a:spLocks noChangeArrowheads="1"/>
          </p:cNvSpPr>
          <p:nvPr/>
        </p:nvSpPr>
        <p:spPr bwMode="auto">
          <a:xfrm>
            <a:off x="234864" y="1326947"/>
            <a:ext cx="2837676" cy="223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z="1600" b="1" dirty="0">
                <a:solidFill>
                  <a:srgbClr val="000000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5 PHASES ARE CONSIDERED</a:t>
            </a:r>
          </a:p>
          <a:p>
            <a:pPr lvl="0"/>
            <a:endParaRPr lang="en-US" sz="900" dirty="0">
              <a:solidFill>
                <a:srgbClr val="000000"/>
              </a:solidFill>
              <a:latin typeface="Arial Narrow" panose="020B060602020203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/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1</a:t>
            </a: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 </a:t>
            </a:r>
            <a:r>
              <a:rPr lang="en-US" sz="1600" b="1" cap="small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solid </a:t>
            </a:r>
            <a:r>
              <a:rPr lang="en-US" sz="1600" b="1" cap="small" dirty="0" smtClean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scaffold</a:t>
            </a:r>
            <a:r>
              <a:rPr lang="en-US" sz="1600" dirty="0" smtClean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, </a:t>
            </a:r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(s)</a:t>
            </a:r>
          </a:p>
          <a:p>
            <a:pPr lvl="0"/>
            <a:endParaRPr lang="en-US" sz="800" dirty="0">
              <a:solidFill>
                <a:srgbClr val="000000"/>
              </a:solidFill>
              <a:latin typeface="Arial Narrow" panose="020B0606020202030204" pitchFamily="34" charset="0"/>
              <a:ea typeface="Calibri" pitchFamily="34" charset="0"/>
              <a:cs typeface="Arial" panose="020B0604020202020204" pitchFamily="34" charset="0"/>
            </a:endParaRPr>
          </a:p>
          <a:p>
            <a:pPr lvl="0"/>
            <a:r>
              <a:rPr lang="en-US" sz="1100" i="1" dirty="0">
                <a:solidFill>
                  <a:srgbClr val="000000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Permeated by</a:t>
            </a:r>
          </a:p>
          <a:p>
            <a:pPr lvl="0"/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4 </a:t>
            </a:r>
            <a:r>
              <a:rPr lang="en-US" sz="1600" b="1" cap="small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immiscible fluid phases</a:t>
            </a:r>
            <a:r>
              <a:rPr lang="en-US" sz="1600" b="1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: 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Tumor cells, (t), (</a:t>
            </a:r>
            <a:r>
              <a:rPr lang="en-US" sz="1600" dirty="0" err="1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tN</a:t>
            </a: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 + </a:t>
            </a:r>
            <a:r>
              <a:rPr lang="en-US" sz="1600" dirty="0" err="1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tL</a:t>
            </a: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) 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Host cells, (h)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Interstitial fluid, (l)</a:t>
            </a:r>
          </a:p>
          <a:p>
            <a:pPr marL="301752" indent="-301752">
              <a:buFontTx/>
              <a:buChar char="-"/>
            </a:pPr>
            <a:r>
              <a:rPr lang="en-US" sz="1600" dirty="0">
                <a:solidFill>
                  <a:srgbClr val="FF0000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Blood (b)</a:t>
            </a:r>
          </a:p>
        </p:txBody>
      </p:sp>
      <p:graphicFrame>
        <p:nvGraphicFramePr>
          <p:cNvPr id="161" name="Oggetto 16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49223123"/>
              </p:ext>
            </p:extLst>
          </p:nvPr>
        </p:nvGraphicFramePr>
        <p:xfrm>
          <a:off x="300719" y="4143180"/>
          <a:ext cx="2472059" cy="3350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08" name="Equation" r:id="rId4" imgW="1498320" imgH="203040" progId="Equation.DSMT4">
                  <p:embed/>
                </p:oleObj>
              </mc:Choice>
              <mc:Fallback>
                <p:oleObj name="Equation" r:id="rId4" imgW="1498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719" y="4143180"/>
                        <a:ext cx="2472059" cy="3350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Parentesi graffa aperta 161"/>
          <p:cNvSpPr/>
          <p:nvPr/>
        </p:nvSpPr>
        <p:spPr>
          <a:xfrm rot="16200000">
            <a:off x="1532960" y="4247422"/>
            <a:ext cx="474752" cy="1054768"/>
          </a:xfrm>
          <a:prstGeom prst="leftBrace">
            <a:avLst>
              <a:gd name="adj1" fmla="val 25980"/>
              <a:gd name="adj2" fmla="val 14125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163" name="Rectangle 3"/>
          <p:cNvSpPr>
            <a:spLocks noChangeArrowheads="1"/>
          </p:cNvSpPr>
          <p:nvPr/>
        </p:nvSpPr>
        <p:spPr bwMode="auto">
          <a:xfrm>
            <a:off x="1101533" y="4833552"/>
            <a:ext cx="2099360" cy="6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500" b="1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ε</a:t>
            </a:r>
            <a:r>
              <a:rPr lang="en-US" sz="1400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: </a:t>
            </a:r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Extra-vascular porosity</a:t>
            </a:r>
          </a:p>
        </p:txBody>
      </p:sp>
      <p:cxnSp>
        <p:nvCxnSpPr>
          <p:cNvPr id="164" name="Connettore 1 163"/>
          <p:cNvCxnSpPr/>
          <p:nvPr/>
        </p:nvCxnSpPr>
        <p:spPr>
          <a:xfrm flipH="1">
            <a:off x="617971" y="4507932"/>
            <a:ext cx="242324" cy="119973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7" name="Rectangle 3"/>
          <p:cNvSpPr>
            <a:spLocks noChangeArrowheads="1"/>
          </p:cNvSpPr>
          <p:nvPr/>
        </p:nvSpPr>
        <p:spPr bwMode="auto">
          <a:xfrm>
            <a:off x="331051" y="5538415"/>
            <a:ext cx="1893817" cy="6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500" b="1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ε</a:t>
            </a:r>
            <a:r>
              <a:rPr lang="fr-FR" sz="3500" b="1" i="1" baseline="30000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b</a:t>
            </a:r>
            <a:r>
              <a:rPr lang="en-US" sz="1400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: </a:t>
            </a:r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vascular porosity</a:t>
            </a:r>
          </a:p>
        </p:txBody>
      </p:sp>
      <p:sp>
        <p:nvSpPr>
          <p:cNvPr id="180" name="CasellaDiTesto 179"/>
          <p:cNvSpPr txBox="1"/>
          <p:nvPr/>
        </p:nvSpPr>
        <p:spPr>
          <a:xfrm>
            <a:off x="6413064" y="731352"/>
            <a:ext cx="712563" cy="512131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fr-FR" sz="2800" b="1" dirty="0">
                <a:solidFill>
                  <a:srgbClr val="FFFF00"/>
                </a:solidFill>
              </a:rPr>
              <a:t>TC</a:t>
            </a:r>
          </a:p>
        </p:txBody>
      </p:sp>
      <p:sp>
        <p:nvSpPr>
          <p:cNvPr id="49" name="CasellaDiTesto 48"/>
          <p:cNvSpPr txBox="1"/>
          <p:nvPr/>
        </p:nvSpPr>
        <p:spPr>
          <a:xfrm>
            <a:off x="3064303" y="3473335"/>
            <a:ext cx="988689" cy="391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 smtClean="0"/>
              <a:t>REV</a:t>
            </a:r>
            <a:endParaRPr lang="en-US" sz="1800" b="1" dirty="0"/>
          </a:p>
        </p:txBody>
      </p:sp>
      <p:sp>
        <p:nvSpPr>
          <p:cNvPr id="50" name="Ovale 49"/>
          <p:cNvSpPr/>
          <p:nvPr/>
        </p:nvSpPr>
        <p:spPr>
          <a:xfrm rot="3827493">
            <a:off x="3652613" y="5072035"/>
            <a:ext cx="282951" cy="30333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1" name="Ovale 50"/>
          <p:cNvSpPr/>
          <p:nvPr/>
        </p:nvSpPr>
        <p:spPr>
          <a:xfrm rot="6325883">
            <a:off x="3932789" y="4535080"/>
            <a:ext cx="657282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2" name="Ovale 51"/>
          <p:cNvSpPr/>
          <p:nvPr/>
        </p:nvSpPr>
        <p:spPr>
          <a:xfrm rot="4476737">
            <a:off x="4784035" y="3772946"/>
            <a:ext cx="281597" cy="255385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3" name="Ovale 52"/>
          <p:cNvSpPr/>
          <p:nvPr/>
        </p:nvSpPr>
        <p:spPr>
          <a:xfrm rot="4476737">
            <a:off x="4351407" y="3606508"/>
            <a:ext cx="281597" cy="40121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4" name="Ovale 53"/>
          <p:cNvSpPr/>
          <p:nvPr/>
        </p:nvSpPr>
        <p:spPr>
          <a:xfrm rot="4476737">
            <a:off x="4929551" y="5330126"/>
            <a:ext cx="447432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5" name="Ovale 54"/>
          <p:cNvSpPr/>
          <p:nvPr/>
        </p:nvSpPr>
        <p:spPr>
          <a:xfrm rot="4476737">
            <a:off x="5066034" y="3989301"/>
            <a:ext cx="595872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6" name="Ovale 55"/>
          <p:cNvSpPr/>
          <p:nvPr/>
        </p:nvSpPr>
        <p:spPr>
          <a:xfrm rot="4476737">
            <a:off x="4369271" y="5514548"/>
            <a:ext cx="447432" cy="42034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7" name="Ovale 56"/>
          <p:cNvSpPr/>
          <p:nvPr/>
        </p:nvSpPr>
        <p:spPr>
          <a:xfrm rot="4476737">
            <a:off x="4600347" y="4779738"/>
            <a:ext cx="595872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8" name="Ovale 57"/>
          <p:cNvSpPr/>
          <p:nvPr/>
        </p:nvSpPr>
        <p:spPr>
          <a:xfrm rot="4476737">
            <a:off x="3939867" y="3815493"/>
            <a:ext cx="447432" cy="956296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59" name="Ovale 58"/>
          <p:cNvSpPr/>
          <p:nvPr/>
        </p:nvSpPr>
        <p:spPr>
          <a:xfrm rot="4476737">
            <a:off x="4328608" y="4043413"/>
            <a:ext cx="1152909" cy="44057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0" name="Ovale 59"/>
          <p:cNvSpPr/>
          <p:nvPr/>
        </p:nvSpPr>
        <p:spPr>
          <a:xfrm rot="4476737">
            <a:off x="4135988" y="5037453"/>
            <a:ext cx="447432" cy="47840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1" name="Ovale 60"/>
          <p:cNvSpPr/>
          <p:nvPr/>
        </p:nvSpPr>
        <p:spPr>
          <a:xfrm rot="4972819">
            <a:off x="3707089" y="4610214"/>
            <a:ext cx="408010" cy="532794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2" name="Ovale 61"/>
          <p:cNvSpPr/>
          <p:nvPr/>
        </p:nvSpPr>
        <p:spPr>
          <a:xfrm rot="3832994">
            <a:off x="5184843" y="4619505"/>
            <a:ext cx="227346" cy="33185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3" name="Ovale 62"/>
          <p:cNvSpPr/>
          <p:nvPr/>
        </p:nvSpPr>
        <p:spPr>
          <a:xfrm rot="4476737">
            <a:off x="5103734" y="5079759"/>
            <a:ext cx="447432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4" name="Ovale 63"/>
          <p:cNvSpPr/>
          <p:nvPr/>
        </p:nvSpPr>
        <p:spPr>
          <a:xfrm rot="4476737">
            <a:off x="3824037" y="5277815"/>
            <a:ext cx="447432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5" name="Ovale 64"/>
          <p:cNvSpPr/>
          <p:nvPr/>
        </p:nvSpPr>
        <p:spPr>
          <a:xfrm rot="2009477">
            <a:off x="5203269" y="4593594"/>
            <a:ext cx="318339" cy="30335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6" name="Ovale 65"/>
          <p:cNvSpPr/>
          <p:nvPr/>
        </p:nvSpPr>
        <p:spPr>
          <a:xfrm rot="2387434">
            <a:off x="4657614" y="4315372"/>
            <a:ext cx="291997" cy="398703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Ovale 66"/>
          <p:cNvSpPr/>
          <p:nvPr/>
        </p:nvSpPr>
        <p:spPr>
          <a:xfrm rot="2387434">
            <a:off x="4405879" y="4997205"/>
            <a:ext cx="343553" cy="308404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Ovale 67"/>
          <p:cNvSpPr/>
          <p:nvPr/>
        </p:nvSpPr>
        <p:spPr>
          <a:xfrm rot="2387434">
            <a:off x="3638987" y="4773670"/>
            <a:ext cx="316291" cy="316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Ovale 68"/>
          <p:cNvSpPr/>
          <p:nvPr/>
        </p:nvSpPr>
        <p:spPr>
          <a:xfrm rot="2387434">
            <a:off x="3841994" y="4451970"/>
            <a:ext cx="295534" cy="316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0" name="Ovale 69"/>
          <p:cNvSpPr/>
          <p:nvPr/>
        </p:nvSpPr>
        <p:spPr>
          <a:xfrm rot="2387434">
            <a:off x="4400940" y="4289281"/>
            <a:ext cx="295534" cy="316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1" name="Ovale 70"/>
          <p:cNvSpPr/>
          <p:nvPr/>
        </p:nvSpPr>
        <p:spPr>
          <a:xfrm rot="2387434">
            <a:off x="4645037" y="5575445"/>
            <a:ext cx="293249" cy="28199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2" name="Ovale 71"/>
          <p:cNvSpPr/>
          <p:nvPr/>
        </p:nvSpPr>
        <p:spPr>
          <a:xfrm rot="2387434">
            <a:off x="4329531" y="5664737"/>
            <a:ext cx="293249" cy="28199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3" name="Ovale 72"/>
          <p:cNvSpPr/>
          <p:nvPr/>
        </p:nvSpPr>
        <p:spPr>
          <a:xfrm rot="2009477">
            <a:off x="5196202" y="4032665"/>
            <a:ext cx="318339" cy="30335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4" name="Ovale 73"/>
          <p:cNvSpPr/>
          <p:nvPr/>
        </p:nvSpPr>
        <p:spPr>
          <a:xfrm rot="2009477">
            <a:off x="4069667" y="3872154"/>
            <a:ext cx="318339" cy="30335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5" name="Ovale 74"/>
          <p:cNvSpPr/>
          <p:nvPr/>
        </p:nvSpPr>
        <p:spPr>
          <a:xfrm rot="1207852">
            <a:off x="5253943" y="5378934"/>
            <a:ext cx="293249" cy="23520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6" name="Ovale 75"/>
          <p:cNvSpPr/>
          <p:nvPr/>
        </p:nvSpPr>
        <p:spPr>
          <a:xfrm rot="2387434">
            <a:off x="4683043" y="3900645"/>
            <a:ext cx="200147" cy="200730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7" name="Ovale 76"/>
          <p:cNvSpPr/>
          <p:nvPr/>
        </p:nvSpPr>
        <p:spPr>
          <a:xfrm rot="2009477">
            <a:off x="3766243" y="3897696"/>
            <a:ext cx="318339" cy="30335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78" name="Ovale 77"/>
          <p:cNvSpPr/>
          <p:nvPr/>
        </p:nvSpPr>
        <p:spPr>
          <a:xfrm rot="4476737">
            <a:off x="4527184" y="5382437"/>
            <a:ext cx="509758" cy="451401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79" name="Gruppo 78"/>
          <p:cNvGrpSpPr>
            <a:grpSpLocks noChangeAspect="1"/>
          </p:cNvGrpSpPr>
          <p:nvPr/>
        </p:nvGrpSpPr>
        <p:grpSpPr>
          <a:xfrm>
            <a:off x="3520371" y="4070273"/>
            <a:ext cx="724500" cy="588019"/>
            <a:chOff x="3277620" y="1991529"/>
            <a:chExt cx="2374500" cy="1927193"/>
          </a:xfrm>
        </p:grpSpPr>
        <p:sp>
          <p:nvSpPr>
            <p:cNvPr id="152" name="Figura a mano libera 151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3" name="Figura a mano libera 152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4" name="Figura a mano libera 153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0" name="Gruppo 79"/>
          <p:cNvGrpSpPr>
            <a:grpSpLocks noChangeAspect="1"/>
          </p:cNvGrpSpPr>
          <p:nvPr/>
        </p:nvGrpSpPr>
        <p:grpSpPr>
          <a:xfrm>
            <a:off x="3903834" y="3741845"/>
            <a:ext cx="724500" cy="588019"/>
            <a:chOff x="3277620" y="1991529"/>
            <a:chExt cx="2374500" cy="1927193"/>
          </a:xfrm>
        </p:grpSpPr>
        <p:sp>
          <p:nvSpPr>
            <p:cNvPr id="149" name="Figura a mano libera 148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0" name="Figura a mano libera 149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51" name="Figura a mano libera 150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1" name="Gruppo 80"/>
          <p:cNvGrpSpPr>
            <a:grpSpLocks noChangeAspect="1"/>
          </p:cNvGrpSpPr>
          <p:nvPr/>
        </p:nvGrpSpPr>
        <p:grpSpPr>
          <a:xfrm>
            <a:off x="4522152" y="3605822"/>
            <a:ext cx="724500" cy="588019"/>
            <a:chOff x="3277620" y="1991529"/>
            <a:chExt cx="2374500" cy="1927193"/>
          </a:xfrm>
        </p:grpSpPr>
        <p:sp>
          <p:nvSpPr>
            <p:cNvPr id="146" name="Figura a mano libera 145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7" name="Figura a mano libera 146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8" name="Figura a mano libera 147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2" name="Gruppo 81"/>
          <p:cNvGrpSpPr>
            <a:grpSpLocks noChangeAspect="1"/>
          </p:cNvGrpSpPr>
          <p:nvPr/>
        </p:nvGrpSpPr>
        <p:grpSpPr>
          <a:xfrm rot="1924436">
            <a:off x="5020812" y="3907193"/>
            <a:ext cx="724500" cy="588019"/>
            <a:chOff x="3277620" y="1991529"/>
            <a:chExt cx="2374500" cy="1927193"/>
          </a:xfrm>
        </p:grpSpPr>
        <p:sp>
          <p:nvSpPr>
            <p:cNvPr id="143" name="Figura a mano libera 142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4" name="Figura a mano libera 143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5" name="Figura a mano libera 144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3" name="Gruppo 82"/>
          <p:cNvGrpSpPr>
            <a:grpSpLocks noChangeAspect="1"/>
          </p:cNvGrpSpPr>
          <p:nvPr/>
        </p:nvGrpSpPr>
        <p:grpSpPr>
          <a:xfrm rot="2267180">
            <a:off x="4514751" y="4261224"/>
            <a:ext cx="681397" cy="588019"/>
            <a:chOff x="3277620" y="1991529"/>
            <a:chExt cx="2374500" cy="1927193"/>
          </a:xfrm>
        </p:grpSpPr>
        <p:sp>
          <p:nvSpPr>
            <p:cNvPr id="140" name="Figura a mano libera 139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1" name="Figura a mano libera 140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42" name="Figura a mano libera 141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4" name="Gruppo 83"/>
          <p:cNvGrpSpPr>
            <a:grpSpLocks noChangeAspect="1"/>
          </p:cNvGrpSpPr>
          <p:nvPr/>
        </p:nvGrpSpPr>
        <p:grpSpPr>
          <a:xfrm rot="1924436">
            <a:off x="4166212" y="5511048"/>
            <a:ext cx="724500" cy="588019"/>
            <a:chOff x="3277620" y="1991529"/>
            <a:chExt cx="2374500" cy="1927193"/>
          </a:xfrm>
        </p:grpSpPr>
        <p:sp>
          <p:nvSpPr>
            <p:cNvPr id="137" name="Figura a mano libera 136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8" name="Figura a mano libera 137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9" name="Figura a mano libera 138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5" name="Gruppo 84"/>
          <p:cNvGrpSpPr>
            <a:grpSpLocks noChangeAspect="1"/>
          </p:cNvGrpSpPr>
          <p:nvPr/>
        </p:nvGrpSpPr>
        <p:grpSpPr>
          <a:xfrm rot="261388">
            <a:off x="4768117" y="5343592"/>
            <a:ext cx="724500" cy="588019"/>
            <a:chOff x="3277620" y="1991529"/>
            <a:chExt cx="2374500" cy="1927193"/>
          </a:xfrm>
        </p:grpSpPr>
        <p:sp>
          <p:nvSpPr>
            <p:cNvPr id="134" name="Figura a mano libera 133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5" name="Figura a mano libera 134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6" name="Figura a mano libera 135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86" name="Gruppo 85"/>
          <p:cNvGrpSpPr>
            <a:grpSpLocks noChangeAspect="1"/>
          </p:cNvGrpSpPr>
          <p:nvPr/>
        </p:nvGrpSpPr>
        <p:grpSpPr>
          <a:xfrm rot="1924436">
            <a:off x="5029565" y="4466311"/>
            <a:ext cx="724500" cy="588019"/>
            <a:chOff x="3277620" y="1991529"/>
            <a:chExt cx="2374500" cy="1927193"/>
          </a:xfrm>
        </p:grpSpPr>
        <p:sp>
          <p:nvSpPr>
            <p:cNvPr id="131" name="Figura a mano libera 130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2" name="Figura a mano libera 131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3" name="Figura a mano libera 132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87" name="Ovale 86"/>
          <p:cNvSpPr/>
          <p:nvPr/>
        </p:nvSpPr>
        <p:spPr>
          <a:xfrm rot="2387434">
            <a:off x="4155163" y="4508495"/>
            <a:ext cx="295534" cy="316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88" name="Gruppo 87"/>
          <p:cNvGrpSpPr>
            <a:grpSpLocks noChangeAspect="1"/>
          </p:cNvGrpSpPr>
          <p:nvPr/>
        </p:nvGrpSpPr>
        <p:grpSpPr>
          <a:xfrm rot="1659766">
            <a:off x="3978220" y="4380847"/>
            <a:ext cx="724500" cy="588019"/>
            <a:chOff x="3277620" y="1991529"/>
            <a:chExt cx="2374500" cy="1927193"/>
          </a:xfrm>
        </p:grpSpPr>
        <p:sp>
          <p:nvSpPr>
            <p:cNvPr id="128" name="Figura a mano libera 127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9" name="Figura a mano libera 128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30" name="Figura a mano libera 129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89" name="Ovale 88"/>
          <p:cNvSpPr/>
          <p:nvPr/>
        </p:nvSpPr>
        <p:spPr>
          <a:xfrm rot="2387434">
            <a:off x="4103329" y="5019382"/>
            <a:ext cx="208081" cy="23854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90" name="Gruppo 89"/>
          <p:cNvGrpSpPr>
            <a:grpSpLocks noChangeAspect="1"/>
          </p:cNvGrpSpPr>
          <p:nvPr/>
        </p:nvGrpSpPr>
        <p:grpSpPr>
          <a:xfrm rot="1659766">
            <a:off x="3457503" y="4655072"/>
            <a:ext cx="724500" cy="588019"/>
            <a:chOff x="3277620" y="1991529"/>
            <a:chExt cx="2374500" cy="1927193"/>
          </a:xfrm>
        </p:grpSpPr>
        <p:sp>
          <p:nvSpPr>
            <p:cNvPr id="125" name="Figura a mano libera 124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6" name="Figura a mano libera 125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7" name="Figura a mano libera 126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91" name="Ovale 90"/>
          <p:cNvSpPr/>
          <p:nvPr/>
        </p:nvSpPr>
        <p:spPr>
          <a:xfrm rot="2387434">
            <a:off x="3899091" y="5242002"/>
            <a:ext cx="250274" cy="263338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92" name="Gruppo 91"/>
          <p:cNvGrpSpPr>
            <a:grpSpLocks noChangeAspect="1"/>
          </p:cNvGrpSpPr>
          <p:nvPr/>
        </p:nvGrpSpPr>
        <p:grpSpPr>
          <a:xfrm rot="1924436">
            <a:off x="3693681" y="5164133"/>
            <a:ext cx="724500" cy="588019"/>
            <a:chOff x="3277620" y="1991529"/>
            <a:chExt cx="2374500" cy="1927193"/>
          </a:xfrm>
        </p:grpSpPr>
        <p:sp>
          <p:nvSpPr>
            <p:cNvPr id="122" name="Figura a mano libera 121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3" name="Figura a mano libera 122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4" name="Figura a mano libera 123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sp>
        <p:nvSpPr>
          <p:cNvPr id="93" name="Ovale 92"/>
          <p:cNvSpPr/>
          <p:nvPr/>
        </p:nvSpPr>
        <p:spPr>
          <a:xfrm rot="2009477">
            <a:off x="4846920" y="5133801"/>
            <a:ext cx="202669" cy="217947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94" name="Gruppo 93"/>
          <p:cNvGrpSpPr>
            <a:grpSpLocks noChangeAspect="1"/>
          </p:cNvGrpSpPr>
          <p:nvPr/>
        </p:nvGrpSpPr>
        <p:grpSpPr>
          <a:xfrm rot="1924436">
            <a:off x="4229506" y="4880654"/>
            <a:ext cx="724500" cy="588019"/>
            <a:chOff x="3277620" y="1991529"/>
            <a:chExt cx="2374500" cy="1927193"/>
          </a:xfrm>
        </p:grpSpPr>
        <p:sp>
          <p:nvSpPr>
            <p:cNvPr id="119" name="Figura a mano libera 118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0" name="Figura a mano libera 119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21" name="Figura a mano libera 120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95" name="Gruppo 94"/>
          <p:cNvGrpSpPr>
            <a:grpSpLocks noChangeAspect="1"/>
          </p:cNvGrpSpPr>
          <p:nvPr/>
        </p:nvGrpSpPr>
        <p:grpSpPr>
          <a:xfrm rot="1924436">
            <a:off x="4983235" y="4952404"/>
            <a:ext cx="724500" cy="588019"/>
            <a:chOff x="3277620" y="1991529"/>
            <a:chExt cx="2374500" cy="1927193"/>
          </a:xfrm>
        </p:grpSpPr>
        <p:sp>
          <p:nvSpPr>
            <p:cNvPr id="116" name="Figura a mano libera 115"/>
            <p:cNvSpPr/>
            <p:nvPr/>
          </p:nvSpPr>
          <p:spPr>
            <a:xfrm rot="185287">
              <a:off x="3979912" y="1991529"/>
              <a:ext cx="1672208" cy="825979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7" name="Figura a mano libera 116"/>
            <p:cNvSpPr/>
            <p:nvPr/>
          </p:nvSpPr>
          <p:spPr>
            <a:xfrm flipV="1">
              <a:off x="4035896" y="3067929"/>
              <a:ext cx="1600200" cy="850793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118" name="Figura a mano libera 117"/>
            <p:cNvSpPr/>
            <p:nvPr/>
          </p:nvSpPr>
          <p:spPr>
            <a:xfrm rot="14814577">
              <a:off x="2854506" y="2538740"/>
              <a:ext cx="1600200" cy="753971"/>
            </a:xfrm>
            <a:custGeom>
              <a:avLst/>
              <a:gdLst>
                <a:gd name="connsiteX0" fmla="*/ 0 w 1600200"/>
                <a:gd name="connsiteY0" fmla="*/ 0 h 753971"/>
                <a:gd name="connsiteX1" fmla="*/ 457200 w 1600200"/>
                <a:gd name="connsiteY1" fmla="*/ 428625 h 753971"/>
                <a:gd name="connsiteX2" fmla="*/ 1276350 w 1600200"/>
                <a:gd name="connsiteY2" fmla="*/ 704850 h 753971"/>
                <a:gd name="connsiteX3" fmla="*/ 1600200 w 1600200"/>
                <a:gd name="connsiteY3" fmla="*/ 752475 h 753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00200" h="753971">
                  <a:moveTo>
                    <a:pt x="0" y="0"/>
                  </a:moveTo>
                  <a:cubicBezTo>
                    <a:pt x="122237" y="155575"/>
                    <a:pt x="244475" y="311150"/>
                    <a:pt x="457200" y="428625"/>
                  </a:cubicBezTo>
                  <a:cubicBezTo>
                    <a:pt x="669925" y="546100"/>
                    <a:pt x="1085850" y="650875"/>
                    <a:pt x="1276350" y="704850"/>
                  </a:cubicBezTo>
                  <a:cubicBezTo>
                    <a:pt x="1466850" y="758825"/>
                    <a:pt x="1533525" y="755650"/>
                    <a:pt x="1600200" y="752475"/>
                  </a:cubicBezTo>
                </a:path>
              </a:pathLst>
            </a:custGeom>
            <a:noFill/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98" name="Gruppo 97"/>
          <p:cNvGrpSpPr/>
          <p:nvPr/>
        </p:nvGrpSpPr>
        <p:grpSpPr>
          <a:xfrm>
            <a:off x="3677417" y="3824947"/>
            <a:ext cx="1947485" cy="1757134"/>
            <a:chOff x="5101590" y="3632547"/>
            <a:chExt cx="2553100" cy="2303554"/>
          </a:xfrm>
        </p:grpSpPr>
        <p:sp>
          <p:nvSpPr>
            <p:cNvPr id="104" name="Figura a mano libera 103"/>
            <p:cNvSpPr/>
            <p:nvPr/>
          </p:nvSpPr>
          <p:spPr>
            <a:xfrm>
              <a:off x="5101590" y="4141470"/>
              <a:ext cx="181945" cy="651510"/>
            </a:xfrm>
            <a:custGeom>
              <a:avLst/>
              <a:gdLst>
                <a:gd name="connsiteX0" fmla="*/ 121920 w 181945"/>
                <a:gd name="connsiteY0" fmla="*/ 0 h 651510"/>
                <a:gd name="connsiteX1" fmla="*/ 152400 w 181945"/>
                <a:gd name="connsiteY1" fmla="*/ 99060 h 651510"/>
                <a:gd name="connsiteX2" fmla="*/ 179070 w 181945"/>
                <a:gd name="connsiteY2" fmla="*/ 209550 h 651510"/>
                <a:gd name="connsiteX3" fmla="*/ 80010 w 181945"/>
                <a:gd name="connsiteY3" fmla="*/ 312420 h 651510"/>
                <a:gd name="connsiteX4" fmla="*/ 0 w 181945"/>
                <a:gd name="connsiteY4" fmla="*/ 651510 h 651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45" h="651510">
                  <a:moveTo>
                    <a:pt x="121920" y="0"/>
                  </a:moveTo>
                  <a:cubicBezTo>
                    <a:pt x="132397" y="32067"/>
                    <a:pt x="142875" y="64135"/>
                    <a:pt x="152400" y="99060"/>
                  </a:cubicBezTo>
                  <a:cubicBezTo>
                    <a:pt x="161925" y="133985"/>
                    <a:pt x="191135" y="173990"/>
                    <a:pt x="179070" y="209550"/>
                  </a:cubicBezTo>
                  <a:cubicBezTo>
                    <a:pt x="167005" y="245110"/>
                    <a:pt x="109855" y="238760"/>
                    <a:pt x="80010" y="312420"/>
                  </a:cubicBezTo>
                  <a:cubicBezTo>
                    <a:pt x="50165" y="386080"/>
                    <a:pt x="25082" y="518795"/>
                    <a:pt x="0" y="651510"/>
                  </a:cubicBez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5" name="Figura a mano libera 104"/>
            <p:cNvSpPr/>
            <p:nvPr/>
          </p:nvSpPr>
          <p:spPr>
            <a:xfrm>
              <a:off x="6077441" y="3632547"/>
              <a:ext cx="144997" cy="164821"/>
            </a:xfrm>
            <a:custGeom>
              <a:avLst/>
              <a:gdLst>
                <a:gd name="connsiteX0" fmla="*/ 0 w 144997"/>
                <a:gd name="connsiteY0" fmla="*/ 0 h 164821"/>
                <a:gd name="connsiteX1" fmla="*/ 133350 w 144997"/>
                <a:gd name="connsiteY1" fmla="*/ 144780 h 164821"/>
                <a:gd name="connsiteX2" fmla="*/ 129540 w 144997"/>
                <a:gd name="connsiteY2" fmla="*/ 160020 h 16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97" h="164821">
                  <a:moveTo>
                    <a:pt x="0" y="0"/>
                  </a:moveTo>
                  <a:cubicBezTo>
                    <a:pt x="55880" y="59055"/>
                    <a:pt x="111760" y="118110"/>
                    <a:pt x="133350" y="144780"/>
                  </a:cubicBezTo>
                  <a:cubicBezTo>
                    <a:pt x="154940" y="171450"/>
                    <a:pt x="142240" y="165735"/>
                    <a:pt x="129540" y="16002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6" name="Figura a mano libera 105"/>
            <p:cNvSpPr/>
            <p:nvPr/>
          </p:nvSpPr>
          <p:spPr>
            <a:xfrm>
              <a:off x="6227783" y="3998047"/>
              <a:ext cx="62919" cy="236220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7" name="Figura a mano libera 106"/>
            <p:cNvSpPr/>
            <p:nvPr/>
          </p:nvSpPr>
          <p:spPr>
            <a:xfrm rot="19492154">
              <a:off x="5928112" y="4976577"/>
              <a:ext cx="62919" cy="236220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8" name="Figura a mano libera 107"/>
            <p:cNvSpPr/>
            <p:nvPr/>
          </p:nvSpPr>
          <p:spPr>
            <a:xfrm rot="17411107">
              <a:off x="6375417" y="5446765"/>
              <a:ext cx="62919" cy="638548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09" name="Figura a mano libera 108"/>
            <p:cNvSpPr/>
            <p:nvPr/>
          </p:nvSpPr>
          <p:spPr>
            <a:xfrm rot="14628456">
              <a:off x="6892234" y="5771485"/>
              <a:ext cx="62919" cy="236220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10" name="Figura a mano libera 109"/>
            <p:cNvSpPr/>
            <p:nvPr/>
          </p:nvSpPr>
          <p:spPr>
            <a:xfrm rot="425496">
              <a:off x="5678993" y="5742884"/>
              <a:ext cx="62919" cy="193217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11" name="Figura a mano libera 110"/>
            <p:cNvSpPr/>
            <p:nvPr/>
          </p:nvSpPr>
          <p:spPr>
            <a:xfrm rot="1535354">
              <a:off x="5849286" y="5444956"/>
              <a:ext cx="149297" cy="287118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12" name="Figura a mano libera 111"/>
            <p:cNvSpPr/>
            <p:nvPr/>
          </p:nvSpPr>
          <p:spPr>
            <a:xfrm rot="1535354">
              <a:off x="6742198" y="3847594"/>
              <a:ext cx="61981" cy="479936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13" name="Figura a mano libera 112"/>
            <p:cNvSpPr/>
            <p:nvPr/>
          </p:nvSpPr>
          <p:spPr>
            <a:xfrm rot="4050478">
              <a:off x="6888756" y="4310718"/>
              <a:ext cx="211194" cy="286772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14" name="Figura a mano libera 113"/>
            <p:cNvSpPr/>
            <p:nvPr/>
          </p:nvSpPr>
          <p:spPr>
            <a:xfrm rot="20337724">
              <a:off x="7492537" y="4559074"/>
              <a:ext cx="162153" cy="205654"/>
            </a:xfrm>
            <a:custGeom>
              <a:avLst/>
              <a:gdLst>
                <a:gd name="connsiteX0" fmla="*/ 0 w 144997"/>
                <a:gd name="connsiteY0" fmla="*/ 0 h 164821"/>
                <a:gd name="connsiteX1" fmla="*/ 133350 w 144997"/>
                <a:gd name="connsiteY1" fmla="*/ 144780 h 164821"/>
                <a:gd name="connsiteX2" fmla="*/ 129540 w 144997"/>
                <a:gd name="connsiteY2" fmla="*/ 160020 h 164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997" h="164821">
                  <a:moveTo>
                    <a:pt x="0" y="0"/>
                  </a:moveTo>
                  <a:cubicBezTo>
                    <a:pt x="55880" y="59055"/>
                    <a:pt x="111760" y="118110"/>
                    <a:pt x="133350" y="144780"/>
                  </a:cubicBezTo>
                  <a:cubicBezTo>
                    <a:pt x="154940" y="171450"/>
                    <a:pt x="142240" y="165735"/>
                    <a:pt x="129540" y="160020"/>
                  </a:cubicBezTo>
                </a:path>
              </a:pathLst>
            </a:custGeom>
            <a:noFill/>
            <a:ln w="158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115" name="Figura a mano libera 114"/>
            <p:cNvSpPr/>
            <p:nvPr/>
          </p:nvSpPr>
          <p:spPr>
            <a:xfrm rot="1535354">
              <a:off x="6574332" y="4809614"/>
              <a:ext cx="61981" cy="479936"/>
            </a:xfrm>
            <a:custGeom>
              <a:avLst/>
              <a:gdLst>
                <a:gd name="connsiteX0" fmla="*/ 62919 w 62919"/>
                <a:gd name="connsiteY0" fmla="*/ 0 h 236220"/>
                <a:gd name="connsiteX1" fmla="*/ 5769 w 62919"/>
                <a:gd name="connsiteY1" fmla="*/ 179070 h 236220"/>
                <a:gd name="connsiteX2" fmla="*/ 1959 w 62919"/>
                <a:gd name="connsiteY2" fmla="*/ 236220 h 236220"/>
                <a:gd name="connsiteX3" fmla="*/ 1959 w 62919"/>
                <a:gd name="connsiteY3" fmla="*/ 236220 h 236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2919" h="236220">
                  <a:moveTo>
                    <a:pt x="62919" y="0"/>
                  </a:moveTo>
                  <a:cubicBezTo>
                    <a:pt x="39424" y="69850"/>
                    <a:pt x="15929" y="139700"/>
                    <a:pt x="5769" y="179070"/>
                  </a:cubicBezTo>
                  <a:cubicBezTo>
                    <a:pt x="-4391" y="218440"/>
                    <a:pt x="1959" y="236220"/>
                    <a:pt x="1959" y="236220"/>
                  </a:cubicBezTo>
                  <a:lnTo>
                    <a:pt x="1959" y="236220"/>
                  </a:lnTo>
                </a:path>
              </a:pathLst>
            </a:custGeom>
            <a:noFill/>
            <a:ln w="15875" cap="rnd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5028223" y="3429004"/>
            <a:ext cx="3945578" cy="2784731"/>
            <a:chOff x="5028223" y="3395136"/>
            <a:chExt cx="3945578" cy="2784731"/>
          </a:xfrm>
        </p:grpSpPr>
        <p:sp>
          <p:nvSpPr>
            <p:cNvPr id="20" name="Rettangolo arrotondato 19"/>
            <p:cNvSpPr/>
            <p:nvPr/>
          </p:nvSpPr>
          <p:spPr>
            <a:xfrm>
              <a:off x="6264485" y="3395136"/>
              <a:ext cx="2709316" cy="2784731"/>
            </a:xfrm>
            <a:prstGeom prst="roundRect">
              <a:avLst>
                <a:gd name="adj" fmla="val 12833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  <a:prstDash val="sysDot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grpSp>
          <p:nvGrpSpPr>
            <p:cNvPr id="21" name="Gruppo 20"/>
            <p:cNvGrpSpPr/>
            <p:nvPr/>
          </p:nvGrpSpPr>
          <p:grpSpPr>
            <a:xfrm rot="8346126">
              <a:off x="6470098" y="3680935"/>
              <a:ext cx="2173500" cy="1764059"/>
              <a:chOff x="6228184" y="1142356"/>
              <a:chExt cx="2849399" cy="2312633"/>
            </a:xfrm>
          </p:grpSpPr>
          <p:sp>
            <p:nvSpPr>
              <p:cNvPr id="155" name="Ovale 154"/>
              <p:cNvSpPr/>
              <p:nvPr/>
            </p:nvSpPr>
            <p:spPr>
              <a:xfrm rot="4476737">
                <a:off x="7429942" y="1786952"/>
                <a:ext cx="947941" cy="1032448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6" name="Ovale 155"/>
              <p:cNvSpPr/>
              <p:nvPr/>
            </p:nvSpPr>
            <p:spPr>
              <a:xfrm rot="2009477">
                <a:off x="6940418" y="1770780"/>
                <a:ext cx="976601" cy="1376044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7" name="Ovale 156"/>
              <p:cNvSpPr/>
              <p:nvPr/>
            </p:nvSpPr>
            <p:spPr>
              <a:xfrm rot="19919552">
                <a:off x="6904632" y="1476949"/>
                <a:ext cx="1047011" cy="1380399"/>
              </a:xfrm>
              <a:prstGeom prst="ellipse">
                <a:avLst/>
              </a:prstGeom>
              <a:solidFill>
                <a:schemeClr val="accent6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8" name="Figura a mano libera 157"/>
              <p:cNvSpPr/>
              <p:nvPr/>
            </p:nvSpPr>
            <p:spPr>
              <a:xfrm rot="185287">
                <a:off x="7070934" y="1142356"/>
                <a:ext cx="2006649" cy="991175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59" name="Figura a mano libera 158"/>
              <p:cNvSpPr/>
              <p:nvPr/>
            </p:nvSpPr>
            <p:spPr>
              <a:xfrm flipV="1">
                <a:off x="7138115" y="2434037"/>
                <a:ext cx="1920240" cy="1020952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  <p:sp>
            <p:nvSpPr>
              <p:cNvPr id="165" name="Figura a mano libera 164"/>
              <p:cNvSpPr/>
              <p:nvPr/>
            </p:nvSpPr>
            <p:spPr>
              <a:xfrm rot="14814577">
                <a:off x="5720447" y="1799010"/>
                <a:ext cx="1920240" cy="904765"/>
              </a:xfrm>
              <a:custGeom>
                <a:avLst/>
                <a:gdLst>
                  <a:gd name="connsiteX0" fmla="*/ 0 w 1600200"/>
                  <a:gd name="connsiteY0" fmla="*/ 0 h 753971"/>
                  <a:gd name="connsiteX1" fmla="*/ 457200 w 1600200"/>
                  <a:gd name="connsiteY1" fmla="*/ 428625 h 753971"/>
                  <a:gd name="connsiteX2" fmla="*/ 1276350 w 1600200"/>
                  <a:gd name="connsiteY2" fmla="*/ 704850 h 753971"/>
                  <a:gd name="connsiteX3" fmla="*/ 1600200 w 1600200"/>
                  <a:gd name="connsiteY3" fmla="*/ 752475 h 753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00200" h="753971">
                    <a:moveTo>
                      <a:pt x="0" y="0"/>
                    </a:moveTo>
                    <a:cubicBezTo>
                      <a:pt x="122237" y="155575"/>
                      <a:pt x="244475" y="311150"/>
                      <a:pt x="457200" y="428625"/>
                    </a:cubicBezTo>
                    <a:cubicBezTo>
                      <a:pt x="669925" y="546100"/>
                      <a:pt x="1085850" y="650875"/>
                      <a:pt x="1276350" y="704850"/>
                    </a:cubicBezTo>
                    <a:cubicBezTo>
                      <a:pt x="1466850" y="758825"/>
                      <a:pt x="1533525" y="755650"/>
                      <a:pt x="1600200" y="752475"/>
                    </a:cubicBezTo>
                  </a:path>
                </a:pathLst>
              </a:custGeom>
              <a:noFill/>
              <a:ln w="7620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200"/>
              </a:p>
            </p:txBody>
          </p:sp>
        </p:grpSp>
        <p:sp>
          <p:nvSpPr>
            <p:cNvPr id="22" name="CasellaDiTesto 21"/>
            <p:cNvSpPr txBox="1"/>
            <p:nvPr/>
          </p:nvSpPr>
          <p:spPr>
            <a:xfrm>
              <a:off x="7344802" y="3539935"/>
              <a:ext cx="352087" cy="29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  <a:cs typeface="Arial" pitchFamily="34" charset="0"/>
                </a:rPr>
                <a:t>IF</a:t>
              </a:r>
              <a:endParaRPr lang="en-US" sz="12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3" name="CasellaDiTesto 22"/>
            <p:cNvSpPr txBox="1"/>
            <p:nvPr/>
          </p:nvSpPr>
          <p:spPr>
            <a:xfrm>
              <a:off x="8241879" y="4631561"/>
              <a:ext cx="527300" cy="29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>
                  <a:latin typeface="+mj-lt"/>
                  <a:cs typeface="Arial" pitchFamily="34" charset="0"/>
                </a:rPr>
                <a:t>I</a:t>
              </a:r>
              <a:r>
                <a:rPr lang="it-IT" sz="1200" b="1" dirty="0" smtClean="0">
                  <a:latin typeface="+mj-lt"/>
                  <a:cs typeface="Arial" pitchFamily="34" charset="0"/>
                </a:rPr>
                <a:t>F</a:t>
              </a:r>
              <a:endParaRPr lang="en-US" sz="12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4" name="CasellaDiTesto 23"/>
            <p:cNvSpPr txBox="1"/>
            <p:nvPr/>
          </p:nvSpPr>
          <p:spPr>
            <a:xfrm>
              <a:off x="6842286" y="4916300"/>
              <a:ext cx="352087" cy="29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latin typeface="+mj-lt"/>
                  <a:cs typeface="Arial" pitchFamily="34" charset="0"/>
                </a:rPr>
                <a:t>IF</a:t>
              </a:r>
              <a:endParaRPr lang="en-US" sz="1200" b="1" dirty="0">
                <a:latin typeface="+mj-lt"/>
                <a:cs typeface="Arial" pitchFamily="34" charset="0"/>
              </a:endParaRPr>
            </a:p>
          </p:txBody>
        </p:sp>
        <p:sp>
          <p:nvSpPr>
            <p:cNvPr id="25" name="Ovale 24"/>
            <p:cNvSpPr/>
            <p:nvPr/>
          </p:nvSpPr>
          <p:spPr>
            <a:xfrm>
              <a:off x="7257738" y="4171608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6" name="Ovale 25"/>
            <p:cNvSpPr/>
            <p:nvPr/>
          </p:nvSpPr>
          <p:spPr>
            <a:xfrm>
              <a:off x="7360329" y="3891821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7" name="Ovale 26"/>
            <p:cNvSpPr/>
            <p:nvPr/>
          </p:nvSpPr>
          <p:spPr>
            <a:xfrm>
              <a:off x="7560269" y="3868938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8" name="Ovale 27"/>
            <p:cNvSpPr/>
            <p:nvPr/>
          </p:nvSpPr>
          <p:spPr>
            <a:xfrm rot="20225978">
              <a:off x="7474911" y="4294386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29" name="Ovale 28"/>
            <p:cNvSpPr/>
            <p:nvPr/>
          </p:nvSpPr>
          <p:spPr>
            <a:xfrm>
              <a:off x="7676432" y="4346729"/>
              <a:ext cx="180799" cy="278608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Ovale 29"/>
            <p:cNvSpPr/>
            <p:nvPr/>
          </p:nvSpPr>
          <p:spPr>
            <a:xfrm>
              <a:off x="7571316" y="4594912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Ovale 30"/>
            <p:cNvSpPr/>
            <p:nvPr/>
          </p:nvSpPr>
          <p:spPr>
            <a:xfrm rot="4235343">
              <a:off x="7849730" y="4614200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2" name="Ovale 31"/>
            <p:cNvSpPr/>
            <p:nvPr/>
          </p:nvSpPr>
          <p:spPr>
            <a:xfrm rot="5228169">
              <a:off x="7924615" y="4404558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3" name="Ovale 32"/>
            <p:cNvSpPr/>
            <p:nvPr/>
          </p:nvSpPr>
          <p:spPr>
            <a:xfrm rot="19231571">
              <a:off x="7327922" y="4475217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4" name="Ovale 33"/>
            <p:cNvSpPr/>
            <p:nvPr/>
          </p:nvSpPr>
          <p:spPr>
            <a:xfrm rot="20225978">
              <a:off x="7834632" y="4159987"/>
              <a:ext cx="180799" cy="306919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5" name="Ovale 34"/>
            <p:cNvSpPr/>
            <p:nvPr/>
          </p:nvSpPr>
          <p:spPr>
            <a:xfrm rot="4645787">
              <a:off x="7596978" y="4131178"/>
              <a:ext cx="166268" cy="25807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6" name="Ovale 35"/>
            <p:cNvSpPr/>
            <p:nvPr/>
          </p:nvSpPr>
          <p:spPr>
            <a:xfrm>
              <a:off x="7053306" y="4688569"/>
              <a:ext cx="127779" cy="126658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7" name="Ovale 36"/>
            <p:cNvSpPr/>
            <p:nvPr/>
          </p:nvSpPr>
          <p:spPr>
            <a:xfrm>
              <a:off x="7105665" y="4827432"/>
              <a:ext cx="127779" cy="126658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8" name="Ovale 37"/>
            <p:cNvSpPr/>
            <p:nvPr/>
          </p:nvSpPr>
          <p:spPr>
            <a:xfrm>
              <a:off x="7123203" y="4558806"/>
              <a:ext cx="127779" cy="133062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9" name="Ovale 38"/>
            <p:cNvSpPr/>
            <p:nvPr/>
          </p:nvSpPr>
          <p:spPr>
            <a:xfrm>
              <a:off x="7212400" y="4699716"/>
              <a:ext cx="127779" cy="126658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0" name="Ovale 39"/>
            <p:cNvSpPr/>
            <p:nvPr/>
          </p:nvSpPr>
          <p:spPr>
            <a:xfrm>
              <a:off x="7285805" y="4801617"/>
              <a:ext cx="127779" cy="126658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1" name="Ovale 40"/>
            <p:cNvSpPr/>
            <p:nvPr/>
          </p:nvSpPr>
          <p:spPr>
            <a:xfrm>
              <a:off x="7403310" y="4844789"/>
              <a:ext cx="127779" cy="126658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2" name="Ovale 41"/>
            <p:cNvSpPr/>
            <p:nvPr/>
          </p:nvSpPr>
          <p:spPr>
            <a:xfrm>
              <a:off x="7220358" y="4914105"/>
              <a:ext cx="127779" cy="126658"/>
            </a:xfrm>
            <a:prstGeom prst="ellipse">
              <a:avLst/>
            </a:prstGeom>
            <a:noFill/>
            <a:ln w="254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CasellaDiTesto 42"/>
            <p:cNvSpPr txBox="1"/>
            <p:nvPr/>
          </p:nvSpPr>
          <p:spPr>
            <a:xfrm>
              <a:off x="7435639" y="4223597"/>
              <a:ext cx="668334" cy="391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800" dirty="0" smtClean="0">
                  <a:solidFill>
                    <a:schemeClr val="bg1"/>
                  </a:solidFill>
                  <a:latin typeface="+mj-lt"/>
                  <a:cs typeface="Arial" pitchFamily="34" charset="0"/>
                </a:rPr>
                <a:t>TC</a:t>
              </a:r>
              <a:endParaRPr lang="en-US" sz="1800" dirty="0">
                <a:solidFill>
                  <a:schemeClr val="bg1"/>
                </a:solidFill>
                <a:latin typeface="+mj-lt"/>
                <a:cs typeface="Arial" pitchFamily="34" charset="0"/>
              </a:endParaRPr>
            </a:p>
          </p:txBody>
        </p:sp>
        <p:sp>
          <p:nvSpPr>
            <p:cNvPr id="44" name="CasellaDiTesto 43"/>
            <p:cNvSpPr txBox="1"/>
            <p:nvPr/>
          </p:nvSpPr>
          <p:spPr>
            <a:xfrm>
              <a:off x="7067571" y="4674125"/>
              <a:ext cx="527300" cy="2934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200" b="1" dirty="0" smtClean="0">
                  <a:solidFill>
                    <a:schemeClr val="accent1"/>
                  </a:solidFill>
                  <a:latin typeface="Arial Narrow" panose="020B0606020202030204" pitchFamily="34" charset="0"/>
                  <a:cs typeface="Arial" pitchFamily="34" charset="0"/>
                </a:rPr>
                <a:t>HC</a:t>
              </a:r>
              <a:endParaRPr lang="en-US" sz="1200" b="1" dirty="0">
                <a:solidFill>
                  <a:schemeClr val="accent1"/>
                </a:solidFill>
                <a:latin typeface="Arial Narrow" panose="020B0606020202030204" pitchFamily="34" charset="0"/>
                <a:cs typeface="Arial" pitchFamily="34" charset="0"/>
              </a:endParaRPr>
            </a:p>
          </p:txBody>
        </p:sp>
        <p:sp>
          <p:nvSpPr>
            <p:cNvPr id="45" name="Ovale 44"/>
            <p:cNvSpPr/>
            <p:nvPr/>
          </p:nvSpPr>
          <p:spPr>
            <a:xfrm rot="5400000">
              <a:off x="7514829" y="5450827"/>
              <a:ext cx="180799" cy="3069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Ovale 45"/>
            <p:cNvSpPr/>
            <p:nvPr/>
          </p:nvSpPr>
          <p:spPr>
            <a:xfrm rot="5400000">
              <a:off x="8373792" y="5450827"/>
              <a:ext cx="180799" cy="306919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Ovale 46"/>
            <p:cNvSpPr/>
            <p:nvPr/>
          </p:nvSpPr>
          <p:spPr>
            <a:xfrm>
              <a:off x="6697497" y="5537755"/>
              <a:ext cx="127779" cy="133062"/>
            </a:xfrm>
            <a:prstGeom prst="ellipse">
              <a:avLst/>
            </a:prstGeom>
            <a:noFill/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CasellaDiTesto 47"/>
            <p:cNvSpPr txBox="1"/>
            <p:nvPr/>
          </p:nvSpPr>
          <p:spPr>
            <a:xfrm>
              <a:off x="6563312" y="5734617"/>
              <a:ext cx="23407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HC           LTC           NTC</a:t>
              </a:r>
              <a:endParaRPr lang="en-US" sz="1400" dirty="0"/>
            </a:p>
          </p:txBody>
        </p:sp>
        <p:cxnSp>
          <p:nvCxnSpPr>
            <p:cNvPr id="96" name="Connettore 1 95"/>
            <p:cNvCxnSpPr/>
            <p:nvPr/>
          </p:nvCxnSpPr>
          <p:spPr>
            <a:xfrm flipV="1">
              <a:off x="5703652" y="3723867"/>
              <a:ext cx="560832" cy="626196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Connettore 1 96"/>
            <p:cNvCxnSpPr/>
            <p:nvPr/>
          </p:nvCxnSpPr>
          <p:spPr>
            <a:xfrm>
              <a:off x="5703652" y="4995920"/>
              <a:ext cx="560832" cy="831075"/>
            </a:xfrm>
            <a:prstGeom prst="line">
              <a:avLst/>
            </a:prstGeom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ttangolo arrotondato 98"/>
            <p:cNvSpPr/>
            <p:nvPr/>
          </p:nvSpPr>
          <p:spPr>
            <a:xfrm>
              <a:off x="5028223" y="4339195"/>
              <a:ext cx="675430" cy="672144"/>
            </a:xfrm>
            <a:prstGeom prst="roundRect">
              <a:avLst>
                <a:gd name="adj" fmla="val 12833"/>
              </a:avLst>
            </a:prstGeom>
            <a:noFill/>
            <a:ln w="381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cxnSp>
        <p:nvCxnSpPr>
          <p:cNvPr id="100" name="Connettore 1 99"/>
          <p:cNvCxnSpPr/>
          <p:nvPr/>
        </p:nvCxnSpPr>
        <p:spPr>
          <a:xfrm flipH="1" flipV="1">
            <a:off x="5067303" y="5546607"/>
            <a:ext cx="11149" cy="359705"/>
          </a:xfrm>
          <a:prstGeom prst="line">
            <a:avLst/>
          </a:prstGeom>
          <a:ln cap="rnd">
            <a:solidFill>
              <a:srgbClr val="FF0000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1" name="CasellaDiTesto 100"/>
          <p:cNvSpPr txBox="1"/>
          <p:nvPr/>
        </p:nvSpPr>
        <p:spPr>
          <a:xfrm>
            <a:off x="4955092" y="5856563"/>
            <a:ext cx="1227503" cy="27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Capillary vessel</a:t>
            </a:r>
            <a:endParaRPr lang="en-US" sz="1100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cxnSp>
        <p:nvCxnSpPr>
          <p:cNvPr id="102" name="Connettore 1 101"/>
          <p:cNvCxnSpPr/>
          <p:nvPr/>
        </p:nvCxnSpPr>
        <p:spPr>
          <a:xfrm flipH="1" flipV="1">
            <a:off x="3981845" y="5583905"/>
            <a:ext cx="11149" cy="356987"/>
          </a:xfrm>
          <a:prstGeom prst="line">
            <a:avLst/>
          </a:prstGeom>
          <a:ln cap="rnd">
            <a:solidFill>
              <a:schemeClr val="tx1">
                <a:lumMod val="65000"/>
                <a:lumOff val="35000"/>
              </a:schemeClr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3" name="CasellaDiTesto 102"/>
          <p:cNvSpPr txBox="1"/>
          <p:nvPr/>
        </p:nvSpPr>
        <p:spPr>
          <a:xfrm>
            <a:off x="3477158" y="5932766"/>
            <a:ext cx="1227503" cy="2771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ECM fiber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166" name="CasellaDiTesto 165"/>
          <p:cNvSpPr txBox="1"/>
          <p:nvPr/>
        </p:nvSpPr>
        <p:spPr>
          <a:xfrm>
            <a:off x="8131598" y="1625042"/>
            <a:ext cx="604518" cy="358243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algn="ctr"/>
            <a:r>
              <a:rPr lang="fr-FR" sz="1800" b="1" dirty="0">
                <a:solidFill>
                  <a:srgbClr val="FFFF00"/>
                </a:solidFill>
                <a:latin typeface="Arial Narrow" panose="020B0606020202030204" pitchFamily="34" charset="0"/>
              </a:rPr>
              <a:t>HC</a:t>
            </a:r>
          </a:p>
        </p:txBody>
      </p:sp>
    </p:spTree>
    <p:extLst>
      <p:ext uri="{BB962C8B-B14F-4D97-AF65-F5344CB8AC3E}">
        <p14:creationId xmlns:p14="http://schemas.microsoft.com/office/powerpoint/2010/main" val="14649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CasellaDiTesto 19"/>
          <p:cNvSpPr txBox="1"/>
          <p:nvPr/>
        </p:nvSpPr>
        <p:spPr>
          <a:xfrm>
            <a:off x="291867" y="2992270"/>
            <a:ext cx="8653880" cy="9430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lIns="80458" tIns="40229" rIns="80458" bIns="40229" rtlCol="0">
            <a:spAutoFit/>
          </a:bodyPr>
          <a:lstStyle/>
          <a:p>
            <a:pPr algn="just"/>
            <a:endParaRPr lang="en-US" sz="1400" b="1" dirty="0" smtClean="0"/>
          </a:p>
          <a:p>
            <a:pPr algn="just"/>
            <a:endParaRPr lang="en-US" sz="1400" b="1" dirty="0"/>
          </a:p>
          <a:p>
            <a:pPr algn="just"/>
            <a:endParaRPr lang="en-US" sz="1400" b="1" dirty="0" smtClean="0"/>
          </a:p>
          <a:p>
            <a:pPr algn="just"/>
            <a:endParaRPr lang="en-US" sz="1400" b="1" dirty="0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Phases definition &amp; preliminary hypotheses</a:t>
            </a:r>
            <a:endParaRPr lang="fr-FR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15" name="CasellaDiTesto 14"/>
          <p:cNvSpPr txBox="1"/>
          <p:nvPr/>
        </p:nvSpPr>
        <p:spPr>
          <a:xfrm>
            <a:off x="340430" y="3079821"/>
            <a:ext cx="5892730" cy="727575"/>
          </a:xfrm>
          <a:prstGeom prst="rect">
            <a:avLst/>
          </a:prstGeom>
          <a:noFill/>
        </p:spPr>
        <p:txBody>
          <a:bodyPr wrap="square" lIns="80458" tIns="40229" rIns="80458" bIns="40229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dirty="0" smtClean="0"/>
              <a:t>Vascular porosity </a:t>
            </a:r>
            <a:r>
              <a:rPr lang="en-US" sz="1400" b="1" i="1" dirty="0" err="1" smtClean="0">
                <a:solidFill>
                  <a:schemeClr val="accent6"/>
                </a:solidFill>
              </a:rPr>
              <a:t>ε</a:t>
            </a:r>
            <a:r>
              <a:rPr lang="en-US" sz="1400" b="1" i="1" baseline="30000" dirty="0" err="1" smtClean="0">
                <a:solidFill>
                  <a:schemeClr val="accent6"/>
                </a:solidFill>
              </a:rPr>
              <a:t>b</a:t>
            </a:r>
            <a:r>
              <a:rPr lang="en-US" sz="1400" b="1" dirty="0" smtClean="0">
                <a:solidFill>
                  <a:schemeClr val="accent6"/>
                </a:solidFill>
              </a:rPr>
              <a:t> is always saturated by blood;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400" b="1" u="sng" dirty="0" smtClean="0"/>
              <a:t>Saturation </a:t>
            </a:r>
            <a:r>
              <a:rPr lang="en-US" sz="1400" b="1" u="sng" dirty="0"/>
              <a:t>degree</a:t>
            </a:r>
            <a:r>
              <a:rPr lang="en-US" sz="1400" u="sng" dirty="0"/>
              <a:t> </a:t>
            </a:r>
            <a:r>
              <a:rPr lang="en-US" sz="1400" b="1" u="sng" dirty="0" smtClean="0"/>
              <a:t>is defined for </a:t>
            </a:r>
            <a:r>
              <a:rPr lang="en-US" sz="1400" b="1" u="sng" dirty="0"/>
              <a:t>extra-vascular porosity </a:t>
            </a:r>
            <a:r>
              <a:rPr lang="en-US" sz="1400" b="1" u="sng" dirty="0" smtClean="0"/>
              <a:t>only</a:t>
            </a:r>
            <a:r>
              <a:rPr lang="en-US" sz="1400" b="1" dirty="0" smtClean="0"/>
              <a:t> </a:t>
            </a:r>
            <a:r>
              <a:rPr lang="en-US" sz="1400" dirty="0" smtClean="0"/>
              <a:t>as: </a:t>
            </a:r>
            <a:endParaRPr lang="en-US" sz="1400" b="1" dirty="0" smtClean="0">
              <a:solidFill>
                <a:srgbClr val="FF0000"/>
              </a:solidFill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340430" y="4295577"/>
            <a:ext cx="5131238" cy="40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defTabSz="8046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000" dirty="0" smtClean="0">
                <a:ea typeface="Times New Roman" pitchFamily="18" charset="0"/>
                <a:cs typeface="Times New Roman" pitchFamily="18" charset="0"/>
              </a:rPr>
              <a:t>Porosity, </a:t>
            </a:r>
            <a:r>
              <a:rPr lang="en-GB" altLang="fr-FR" sz="2000" dirty="0">
                <a:ea typeface="Times New Roman" pitchFamily="18" charset="0"/>
                <a:cs typeface="Times New Roman" pitchFamily="18" charset="0"/>
              </a:rPr>
              <a:t>and saturation constraint:</a:t>
            </a:r>
            <a:endParaRPr lang="fr-FR" altLang="fr-FR" sz="2000" dirty="0">
              <a:cs typeface="Arial" pitchFamily="34" charset="0"/>
            </a:endParaRPr>
          </a:p>
        </p:txBody>
      </p:sp>
      <p:grpSp>
        <p:nvGrpSpPr>
          <p:cNvPr id="17" name="Gruppo 16"/>
          <p:cNvGrpSpPr/>
          <p:nvPr/>
        </p:nvGrpSpPr>
        <p:grpSpPr>
          <a:xfrm>
            <a:off x="2346371" y="4777589"/>
            <a:ext cx="6375632" cy="1373905"/>
            <a:chOff x="4581134" y="697880"/>
            <a:chExt cx="6375632" cy="1373905"/>
          </a:xfrm>
        </p:grpSpPr>
        <p:sp>
          <p:nvSpPr>
            <p:cNvPr id="18" name="Ovale 17"/>
            <p:cNvSpPr/>
            <p:nvPr/>
          </p:nvSpPr>
          <p:spPr>
            <a:xfrm>
              <a:off x="4581134" y="957223"/>
              <a:ext cx="414199" cy="433627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5771177" y="697880"/>
              <a:ext cx="5185589" cy="1373905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lIns="80458" tIns="40229" rIns="80458" bIns="40229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400" b="1" dirty="0" smtClean="0"/>
                <a:t>Solid scaffold: 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400" b="1" dirty="0" smtClean="0">
                  <a:solidFill>
                    <a:schemeClr val="bg1">
                      <a:lumMod val="50000"/>
                    </a:schemeClr>
                  </a:solidFill>
                </a:rPr>
                <a:t>ECM fibers (dominant species with structural function);</a:t>
              </a:r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en-US" sz="1400" b="1" dirty="0" smtClean="0">
                  <a:solidFill>
                    <a:schemeClr val="accent6"/>
                  </a:solidFill>
                </a:rPr>
                <a:t>Vessel walls (they assure immiscibility between blood and other fluid phases).</a:t>
              </a:r>
              <a:endParaRPr lang="en-US" sz="1400" b="1" dirty="0">
                <a:solidFill>
                  <a:schemeClr val="accent6"/>
                </a:solidFill>
              </a:endParaRPr>
            </a:p>
          </p:txBody>
        </p:sp>
        <p:cxnSp>
          <p:nvCxnSpPr>
            <p:cNvPr id="31" name="Connettore 2 30"/>
            <p:cNvCxnSpPr>
              <a:stCxn id="19" idx="1"/>
            </p:cNvCxnSpPr>
            <p:nvPr/>
          </p:nvCxnSpPr>
          <p:spPr>
            <a:xfrm flipH="1" flipV="1">
              <a:off x="4995333" y="1174036"/>
              <a:ext cx="775844" cy="210797"/>
            </a:xfrm>
            <a:prstGeom prst="straightConnector1">
              <a:avLst/>
            </a:prstGeom>
            <a:ln w="9525">
              <a:solidFill>
                <a:schemeClr val="accent1"/>
              </a:solidFill>
              <a:tailEnd type="triangle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32" name="Oggetto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4239725"/>
              </p:ext>
            </p:extLst>
          </p:nvPr>
        </p:nvGraphicFramePr>
        <p:xfrm>
          <a:off x="737286" y="4959441"/>
          <a:ext cx="2222100" cy="120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0" name="Equation" r:id="rId3" imgW="888840" imgH="482400" progId="Equation.DSMT4">
                  <p:embed/>
                </p:oleObj>
              </mc:Choice>
              <mc:Fallback>
                <p:oleObj name="Equation" r:id="rId3" imgW="8888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7286" y="4959441"/>
                        <a:ext cx="2222100" cy="12060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ggetto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742368"/>
              </p:ext>
            </p:extLst>
          </p:nvPr>
        </p:nvGraphicFramePr>
        <p:xfrm>
          <a:off x="6210817" y="3415486"/>
          <a:ext cx="2479675" cy="427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1" name="Equation" r:id="rId5" imgW="1549080" imgH="266400" progId="Equation.DSMT4">
                  <p:embed/>
                </p:oleObj>
              </mc:Choice>
              <mc:Fallback>
                <p:oleObj name="Equation" r:id="rId5" imgW="1549080" imgH="266400" progId="Equation.DSMT4">
                  <p:embed/>
                  <p:pic>
                    <p:nvPicPr>
                      <p:cNvPr id="0" name="Oggetto 1"/>
                      <p:cNvPicPr>
                        <a:picLocks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817" y="3415486"/>
                        <a:ext cx="2479675" cy="427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ggetto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1575449"/>
              </p:ext>
            </p:extLst>
          </p:nvPr>
        </p:nvGraphicFramePr>
        <p:xfrm>
          <a:off x="2706858" y="1345875"/>
          <a:ext cx="3745800" cy="507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732" name="Equation" r:id="rId7" imgW="1498320" imgH="203040" progId="Equation.DSMT4">
                  <p:embed/>
                </p:oleObj>
              </mc:Choice>
              <mc:Fallback>
                <p:oleObj name="Equation" r:id="rId7" imgW="149832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6858" y="1345875"/>
                        <a:ext cx="3745800" cy="507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Parentesi graffa aperta 34"/>
          <p:cNvSpPr/>
          <p:nvPr/>
        </p:nvSpPr>
        <p:spPr>
          <a:xfrm rot="16200000">
            <a:off x="4683314" y="1287403"/>
            <a:ext cx="474752" cy="1634699"/>
          </a:xfrm>
          <a:prstGeom prst="leftBrace">
            <a:avLst>
              <a:gd name="adj1" fmla="val 25980"/>
              <a:gd name="adj2" fmla="val 44424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lIns="80458" tIns="40229" rIns="80458" bIns="40229" rtlCol="0" anchor="ctr"/>
          <a:lstStyle/>
          <a:p>
            <a:pPr algn="ctr"/>
            <a:endParaRPr lang="fr-FR"/>
          </a:p>
        </p:txBody>
      </p:sp>
      <p:sp>
        <p:nvSpPr>
          <p:cNvPr id="36" name="Rectangle 3"/>
          <p:cNvSpPr>
            <a:spLocks noChangeArrowheads="1"/>
          </p:cNvSpPr>
          <p:nvPr/>
        </p:nvSpPr>
        <p:spPr bwMode="auto">
          <a:xfrm>
            <a:off x="4566547" y="2156754"/>
            <a:ext cx="2099360" cy="619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l-GR" sz="3500" b="1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ε</a:t>
            </a:r>
            <a:r>
              <a:rPr lang="en-US" sz="1400" i="1" dirty="0">
                <a:solidFill>
                  <a:schemeClr val="accent1"/>
                </a:solidFill>
                <a:latin typeface="Times" panose="02020603050405020304" pitchFamily="18" charset="0"/>
                <a:ea typeface="Calibri" pitchFamily="34" charset="0"/>
                <a:cs typeface="Times" panose="02020603050405020304" pitchFamily="18" charset="0"/>
              </a:rPr>
              <a:t>: </a:t>
            </a:r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Extra-vascular porosity</a:t>
            </a:r>
          </a:p>
        </p:txBody>
      </p:sp>
      <p:cxnSp>
        <p:nvCxnSpPr>
          <p:cNvPr id="37" name="Connettore 1 36"/>
          <p:cNvCxnSpPr/>
          <p:nvPr/>
        </p:nvCxnSpPr>
        <p:spPr>
          <a:xfrm>
            <a:off x="3540615" y="1853475"/>
            <a:ext cx="0" cy="3413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"/>
          <p:cNvSpPr>
            <a:spLocks noChangeArrowheads="1"/>
          </p:cNvSpPr>
          <p:nvPr/>
        </p:nvSpPr>
        <p:spPr bwMode="auto">
          <a:xfrm>
            <a:off x="2595515" y="2197755"/>
            <a:ext cx="1893817" cy="29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V</a:t>
            </a:r>
            <a:r>
              <a:rPr lang="en-US" sz="1400" dirty="0" smtClean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ascular </a:t>
            </a:r>
            <a:r>
              <a:rPr lang="en-US" sz="1400" dirty="0">
                <a:solidFill>
                  <a:schemeClr val="accent1"/>
                </a:solidFill>
                <a:latin typeface="Arial Narrow" panose="020B0606020202030204" pitchFamily="34" charset="0"/>
                <a:ea typeface="Calibri" pitchFamily="34" charset="0"/>
                <a:cs typeface="Arial" panose="020B0604020202020204" pitchFamily="34" charset="0"/>
              </a:rPr>
              <a:t>porosity</a:t>
            </a:r>
          </a:p>
        </p:txBody>
      </p:sp>
    </p:spTree>
    <p:extLst>
      <p:ext uri="{BB962C8B-B14F-4D97-AF65-F5344CB8AC3E}">
        <p14:creationId xmlns:p14="http://schemas.microsoft.com/office/powerpoint/2010/main" val="427901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Mass c. </a:t>
            </a:r>
            <a:r>
              <a:rPr lang="en-US" sz="2800" dirty="0" err="1"/>
              <a:t>eqs</a:t>
            </a:r>
            <a:r>
              <a:rPr lang="en-US" sz="2800" dirty="0"/>
              <a:t> of phases </a:t>
            </a:r>
            <a:r>
              <a:rPr lang="en-US" sz="1800" dirty="0" smtClean="0"/>
              <a:t>(</a:t>
            </a:r>
            <a:r>
              <a:rPr lang="en-US" sz="1800" dirty="0"/>
              <a:t>7 scalar independent </a:t>
            </a:r>
            <a:r>
              <a:rPr lang="en-US" sz="1800" dirty="0" err="1"/>
              <a:t>eqs</a:t>
            </a:r>
            <a:r>
              <a:rPr lang="en-US" sz="1800" dirty="0" smtClean="0"/>
              <a:t>)</a:t>
            </a:r>
            <a:endParaRPr lang="fr-FR" sz="1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21" name="Rectangle 3"/>
          <p:cNvSpPr>
            <a:spLocks noChangeArrowheads="1"/>
          </p:cNvSpPr>
          <p:nvPr/>
        </p:nvSpPr>
        <p:spPr bwMode="auto">
          <a:xfrm>
            <a:off x="367231" y="1218392"/>
            <a:ext cx="7380526" cy="404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/>
          <a:p>
            <a:pPr defTabSz="8046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GB" altLang="fr-FR" sz="2100" dirty="0" smtClean="0">
                <a:ea typeface="Times New Roman" pitchFamily="18" charset="0"/>
                <a:cs typeface="Times New Roman" pitchFamily="18" charset="0"/>
              </a:rPr>
              <a:t>Definition of porosity </a:t>
            </a:r>
            <a:r>
              <a:rPr lang="en-GB" altLang="fr-FR" sz="2100" dirty="0">
                <a:ea typeface="Times New Roman" pitchFamily="18" charset="0"/>
                <a:cs typeface="Times New Roman" pitchFamily="18" charset="0"/>
              </a:rPr>
              <a:t>and saturation constraint:</a:t>
            </a:r>
            <a:endParaRPr lang="fr-FR" altLang="fr-FR" sz="2100" dirty="0">
              <a:cs typeface="Arial" pitchFamily="34" charset="0"/>
            </a:endParaRPr>
          </a:p>
        </p:txBody>
      </p:sp>
      <p:sp>
        <p:nvSpPr>
          <p:cNvPr id="22" name="Rectangle 5"/>
          <p:cNvSpPr>
            <a:spLocks noChangeArrowheads="1"/>
          </p:cNvSpPr>
          <p:nvPr/>
        </p:nvSpPr>
        <p:spPr bwMode="auto">
          <a:xfrm>
            <a:off x="367230" y="2658761"/>
            <a:ext cx="5893361" cy="573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0458" tIns="40229" rIns="80458" bIns="40229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21400" algn="r"/>
              </a:tabLs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lvl="0"/>
            <a:r>
              <a:rPr lang="en-US" altLang="fr-FR" sz="2100" dirty="0">
                <a:latin typeface="+mn-lt"/>
                <a:ea typeface="Times New Roman" pitchFamily="18" charset="0"/>
                <a:cs typeface="Times New Roman" pitchFamily="18" charset="0"/>
              </a:rPr>
              <a:t>Mass conservation </a:t>
            </a:r>
            <a:r>
              <a:rPr lang="en-US" altLang="fr-FR" sz="2100" dirty="0" err="1">
                <a:latin typeface="+mn-lt"/>
                <a:ea typeface="Times New Roman" pitchFamily="18" charset="0"/>
                <a:cs typeface="Times New Roman" pitchFamily="18" charset="0"/>
              </a:rPr>
              <a:t>eqs</a:t>
            </a:r>
            <a:r>
              <a:rPr lang="en-US" altLang="fr-FR" sz="2100" dirty="0">
                <a:latin typeface="+mn-lt"/>
                <a:ea typeface="Times New Roman" pitchFamily="18" charset="0"/>
                <a:cs typeface="Times New Roman" pitchFamily="18" charset="0"/>
              </a:rPr>
              <a:t> of </a:t>
            </a:r>
            <a:r>
              <a:rPr lang="en-US" altLang="fr-FR" sz="2100" dirty="0" smtClean="0">
                <a:latin typeface="+mn-lt"/>
                <a:ea typeface="Times New Roman" pitchFamily="18" charset="0"/>
                <a:cs typeface="Times New Roman" pitchFamily="18" charset="0"/>
              </a:rPr>
              <a:t>S, </a:t>
            </a:r>
            <a:r>
              <a:rPr lang="en-US" altLang="fr-FR" sz="2100" dirty="0">
                <a:latin typeface="+mn-lt"/>
                <a:ea typeface="Times New Roman" pitchFamily="18" charset="0"/>
                <a:cs typeface="Times New Roman" pitchFamily="18" charset="0"/>
              </a:rPr>
              <a:t>TC, </a:t>
            </a:r>
            <a:r>
              <a:rPr lang="en-US" altLang="fr-FR" sz="2100" dirty="0" smtClean="0">
                <a:latin typeface="+mn-lt"/>
                <a:ea typeface="Times New Roman" pitchFamily="18" charset="0"/>
                <a:cs typeface="Times New Roman" pitchFamily="18" charset="0"/>
              </a:rPr>
              <a:t>HC, IF, B:</a:t>
            </a:r>
            <a:endParaRPr lang="en-US" altLang="fr-FR" sz="2100" dirty="0">
              <a:latin typeface="+mn-lt"/>
              <a:ea typeface="Times New Roman" pitchFamily="18" charset="0"/>
              <a:cs typeface="Times New Roman" pitchFamily="18" charset="0"/>
            </a:endParaRPr>
          </a:p>
          <a:p>
            <a:pPr lvl="0"/>
            <a:r>
              <a:rPr lang="en-US" altLang="fr-FR" sz="1100" dirty="0">
                <a:latin typeface="+mn-lt"/>
                <a:ea typeface="Times New Roman" pitchFamily="18" charset="0"/>
                <a:cs typeface="Times New Roman" pitchFamily="18" charset="0"/>
              </a:rPr>
              <a:t>(introducing mat. derivatives with respect of the moving solid phase)</a:t>
            </a:r>
            <a:endParaRPr lang="en-US" altLang="fr-FR" sz="1100" dirty="0">
              <a:latin typeface="+mn-lt"/>
            </a:endParaRPr>
          </a:p>
        </p:txBody>
      </p:sp>
      <p:graphicFrame>
        <p:nvGraphicFramePr>
          <p:cNvPr id="24" name="Oggetto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8996512"/>
              </p:ext>
            </p:extLst>
          </p:nvPr>
        </p:nvGraphicFramePr>
        <p:xfrm>
          <a:off x="1736393" y="1699041"/>
          <a:ext cx="1333260" cy="72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4" name="Equation" r:id="rId3" imgW="888840" imgH="482400" progId="Equation.DSMT4">
                  <p:embed/>
                </p:oleObj>
              </mc:Choice>
              <mc:Fallback>
                <p:oleObj name="Equation" r:id="rId3" imgW="888840" imgH="4824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393" y="1699041"/>
                        <a:ext cx="1333260" cy="7236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uppo 10"/>
          <p:cNvGrpSpPr/>
          <p:nvPr/>
        </p:nvGrpSpPr>
        <p:grpSpPr>
          <a:xfrm>
            <a:off x="4897120" y="2829443"/>
            <a:ext cx="2850637" cy="3043037"/>
            <a:chOff x="4897120" y="2829443"/>
            <a:chExt cx="2850637" cy="3043037"/>
          </a:xfrm>
        </p:grpSpPr>
        <p:grpSp>
          <p:nvGrpSpPr>
            <p:cNvPr id="9" name="Gruppo 8"/>
            <p:cNvGrpSpPr/>
            <p:nvPr/>
          </p:nvGrpSpPr>
          <p:grpSpPr>
            <a:xfrm>
              <a:off x="4897120" y="3114040"/>
              <a:ext cx="1188720" cy="2758440"/>
              <a:chOff x="4897120" y="3114040"/>
              <a:chExt cx="1188720" cy="2758440"/>
            </a:xfrm>
          </p:grpSpPr>
          <p:sp>
            <p:nvSpPr>
              <p:cNvPr id="25" name="Ovale 24"/>
              <p:cNvSpPr/>
              <p:nvPr/>
            </p:nvSpPr>
            <p:spPr>
              <a:xfrm>
                <a:off x="4937760" y="5252720"/>
                <a:ext cx="482600" cy="61976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" name="Ovale 4"/>
              <p:cNvSpPr/>
              <p:nvPr/>
            </p:nvSpPr>
            <p:spPr>
              <a:xfrm>
                <a:off x="4897120" y="4018280"/>
                <a:ext cx="406400" cy="61976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cxnSp>
            <p:nvCxnSpPr>
              <p:cNvPr id="7" name="Connettore 1 6"/>
              <p:cNvCxnSpPr/>
              <p:nvPr/>
            </p:nvCxnSpPr>
            <p:spPr>
              <a:xfrm flipV="1">
                <a:off x="5267960" y="3114040"/>
                <a:ext cx="817880" cy="1092200"/>
              </a:xfrm>
              <a:prstGeom prst="line">
                <a:avLst/>
              </a:prstGeom>
              <a:ln cap="rnd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Connettore 1 26"/>
              <p:cNvCxnSpPr/>
              <p:nvPr/>
            </p:nvCxnSpPr>
            <p:spPr>
              <a:xfrm flipV="1">
                <a:off x="5303520" y="3114040"/>
                <a:ext cx="782320" cy="2212340"/>
              </a:xfrm>
              <a:prstGeom prst="line">
                <a:avLst/>
              </a:prstGeom>
              <a:ln cap="rnd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CasellaDiTesto 9"/>
            <p:cNvSpPr txBox="1"/>
            <p:nvPr/>
          </p:nvSpPr>
          <p:spPr>
            <a:xfrm>
              <a:off x="5863077" y="2829443"/>
              <a:ext cx="1884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>
                  <a:solidFill>
                    <a:schemeClr val="accent1"/>
                  </a:solidFill>
                </a:rPr>
                <a:t>TCs</a:t>
              </a:r>
              <a:r>
                <a:rPr lang="fr-FR" sz="1600" dirty="0" smtClean="0">
                  <a:solidFill>
                    <a:schemeClr val="accent1"/>
                  </a:solidFill>
                </a:rPr>
                <a:t> </a:t>
              </a:r>
              <a:r>
                <a:rPr lang="fr-FR" sz="1600" dirty="0" err="1" smtClean="0">
                  <a:solidFill>
                    <a:schemeClr val="accent1"/>
                  </a:solidFill>
                </a:rPr>
                <a:t>growth</a:t>
              </a:r>
              <a:endParaRPr lang="fr-FR" sz="1600" dirty="0">
                <a:solidFill>
                  <a:schemeClr val="accent1"/>
                </a:solidFill>
              </a:endParaRPr>
            </a:p>
          </p:txBody>
        </p:sp>
      </p:grpSp>
      <p:grpSp>
        <p:nvGrpSpPr>
          <p:cNvPr id="44" name="Gruppo 43"/>
          <p:cNvGrpSpPr/>
          <p:nvPr/>
        </p:nvGrpSpPr>
        <p:grpSpPr>
          <a:xfrm>
            <a:off x="5049520" y="3145308"/>
            <a:ext cx="2890520" cy="2717012"/>
            <a:chOff x="5049520" y="3145308"/>
            <a:chExt cx="2890520" cy="2717012"/>
          </a:xfrm>
        </p:grpSpPr>
        <p:sp>
          <p:nvSpPr>
            <p:cNvPr id="33" name="Ovale 32"/>
            <p:cNvSpPr/>
            <p:nvPr/>
          </p:nvSpPr>
          <p:spPr>
            <a:xfrm>
              <a:off x="5049520" y="4572000"/>
              <a:ext cx="406400" cy="61976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0" name="Ovale 39"/>
            <p:cNvSpPr/>
            <p:nvPr/>
          </p:nvSpPr>
          <p:spPr>
            <a:xfrm>
              <a:off x="5491480" y="5242560"/>
              <a:ext cx="594360" cy="619760"/>
            </a:xfrm>
            <a:prstGeom prst="ellipse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1" name="Connettore 1 40"/>
            <p:cNvCxnSpPr/>
            <p:nvPr/>
          </p:nvCxnSpPr>
          <p:spPr>
            <a:xfrm flipV="1">
              <a:off x="5379720" y="3451709"/>
              <a:ext cx="880872" cy="1314602"/>
            </a:xfrm>
            <a:prstGeom prst="line">
              <a:avLst/>
            </a:prstGeom>
            <a:ln cap="rnd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41"/>
            <p:cNvCxnSpPr>
              <a:stCxn id="40" idx="0"/>
            </p:cNvCxnSpPr>
            <p:nvPr/>
          </p:nvCxnSpPr>
          <p:spPr>
            <a:xfrm flipV="1">
              <a:off x="5788660" y="3451709"/>
              <a:ext cx="471932" cy="1790851"/>
            </a:xfrm>
            <a:prstGeom prst="line">
              <a:avLst/>
            </a:prstGeom>
            <a:ln cap="rnd">
              <a:solidFill>
                <a:schemeClr val="accent6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CasellaDiTesto 42"/>
            <p:cNvSpPr txBox="1"/>
            <p:nvPr/>
          </p:nvSpPr>
          <p:spPr>
            <a:xfrm>
              <a:off x="6055360" y="3145308"/>
              <a:ext cx="1884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600" dirty="0" err="1" smtClean="0">
                  <a:solidFill>
                    <a:schemeClr val="accent6"/>
                  </a:solidFill>
                </a:rPr>
                <a:t>ECh</a:t>
              </a:r>
              <a:r>
                <a:rPr lang="fr-FR" sz="1600" dirty="0" smtClean="0">
                  <a:solidFill>
                    <a:schemeClr val="accent6"/>
                  </a:solidFill>
                </a:rPr>
                <a:t> production</a:t>
              </a:r>
              <a:endParaRPr lang="fr-FR" sz="1600" dirty="0">
                <a:solidFill>
                  <a:schemeClr val="accent6"/>
                </a:solidFill>
              </a:endParaRPr>
            </a:p>
          </p:txBody>
        </p:sp>
      </p:grpSp>
      <p:grpSp>
        <p:nvGrpSpPr>
          <p:cNvPr id="55" name="Gruppo 54"/>
          <p:cNvGrpSpPr/>
          <p:nvPr/>
        </p:nvGrpSpPr>
        <p:grpSpPr>
          <a:xfrm>
            <a:off x="3568192" y="3415792"/>
            <a:ext cx="5288021" cy="1778000"/>
            <a:chOff x="3568192" y="3415792"/>
            <a:chExt cx="5288021" cy="1778000"/>
          </a:xfrm>
        </p:grpSpPr>
        <p:sp>
          <p:nvSpPr>
            <p:cNvPr id="45" name="Ovale 44"/>
            <p:cNvSpPr/>
            <p:nvPr/>
          </p:nvSpPr>
          <p:spPr>
            <a:xfrm>
              <a:off x="3568192" y="3415792"/>
              <a:ext cx="552704" cy="6197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Ovale 45"/>
            <p:cNvSpPr/>
            <p:nvPr/>
          </p:nvSpPr>
          <p:spPr>
            <a:xfrm>
              <a:off x="5421884" y="4574032"/>
              <a:ext cx="594360" cy="619760"/>
            </a:xfrm>
            <a:prstGeom prst="ellipse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47" name="Connettore 1 46"/>
            <p:cNvCxnSpPr/>
            <p:nvPr/>
          </p:nvCxnSpPr>
          <p:spPr>
            <a:xfrm>
              <a:off x="4099560" y="3709339"/>
              <a:ext cx="2925313" cy="326213"/>
            </a:xfrm>
            <a:prstGeom prst="line">
              <a:avLst/>
            </a:prstGeom>
            <a:ln cap="rnd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Connettore 1 49"/>
            <p:cNvCxnSpPr>
              <a:stCxn id="46" idx="7"/>
            </p:cNvCxnSpPr>
            <p:nvPr/>
          </p:nvCxnSpPr>
          <p:spPr>
            <a:xfrm flipV="1">
              <a:off x="5929202" y="4035552"/>
              <a:ext cx="1095671" cy="629242"/>
            </a:xfrm>
            <a:prstGeom prst="line">
              <a:avLst/>
            </a:prstGeom>
            <a:ln cap="rnd">
              <a:solidFill>
                <a:schemeClr val="accent4">
                  <a:lumMod val="20000"/>
                  <a:lumOff val="8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CasellaDiTesto 53"/>
            <p:cNvSpPr txBox="1"/>
            <p:nvPr/>
          </p:nvSpPr>
          <p:spPr>
            <a:xfrm>
              <a:off x="6971533" y="3866416"/>
              <a:ext cx="18846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accent4"/>
                  </a:solidFill>
                </a:rPr>
                <a:t>Vessels formation</a:t>
              </a:r>
              <a:endParaRPr lang="en-US" sz="1600" dirty="0">
                <a:solidFill>
                  <a:schemeClr val="accent4"/>
                </a:solidFill>
              </a:endParaRPr>
            </a:p>
          </p:txBody>
        </p:sp>
      </p:grpSp>
      <p:graphicFrame>
        <p:nvGraphicFramePr>
          <p:cNvPr id="23" name="Oggetto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902128"/>
              </p:ext>
            </p:extLst>
          </p:nvPr>
        </p:nvGraphicFramePr>
        <p:xfrm>
          <a:off x="1736393" y="3451709"/>
          <a:ext cx="5900558" cy="29500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85" name="Equation" r:id="rId5" imgW="4470120" imgH="2234880" progId="Equation.DSMT4">
                  <p:embed/>
                </p:oleObj>
              </mc:Choice>
              <mc:Fallback>
                <p:oleObj name="Equation" r:id="rId5" imgW="4470120" imgH="223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6393" y="3451709"/>
                        <a:ext cx="5900558" cy="295004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39585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11" name="Rettangolo 10"/>
          <p:cNvSpPr/>
          <p:nvPr/>
        </p:nvSpPr>
        <p:spPr>
          <a:xfrm>
            <a:off x="276339" y="1328145"/>
            <a:ext cx="8187826" cy="389020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Mass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for necrotic TC and </a:t>
            </a:r>
            <a:r>
              <a:rPr lang="el-GR" sz="2000" b="1" i="1" dirty="0" smtClean="0">
                <a:solidFill>
                  <a:schemeClr val="accent1"/>
                </a:solidFill>
                <a:cs typeface="Arial" pitchFamily="34" charset="0"/>
              </a:rPr>
              <a:t>ω</a:t>
            </a:r>
            <a:r>
              <a:rPr lang="fr-FR" sz="2000" b="1" i="1" baseline="30000" dirty="0" err="1" smtClean="0">
                <a:solidFill>
                  <a:schemeClr val="accent1"/>
                </a:solidFill>
                <a:cs typeface="Arial" pitchFamily="34" charset="0"/>
              </a:rPr>
              <a:t>it</a:t>
            </a:r>
            <a:r>
              <a:rPr lang="en-US" sz="2000" b="1" i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constraint </a:t>
            </a:r>
            <a:r>
              <a:rPr lang="en-US" sz="1200" b="1" u="sng" dirty="0" smtClean="0">
                <a:solidFill>
                  <a:schemeClr val="accent1"/>
                </a:solidFill>
                <a:cs typeface="Arial" pitchFamily="34" charset="0"/>
              </a:rPr>
              <a:t>(2 </a:t>
            </a:r>
            <a:r>
              <a:rPr lang="en-US" sz="1200" b="1" u="sng" dirty="0">
                <a:solidFill>
                  <a:schemeClr val="accent1"/>
                </a:solidFill>
                <a:cs typeface="Arial" pitchFamily="34" charset="0"/>
              </a:rPr>
              <a:t>scalar independent </a:t>
            </a:r>
            <a:r>
              <a:rPr lang="en-US" sz="1200" b="1" u="sng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1200" b="1" u="sng" dirty="0">
                <a:solidFill>
                  <a:schemeClr val="accent1"/>
                </a:solidFill>
                <a:cs typeface="Arial" pitchFamily="34" charset="0"/>
              </a:rPr>
              <a:t>)</a:t>
            </a: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2189075"/>
              </p:ext>
            </p:extLst>
          </p:nvPr>
        </p:nvGraphicFramePr>
        <p:xfrm>
          <a:off x="990599" y="1811338"/>
          <a:ext cx="6278400" cy="71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18" name="Equation" r:id="rId3" imgW="3924000" imgH="444240" progId="Equation.DSMT4">
                  <p:embed/>
                </p:oleObj>
              </mc:Choice>
              <mc:Fallback>
                <p:oleObj name="Equation" r:id="rId3" imgW="3924000" imgH="44424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599" y="1811338"/>
                        <a:ext cx="6278400" cy="710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DE9D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/>
          </a:bodyPr>
          <a:lstStyle/>
          <a:p>
            <a:r>
              <a:rPr lang="en-US" sz="2800" dirty="0"/>
              <a:t>Mass c. </a:t>
            </a:r>
            <a:r>
              <a:rPr lang="en-US" sz="2800" dirty="0" err="1"/>
              <a:t>eqs</a:t>
            </a:r>
            <a:r>
              <a:rPr lang="en-US" sz="2800" dirty="0"/>
              <a:t> of species </a:t>
            </a:r>
            <a:r>
              <a:rPr lang="en-US" sz="2800" dirty="0" smtClean="0"/>
              <a:t>in TC, HC &amp; IF </a:t>
            </a:r>
            <a:r>
              <a:rPr lang="en-US" sz="1400" dirty="0" smtClean="0"/>
              <a:t>(5 scalar </a:t>
            </a:r>
            <a:r>
              <a:rPr lang="en-US" sz="1400" dirty="0"/>
              <a:t>independent </a:t>
            </a:r>
            <a:r>
              <a:rPr lang="en-US" sz="1400" dirty="0" err="1"/>
              <a:t>eqs</a:t>
            </a:r>
            <a:r>
              <a:rPr lang="en-US" sz="1400" dirty="0"/>
              <a:t>)</a:t>
            </a:r>
            <a:endParaRPr lang="en-US" sz="2000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8376752"/>
              </p:ext>
            </p:extLst>
          </p:nvPr>
        </p:nvGraphicFramePr>
        <p:xfrm>
          <a:off x="7091998" y="2019300"/>
          <a:ext cx="11779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7919" name="Equation" r:id="rId5" imgW="736560" imgH="203040" progId="Equation.DSMT4">
                  <p:embed/>
                </p:oleObj>
              </mc:Choice>
              <mc:Fallback>
                <p:oleObj name="Equation" r:id="rId5" imgW="736560" imgH="203040" progId="Equation.DSMT4">
                  <p:embed/>
                  <p:pic>
                    <p:nvPicPr>
                      <p:cNvPr id="0" name="Oggetto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998" y="2019300"/>
                        <a:ext cx="1177925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" name="Gruppo 19"/>
          <p:cNvGrpSpPr/>
          <p:nvPr/>
        </p:nvGrpSpPr>
        <p:grpSpPr>
          <a:xfrm>
            <a:off x="276339" y="2793825"/>
            <a:ext cx="8516823" cy="2759250"/>
            <a:chOff x="276339" y="2793825"/>
            <a:chExt cx="8516823" cy="2759250"/>
          </a:xfrm>
        </p:grpSpPr>
        <p:sp>
          <p:nvSpPr>
            <p:cNvPr id="8" name="Rettangolo 7"/>
            <p:cNvSpPr/>
            <p:nvPr/>
          </p:nvSpPr>
          <p:spPr>
            <a:xfrm>
              <a:off x="3105150" y="4314825"/>
              <a:ext cx="4819650" cy="123825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276339" y="2793825"/>
              <a:ext cx="8516823" cy="1230488"/>
              <a:chOff x="276339" y="2793825"/>
              <a:chExt cx="8516823" cy="1230488"/>
            </a:xfrm>
          </p:grpSpPr>
          <p:graphicFrame>
            <p:nvGraphicFramePr>
              <p:cNvPr id="13" name="Oggetto 12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779026045"/>
                  </p:ext>
                </p:extLst>
              </p:nvPr>
            </p:nvGraphicFramePr>
            <p:xfrm>
              <a:off x="990599" y="3313113"/>
              <a:ext cx="7802563" cy="7112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17920" name="Equation" r:id="rId7" imgW="4876560" imgH="444240" progId="Equation.DSMT4">
                      <p:embed/>
                    </p:oleObj>
                  </mc:Choice>
                  <mc:Fallback>
                    <p:oleObj name="Equation" r:id="rId7" imgW="4876560" imgH="4442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90599" y="3313113"/>
                            <a:ext cx="7802563" cy="711200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6" name="Rettangolo 15"/>
              <p:cNvSpPr/>
              <p:nvPr/>
            </p:nvSpPr>
            <p:spPr>
              <a:xfrm>
                <a:off x="276339" y="2793825"/>
                <a:ext cx="8187826" cy="404409"/>
              </a:xfrm>
              <a:prstGeom prst="rect">
                <a:avLst/>
              </a:prstGeom>
            </p:spPr>
            <p:txBody>
              <a:bodyPr wrap="square" lIns="80458" tIns="40229" rIns="80458" bIns="40229">
                <a:spAutoFit/>
              </a:bodyPr>
              <a:lstStyle/>
              <a:p>
                <a:r>
                  <a:rPr lang="en-US" sz="2000" b="1" dirty="0">
                    <a:solidFill>
                      <a:schemeClr val="accent1"/>
                    </a:solidFill>
                    <a:cs typeface="Arial" pitchFamily="34" charset="0"/>
                  </a:rPr>
                  <a:t>Mass </a:t>
                </a:r>
                <a:r>
                  <a:rPr lang="en-US" sz="2000" b="1" dirty="0" smtClean="0">
                    <a:solidFill>
                      <a:schemeClr val="accent1"/>
                    </a:solidFill>
                    <a:cs typeface="Arial" pitchFamily="34" charset="0"/>
                  </a:rPr>
                  <a:t>c. </a:t>
                </a:r>
                <a:r>
                  <a:rPr lang="en-US" sz="2000" b="1" dirty="0" err="1">
                    <a:solidFill>
                      <a:schemeClr val="accent1"/>
                    </a:solidFill>
                    <a:cs typeface="Arial" pitchFamily="34" charset="0"/>
                  </a:rPr>
                  <a:t>eqs</a:t>
                </a:r>
                <a:r>
                  <a:rPr lang="en-US" sz="2000" b="1" dirty="0">
                    <a:solidFill>
                      <a:schemeClr val="accent1"/>
                    </a:solidFill>
                    <a:cs typeface="Arial" pitchFamily="34" charset="0"/>
                  </a:rPr>
                  <a:t> </a:t>
                </a:r>
                <a:r>
                  <a:rPr lang="en-US" sz="2000" b="1" dirty="0" smtClean="0">
                    <a:solidFill>
                      <a:schemeClr val="accent1"/>
                    </a:solidFill>
                    <a:cs typeface="Arial" pitchFamily="34" charset="0"/>
                  </a:rPr>
                  <a:t>of EC </a:t>
                </a:r>
                <a:r>
                  <a:rPr lang="en-US" sz="2000" b="1" dirty="0">
                    <a:solidFill>
                      <a:schemeClr val="accent1"/>
                    </a:solidFill>
                    <a:cs typeface="Arial" pitchFamily="34" charset="0"/>
                  </a:rPr>
                  <a:t>species in HC </a:t>
                </a:r>
                <a:r>
                  <a:rPr lang="en-US" sz="1200" b="1" u="sng" dirty="0">
                    <a:solidFill>
                      <a:schemeClr val="accent1"/>
                    </a:solidFill>
                    <a:cs typeface="Arial" pitchFamily="34" charset="0"/>
                  </a:rPr>
                  <a:t>(1 scalar independent </a:t>
                </a:r>
                <a:r>
                  <a:rPr lang="en-US" sz="1200" b="1" u="sng" dirty="0" err="1">
                    <a:solidFill>
                      <a:schemeClr val="accent1"/>
                    </a:solidFill>
                    <a:cs typeface="Arial" pitchFamily="34" charset="0"/>
                  </a:rPr>
                  <a:t>eqn</a:t>
                </a:r>
                <a:r>
                  <a:rPr lang="en-US" sz="1200" b="1" u="sng" dirty="0">
                    <a:solidFill>
                      <a:schemeClr val="accent1"/>
                    </a:solidFill>
                    <a:cs typeface="Arial" pitchFamily="34" charset="0"/>
                  </a:rPr>
                  <a:t>)</a:t>
                </a:r>
              </a:p>
            </p:txBody>
          </p:sp>
        </p:grpSp>
        <p:graphicFrame>
          <p:nvGraphicFramePr>
            <p:cNvPr id="6" name="Oggetto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28595757"/>
                </p:ext>
              </p:extLst>
            </p:nvPr>
          </p:nvGraphicFramePr>
          <p:xfrm>
            <a:off x="3273261" y="4429320"/>
            <a:ext cx="4514400" cy="666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7921" name="Equation" r:id="rId9" imgW="3009600" imgH="444240" progId="Equation.DSMT4">
                    <p:embed/>
                  </p:oleObj>
                </mc:Choice>
                <mc:Fallback>
                  <p:oleObj name="Equation" r:id="rId9" imgW="3009600" imgH="444240" progId="Equation.DSMT4">
                    <p:embed/>
                    <p:pic>
                      <p:nvPicPr>
                        <p:cNvPr id="0" name="Oggetto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3261" y="4429320"/>
                          <a:ext cx="4514400" cy="66636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" name="Parentesi graffa chiusa 6"/>
            <p:cNvSpPr/>
            <p:nvPr/>
          </p:nvSpPr>
          <p:spPr>
            <a:xfrm rot="5400000">
              <a:off x="3466292" y="3723468"/>
              <a:ext cx="415952" cy="709612"/>
            </a:xfrm>
            <a:prstGeom prst="rightBrace">
              <a:avLst>
                <a:gd name="adj1" fmla="val 37745"/>
                <a:gd name="adj2" fmla="val 67450"/>
              </a:avLst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3122476" y="5191125"/>
              <a:ext cx="48023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dirty="0" err="1" smtClean="0">
                  <a:latin typeface="Arial Narrow" panose="020B0606020202030204" pitchFamily="34" charset="0"/>
                </a:rPr>
                <a:t>Derived</a:t>
              </a:r>
              <a:r>
                <a:rPr lang="fr-FR" sz="1400" dirty="0" smtClean="0">
                  <a:latin typeface="Arial Narrow" panose="020B0606020202030204" pitchFamily="34" charset="0"/>
                </a:rPr>
                <a:t> </a:t>
              </a:r>
              <a:r>
                <a:rPr lang="fr-FR" sz="1400" dirty="0" err="1" smtClean="0">
                  <a:latin typeface="Arial Narrow" panose="020B0606020202030204" pitchFamily="34" charset="0"/>
                </a:rPr>
                <a:t>from</a:t>
              </a:r>
              <a:r>
                <a:rPr lang="fr-FR" sz="1400" dirty="0" smtClean="0">
                  <a:latin typeface="Arial Narrow" panose="020B0606020202030204" pitchFamily="34" charset="0"/>
                </a:rPr>
                <a:t> the SEI (</a:t>
              </a:r>
              <a:r>
                <a:rPr lang="en-US" sz="1400" dirty="0">
                  <a:latin typeface="Arial Narrow" panose="020B0606020202030204" pitchFamily="34" charset="0"/>
                </a:rPr>
                <a:t>TCAT: paper 5 – W. G. Gray, C. T. </a:t>
              </a:r>
              <a:r>
                <a:rPr lang="en-US" sz="1400" dirty="0" smtClean="0">
                  <a:latin typeface="Arial Narrow" panose="020B0606020202030204" pitchFamily="34" charset="0"/>
                </a:rPr>
                <a:t>Miller</a:t>
              </a:r>
              <a:r>
                <a:rPr lang="fr-FR" sz="1400" dirty="0" smtClean="0">
                  <a:latin typeface="Arial Narrow" panose="020B0606020202030204" pitchFamily="34" charset="0"/>
                </a:rPr>
                <a:t>)</a:t>
              </a:r>
              <a:endParaRPr lang="fr-FR" sz="1400" dirty="0">
                <a:latin typeface="Arial Narrow" panose="020B0606020202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30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37727-CC04-7A46-938D-2CCFF056F77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11" name="Rettangolo 10"/>
          <p:cNvSpPr/>
          <p:nvPr/>
        </p:nvSpPr>
        <p:spPr>
          <a:xfrm>
            <a:off x="276339" y="1328145"/>
            <a:ext cx="8187826" cy="389020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Mass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for necrotic TC and </a:t>
            </a:r>
            <a:r>
              <a:rPr lang="el-GR" sz="2000" b="1" i="1" dirty="0" smtClean="0">
                <a:solidFill>
                  <a:schemeClr val="accent1"/>
                </a:solidFill>
                <a:cs typeface="Arial" pitchFamily="34" charset="0"/>
              </a:rPr>
              <a:t>ω</a:t>
            </a:r>
            <a:r>
              <a:rPr lang="fr-FR" sz="2000" b="1" i="1" baseline="30000" dirty="0" err="1" smtClean="0">
                <a:solidFill>
                  <a:schemeClr val="accent1"/>
                </a:solidFill>
                <a:cs typeface="Arial" pitchFamily="34" charset="0"/>
              </a:rPr>
              <a:t>it</a:t>
            </a:r>
            <a:r>
              <a:rPr lang="en-US" sz="2000" b="1" i="1" dirty="0" smtClean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constraint </a:t>
            </a:r>
            <a:r>
              <a:rPr lang="en-US" sz="1200" b="1" u="sng" dirty="0" smtClean="0">
                <a:solidFill>
                  <a:schemeClr val="accent1"/>
                </a:solidFill>
                <a:cs typeface="Arial" pitchFamily="34" charset="0"/>
              </a:rPr>
              <a:t>(2 </a:t>
            </a:r>
            <a:r>
              <a:rPr lang="en-US" sz="1200" b="1" u="sng" dirty="0">
                <a:solidFill>
                  <a:schemeClr val="accent1"/>
                </a:solidFill>
                <a:cs typeface="Arial" pitchFamily="34" charset="0"/>
              </a:rPr>
              <a:t>scalar independent </a:t>
            </a:r>
            <a:r>
              <a:rPr lang="en-US" sz="1200" b="1" u="sng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1200" b="1" u="sng" dirty="0">
                <a:solidFill>
                  <a:schemeClr val="accent1"/>
                </a:solidFill>
                <a:cs typeface="Arial" pitchFamily="34" charset="0"/>
              </a:rPr>
              <a:t>)</a:t>
            </a:r>
          </a:p>
        </p:txBody>
      </p:sp>
      <p:graphicFrame>
        <p:nvGraphicFramePr>
          <p:cNvPr id="9" name="Ogget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52374750"/>
              </p:ext>
            </p:extLst>
          </p:nvPr>
        </p:nvGraphicFramePr>
        <p:xfrm>
          <a:off x="990599" y="1811338"/>
          <a:ext cx="6278400" cy="710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59" name="Equation" r:id="rId3" imgW="3924000" imgH="444240" progId="Equation.DSMT4">
                  <p:embed/>
                </p:oleObj>
              </mc:Choice>
              <mc:Fallback>
                <p:oleObj name="Equation" r:id="rId3" imgW="3924000" imgH="444240" progId="Equation.DSMT4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599" y="1811338"/>
                        <a:ext cx="6278400" cy="71078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DE9D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o 2"/>
          <p:cNvGrpSpPr/>
          <p:nvPr/>
        </p:nvGrpSpPr>
        <p:grpSpPr>
          <a:xfrm>
            <a:off x="276339" y="4274893"/>
            <a:ext cx="8618708" cy="2132753"/>
            <a:chOff x="276339" y="4274893"/>
            <a:chExt cx="8618708" cy="2132753"/>
          </a:xfrm>
        </p:grpSpPr>
        <p:graphicFrame>
          <p:nvGraphicFramePr>
            <p:cNvPr id="10" name="Oggetto 9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2141804741"/>
                </p:ext>
              </p:extLst>
            </p:nvPr>
          </p:nvGraphicFramePr>
          <p:xfrm>
            <a:off x="990599" y="4838916"/>
            <a:ext cx="7904448" cy="710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60" name="Equation" r:id="rId5" imgW="4940280" imgH="444240" progId="Equation.DSMT4">
                    <p:embed/>
                  </p:oleObj>
                </mc:Choice>
                <mc:Fallback>
                  <p:oleObj name="Equation" r:id="rId5" imgW="494028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599" y="4838916"/>
                          <a:ext cx="7904448" cy="7107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ggetto 11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649948587"/>
                </p:ext>
              </p:extLst>
            </p:nvPr>
          </p:nvGraphicFramePr>
          <p:xfrm>
            <a:off x="990599" y="5696862"/>
            <a:ext cx="7172928" cy="7107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8161" name="Equation" r:id="rId7" imgW="4483080" imgH="444240" progId="Equation.DSMT4">
                    <p:embed/>
                  </p:oleObj>
                </mc:Choice>
                <mc:Fallback>
                  <p:oleObj name="Equation" r:id="rId7" imgW="4483080" imgH="4442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90599" y="5696862"/>
                          <a:ext cx="7172928" cy="7107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ttangolo 13"/>
            <p:cNvSpPr/>
            <p:nvPr/>
          </p:nvSpPr>
          <p:spPr>
            <a:xfrm>
              <a:off x="276339" y="4274893"/>
              <a:ext cx="8187826" cy="404409"/>
            </a:xfrm>
            <a:prstGeom prst="rect">
              <a:avLst/>
            </a:prstGeom>
          </p:spPr>
          <p:txBody>
            <a:bodyPr wrap="square" lIns="80458" tIns="40229" rIns="80458" bIns="40229">
              <a:spAutoFit/>
            </a:bodyPr>
            <a:lstStyle/>
            <a:p>
              <a:r>
                <a:rPr lang="en-US" sz="2000" b="1" dirty="0">
                  <a:solidFill>
                    <a:schemeClr val="accent1"/>
                  </a:solidFill>
                  <a:cs typeface="Arial" pitchFamily="34" charset="0"/>
                </a:rPr>
                <a:t>Mass </a:t>
              </a:r>
              <a:r>
                <a:rPr lang="en-US" sz="2000" b="1" dirty="0" smtClean="0">
                  <a:solidFill>
                    <a:schemeClr val="accent1"/>
                  </a:solidFill>
                  <a:cs typeface="Arial" pitchFamily="34" charset="0"/>
                </a:rPr>
                <a:t>c. </a:t>
              </a:r>
              <a:r>
                <a:rPr lang="en-US" sz="2000" b="1" dirty="0" err="1">
                  <a:solidFill>
                    <a:schemeClr val="accent1"/>
                  </a:solidFill>
                  <a:cs typeface="Arial" pitchFamily="34" charset="0"/>
                </a:rPr>
                <a:t>eqs</a:t>
              </a:r>
              <a:r>
                <a:rPr lang="en-US" sz="2000" b="1" dirty="0">
                  <a:solidFill>
                    <a:schemeClr val="accent1"/>
                  </a:solidFill>
                  <a:cs typeface="Arial" pitchFamily="34" charset="0"/>
                </a:rPr>
                <a:t> OXY and TAF species in IF </a:t>
              </a:r>
              <a:r>
                <a:rPr lang="en-US" sz="1200" b="1" u="sng" dirty="0">
                  <a:solidFill>
                    <a:schemeClr val="accent1"/>
                  </a:solidFill>
                  <a:cs typeface="Arial" pitchFamily="34" charset="0"/>
                </a:rPr>
                <a:t>(2 scalar independent </a:t>
              </a:r>
              <a:r>
                <a:rPr lang="en-US" sz="1200" b="1" u="sng" dirty="0" err="1">
                  <a:solidFill>
                    <a:schemeClr val="accent1"/>
                  </a:solidFill>
                  <a:cs typeface="Arial" pitchFamily="34" charset="0"/>
                </a:rPr>
                <a:t>eqs</a:t>
              </a:r>
              <a:r>
                <a:rPr lang="en-US" sz="1200" b="1" u="sng" dirty="0">
                  <a:solidFill>
                    <a:schemeClr val="accent1"/>
                  </a:solidFill>
                  <a:cs typeface="Arial" pitchFamily="34" charset="0"/>
                </a:rPr>
                <a:t>)</a:t>
              </a:r>
            </a:p>
          </p:txBody>
        </p:sp>
      </p:grpSp>
      <p:sp>
        <p:nvSpPr>
          <p:cNvPr id="16" name="Rettangolo 15"/>
          <p:cNvSpPr/>
          <p:nvPr/>
        </p:nvSpPr>
        <p:spPr>
          <a:xfrm>
            <a:off x="276339" y="2793825"/>
            <a:ext cx="8187826" cy="404409"/>
          </a:xfrm>
          <a:prstGeom prst="rect">
            <a:avLst/>
          </a:prstGeom>
        </p:spPr>
        <p:txBody>
          <a:bodyPr wrap="square" lIns="80458" tIns="40229" rIns="80458" bIns="40229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Mass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c. </a:t>
            </a:r>
            <a:r>
              <a:rPr lang="en-US" sz="2000" b="1" dirty="0" err="1">
                <a:solidFill>
                  <a:schemeClr val="accent1"/>
                </a:solidFill>
                <a:cs typeface="Arial" pitchFamily="34" charset="0"/>
              </a:rPr>
              <a:t>eqs</a:t>
            </a:r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accent1"/>
                </a:solidFill>
                <a:cs typeface="Arial" pitchFamily="34" charset="0"/>
              </a:rPr>
              <a:t>of EC </a:t>
            </a:r>
            <a:r>
              <a:rPr lang="en-US" sz="2000" b="1" dirty="0">
                <a:solidFill>
                  <a:schemeClr val="accent1"/>
                </a:solidFill>
                <a:cs typeface="Arial" pitchFamily="34" charset="0"/>
              </a:rPr>
              <a:t>species in HC </a:t>
            </a:r>
            <a:r>
              <a:rPr lang="en-US" sz="1200" b="1" u="sng" dirty="0">
                <a:solidFill>
                  <a:schemeClr val="accent1"/>
                </a:solidFill>
                <a:cs typeface="Arial" pitchFamily="34" charset="0"/>
              </a:rPr>
              <a:t>(1 scalar independent </a:t>
            </a:r>
            <a:r>
              <a:rPr lang="en-US" sz="1200" b="1" u="sng" dirty="0" err="1">
                <a:solidFill>
                  <a:schemeClr val="accent1"/>
                </a:solidFill>
                <a:cs typeface="Arial" pitchFamily="34" charset="0"/>
              </a:rPr>
              <a:t>eqn</a:t>
            </a:r>
            <a:r>
              <a:rPr lang="en-US" sz="1200" b="1" u="sng" dirty="0">
                <a:solidFill>
                  <a:schemeClr val="accent1"/>
                </a:solidFill>
                <a:cs typeface="Arial" pitchFamily="34" charset="0"/>
              </a:rPr>
              <a:t>)</a:t>
            </a:r>
          </a:p>
        </p:txBody>
      </p:sp>
      <p:sp>
        <p:nvSpPr>
          <p:cNvPr id="17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8686800" cy="913638"/>
          </a:xfrm>
        </p:spPr>
        <p:txBody>
          <a:bodyPr>
            <a:normAutofit/>
          </a:bodyPr>
          <a:lstStyle/>
          <a:p>
            <a:r>
              <a:rPr lang="en-US" sz="2800" dirty="0"/>
              <a:t>Mass c. </a:t>
            </a:r>
            <a:r>
              <a:rPr lang="en-US" sz="2800" dirty="0" err="1"/>
              <a:t>eqs</a:t>
            </a:r>
            <a:r>
              <a:rPr lang="en-US" sz="2800" dirty="0"/>
              <a:t> of species </a:t>
            </a:r>
            <a:r>
              <a:rPr lang="en-US" sz="2800" dirty="0" smtClean="0"/>
              <a:t>in TC, HC &amp; IF </a:t>
            </a:r>
            <a:r>
              <a:rPr lang="en-US" sz="1400" dirty="0" smtClean="0"/>
              <a:t>(5 scalar </a:t>
            </a:r>
            <a:r>
              <a:rPr lang="en-US" sz="1400" dirty="0"/>
              <a:t>independent </a:t>
            </a:r>
            <a:r>
              <a:rPr lang="en-US" sz="1400" dirty="0" err="1"/>
              <a:t>eqs</a:t>
            </a:r>
            <a:r>
              <a:rPr lang="en-US" sz="1400" dirty="0"/>
              <a:t>)</a:t>
            </a:r>
            <a:endParaRPr lang="en-US" sz="2000" dirty="0"/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888317"/>
              </p:ext>
            </p:extLst>
          </p:nvPr>
        </p:nvGraphicFramePr>
        <p:xfrm>
          <a:off x="7091998" y="2019300"/>
          <a:ext cx="1177925" cy="325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2" name="Equation" r:id="rId9" imgW="736560" imgH="203040" progId="Equation.DSMT4">
                  <p:embed/>
                </p:oleObj>
              </mc:Choice>
              <mc:Fallback>
                <p:oleObj name="Equation" r:id="rId9" imgW="736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91998" y="2019300"/>
                        <a:ext cx="1177925" cy="325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ggetto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78138692"/>
              </p:ext>
            </p:extLst>
          </p:nvPr>
        </p:nvGraphicFramePr>
        <p:xfrm>
          <a:off x="990599" y="3313113"/>
          <a:ext cx="7802563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8163" name="Equation" r:id="rId11" imgW="4876560" imgH="444240" progId="Equation.DSMT4">
                  <p:embed/>
                </p:oleObj>
              </mc:Choice>
              <mc:Fallback>
                <p:oleObj name="Equation" r:id="rId11" imgW="4876560" imgH="444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0599" y="3313113"/>
                        <a:ext cx="7802563" cy="71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578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Personnalisée 17">
      <a:dk1>
        <a:srgbClr val="000000"/>
      </a:dk1>
      <a:lt1>
        <a:srgbClr val="FFFFFF"/>
      </a:lt1>
      <a:dk2>
        <a:srgbClr val="BEAD8A"/>
      </a:dk2>
      <a:lt2>
        <a:srgbClr val="443A31"/>
      </a:lt2>
      <a:accent1>
        <a:srgbClr val="009DE0"/>
      </a:accent1>
      <a:accent2>
        <a:srgbClr val="63C6F5"/>
      </a:accent2>
      <a:accent3>
        <a:srgbClr val="9FDAF9"/>
      </a:accent3>
      <a:accent4>
        <a:srgbClr val="9F3E91"/>
      </a:accent4>
      <a:accent5>
        <a:srgbClr val="DACC52"/>
      </a:accent5>
      <a:accent6>
        <a:srgbClr val="EC6C43"/>
      </a:accent6>
      <a:hlink>
        <a:srgbClr val="9F3E91"/>
      </a:hlink>
      <a:folHlink>
        <a:srgbClr val="34B1A9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16807</TotalTime>
  <Words>3045</Words>
  <Application>Microsoft Office PowerPoint</Application>
  <PresentationFormat>Presentazione su schermo (4:3)</PresentationFormat>
  <Paragraphs>685</Paragraphs>
  <Slides>48</Slides>
  <Notes>13</Notes>
  <HiddenSlides>2</HiddenSlides>
  <MMClips>2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48</vt:i4>
      </vt:variant>
    </vt:vector>
  </HeadingPairs>
  <TitlesOfParts>
    <vt:vector size="52" baseType="lpstr">
      <vt:lpstr>Thème Office</vt:lpstr>
      <vt:lpstr>1_Conception personnalisée</vt:lpstr>
      <vt:lpstr>Conception personnalisée</vt:lpstr>
      <vt:lpstr>Equation</vt:lpstr>
      <vt:lpstr>Club Cast3M 2017 – Paris, 24 November 2017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Phases definition &amp; preliminary hypotheses</vt:lpstr>
      <vt:lpstr>Mass c. eqs of phases (7 scalar independent eqs)</vt:lpstr>
      <vt:lpstr>Mass c. eqs of species in TC, HC &amp; IF (5 scalar independent eqs)</vt:lpstr>
      <vt:lpstr>Mass c. eqs of species in TC, HC &amp; IF (5 scalar independent eqs)</vt:lpstr>
      <vt:lpstr>Momentum c. eqs for phases (15 scalar independent eqs)</vt:lpstr>
      <vt:lpstr>Model closure</vt:lpstr>
      <vt:lpstr>Model closure / assuming phases incompressibility*</vt:lpstr>
      <vt:lpstr>Constitutive laws (18 scalar equations)</vt:lpstr>
      <vt:lpstr>Effective Stress Tensor</vt:lpstr>
      <vt:lpstr>Effective Stress Tensor: a non-conventional form </vt:lpstr>
      <vt:lpstr>Effective Stress Tensor: a non-conventional form </vt:lpstr>
      <vt:lpstr>Effective Stress Tensor:   tE = tT + ps1 - εb(ps - pb)1 </vt:lpstr>
      <vt:lpstr>State eqn for volume fraction of blood vessels</vt:lpstr>
      <vt:lpstr>State eqn for volume fraction of blood vessels</vt:lpstr>
      <vt:lpstr>State eqn for volume fraction of blood vessels</vt:lpstr>
      <vt:lpstr>State eqn for volume fraction of blood vessels</vt:lpstr>
      <vt:lpstr>1D bio-consolidation with and without vessels</vt:lpstr>
      <vt:lpstr>1D bio-consolidation with and without vessels</vt:lpstr>
      <vt:lpstr>1D bio-consolidation with and without vessels</vt:lpstr>
      <vt:lpstr>1D bio-consolidation with and without vessels</vt:lpstr>
      <vt:lpstr>1D bio-consolidation with and without vessels</vt:lpstr>
      <vt:lpstr>1D bio-consolidation with and without vessels</vt:lpstr>
      <vt:lpstr>Mechanical model for the solid scaffold</vt:lpstr>
      <vt:lpstr>Presentazione standard di PowerPoint</vt:lpstr>
      <vt:lpstr>Presentazione standard di PowerPoint</vt:lpstr>
      <vt:lpstr>Angiogenesis</vt:lpstr>
      <vt:lpstr>Angiogenesis: TAF release → ECh production → vessel formation dΓ </vt:lpstr>
      <vt:lpstr>Angiogenesis: TAF release → ECh production → vessel formation dΓ </vt:lpstr>
      <vt:lpstr>Angiogenesis: TAF release → ECh production → vessel formation dΓ </vt:lpstr>
      <vt:lpstr>Angiogenesis: TAF release → ECh production → vessel formation dΓ </vt:lpstr>
      <vt:lpstr>Angiogenesis: TAF release → ECh production → vessel formation dΓ </vt:lpstr>
      <vt:lpstr>Computational Algorithm</vt:lpstr>
      <vt:lpstr>Computational Algorithm: @MATETHM</vt:lpstr>
      <vt:lpstr>Micro- Macro- Description in Averaging Theories</vt:lpstr>
      <vt:lpstr>Conclusions</vt:lpstr>
      <vt:lpstr>Conclusions</vt:lpstr>
      <vt:lpstr>PhD presentation</vt:lpstr>
      <vt:lpstr>Multiphasic Flow Simulation</vt:lpstr>
      <vt:lpstr>Multiphasic Flow Simulation</vt:lpstr>
      <vt:lpstr>Multiphasic Flow Simulation</vt:lpstr>
      <vt:lpstr>Multiphasic Flow Simulation</vt:lpstr>
      <vt:lpstr>Conclusion</vt:lpstr>
      <vt:lpstr>Next steps</vt:lpstr>
    </vt:vector>
  </TitlesOfParts>
  <Company>UBx1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Mission campus</dc:creator>
  <cp:lastModifiedBy>Giuseppe Sciumè</cp:lastModifiedBy>
  <cp:revision>1381</cp:revision>
  <cp:lastPrinted>2017-11-14T10:44:21Z</cp:lastPrinted>
  <dcterms:created xsi:type="dcterms:W3CDTF">2013-12-13T12:27:54Z</dcterms:created>
  <dcterms:modified xsi:type="dcterms:W3CDTF">2017-11-24T08:56:52Z</dcterms:modified>
</cp:coreProperties>
</file>