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 id="2147483712" r:id="rId2"/>
    <p:sldMasterId id="2147483724" r:id="rId3"/>
  </p:sldMasterIdLst>
  <p:notesMasterIdLst>
    <p:notesMasterId r:id="rId74"/>
  </p:notesMasterIdLst>
  <p:handoutMasterIdLst>
    <p:handoutMasterId r:id="rId75"/>
  </p:handoutMasterIdLst>
  <p:sldIdLst>
    <p:sldId id="273" r:id="rId4"/>
    <p:sldId id="446" r:id="rId5"/>
    <p:sldId id="385" r:id="rId6"/>
    <p:sldId id="386" r:id="rId7"/>
    <p:sldId id="388" r:id="rId8"/>
    <p:sldId id="389" r:id="rId9"/>
    <p:sldId id="431" r:id="rId10"/>
    <p:sldId id="390" r:id="rId11"/>
    <p:sldId id="391" r:id="rId12"/>
    <p:sldId id="393" r:id="rId13"/>
    <p:sldId id="395" r:id="rId14"/>
    <p:sldId id="396" r:id="rId15"/>
    <p:sldId id="397" r:id="rId16"/>
    <p:sldId id="398" r:id="rId17"/>
    <p:sldId id="399" r:id="rId18"/>
    <p:sldId id="401" r:id="rId19"/>
    <p:sldId id="400" r:id="rId20"/>
    <p:sldId id="40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22" r:id="rId39"/>
    <p:sldId id="421" r:id="rId40"/>
    <p:sldId id="420" r:id="rId41"/>
    <p:sldId id="423" r:id="rId42"/>
    <p:sldId id="424" r:id="rId43"/>
    <p:sldId id="426" r:id="rId44"/>
    <p:sldId id="425" r:id="rId45"/>
    <p:sldId id="427" r:id="rId46"/>
    <p:sldId id="429" r:id="rId47"/>
    <p:sldId id="428" r:id="rId48"/>
    <p:sldId id="430" r:id="rId49"/>
    <p:sldId id="432" r:id="rId50"/>
    <p:sldId id="433" r:id="rId51"/>
    <p:sldId id="434" r:id="rId52"/>
    <p:sldId id="435" r:id="rId53"/>
    <p:sldId id="436" r:id="rId54"/>
    <p:sldId id="437" r:id="rId55"/>
    <p:sldId id="438" r:id="rId56"/>
    <p:sldId id="439" r:id="rId57"/>
    <p:sldId id="440" r:id="rId58"/>
    <p:sldId id="441" r:id="rId59"/>
    <p:sldId id="442" r:id="rId60"/>
    <p:sldId id="443" r:id="rId61"/>
    <p:sldId id="444" r:id="rId62"/>
    <p:sldId id="448" r:id="rId63"/>
    <p:sldId id="447" r:id="rId64"/>
    <p:sldId id="449" r:id="rId65"/>
    <p:sldId id="453" r:id="rId66"/>
    <p:sldId id="450" r:id="rId67"/>
    <p:sldId id="452" r:id="rId68"/>
    <p:sldId id="445" r:id="rId69"/>
    <p:sldId id="451" r:id="rId70"/>
    <p:sldId id="454" r:id="rId71"/>
    <p:sldId id="455" r:id="rId72"/>
    <p:sldId id="313" r:id="rId73"/>
  </p:sldIdLst>
  <p:sldSz cx="12192000" cy="6858000"/>
  <p:notesSz cx="7099300" cy="10234613"/>
  <p:defaultTextStyle>
    <a:defPPr>
      <a:defRPr lang="en-US"/>
    </a:defPPr>
    <a:lvl1pPr marL="0" algn="l" defTabSz="638617" rtl="0" eaLnBrk="1" latinLnBrk="0" hangingPunct="1">
      <a:defRPr sz="2500" kern="1200">
        <a:solidFill>
          <a:schemeClr val="tx1"/>
        </a:solidFill>
        <a:latin typeface="+mn-lt"/>
        <a:ea typeface="+mn-ea"/>
        <a:cs typeface="+mn-cs"/>
      </a:defRPr>
    </a:lvl1pPr>
    <a:lvl2pPr marL="638617" algn="l" defTabSz="638617" rtl="0" eaLnBrk="1" latinLnBrk="0" hangingPunct="1">
      <a:defRPr sz="2500" kern="1200">
        <a:solidFill>
          <a:schemeClr val="tx1"/>
        </a:solidFill>
        <a:latin typeface="+mn-lt"/>
        <a:ea typeface="+mn-ea"/>
        <a:cs typeface="+mn-cs"/>
      </a:defRPr>
    </a:lvl2pPr>
    <a:lvl3pPr marL="1277234" algn="l" defTabSz="638617" rtl="0" eaLnBrk="1" latinLnBrk="0" hangingPunct="1">
      <a:defRPr sz="2500" kern="1200">
        <a:solidFill>
          <a:schemeClr val="tx1"/>
        </a:solidFill>
        <a:latin typeface="+mn-lt"/>
        <a:ea typeface="+mn-ea"/>
        <a:cs typeface="+mn-cs"/>
      </a:defRPr>
    </a:lvl3pPr>
    <a:lvl4pPr marL="1915851" algn="l" defTabSz="638617" rtl="0" eaLnBrk="1" latinLnBrk="0" hangingPunct="1">
      <a:defRPr sz="2500" kern="1200">
        <a:solidFill>
          <a:schemeClr val="tx1"/>
        </a:solidFill>
        <a:latin typeface="+mn-lt"/>
        <a:ea typeface="+mn-ea"/>
        <a:cs typeface="+mn-cs"/>
      </a:defRPr>
    </a:lvl4pPr>
    <a:lvl5pPr marL="2554468" algn="l" defTabSz="638617" rtl="0" eaLnBrk="1" latinLnBrk="0" hangingPunct="1">
      <a:defRPr sz="2500" kern="1200">
        <a:solidFill>
          <a:schemeClr val="tx1"/>
        </a:solidFill>
        <a:latin typeface="+mn-lt"/>
        <a:ea typeface="+mn-ea"/>
        <a:cs typeface="+mn-cs"/>
      </a:defRPr>
    </a:lvl5pPr>
    <a:lvl6pPr marL="3193085" algn="l" defTabSz="638617" rtl="0" eaLnBrk="1" latinLnBrk="0" hangingPunct="1">
      <a:defRPr sz="2500" kern="1200">
        <a:solidFill>
          <a:schemeClr val="tx1"/>
        </a:solidFill>
        <a:latin typeface="+mn-lt"/>
        <a:ea typeface="+mn-ea"/>
        <a:cs typeface="+mn-cs"/>
      </a:defRPr>
    </a:lvl6pPr>
    <a:lvl7pPr marL="3831702" algn="l" defTabSz="638617" rtl="0" eaLnBrk="1" latinLnBrk="0" hangingPunct="1">
      <a:defRPr sz="2500" kern="1200">
        <a:solidFill>
          <a:schemeClr val="tx1"/>
        </a:solidFill>
        <a:latin typeface="+mn-lt"/>
        <a:ea typeface="+mn-ea"/>
        <a:cs typeface="+mn-cs"/>
      </a:defRPr>
    </a:lvl7pPr>
    <a:lvl8pPr marL="4470319" algn="l" defTabSz="638617" rtl="0" eaLnBrk="1" latinLnBrk="0" hangingPunct="1">
      <a:defRPr sz="2500" kern="1200">
        <a:solidFill>
          <a:schemeClr val="tx1"/>
        </a:solidFill>
        <a:latin typeface="+mn-lt"/>
        <a:ea typeface="+mn-ea"/>
        <a:cs typeface="+mn-cs"/>
      </a:defRPr>
    </a:lvl8pPr>
    <a:lvl9pPr marL="5108936" algn="l" defTabSz="638617" rtl="0" eaLnBrk="1" latinLnBrk="0" hangingPunct="1">
      <a:defRPr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4" orient="horz" pos="3083" userDrawn="1">
          <p15:clr>
            <a:srgbClr val="A4A3A4"/>
          </p15:clr>
        </p15:guide>
        <p15:guide id="5" pos="309" userDrawn="1">
          <p15:clr>
            <a:srgbClr val="A4A3A4"/>
          </p15:clr>
        </p15:guide>
        <p15:guide id="8" orient="horz" pos="2074" userDrawn="1">
          <p15:clr>
            <a:srgbClr val="A4A3A4"/>
          </p15:clr>
        </p15:guide>
        <p15:guide id="11" pos="5535" userDrawn="1">
          <p15:clr>
            <a:srgbClr val="A4A3A4"/>
          </p15:clr>
        </p15:guide>
        <p15:guide id="12" pos="5443" userDrawn="1">
          <p15:clr>
            <a:srgbClr val="A4A3A4"/>
          </p15:clr>
        </p15:guide>
        <p15:guide id="13" orient="horz" pos="2160" userDrawn="1">
          <p15:clr>
            <a:srgbClr val="A4A3A4"/>
          </p15:clr>
        </p15:guide>
        <p15:guide id="14" orient="horz" pos="4111" userDrawn="1">
          <p15:clr>
            <a:srgbClr val="A4A3A4"/>
          </p15:clr>
        </p15:guide>
        <p15:guide id="15" orient="horz" pos="2765" userDrawn="1">
          <p15:clr>
            <a:srgbClr val="A4A3A4"/>
          </p15:clr>
        </p15:guide>
        <p15:guide id="16" pos="3840" userDrawn="1">
          <p15:clr>
            <a:srgbClr val="A4A3A4"/>
          </p15:clr>
        </p15:guide>
        <p15:guide id="17" pos="412" userDrawn="1">
          <p15:clr>
            <a:srgbClr val="A4A3A4"/>
          </p15:clr>
        </p15:guide>
        <p15:guide id="18" pos="7380" userDrawn="1">
          <p15:clr>
            <a:srgbClr val="A4A3A4"/>
          </p15:clr>
        </p15:guide>
        <p15:guide id="19" pos="7256"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0000FF"/>
    <a:srgbClr val="0000CC"/>
    <a:srgbClr val="FF9933"/>
    <a:srgbClr val="00CC00"/>
    <a:srgbClr val="00FF00"/>
    <a:srgbClr val="BC141C"/>
    <a:srgbClr val="C00000"/>
    <a:srgbClr val="71BF44"/>
    <a:srgbClr val="B513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8" autoAdjust="0"/>
    <p:restoredTop sz="96837" autoAdjust="0"/>
  </p:normalViewPr>
  <p:slideViewPr>
    <p:cSldViewPr snapToGrid="0" showGuides="1">
      <p:cViewPr varScale="1">
        <p:scale>
          <a:sx n="107" d="100"/>
          <a:sy n="107" d="100"/>
        </p:scale>
        <p:origin x="2646" y="102"/>
      </p:cViewPr>
      <p:guideLst>
        <p:guide orient="horz" pos="1620"/>
        <p:guide pos="2880"/>
        <p:guide orient="horz" pos="3083"/>
        <p:guide pos="309"/>
        <p:guide orient="horz" pos="2074"/>
        <p:guide pos="5535"/>
        <p:guide pos="5443"/>
        <p:guide orient="horz" pos="2160"/>
        <p:guide orient="horz" pos="4111"/>
        <p:guide orient="horz" pos="2765"/>
        <p:guide pos="3840"/>
        <p:guide pos="412"/>
        <p:guide pos="7380"/>
        <p:guide pos="725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p:scale>
          <a:sx n="100" d="100"/>
          <a:sy n="100" d="100"/>
        </p:scale>
        <p:origin x="3396" y="84"/>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5920" tIns="47960" rIns="95920" bIns="47960" rtlCol="0"/>
          <a:lstStyle>
            <a:lvl1pPr algn="l">
              <a:defRPr sz="1400"/>
            </a:lvl1pPr>
          </a:lstStyle>
          <a:p>
            <a:endParaRPr lang="fr-FR"/>
          </a:p>
        </p:txBody>
      </p:sp>
      <p:sp>
        <p:nvSpPr>
          <p:cNvPr id="3" name="Espace réservé de la date 2"/>
          <p:cNvSpPr>
            <a:spLocks noGrp="1"/>
          </p:cNvSpPr>
          <p:nvPr>
            <p:ph type="dt" sz="quarter" idx="1"/>
          </p:nvPr>
        </p:nvSpPr>
        <p:spPr>
          <a:xfrm>
            <a:off x="4021294" y="0"/>
            <a:ext cx="3076363" cy="513508"/>
          </a:xfrm>
          <a:prstGeom prst="rect">
            <a:avLst/>
          </a:prstGeom>
        </p:spPr>
        <p:txBody>
          <a:bodyPr vert="horz" lIns="95920" tIns="47960" rIns="95920" bIns="47960" rtlCol="0"/>
          <a:lstStyle>
            <a:lvl1pPr algn="r">
              <a:defRPr sz="1400"/>
            </a:lvl1pPr>
          </a:lstStyle>
          <a:p>
            <a:fld id="{F481E118-1CEA-43E8-BD51-A8A2CBD62889}" type="datetimeFigureOut">
              <a:rPr lang="fr-FR" smtClean="0"/>
              <a:t>02/05/2023</a:t>
            </a:fld>
            <a:endParaRPr lang="fr-FR"/>
          </a:p>
        </p:txBody>
      </p:sp>
      <p:sp>
        <p:nvSpPr>
          <p:cNvPr id="4" name="Espace réservé du pied de page 3"/>
          <p:cNvSpPr>
            <a:spLocks noGrp="1"/>
          </p:cNvSpPr>
          <p:nvPr>
            <p:ph type="ftr" sz="quarter" idx="2"/>
          </p:nvPr>
        </p:nvSpPr>
        <p:spPr>
          <a:xfrm>
            <a:off x="0" y="9721110"/>
            <a:ext cx="3076363" cy="513507"/>
          </a:xfrm>
          <a:prstGeom prst="rect">
            <a:avLst/>
          </a:prstGeom>
        </p:spPr>
        <p:txBody>
          <a:bodyPr vert="horz" lIns="95920" tIns="47960" rIns="95920" bIns="47960" rtlCol="0" anchor="b"/>
          <a:lstStyle>
            <a:lvl1pPr algn="l">
              <a:defRPr sz="1400"/>
            </a:lvl1pPr>
          </a:lstStyle>
          <a:p>
            <a:endParaRPr lang="fr-FR"/>
          </a:p>
        </p:txBody>
      </p:sp>
      <p:sp>
        <p:nvSpPr>
          <p:cNvPr id="5" name="Espace réservé du numéro de diapositive 4"/>
          <p:cNvSpPr>
            <a:spLocks noGrp="1"/>
          </p:cNvSpPr>
          <p:nvPr>
            <p:ph type="sldNum" sz="quarter" idx="3"/>
          </p:nvPr>
        </p:nvSpPr>
        <p:spPr>
          <a:xfrm>
            <a:off x="4021294" y="9721110"/>
            <a:ext cx="3076363" cy="513507"/>
          </a:xfrm>
          <a:prstGeom prst="rect">
            <a:avLst/>
          </a:prstGeom>
        </p:spPr>
        <p:txBody>
          <a:bodyPr vert="horz" lIns="95920" tIns="47960" rIns="95920" bIns="47960" rtlCol="0" anchor="b"/>
          <a:lstStyle>
            <a:lvl1pPr algn="r">
              <a:defRPr sz="1400"/>
            </a:lvl1pPr>
          </a:lstStyle>
          <a:p>
            <a:fld id="{7CB1C5FA-467D-48F3-9F36-205F533C0F0C}" type="slidenum">
              <a:rPr lang="fr-FR" smtClean="0"/>
              <a:t>‹N°›</a:t>
            </a:fld>
            <a:endParaRPr lang="fr-FR"/>
          </a:p>
        </p:txBody>
      </p:sp>
    </p:spTree>
    <p:extLst>
      <p:ext uri="{BB962C8B-B14F-4D97-AF65-F5344CB8AC3E}">
        <p14:creationId xmlns:p14="http://schemas.microsoft.com/office/powerpoint/2010/main" val="1621208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5920" tIns="47960" rIns="95920" bIns="47960" rtlCol="0"/>
          <a:lstStyle>
            <a:lvl1pPr algn="l">
              <a:defRPr sz="14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5920" tIns="47960" rIns="95920" bIns="47960" rtlCol="0"/>
          <a:lstStyle>
            <a:lvl1pPr algn="r">
              <a:defRPr sz="1400"/>
            </a:lvl1pPr>
          </a:lstStyle>
          <a:p>
            <a:fld id="{F0389419-4E28-4B58-9AA2-383238311FDA}" type="datetimeFigureOut">
              <a:rPr lang="fr-FR" smtClean="0"/>
              <a:t>02/05/2023</a:t>
            </a:fld>
            <a:endParaRPr lang="fr-FR"/>
          </a:p>
        </p:txBody>
      </p:sp>
      <p:sp>
        <p:nvSpPr>
          <p:cNvPr id="4" name="Espace réservé de l'image des diapositives 3"/>
          <p:cNvSpPr>
            <a:spLocks noGrp="1" noRot="1" noChangeAspect="1"/>
          </p:cNvSpPr>
          <p:nvPr>
            <p:ph type="sldImg" idx="2"/>
          </p:nvPr>
        </p:nvSpPr>
        <p:spPr>
          <a:xfrm>
            <a:off x="476250" y="1277938"/>
            <a:ext cx="6146800" cy="3457575"/>
          </a:xfrm>
          <a:prstGeom prst="rect">
            <a:avLst/>
          </a:prstGeom>
          <a:noFill/>
          <a:ln w="12700">
            <a:solidFill>
              <a:prstClr val="black"/>
            </a:solidFill>
          </a:ln>
        </p:spPr>
        <p:txBody>
          <a:bodyPr vert="horz" lIns="95920" tIns="47960" rIns="95920" bIns="47960" rtlCol="0" anchor="ctr"/>
          <a:lstStyle/>
          <a:p>
            <a:endParaRPr lang="fr-FR"/>
          </a:p>
        </p:txBody>
      </p:sp>
      <p:sp>
        <p:nvSpPr>
          <p:cNvPr id="5" name="Espace réservé des notes 4"/>
          <p:cNvSpPr>
            <a:spLocks noGrp="1"/>
          </p:cNvSpPr>
          <p:nvPr>
            <p:ph type="body" sz="quarter" idx="3"/>
          </p:nvPr>
        </p:nvSpPr>
        <p:spPr>
          <a:xfrm>
            <a:off x="709930" y="4925410"/>
            <a:ext cx="5679440" cy="4029879"/>
          </a:xfrm>
          <a:prstGeom prst="rect">
            <a:avLst/>
          </a:prstGeom>
        </p:spPr>
        <p:txBody>
          <a:bodyPr vert="horz" lIns="95920" tIns="47960" rIns="95920" bIns="4796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10"/>
            <a:ext cx="3076363" cy="513507"/>
          </a:xfrm>
          <a:prstGeom prst="rect">
            <a:avLst/>
          </a:prstGeom>
        </p:spPr>
        <p:txBody>
          <a:bodyPr vert="horz" lIns="95920" tIns="47960" rIns="95920" bIns="47960" rtlCol="0" anchor="b"/>
          <a:lstStyle>
            <a:lvl1pPr algn="l">
              <a:defRPr sz="1400"/>
            </a:lvl1pPr>
          </a:lstStyle>
          <a:p>
            <a:endParaRPr lang="fr-FR"/>
          </a:p>
        </p:txBody>
      </p:sp>
      <p:sp>
        <p:nvSpPr>
          <p:cNvPr id="7" name="Espace réservé du numéro de diapositive 6"/>
          <p:cNvSpPr>
            <a:spLocks noGrp="1"/>
          </p:cNvSpPr>
          <p:nvPr>
            <p:ph type="sldNum" sz="quarter" idx="5"/>
          </p:nvPr>
        </p:nvSpPr>
        <p:spPr>
          <a:xfrm>
            <a:off x="4021294" y="9721110"/>
            <a:ext cx="3076363" cy="513507"/>
          </a:xfrm>
          <a:prstGeom prst="rect">
            <a:avLst/>
          </a:prstGeom>
        </p:spPr>
        <p:txBody>
          <a:bodyPr vert="horz" lIns="95920" tIns="47960" rIns="95920" bIns="47960" rtlCol="0" anchor="b"/>
          <a:lstStyle>
            <a:lvl1pPr algn="r">
              <a:defRPr sz="1400"/>
            </a:lvl1pPr>
          </a:lstStyle>
          <a:p>
            <a:fld id="{39DC57ED-270C-43E3-91AA-48F4CC193819}" type="slidenum">
              <a:rPr lang="fr-FR" smtClean="0"/>
              <a:t>‹N°›</a:t>
            </a:fld>
            <a:endParaRPr lang="fr-FR"/>
          </a:p>
        </p:txBody>
      </p:sp>
    </p:spTree>
    <p:extLst>
      <p:ext uri="{BB962C8B-B14F-4D97-AF65-F5344CB8AC3E}">
        <p14:creationId xmlns:p14="http://schemas.microsoft.com/office/powerpoint/2010/main" val="96513307"/>
      </p:ext>
    </p:extLst>
  </p:cSld>
  <p:clrMap bg1="lt1" tx1="dk1" bg2="lt2" tx2="dk2" accent1="accent1" accent2="accent2" accent3="accent3" accent4="accent4" accent5="accent5" accent6="accent6" hlink="hlink" folHlink="folHlink"/>
  <p:notesStyle>
    <a:lvl1pPr marL="0" algn="l" defTabSz="1277234" rtl="0" eaLnBrk="1" latinLnBrk="0" hangingPunct="1">
      <a:defRPr sz="1700" kern="1200">
        <a:solidFill>
          <a:schemeClr val="tx1"/>
        </a:solidFill>
        <a:latin typeface="+mn-lt"/>
        <a:ea typeface="+mn-ea"/>
        <a:cs typeface="+mn-cs"/>
      </a:defRPr>
    </a:lvl1pPr>
    <a:lvl2pPr marL="638617" algn="l" defTabSz="1277234" rtl="0" eaLnBrk="1" latinLnBrk="0" hangingPunct="1">
      <a:defRPr sz="1700" kern="1200">
        <a:solidFill>
          <a:schemeClr val="tx1"/>
        </a:solidFill>
        <a:latin typeface="+mn-lt"/>
        <a:ea typeface="+mn-ea"/>
        <a:cs typeface="+mn-cs"/>
      </a:defRPr>
    </a:lvl2pPr>
    <a:lvl3pPr marL="1277234" algn="l" defTabSz="1277234" rtl="0" eaLnBrk="1" latinLnBrk="0" hangingPunct="1">
      <a:defRPr sz="1700" kern="1200">
        <a:solidFill>
          <a:schemeClr val="tx1"/>
        </a:solidFill>
        <a:latin typeface="+mn-lt"/>
        <a:ea typeface="+mn-ea"/>
        <a:cs typeface="+mn-cs"/>
      </a:defRPr>
    </a:lvl3pPr>
    <a:lvl4pPr marL="1915851" algn="l" defTabSz="1277234" rtl="0" eaLnBrk="1" latinLnBrk="0" hangingPunct="1">
      <a:defRPr sz="1700" kern="1200">
        <a:solidFill>
          <a:schemeClr val="tx1"/>
        </a:solidFill>
        <a:latin typeface="+mn-lt"/>
        <a:ea typeface="+mn-ea"/>
        <a:cs typeface="+mn-cs"/>
      </a:defRPr>
    </a:lvl4pPr>
    <a:lvl5pPr marL="2554468" algn="l" defTabSz="1277234" rtl="0" eaLnBrk="1" latinLnBrk="0" hangingPunct="1">
      <a:defRPr sz="1700" kern="1200">
        <a:solidFill>
          <a:schemeClr val="tx1"/>
        </a:solidFill>
        <a:latin typeface="+mn-lt"/>
        <a:ea typeface="+mn-ea"/>
        <a:cs typeface="+mn-cs"/>
      </a:defRPr>
    </a:lvl5pPr>
    <a:lvl6pPr marL="3193085" algn="l" defTabSz="1277234" rtl="0" eaLnBrk="1" latinLnBrk="0" hangingPunct="1">
      <a:defRPr sz="1700" kern="1200">
        <a:solidFill>
          <a:schemeClr val="tx1"/>
        </a:solidFill>
        <a:latin typeface="+mn-lt"/>
        <a:ea typeface="+mn-ea"/>
        <a:cs typeface="+mn-cs"/>
      </a:defRPr>
    </a:lvl6pPr>
    <a:lvl7pPr marL="3831702" algn="l" defTabSz="1277234" rtl="0" eaLnBrk="1" latinLnBrk="0" hangingPunct="1">
      <a:defRPr sz="1700" kern="1200">
        <a:solidFill>
          <a:schemeClr val="tx1"/>
        </a:solidFill>
        <a:latin typeface="+mn-lt"/>
        <a:ea typeface="+mn-ea"/>
        <a:cs typeface="+mn-cs"/>
      </a:defRPr>
    </a:lvl7pPr>
    <a:lvl8pPr marL="4470319" algn="l" defTabSz="1277234" rtl="0" eaLnBrk="1" latinLnBrk="0" hangingPunct="1">
      <a:defRPr sz="1700" kern="1200">
        <a:solidFill>
          <a:schemeClr val="tx1"/>
        </a:solidFill>
        <a:latin typeface="+mn-lt"/>
        <a:ea typeface="+mn-ea"/>
        <a:cs typeface="+mn-cs"/>
      </a:defRPr>
    </a:lvl8pPr>
    <a:lvl9pPr marL="5108936" algn="l" defTabSz="1277234" rtl="0" eaLnBrk="1" latinLnBrk="0" hangingPunct="1">
      <a:defRPr sz="17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ueil">
    <p:spTree>
      <p:nvGrpSpPr>
        <p:cNvPr id="1" name=""/>
        <p:cNvGrpSpPr/>
        <p:nvPr/>
      </p:nvGrpSpPr>
      <p:grpSpPr>
        <a:xfrm>
          <a:off x="0" y="0"/>
          <a:ext cx="0" cy="0"/>
          <a:chOff x="0" y="0"/>
          <a:chExt cx="0" cy="0"/>
        </a:xfrm>
      </p:grpSpPr>
      <p:sp>
        <p:nvSpPr>
          <p:cNvPr id="5" name="Rectangle 4"/>
          <p:cNvSpPr/>
          <p:nvPr userDrawn="1"/>
        </p:nvSpPr>
        <p:spPr>
          <a:xfrm>
            <a:off x="3" y="597121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pic>
        <p:nvPicPr>
          <p:cNvPr id="6" name="Picture 8" descr="fondCEA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7" y="-40641"/>
            <a:ext cx="12205547" cy="6011852"/>
          </a:xfrm>
          <a:prstGeom prst="rect">
            <a:avLst/>
          </a:prstGeom>
        </p:spPr>
      </p:pic>
      <p:sp>
        <p:nvSpPr>
          <p:cNvPr id="10" name="Titre 3"/>
          <p:cNvSpPr txBox="1">
            <a:spLocks/>
          </p:cNvSpPr>
          <p:nvPr userDrawn="1"/>
        </p:nvSpPr>
        <p:spPr>
          <a:xfrm>
            <a:off x="1124368" y="3757134"/>
            <a:ext cx="10480896" cy="350340"/>
          </a:xfrm>
          <a:prstGeom prst="rect">
            <a:avLst/>
          </a:prstGeom>
        </p:spPr>
        <p:txBody>
          <a:bodyPr lIns="127723" tIns="63862" rIns="127723" bIns="63862">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700" noProof="0" dirty="0">
                <a:solidFill>
                  <a:schemeClr val="bg1"/>
                </a:solidFill>
                <a:latin typeface="Calibri"/>
                <a:cs typeface="Calibri"/>
              </a:rPr>
              <a:t>DE LA RECHERCHE À L’INDUSTRIE</a:t>
            </a:r>
          </a:p>
        </p:txBody>
      </p:sp>
      <p:sp>
        <p:nvSpPr>
          <p:cNvPr id="11" name="ZoneTexte 10"/>
          <p:cNvSpPr txBox="1"/>
          <p:nvPr userDrawn="1"/>
        </p:nvSpPr>
        <p:spPr>
          <a:xfrm>
            <a:off x="1113036" y="6158143"/>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3" name="Espace réservé du texte 12"/>
          <p:cNvSpPr>
            <a:spLocks noGrp="1"/>
          </p:cNvSpPr>
          <p:nvPr>
            <p:ph type="body" sz="quarter" idx="10" hasCustomPrompt="1"/>
          </p:nvPr>
        </p:nvSpPr>
        <p:spPr>
          <a:xfrm>
            <a:off x="1124369" y="4461091"/>
            <a:ext cx="8763803" cy="599869"/>
          </a:xfrm>
        </p:spPr>
        <p:txBody>
          <a:bodyPr wrap="square">
            <a:spAutoFit/>
          </a:bodyPr>
          <a:lstStyle>
            <a:lvl1pPr marL="0" indent="0">
              <a:buFontTx/>
              <a:buNone/>
              <a:defRPr sz="3400" b="1">
                <a:solidFill>
                  <a:schemeClr val="bg1"/>
                </a:solidFill>
              </a:defRPr>
            </a:lvl1pPr>
          </a:lstStyle>
          <a:p>
            <a:pPr lvl="0"/>
            <a:r>
              <a:rPr lang="fr-FR" noProof="0" dirty="0"/>
              <a:t>TITRE À VENIR</a:t>
            </a:r>
          </a:p>
        </p:txBody>
      </p:sp>
      <p:sp>
        <p:nvSpPr>
          <p:cNvPr id="18" name="Espace réservé du texte 12"/>
          <p:cNvSpPr>
            <a:spLocks noGrp="1"/>
          </p:cNvSpPr>
          <p:nvPr>
            <p:ph type="body" sz="quarter" idx="11" hasCustomPrompt="1"/>
          </p:nvPr>
        </p:nvSpPr>
        <p:spPr>
          <a:xfrm>
            <a:off x="1124369" y="5122103"/>
            <a:ext cx="3922680" cy="309021"/>
          </a:xfrm>
        </p:spPr>
        <p:txBody>
          <a:bodyPr wrap="square">
            <a:spAutoFit/>
          </a:bodyPr>
          <a:lstStyle>
            <a:lvl1pPr marL="0" indent="0">
              <a:buFontTx/>
              <a:buNone/>
              <a:defRPr sz="1300" b="0">
                <a:solidFill>
                  <a:schemeClr val="bg1"/>
                </a:solidFill>
              </a:defRPr>
            </a:lvl1pPr>
          </a:lstStyle>
          <a:p>
            <a:pPr lvl="0"/>
            <a:fld id="{ED1C4103-FF01-4613-BB77-A54429AC18D2}" type="datetime4">
              <a:rPr lang="fr-FR" noProof="0" smtClean="0"/>
              <a:t>20 mai 2019</a:t>
            </a:fld>
            <a:endParaRPr lang="fr-FR" noProof="0" dirty="0"/>
          </a:p>
        </p:txBody>
      </p:sp>
      <p:sp>
        <p:nvSpPr>
          <p:cNvPr id="9" name="Espace réservé du texte 12"/>
          <p:cNvSpPr>
            <a:spLocks noGrp="1"/>
          </p:cNvSpPr>
          <p:nvPr>
            <p:ph type="body" sz="quarter" idx="12" hasCustomPrompt="1"/>
          </p:nvPr>
        </p:nvSpPr>
        <p:spPr>
          <a:xfrm>
            <a:off x="1113036" y="5469234"/>
            <a:ext cx="3922680" cy="378270"/>
          </a:xfrm>
        </p:spPr>
        <p:txBody>
          <a:bodyPr wrap="square">
            <a:spAutoFit/>
          </a:bodyPr>
          <a:lstStyle>
            <a:lvl1pPr marL="0" indent="0">
              <a:buFontTx/>
              <a:buNone/>
              <a:defRPr sz="1800" b="0">
                <a:solidFill>
                  <a:schemeClr val="bg1"/>
                </a:solidFill>
              </a:defRPr>
            </a:lvl1pPr>
          </a:lstStyle>
          <a:p>
            <a:pPr lvl="0"/>
            <a:r>
              <a:rPr lang="fr-FR" noProof="0" dirty="0"/>
              <a:t>Auteur</a:t>
            </a:r>
          </a:p>
        </p:txBody>
      </p:sp>
      <p:pic>
        <p:nvPicPr>
          <p:cNvPr id="12" name="Picture 9" descr="cea_logo_small2.jpg">
            <a:extLst>
              <a:ext uri="{FF2B5EF4-FFF2-40B4-BE49-F238E27FC236}">
                <a16:creationId xmlns:a16="http://schemas.microsoft.com/office/drawing/2014/main" id="{61A89C60-6BFE-4912-9B9B-D56E846D59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76" y="1861047"/>
            <a:ext cx="1942272" cy="1585387"/>
          </a:xfrm>
          <a:prstGeom prst="rect">
            <a:avLst/>
          </a:prstGeom>
          <a:effectLst>
            <a:outerShdw blurRad="517525" dist="38100" dir="2700000" algn="tl" rotWithShape="0">
              <a:srgbClr val="000000">
                <a:alpha val="33000"/>
              </a:srgbClr>
            </a:outerShdw>
          </a:effectLst>
        </p:spPr>
      </p:pic>
    </p:spTree>
    <p:extLst>
      <p:ext uri="{BB962C8B-B14F-4D97-AF65-F5344CB8AC3E}">
        <p14:creationId xmlns:p14="http://schemas.microsoft.com/office/powerpoint/2010/main" val="38894683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e d'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DDA024-CC5C-49D4-9EDE-B13C9CE4F869}"/>
              </a:ext>
            </a:extLst>
          </p:cNvPr>
          <p:cNvSpPr>
            <a:spLocks noGrp="1"/>
          </p:cNvSpPr>
          <p:nvPr>
            <p:ph type="title"/>
          </p:nvPr>
        </p:nvSpPr>
        <p:spPr/>
        <p:txBody>
          <a:bodyPr/>
          <a:lstStyle/>
          <a:p>
            <a:r>
              <a:rPr lang="fr-FR" smtClean="0"/>
              <a:t>Modifiez le style du titre</a:t>
            </a:r>
            <a:endParaRPr lang="fr-FR"/>
          </a:p>
        </p:txBody>
      </p:sp>
      <p:sp>
        <p:nvSpPr>
          <p:cNvPr id="3" name="Espace réservé du numéro de diapositive 2">
            <a:extLst>
              <a:ext uri="{FF2B5EF4-FFF2-40B4-BE49-F238E27FC236}">
                <a16:creationId xmlns:a16="http://schemas.microsoft.com/office/drawing/2014/main" id="{76952101-6F0D-4470-B900-D7C009A8362C}"/>
              </a:ext>
            </a:extLst>
          </p:cNvPr>
          <p:cNvSpPr>
            <a:spLocks noGrp="1"/>
          </p:cNvSpPr>
          <p:nvPr>
            <p:ph type="sldNum" sz="quarter" idx="10"/>
          </p:nvPr>
        </p:nvSpPr>
        <p:spPr/>
        <p:txBody>
          <a:bodyPr/>
          <a:lstStyle/>
          <a:p>
            <a:pPr algn="ctr"/>
            <a:fld id="{53F0B3ED-4F75-49BF-B028-1A262D3A6E64}" type="slidenum">
              <a:rPr lang="fr-FR" sz="1000" smtClean="0">
                <a:solidFill>
                  <a:schemeClr val="bg1"/>
                </a:solidFill>
                <a:latin typeface="Arial" charset="0"/>
                <a:ea typeface="Arial" charset="0"/>
                <a:cs typeface="Arial" charset="0"/>
              </a:rPr>
              <a:t>‹N°›</a:t>
            </a:fld>
            <a:endParaRPr lang="fr-FR" sz="1000" dirty="0">
              <a:solidFill>
                <a:schemeClr val="bg1"/>
              </a:solidFill>
              <a:latin typeface="Arial" charset="0"/>
              <a:ea typeface="Arial" charset="0"/>
              <a:cs typeface="Arial" charset="0"/>
            </a:endParaRPr>
          </a:p>
        </p:txBody>
      </p:sp>
      <p:sp>
        <p:nvSpPr>
          <p:cNvPr id="5" name="Espace réservé pour une image  4">
            <a:extLst>
              <a:ext uri="{FF2B5EF4-FFF2-40B4-BE49-F238E27FC236}">
                <a16:creationId xmlns:a16="http://schemas.microsoft.com/office/drawing/2014/main" id="{60769C5C-EDFB-44C6-A754-7FD9C1B5A1AC}"/>
              </a:ext>
            </a:extLst>
          </p:cNvPr>
          <p:cNvSpPr>
            <a:spLocks noGrp="1"/>
          </p:cNvSpPr>
          <p:nvPr>
            <p:ph type="pic" sz="quarter" idx="11"/>
          </p:nvPr>
        </p:nvSpPr>
        <p:spPr>
          <a:xfrm>
            <a:off x="4622719" y="1358084"/>
            <a:ext cx="1447800" cy="917259"/>
          </a:xfrm>
        </p:spPr>
        <p:txBody>
          <a:bodyPr/>
          <a:lstStyle/>
          <a:p>
            <a:r>
              <a:rPr lang="fr-FR" smtClean="0"/>
              <a:t>Cliquez sur l'icône pour ajouter une image</a:t>
            </a:r>
            <a:endParaRPr lang="fr-FR" dirty="0"/>
          </a:p>
        </p:txBody>
      </p:sp>
      <p:sp>
        <p:nvSpPr>
          <p:cNvPr id="8" name="Espace réservé du texte 7">
            <a:extLst>
              <a:ext uri="{FF2B5EF4-FFF2-40B4-BE49-F238E27FC236}">
                <a16:creationId xmlns:a16="http://schemas.microsoft.com/office/drawing/2014/main" id="{81F07BDA-5AB0-410C-A329-8C06350E1EDE}"/>
              </a:ext>
            </a:extLst>
          </p:cNvPr>
          <p:cNvSpPr>
            <a:spLocks noGrp="1"/>
          </p:cNvSpPr>
          <p:nvPr>
            <p:ph type="body" sz="quarter" idx="13"/>
          </p:nvPr>
        </p:nvSpPr>
        <p:spPr>
          <a:xfrm>
            <a:off x="1333367" y="1358085"/>
            <a:ext cx="3163510" cy="917255"/>
          </a:xfrm>
        </p:spPr>
        <p:txBody>
          <a:bodyPr/>
          <a:lstStyle>
            <a:lvl1pPr>
              <a:defRPr sz="1400"/>
            </a:lvl1pPr>
            <a:lvl2pPr>
              <a:defRPr sz="1200"/>
            </a:lvl2pPr>
            <a:lvl5pPr marL="1915851" indent="0">
              <a:buNone/>
              <a:defRPr/>
            </a:lvl5pPr>
          </a:lstStyle>
          <a:p>
            <a:pPr lvl="0"/>
            <a:r>
              <a:rPr lang="fr-FR" smtClean="0"/>
              <a:t>Modifiez les styles du texte du masque</a:t>
            </a:r>
          </a:p>
          <a:p>
            <a:pPr lvl="1"/>
            <a:r>
              <a:rPr lang="fr-FR" smtClean="0"/>
              <a:t>Deuxième niveau</a:t>
            </a:r>
          </a:p>
        </p:txBody>
      </p:sp>
      <p:cxnSp>
        <p:nvCxnSpPr>
          <p:cNvPr id="10" name="Connecteur droit 9">
            <a:extLst>
              <a:ext uri="{FF2B5EF4-FFF2-40B4-BE49-F238E27FC236}">
                <a16:creationId xmlns:a16="http://schemas.microsoft.com/office/drawing/2014/main" id="{F95E4514-E62C-42B5-BE1E-5F1CD3D2A789}"/>
              </a:ext>
            </a:extLst>
          </p:cNvPr>
          <p:cNvCxnSpPr/>
          <p:nvPr userDrawn="1"/>
        </p:nvCxnSpPr>
        <p:spPr>
          <a:xfrm flipH="1">
            <a:off x="1310932" y="2332809"/>
            <a:ext cx="4759587" cy="0"/>
          </a:xfrm>
          <a:prstGeom prst="line">
            <a:avLst/>
          </a:prstGeom>
          <a:ln w="19050">
            <a:solidFill>
              <a:srgbClr val="71BF44"/>
            </a:solidFill>
          </a:ln>
        </p:spPr>
        <p:style>
          <a:lnRef idx="1">
            <a:schemeClr val="accent2"/>
          </a:lnRef>
          <a:fillRef idx="0">
            <a:schemeClr val="accent2"/>
          </a:fillRef>
          <a:effectRef idx="0">
            <a:schemeClr val="accent2"/>
          </a:effectRef>
          <a:fontRef idx="minor">
            <a:schemeClr val="tx1"/>
          </a:fontRef>
        </p:style>
      </p:cxnSp>
      <p:sp>
        <p:nvSpPr>
          <p:cNvPr id="11" name="Espace réservé du texte 7">
            <a:extLst>
              <a:ext uri="{FF2B5EF4-FFF2-40B4-BE49-F238E27FC236}">
                <a16:creationId xmlns:a16="http://schemas.microsoft.com/office/drawing/2014/main" id="{5C946E34-2083-434D-8404-8F5AEE71F02C}"/>
              </a:ext>
            </a:extLst>
          </p:cNvPr>
          <p:cNvSpPr>
            <a:spLocks noGrp="1"/>
          </p:cNvSpPr>
          <p:nvPr>
            <p:ph type="body" sz="quarter" idx="14"/>
          </p:nvPr>
        </p:nvSpPr>
        <p:spPr>
          <a:xfrm>
            <a:off x="7802399" y="1358085"/>
            <a:ext cx="3145367" cy="917243"/>
          </a:xfrm>
        </p:spPr>
        <p:txBody>
          <a:bodyPr/>
          <a:lstStyle>
            <a:lvl1pPr>
              <a:defRPr sz="1400"/>
            </a:lvl1pPr>
            <a:lvl2pPr>
              <a:defRPr sz="1200"/>
            </a:lvl2pPr>
            <a:lvl5pPr marL="1915851" indent="0">
              <a:buNone/>
              <a:defRPr/>
            </a:lvl5pPr>
          </a:lstStyle>
          <a:p>
            <a:pPr lvl="0"/>
            <a:r>
              <a:rPr lang="fr-FR" smtClean="0"/>
              <a:t>Modifiez les styles du texte du masque</a:t>
            </a:r>
          </a:p>
          <a:p>
            <a:pPr lvl="1"/>
            <a:r>
              <a:rPr lang="fr-FR" smtClean="0"/>
              <a:t>Deuxième niveau</a:t>
            </a:r>
          </a:p>
        </p:txBody>
      </p:sp>
      <p:cxnSp>
        <p:nvCxnSpPr>
          <p:cNvPr id="12" name="Connecteur droit 11">
            <a:extLst>
              <a:ext uri="{FF2B5EF4-FFF2-40B4-BE49-F238E27FC236}">
                <a16:creationId xmlns:a16="http://schemas.microsoft.com/office/drawing/2014/main" id="{6653795C-036F-4780-863C-5F5B75D45AC9}"/>
              </a:ext>
            </a:extLst>
          </p:cNvPr>
          <p:cNvCxnSpPr/>
          <p:nvPr userDrawn="1"/>
        </p:nvCxnSpPr>
        <p:spPr>
          <a:xfrm flipH="1">
            <a:off x="6228757" y="2332809"/>
            <a:ext cx="4759587" cy="0"/>
          </a:xfrm>
          <a:prstGeom prst="line">
            <a:avLst/>
          </a:prstGeom>
          <a:ln w="19050">
            <a:solidFill>
              <a:srgbClr val="71BF44"/>
            </a:solidFill>
          </a:ln>
        </p:spPr>
        <p:style>
          <a:lnRef idx="1">
            <a:schemeClr val="accent2"/>
          </a:lnRef>
          <a:fillRef idx="0">
            <a:schemeClr val="accent2"/>
          </a:fillRef>
          <a:effectRef idx="0">
            <a:schemeClr val="accent2"/>
          </a:effectRef>
          <a:fontRef idx="minor">
            <a:schemeClr val="tx1"/>
          </a:fontRef>
        </p:style>
      </p:cxnSp>
      <p:sp>
        <p:nvSpPr>
          <p:cNvPr id="31" name="Espace réservé pour une image  4">
            <a:extLst>
              <a:ext uri="{FF2B5EF4-FFF2-40B4-BE49-F238E27FC236}">
                <a16:creationId xmlns:a16="http://schemas.microsoft.com/office/drawing/2014/main" id="{B755FE5F-FBAE-4CEA-8895-84E4F212E519}"/>
              </a:ext>
            </a:extLst>
          </p:cNvPr>
          <p:cNvSpPr>
            <a:spLocks noGrp="1"/>
          </p:cNvSpPr>
          <p:nvPr>
            <p:ph type="pic" sz="quarter" idx="27"/>
          </p:nvPr>
        </p:nvSpPr>
        <p:spPr>
          <a:xfrm>
            <a:off x="6228757" y="1358084"/>
            <a:ext cx="1447800" cy="917251"/>
          </a:xfrm>
        </p:spPr>
        <p:txBody>
          <a:bodyPr/>
          <a:lstStyle/>
          <a:p>
            <a:r>
              <a:rPr lang="fr-FR" smtClean="0"/>
              <a:t>Cliquez sur l'icône pour ajouter une image</a:t>
            </a:r>
            <a:endParaRPr lang="fr-FR"/>
          </a:p>
        </p:txBody>
      </p:sp>
      <p:sp>
        <p:nvSpPr>
          <p:cNvPr id="28" name="Espace réservé pour une image  4">
            <a:extLst>
              <a:ext uri="{FF2B5EF4-FFF2-40B4-BE49-F238E27FC236}">
                <a16:creationId xmlns:a16="http://schemas.microsoft.com/office/drawing/2014/main" id="{22ADC67F-E797-4291-A8E3-0F55CBC95011}"/>
              </a:ext>
            </a:extLst>
          </p:cNvPr>
          <p:cNvSpPr>
            <a:spLocks noGrp="1"/>
          </p:cNvSpPr>
          <p:nvPr>
            <p:ph type="pic" sz="quarter" idx="28"/>
          </p:nvPr>
        </p:nvSpPr>
        <p:spPr>
          <a:xfrm>
            <a:off x="4622719" y="2599419"/>
            <a:ext cx="1447800" cy="917259"/>
          </a:xfrm>
        </p:spPr>
        <p:txBody>
          <a:bodyPr/>
          <a:lstStyle/>
          <a:p>
            <a:r>
              <a:rPr lang="fr-FR" smtClean="0"/>
              <a:t>Cliquez sur l'icône pour ajouter une image</a:t>
            </a:r>
            <a:endParaRPr lang="fr-FR" dirty="0"/>
          </a:p>
        </p:txBody>
      </p:sp>
      <p:sp>
        <p:nvSpPr>
          <p:cNvPr id="29" name="Espace réservé du texte 7">
            <a:extLst>
              <a:ext uri="{FF2B5EF4-FFF2-40B4-BE49-F238E27FC236}">
                <a16:creationId xmlns:a16="http://schemas.microsoft.com/office/drawing/2014/main" id="{8B209393-3874-4ED2-8083-767200A49E1F}"/>
              </a:ext>
            </a:extLst>
          </p:cNvPr>
          <p:cNvSpPr>
            <a:spLocks noGrp="1"/>
          </p:cNvSpPr>
          <p:nvPr>
            <p:ph type="body" sz="quarter" idx="29"/>
          </p:nvPr>
        </p:nvSpPr>
        <p:spPr>
          <a:xfrm>
            <a:off x="1333367" y="2599420"/>
            <a:ext cx="3163510" cy="917255"/>
          </a:xfrm>
        </p:spPr>
        <p:txBody>
          <a:bodyPr/>
          <a:lstStyle>
            <a:lvl1pPr>
              <a:defRPr sz="1400"/>
            </a:lvl1pPr>
            <a:lvl2pPr>
              <a:defRPr sz="1200"/>
            </a:lvl2pPr>
            <a:lvl5pPr marL="1915851" indent="0">
              <a:buNone/>
              <a:defRPr/>
            </a:lvl5pPr>
          </a:lstStyle>
          <a:p>
            <a:pPr lvl="0"/>
            <a:r>
              <a:rPr lang="fr-FR" smtClean="0"/>
              <a:t>Modifiez les styles du texte du masque</a:t>
            </a:r>
          </a:p>
          <a:p>
            <a:pPr lvl="1"/>
            <a:r>
              <a:rPr lang="fr-FR" smtClean="0"/>
              <a:t>Deuxième niveau</a:t>
            </a:r>
          </a:p>
        </p:txBody>
      </p:sp>
      <p:cxnSp>
        <p:nvCxnSpPr>
          <p:cNvPr id="30" name="Connecteur droit 9">
            <a:extLst>
              <a:ext uri="{FF2B5EF4-FFF2-40B4-BE49-F238E27FC236}">
                <a16:creationId xmlns:a16="http://schemas.microsoft.com/office/drawing/2014/main" id="{89635DC8-0DE1-45BF-B660-9978E7ECF557}"/>
              </a:ext>
            </a:extLst>
          </p:cNvPr>
          <p:cNvCxnSpPr/>
          <p:nvPr userDrawn="1"/>
        </p:nvCxnSpPr>
        <p:spPr>
          <a:xfrm flipH="1">
            <a:off x="1310932" y="3574144"/>
            <a:ext cx="4759587" cy="0"/>
          </a:xfrm>
          <a:prstGeom prst="line">
            <a:avLst/>
          </a:prstGeom>
          <a:ln w="19050">
            <a:solidFill>
              <a:srgbClr val="71BF44"/>
            </a:solidFill>
          </a:ln>
        </p:spPr>
        <p:style>
          <a:lnRef idx="1">
            <a:schemeClr val="accent2"/>
          </a:lnRef>
          <a:fillRef idx="0">
            <a:schemeClr val="accent2"/>
          </a:fillRef>
          <a:effectRef idx="0">
            <a:schemeClr val="accent2"/>
          </a:effectRef>
          <a:fontRef idx="minor">
            <a:schemeClr val="tx1"/>
          </a:fontRef>
        </p:style>
      </p:cxnSp>
      <p:sp>
        <p:nvSpPr>
          <p:cNvPr id="50" name="Espace réservé du texte 7">
            <a:extLst>
              <a:ext uri="{FF2B5EF4-FFF2-40B4-BE49-F238E27FC236}">
                <a16:creationId xmlns:a16="http://schemas.microsoft.com/office/drawing/2014/main" id="{9946E2AE-62D6-4FF6-ADAD-DB3C797B84EC}"/>
              </a:ext>
            </a:extLst>
          </p:cNvPr>
          <p:cNvSpPr>
            <a:spLocks noGrp="1"/>
          </p:cNvSpPr>
          <p:nvPr>
            <p:ph type="body" sz="quarter" idx="30"/>
          </p:nvPr>
        </p:nvSpPr>
        <p:spPr>
          <a:xfrm>
            <a:off x="7802399" y="2599420"/>
            <a:ext cx="3145367" cy="917243"/>
          </a:xfrm>
        </p:spPr>
        <p:txBody>
          <a:bodyPr/>
          <a:lstStyle>
            <a:lvl1pPr>
              <a:defRPr sz="1400"/>
            </a:lvl1pPr>
            <a:lvl2pPr>
              <a:defRPr sz="1200"/>
            </a:lvl2pPr>
            <a:lvl5pPr marL="1915851" indent="0">
              <a:buNone/>
              <a:defRPr/>
            </a:lvl5pPr>
          </a:lstStyle>
          <a:p>
            <a:pPr lvl="0"/>
            <a:r>
              <a:rPr lang="fr-FR" smtClean="0"/>
              <a:t>Modifiez les styles du texte du masque</a:t>
            </a:r>
          </a:p>
          <a:p>
            <a:pPr lvl="1"/>
            <a:r>
              <a:rPr lang="fr-FR" smtClean="0"/>
              <a:t>Deuxième niveau</a:t>
            </a:r>
          </a:p>
        </p:txBody>
      </p:sp>
      <p:cxnSp>
        <p:nvCxnSpPr>
          <p:cNvPr id="51" name="Connecteur droit 11">
            <a:extLst>
              <a:ext uri="{FF2B5EF4-FFF2-40B4-BE49-F238E27FC236}">
                <a16:creationId xmlns:a16="http://schemas.microsoft.com/office/drawing/2014/main" id="{F1FD97AF-E44C-4020-83DE-C9ED10C337D5}"/>
              </a:ext>
            </a:extLst>
          </p:cNvPr>
          <p:cNvCxnSpPr/>
          <p:nvPr userDrawn="1"/>
        </p:nvCxnSpPr>
        <p:spPr>
          <a:xfrm flipH="1">
            <a:off x="6228757" y="3574144"/>
            <a:ext cx="4759587" cy="0"/>
          </a:xfrm>
          <a:prstGeom prst="line">
            <a:avLst/>
          </a:prstGeom>
          <a:ln w="19050">
            <a:solidFill>
              <a:srgbClr val="71BF44"/>
            </a:solidFill>
          </a:ln>
        </p:spPr>
        <p:style>
          <a:lnRef idx="1">
            <a:schemeClr val="accent2"/>
          </a:lnRef>
          <a:fillRef idx="0">
            <a:schemeClr val="accent2"/>
          </a:fillRef>
          <a:effectRef idx="0">
            <a:schemeClr val="accent2"/>
          </a:effectRef>
          <a:fontRef idx="minor">
            <a:schemeClr val="tx1"/>
          </a:fontRef>
        </p:style>
      </p:cxnSp>
      <p:sp>
        <p:nvSpPr>
          <p:cNvPr id="52" name="Espace réservé pour une image  4">
            <a:extLst>
              <a:ext uri="{FF2B5EF4-FFF2-40B4-BE49-F238E27FC236}">
                <a16:creationId xmlns:a16="http://schemas.microsoft.com/office/drawing/2014/main" id="{C7A6CB66-2EE7-4D61-B8D8-B792649D9511}"/>
              </a:ext>
            </a:extLst>
          </p:cNvPr>
          <p:cNvSpPr>
            <a:spLocks noGrp="1"/>
          </p:cNvSpPr>
          <p:nvPr>
            <p:ph type="pic" sz="quarter" idx="31"/>
          </p:nvPr>
        </p:nvSpPr>
        <p:spPr>
          <a:xfrm>
            <a:off x="6228757" y="2599419"/>
            <a:ext cx="1447800" cy="917251"/>
          </a:xfrm>
        </p:spPr>
        <p:txBody>
          <a:bodyPr/>
          <a:lstStyle/>
          <a:p>
            <a:r>
              <a:rPr lang="fr-FR" smtClean="0"/>
              <a:t>Cliquez sur l'icône pour ajouter une image</a:t>
            </a:r>
            <a:endParaRPr lang="fr-FR"/>
          </a:p>
        </p:txBody>
      </p:sp>
      <p:sp>
        <p:nvSpPr>
          <p:cNvPr id="59" name="Espace réservé pour une image  4">
            <a:extLst>
              <a:ext uri="{FF2B5EF4-FFF2-40B4-BE49-F238E27FC236}">
                <a16:creationId xmlns:a16="http://schemas.microsoft.com/office/drawing/2014/main" id="{3796C7BE-5840-414D-923B-EAC0AD681468}"/>
              </a:ext>
            </a:extLst>
          </p:cNvPr>
          <p:cNvSpPr>
            <a:spLocks noGrp="1"/>
          </p:cNvSpPr>
          <p:nvPr>
            <p:ph type="pic" sz="quarter" idx="32"/>
          </p:nvPr>
        </p:nvSpPr>
        <p:spPr>
          <a:xfrm>
            <a:off x="4622719" y="3979165"/>
            <a:ext cx="1447800" cy="917259"/>
          </a:xfrm>
        </p:spPr>
        <p:txBody>
          <a:bodyPr/>
          <a:lstStyle/>
          <a:p>
            <a:r>
              <a:rPr lang="fr-FR" smtClean="0"/>
              <a:t>Cliquez sur l'icône pour ajouter une image</a:t>
            </a:r>
            <a:endParaRPr lang="fr-FR" dirty="0"/>
          </a:p>
        </p:txBody>
      </p:sp>
      <p:sp>
        <p:nvSpPr>
          <p:cNvPr id="60" name="Espace réservé du texte 7">
            <a:extLst>
              <a:ext uri="{FF2B5EF4-FFF2-40B4-BE49-F238E27FC236}">
                <a16:creationId xmlns:a16="http://schemas.microsoft.com/office/drawing/2014/main" id="{CE59C844-7624-436B-B75F-12C324F16884}"/>
              </a:ext>
            </a:extLst>
          </p:cNvPr>
          <p:cNvSpPr>
            <a:spLocks noGrp="1"/>
          </p:cNvSpPr>
          <p:nvPr>
            <p:ph type="body" sz="quarter" idx="33"/>
          </p:nvPr>
        </p:nvSpPr>
        <p:spPr>
          <a:xfrm>
            <a:off x="1333367" y="3979166"/>
            <a:ext cx="3163510" cy="917255"/>
          </a:xfrm>
        </p:spPr>
        <p:txBody>
          <a:bodyPr/>
          <a:lstStyle>
            <a:lvl1pPr>
              <a:defRPr sz="1400"/>
            </a:lvl1pPr>
            <a:lvl2pPr>
              <a:defRPr sz="1200"/>
            </a:lvl2pPr>
            <a:lvl5pPr marL="1915851" indent="0">
              <a:buNone/>
              <a:defRPr/>
            </a:lvl5pPr>
          </a:lstStyle>
          <a:p>
            <a:pPr lvl="0"/>
            <a:r>
              <a:rPr lang="fr-FR" smtClean="0"/>
              <a:t>Modifiez les styles du texte du masque</a:t>
            </a:r>
          </a:p>
          <a:p>
            <a:pPr lvl="1"/>
            <a:r>
              <a:rPr lang="fr-FR" smtClean="0"/>
              <a:t>Deuxième niveau</a:t>
            </a:r>
          </a:p>
        </p:txBody>
      </p:sp>
      <p:cxnSp>
        <p:nvCxnSpPr>
          <p:cNvPr id="61" name="Connecteur droit 9">
            <a:extLst>
              <a:ext uri="{FF2B5EF4-FFF2-40B4-BE49-F238E27FC236}">
                <a16:creationId xmlns:a16="http://schemas.microsoft.com/office/drawing/2014/main" id="{9B1F7315-6020-43F3-A5F2-9D49CFABB18F}"/>
              </a:ext>
            </a:extLst>
          </p:cNvPr>
          <p:cNvCxnSpPr/>
          <p:nvPr userDrawn="1"/>
        </p:nvCxnSpPr>
        <p:spPr>
          <a:xfrm flipH="1">
            <a:off x="1310932" y="4953890"/>
            <a:ext cx="4759587" cy="0"/>
          </a:xfrm>
          <a:prstGeom prst="line">
            <a:avLst/>
          </a:prstGeom>
          <a:ln w="19050">
            <a:solidFill>
              <a:srgbClr val="71BF44"/>
            </a:solidFill>
          </a:ln>
        </p:spPr>
        <p:style>
          <a:lnRef idx="1">
            <a:schemeClr val="accent2"/>
          </a:lnRef>
          <a:fillRef idx="0">
            <a:schemeClr val="accent2"/>
          </a:fillRef>
          <a:effectRef idx="0">
            <a:schemeClr val="accent2"/>
          </a:effectRef>
          <a:fontRef idx="minor">
            <a:schemeClr val="tx1"/>
          </a:fontRef>
        </p:style>
      </p:cxnSp>
      <p:sp>
        <p:nvSpPr>
          <p:cNvPr id="62" name="Espace réservé du texte 7">
            <a:extLst>
              <a:ext uri="{FF2B5EF4-FFF2-40B4-BE49-F238E27FC236}">
                <a16:creationId xmlns:a16="http://schemas.microsoft.com/office/drawing/2014/main" id="{4B68E589-D2AB-420B-BDA7-B78434296534}"/>
              </a:ext>
            </a:extLst>
          </p:cNvPr>
          <p:cNvSpPr>
            <a:spLocks noGrp="1"/>
          </p:cNvSpPr>
          <p:nvPr>
            <p:ph type="body" sz="quarter" idx="34"/>
          </p:nvPr>
        </p:nvSpPr>
        <p:spPr>
          <a:xfrm>
            <a:off x="7802399" y="3979166"/>
            <a:ext cx="3145367" cy="917243"/>
          </a:xfrm>
        </p:spPr>
        <p:txBody>
          <a:bodyPr/>
          <a:lstStyle>
            <a:lvl1pPr>
              <a:defRPr sz="1400"/>
            </a:lvl1pPr>
            <a:lvl2pPr>
              <a:defRPr sz="1200"/>
            </a:lvl2pPr>
            <a:lvl5pPr marL="1915851" indent="0">
              <a:buNone/>
              <a:defRPr/>
            </a:lvl5pPr>
          </a:lstStyle>
          <a:p>
            <a:pPr lvl="0"/>
            <a:r>
              <a:rPr lang="fr-FR" smtClean="0"/>
              <a:t>Modifiez les styles du texte du masque</a:t>
            </a:r>
          </a:p>
          <a:p>
            <a:pPr lvl="1"/>
            <a:r>
              <a:rPr lang="fr-FR" smtClean="0"/>
              <a:t>Deuxième niveau</a:t>
            </a:r>
          </a:p>
        </p:txBody>
      </p:sp>
      <p:cxnSp>
        <p:nvCxnSpPr>
          <p:cNvPr id="63" name="Connecteur droit 11">
            <a:extLst>
              <a:ext uri="{FF2B5EF4-FFF2-40B4-BE49-F238E27FC236}">
                <a16:creationId xmlns:a16="http://schemas.microsoft.com/office/drawing/2014/main" id="{29D8923A-A92A-409D-890D-0ADA5FE8AE8B}"/>
              </a:ext>
            </a:extLst>
          </p:cNvPr>
          <p:cNvCxnSpPr/>
          <p:nvPr userDrawn="1"/>
        </p:nvCxnSpPr>
        <p:spPr>
          <a:xfrm flipH="1">
            <a:off x="6228757" y="4953890"/>
            <a:ext cx="4759587" cy="0"/>
          </a:xfrm>
          <a:prstGeom prst="line">
            <a:avLst/>
          </a:prstGeom>
          <a:ln w="19050">
            <a:solidFill>
              <a:srgbClr val="71BF44"/>
            </a:solidFill>
          </a:ln>
        </p:spPr>
        <p:style>
          <a:lnRef idx="1">
            <a:schemeClr val="accent2"/>
          </a:lnRef>
          <a:fillRef idx="0">
            <a:schemeClr val="accent2"/>
          </a:fillRef>
          <a:effectRef idx="0">
            <a:schemeClr val="accent2"/>
          </a:effectRef>
          <a:fontRef idx="minor">
            <a:schemeClr val="tx1"/>
          </a:fontRef>
        </p:style>
      </p:cxnSp>
      <p:sp>
        <p:nvSpPr>
          <p:cNvPr id="64" name="Espace réservé pour une image  4">
            <a:extLst>
              <a:ext uri="{FF2B5EF4-FFF2-40B4-BE49-F238E27FC236}">
                <a16:creationId xmlns:a16="http://schemas.microsoft.com/office/drawing/2014/main" id="{C520D07C-5182-487C-93B4-740F5F6694B7}"/>
              </a:ext>
            </a:extLst>
          </p:cNvPr>
          <p:cNvSpPr>
            <a:spLocks noGrp="1"/>
          </p:cNvSpPr>
          <p:nvPr>
            <p:ph type="pic" sz="quarter" idx="35"/>
          </p:nvPr>
        </p:nvSpPr>
        <p:spPr>
          <a:xfrm>
            <a:off x="6228757" y="3979165"/>
            <a:ext cx="1447800" cy="917251"/>
          </a:xfrm>
        </p:spPr>
        <p:txBody>
          <a:bodyPr/>
          <a:lstStyle/>
          <a:p>
            <a:r>
              <a:rPr lang="fr-FR" smtClean="0"/>
              <a:t>Cliquez sur l'icône pour ajouter une image</a:t>
            </a:r>
            <a:endParaRPr lang="fr-FR"/>
          </a:p>
        </p:txBody>
      </p:sp>
      <p:sp>
        <p:nvSpPr>
          <p:cNvPr id="65" name="Espace réservé pour une image  4">
            <a:extLst>
              <a:ext uri="{FF2B5EF4-FFF2-40B4-BE49-F238E27FC236}">
                <a16:creationId xmlns:a16="http://schemas.microsoft.com/office/drawing/2014/main" id="{88E492D9-B1FB-497C-AE54-9777D95A617A}"/>
              </a:ext>
            </a:extLst>
          </p:cNvPr>
          <p:cNvSpPr>
            <a:spLocks noGrp="1"/>
          </p:cNvSpPr>
          <p:nvPr>
            <p:ph type="pic" sz="quarter" idx="36"/>
          </p:nvPr>
        </p:nvSpPr>
        <p:spPr>
          <a:xfrm>
            <a:off x="4626660" y="5228680"/>
            <a:ext cx="1447800" cy="917259"/>
          </a:xfrm>
        </p:spPr>
        <p:txBody>
          <a:bodyPr/>
          <a:lstStyle/>
          <a:p>
            <a:r>
              <a:rPr lang="fr-FR" smtClean="0"/>
              <a:t>Cliquez sur l'icône pour ajouter une image</a:t>
            </a:r>
            <a:endParaRPr lang="fr-FR" dirty="0"/>
          </a:p>
        </p:txBody>
      </p:sp>
      <p:sp>
        <p:nvSpPr>
          <p:cNvPr id="66" name="Espace réservé du texte 7">
            <a:extLst>
              <a:ext uri="{FF2B5EF4-FFF2-40B4-BE49-F238E27FC236}">
                <a16:creationId xmlns:a16="http://schemas.microsoft.com/office/drawing/2014/main" id="{7EC16F37-C59A-4483-A7AC-A499B083B309}"/>
              </a:ext>
            </a:extLst>
          </p:cNvPr>
          <p:cNvSpPr>
            <a:spLocks noGrp="1"/>
          </p:cNvSpPr>
          <p:nvPr>
            <p:ph type="body" sz="quarter" idx="37"/>
          </p:nvPr>
        </p:nvSpPr>
        <p:spPr>
          <a:xfrm>
            <a:off x="1337308" y="5228681"/>
            <a:ext cx="3163510" cy="917255"/>
          </a:xfrm>
        </p:spPr>
        <p:txBody>
          <a:bodyPr/>
          <a:lstStyle>
            <a:lvl1pPr>
              <a:defRPr sz="1400"/>
            </a:lvl1pPr>
            <a:lvl2pPr>
              <a:defRPr sz="1200"/>
            </a:lvl2pPr>
            <a:lvl5pPr marL="1915851" indent="0">
              <a:buNone/>
              <a:defRPr/>
            </a:lvl5pPr>
          </a:lstStyle>
          <a:p>
            <a:pPr lvl="0"/>
            <a:r>
              <a:rPr lang="fr-FR" smtClean="0"/>
              <a:t>Modifiez les styles du texte du masque</a:t>
            </a:r>
          </a:p>
          <a:p>
            <a:pPr lvl="1"/>
            <a:r>
              <a:rPr lang="fr-FR" smtClean="0"/>
              <a:t>Deuxième niveau</a:t>
            </a:r>
          </a:p>
        </p:txBody>
      </p:sp>
      <p:cxnSp>
        <p:nvCxnSpPr>
          <p:cNvPr id="67" name="Connecteur droit 9">
            <a:extLst>
              <a:ext uri="{FF2B5EF4-FFF2-40B4-BE49-F238E27FC236}">
                <a16:creationId xmlns:a16="http://schemas.microsoft.com/office/drawing/2014/main" id="{E75DD157-1B84-4D38-B8C3-CEF8C99055BA}"/>
              </a:ext>
            </a:extLst>
          </p:cNvPr>
          <p:cNvCxnSpPr/>
          <p:nvPr userDrawn="1"/>
        </p:nvCxnSpPr>
        <p:spPr>
          <a:xfrm flipH="1">
            <a:off x="1314873" y="6203405"/>
            <a:ext cx="4759587" cy="0"/>
          </a:xfrm>
          <a:prstGeom prst="line">
            <a:avLst/>
          </a:prstGeom>
          <a:ln w="19050">
            <a:solidFill>
              <a:srgbClr val="71BF44"/>
            </a:solidFill>
          </a:ln>
        </p:spPr>
        <p:style>
          <a:lnRef idx="1">
            <a:schemeClr val="accent2"/>
          </a:lnRef>
          <a:fillRef idx="0">
            <a:schemeClr val="accent2"/>
          </a:fillRef>
          <a:effectRef idx="0">
            <a:schemeClr val="accent2"/>
          </a:effectRef>
          <a:fontRef idx="minor">
            <a:schemeClr val="tx1"/>
          </a:fontRef>
        </p:style>
      </p:cxnSp>
      <p:sp>
        <p:nvSpPr>
          <p:cNvPr id="68" name="Espace réservé du texte 7">
            <a:extLst>
              <a:ext uri="{FF2B5EF4-FFF2-40B4-BE49-F238E27FC236}">
                <a16:creationId xmlns:a16="http://schemas.microsoft.com/office/drawing/2014/main" id="{31812CFC-354D-4188-A115-40F9E1BE959F}"/>
              </a:ext>
            </a:extLst>
          </p:cNvPr>
          <p:cNvSpPr>
            <a:spLocks noGrp="1"/>
          </p:cNvSpPr>
          <p:nvPr>
            <p:ph type="body" sz="quarter" idx="38"/>
          </p:nvPr>
        </p:nvSpPr>
        <p:spPr>
          <a:xfrm>
            <a:off x="7806340" y="5228681"/>
            <a:ext cx="3145367" cy="917243"/>
          </a:xfrm>
        </p:spPr>
        <p:txBody>
          <a:bodyPr/>
          <a:lstStyle>
            <a:lvl1pPr>
              <a:defRPr sz="1400"/>
            </a:lvl1pPr>
            <a:lvl2pPr>
              <a:defRPr sz="1200"/>
            </a:lvl2pPr>
            <a:lvl5pPr marL="1915851" indent="0">
              <a:buNone/>
              <a:defRPr/>
            </a:lvl5pPr>
          </a:lstStyle>
          <a:p>
            <a:pPr lvl="0"/>
            <a:r>
              <a:rPr lang="fr-FR" smtClean="0"/>
              <a:t>Modifiez les styles du texte du masque</a:t>
            </a:r>
          </a:p>
          <a:p>
            <a:pPr lvl="1"/>
            <a:r>
              <a:rPr lang="fr-FR" smtClean="0"/>
              <a:t>Deuxième niveau</a:t>
            </a:r>
          </a:p>
        </p:txBody>
      </p:sp>
      <p:cxnSp>
        <p:nvCxnSpPr>
          <p:cNvPr id="69" name="Connecteur droit 11">
            <a:extLst>
              <a:ext uri="{FF2B5EF4-FFF2-40B4-BE49-F238E27FC236}">
                <a16:creationId xmlns:a16="http://schemas.microsoft.com/office/drawing/2014/main" id="{DF7F2929-78B2-469D-8E02-2703095EC7FF}"/>
              </a:ext>
            </a:extLst>
          </p:cNvPr>
          <p:cNvCxnSpPr/>
          <p:nvPr userDrawn="1"/>
        </p:nvCxnSpPr>
        <p:spPr>
          <a:xfrm flipH="1">
            <a:off x="6232698" y="6203405"/>
            <a:ext cx="4759587" cy="0"/>
          </a:xfrm>
          <a:prstGeom prst="line">
            <a:avLst/>
          </a:prstGeom>
          <a:ln w="19050">
            <a:solidFill>
              <a:srgbClr val="71BF44"/>
            </a:solidFill>
          </a:ln>
        </p:spPr>
        <p:style>
          <a:lnRef idx="1">
            <a:schemeClr val="accent2"/>
          </a:lnRef>
          <a:fillRef idx="0">
            <a:schemeClr val="accent2"/>
          </a:fillRef>
          <a:effectRef idx="0">
            <a:schemeClr val="accent2"/>
          </a:effectRef>
          <a:fontRef idx="minor">
            <a:schemeClr val="tx1"/>
          </a:fontRef>
        </p:style>
      </p:cxnSp>
      <p:sp>
        <p:nvSpPr>
          <p:cNvPr id="70" name="Espace réservé pour une image  4">
            <a:extLst>
              <a:ext uri="{FF2B5EF4-FFF2-40B4-BE49-F238E27FC236}">
                <a16:creationId xmlns:a16="http://schemas.microsoft.com/office/drawing/2014/main" id="{803C1564-8FCE-41DC-879F-588392A66C6B}"/>
              </a:ext>
            </a:extLst>
          </p:cNvPr>
          <p:cNvSpPr>
            <a:spLocks noGrp="1"/>
          </p:cNvSpPr>
          <p:nvPr>
            <p:ph type="pic" sz="quarter" idx="39"/>
          </p:nvPr>
        </p:nvSpPr>
        <p:spPr>
          <a:xfrm>
            <a:off x="6232698" y="5228680"/>
            <a:ext cx="1447800" cy="917251"/>
          </a:xfrm>
        </p:spPr>
        <p:txBody>
          <a:bodyPr/>
          <a:lstStyle/>
          <a:p>
            <a:r>
              <a:rPr lang="fr-FR" smtClean="0"/>
              <a:t>Cliquez sur l'icône pour ajouter une image</a:t>
            </a:r>
            <a:endParaRPr lang="fr-FR"/>
          </a:p>
        </p:txBody>
      </p:sp>
    </p:spTree>
    <p:extLst>
      <p:ext uri="{BB962C8B-B14F-4D97-AF65-F5344CB8AC3E}">
        <p14:creationId xmlns:p14="http://schemas.microsoft.com/office/powerpoint/2010/main" val="2260902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sp>
        <p:nvSpPr>
          <p:cNvPr id="5" name="Rectangle 4"/>
          <p:cNvSpPr/>
          <p:nvPr userDrawn="1"/>
        </p:nvSpPr>
        <p:spPr>
          <a:xfrm>
            <a:off x="3" y="596105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pic>
        <p:nvPicPr>
          <p:cNvPr id="6" name="Picture 1" descr="fondCEA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412"/>
            <a:ext cx="12192000" cy="5998464"/>
          </a:xfrm>
          <a:prstGeom prst="rect">
            <a:avLst/>
          </a:prstGeom>
        </p:spPr>
      </p:pic>
      <p:sp>
        <p:nvSpPr>
          <p:cNvPr id="9" name="Titre 1"/>
          <p:cNvSpPr>
            <a:spLocks noGrp="1"/>
          </p:cNvSpPr>
          <p:nvPr>
            <p:ph type="title" hasCustomPrompt="1"/>
          </p:nvPr>
        </p:nvSpPr>
        <p:spPr>
          <a:xfrm>
            <a:off x="4359965" y="2277417"/>
            <a:ext cx="6354635" cy="624772"/>
          </a:xfrm>
          <a:prstGeom prst="rect">
            <a:avLst/>
          </a:prstGeom>
        </p:spPr>
        <p:txBody>
          <a:bodyPr wrap="square">
            <a:spAutoFit/>
          </a:bodyPr>
          <a:lstStyle>
            <a:lvl1pPr marL="0" marR="0" indent="0" algn="l" defTabSz="957925" rtl="0" eaLnBrk="1" fontAlgn="auto" latinLnBrk="0" hangingPunct="1">
              <a:lnSpc>
                <a:spcPct val="100000"/>
              </a:lnSpc>
              <a:spcBef>
                <a:spcPct val="0"/>
              </a:spcBef>
              <a:spcAft>
                <a:spcPts val="0"/>
              </a:spcAft>
              <a:buClrTx/>
              <a:buSzTx/>
              <a:buFontTx/>
              <a:buNone/>
              <a:tabLst/>
              <a:defRPr lang="fr-FR" sz="3400" kern="1200" dirty="0" smtClean="0">
                <a:solidFill>
                  <a:schemeClr val="bg1"/>
                </a:solidFill>
                <a:latin typeface="Calibri"/>
                <a:ea typeface="+mn-ea"/>
                <a:cs typeface="Calibri"/>
              </a:defRPr>
            </a:lvl1pPr>
          </a:lstStyle>
          <a:p>
            <a:r>
              <a:rPr lang="fr-FR" noProof="0" dirty="0"/>
              <a:t>Merci de votre attention</a:t>
            </a:r>
          </a:p>
        </p:txBody>
      </p:sp>
      <p:sp>
        <p:nvSpPr>
          <p:cNvPr id="10" name="Espace réservé du texte 18"/>
          <p:cNvSpPr>
            <a:spLocks noGrp="1"/>
          </p:cNvSpPr>
          <p:nvPr>
            <p:ph type="body" sz="quarter" idx="10" hasCustomPrompt="1"/>
          </p:nvPr>
        </p:nvSpPr>
        <p:spPr>
          <a:xfrm>
            <a:off x="1322359" y="4403564"/>
            <a:ext cx="9130864" cy="267471"/>
          </a:xfrm>
        </p:spPr>
        <p:txBody>
          <a:bodyPr>
            <a:spAutoFit/>
          </a:bodyPr>
          <a:lstStyle>
            <a:lvl1pPr marL="0" indent="0">
              <a:buFontTx/>
              <a:buNone/>
              <a:defRPr sz="1100" baseline="0">
                <a:solidFill>
                  <a:schemeClr val="tx1">
                    <a:lumMod val="75000"/>
                    <a:lumOff val="25000"/>
                  </a:schemeClr>
                </a:solidFill>
              </a:defRPr>
            </a:lvl1pPr>
          </a:lstStyle>
          <a:p>
            <a:r>
              <a:rPr lang="fr-FR" sz="1000" b="1" noProof="0" dirty="0">
                <a:solidFill>
                  <a:schemeClr val="tx1"/>
                </a:solidFill>
                <a:latin typeface="Calibri"/>
                <a:cs typeface="Calibri"/>
              </a:rPr>
              <a:t>Crédits photos </a:t>
            </a:r>
            <a:r>
              <a:rPr lang="fr-FR" sz="1000" noProof="0" dirty="0">
                <a:solidFill>
                  <a:schemeClr val="tx1"/>
                </a:solidFill>
                <a:latin typeface="Calibri"/>
                <a:cs typeface="Calibri"/>
              </a:rPr>
              <a:t>:</a:t>
            </a:r>
          </a:p>
        </p:txBody>
      </p:sp>
      <p:sp>
        <p:nvSpPr>
          <p:cNvPr id="11" name="Espace réservé du texte 20"/>
          <p:cNvSpPr>
            <a:spLocks noGrp="1"/>
          </p:cNvSpPr>
          <p:nvPr>
            <p:ph type="body" sz="quarter" idx="12" hasCustomPrompt="1"/>
          </p:nvPr>
        </p:nvSpPr>
        <p:spPr>
          <a:xfrm>
            <a:off x="4359965" y="3140287"/>
            <a:ext cx="6285653" cy="405970"/>
          </a:xfrm>
        </p:spPr>
        <p:txBody>
          <a:bodyPr>
            <a:spAutoFit/>
          </a:bodyPr>
          <a:lstStyle>
            <a:lvl1pPr marL="0" indent="0">
              <a:buFontTx/>
              <a:buNone/>
              <a:defRPr lang="fr-FR" sz="2000" kern="1200" smtClean="0">
                <a:solidFill>
                  <a:schemeClr val="bg1"/>
                </a:solidFill>
                <a:latin typeface="Calibri"/>
                <a:cs typeface="Calibri"/>
              </a:defRPr>
            </a:lvl1pPr>
          </a:lstStyle>
          <a:p>
            <a:pPr lvl="0"/>
            <a:r>
              <a:rPr lang="fr-FR" sz="2000" kern="1200" noProof="0" dirty="0">
                <a:solidFill>
                  <a:schemeClr val="bg1"/>
                </a:solidFill>
                <a:latin typeface="Calibri"/>
                <a:ea typeface="+mn-ea"/>
                <a:cs typeface="Calibri"/>
              </a:rPr>
              <a:t>Mise à jour 20 mai 2019</a:t>
            </a:r>
            <a:endParaRPr lang="fr-FR" noProof="0" dirty="0"/>
          </a:p>
        </p:txBody>
      </p:sp>
      <p:sp>
        <p:nvSpPr>
          <p:cNvPr id="12"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4" name="Espace réservé du texte 12"/>
          <p:cNvSpPr>
            <a:spLocks noGrp="1"/>
          </p:cNvSpPr>
          <p:nvPr>
            <p:ph type="body" sz="quarter" idx="13" hasCustomPrompt="1"/>
          </p:nvPr>
        </p:nvSpPr>
        <p:spPr>
          <a:xfrm>
            <a:off x="4339916" y="3564234"/>
            <a:ext cx="3922680" cy="378270"/>
          </a:xfrm>
        </p:spPr>
        <p:txBody>
          <a:bodyPr wrap="square">
            <a:spAutoFit/>
          </a:bodyPr>
          <a:lstStyle>
            <a:lvl1pPr marL="0" indent="0">
              <a:buFontTx/>
              <a:buNone/>
              <a:defRPr sz="1800" b="0">
                <a:solidFill>
                  <a:schemeClr val="bg1"/>
                </a:solidFill>
              </a:defRPr>
            </a:lvl1pPr>
          </a:lstStyle>
          <a:p>
            <a:pPr lvl="0"/>
            <a:r>
              <a:rPr lang="fr-FR" noProof="0" dirty="0"/>
              <a:t>Auteur</a:t>
            </a:r>
          </a:p>
        </p:txBody>
      </p:sp>
      <p:pic>
        <p:nvPicPr>
          <p:cNvPr id="16" name="Picture 9" descr="cea_logo_small2.jpg">
            <a:extLst>
              <a:ext uri="{FF2B5EF4-FFF2-40B4-BE49-F238E27FC236}">
                <a16:creationId xmlns:a16="http://schemas.microsoft.com/office/drawing/2014/main" id="{9ACC02E3-8987-4096-B349-1EDE0C3CF6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76" y="1861047"/>
            <a:ext cx="1942272" cy="1585387"/>
          </a:xfrm>
          <a:prstGeom prst="rect">
            <a:avLst/>
          </a:prstGeom>
          <a:effectLst>
            <a:outerShdw blurRad="517525" dist="38100" dir="2700000" algn="tl" rotWithShape="0">
              <a:srgbClr val="000000">
                <a:alpha val="33000"/>
              </a:srgbClr>
            </a:outerShdw>
          </a:effectLst>
        </p:spPr>
      </p:pic>
    </p:spTree>
    <p:extLst>
      <p:ext uri="{BB962C8B-B14F-4D97-AF65-F5344CB8AC3E}">
        <p14:creationId xmlns:p14="http://schemas.microsoft.com/office/powerpoint/2010/main" val="1977181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5" name="Rectangle 4"/>
          <p:cNvSpPr/>
          <p:nvPr userDrawn="1"/>
        </p:nvSpPr>
        <p:spPr>
          <a:xfrm>
            <a:off x="3" y="596105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pic>
        <p:nvPicPr>
          <p:cNvPr id="6" name="Picture 8" descr="fondCEA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0"/>
            <a:ext cx="12192000" cy="5998464"/>
          </a:xfrm>
          <a:prstGeom prst="rect">
            <a:avLst/>
          </a:prstGeom>
        </p:spPr>
      </p:pic>
      <p:sp>
        <p:nvSpPr>
          <p:cNvPr id="16" name="Titre 3"/>
          <p:cNvSpPr txBox="1">
            <a:spLocks/>
          </p:cNvSpPr>
          <p:nvPr userDrawn="1"/>
        </p:nvSpPr>
        <p:spPr>
          <a:xfrm>
            <a:off x="1124368" y="3757134"/>
            <a:ext cx="10480896" cy="350340"/>
          </a:xfrm>
          <a:prstGeom prst="rect">
            <a:avLst/>
          </a:prstGeom>
        </p:spPr>
        <p:txBody>
          <a:bodyPr lIns="127723" tIns="63862" rIns="127723" bIns="63862">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700" noProof="0" dirty="0">
                <a:solidFill>
                  <a:schemeClr val="bg1"/>
                </a:solidFill>
                <a:latin typeface="Calibri"/>
                <a:cs typeface="Calibri"/>
              </a:rPr>
              <a:t>DE LA RECHERCHE À L’INDUSTRIE</a:t>
            </a:r>
          </a:p>
        </p:txBody>
      </p:sp>
      <p:sp>
        <p:nvSpPr>
          <p:cNvPr id="18" name="Espace réservé du texte 12"/>
          <p:cNvSpPr>
            <a:spLocks noGrp="1"/>
          </p:cNvSpPr>
          <p:nvPr>
            <p:ph type="body" sz="quarter" idx="10" hasCustomPrompt="1"/>
          </p:nvPr>
        </p:nvSpPr>
        <p:spPr>
          <a:xfrm>
            <a:off x="1124369" y="4461091"/>
            <a:ext cx="8763803" cy="599869"/>
          </a:xfrm>
        </p:spPr>
        <p:txBody>
          <a:bodyPr wrap="square">
            <a:spAutoFit/>
          </a:bodyPr>
          <a:lstStyle>
            <a:lvl1pPr marL="0" indent="0">
              <a:buFontTx/>
              <a:buNone/>
              <a:defRPr sz="3400" b="1">
                <a:solidFill>
                  <a:schemeClr val="bg1"/>
                </a:solidFill>
              </a:defRPr>
            </a:lvl1pPr>
          </a:lstStyle>
          <a:p>
            <a:pPr lvl="0"/>
            <a:r>
              <a:rPr lang="fr-FR" noProof="0" dirty="0"/>
              <a:t>Annexes</a:t>
            </a:r>
          </a:p>
        </p:txBody>
      </p:sp>
      <p:sp>
        <p:nvSpPr>
          <p:cNvPr id="19"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20" name="Espace réservé du texte 12"/>
          <p:cNvSpPr>
            <a:spLocks noGrp="1"/>
          </p:cNvSpPr>
          <p:nvPr>
            <p:ph type="body" sz="quarter" idx="11" hasCustomPrompt="1"/>
          </p:nvPr>
        </p:nvSpPr>
        <p:spPr>
          <a:xfrm>
            <a:off x="1124369" y="5122103"/>
            <a:ext cx="3922680" cy="309021"/>
          </a:xfrm>
        </p:spPr>
        <p:txBody>
          <a:bodyPr wrap="square">
            <a:spAutoFit/>
          </a:bodyPr>
          <a:lstStyle>
            <a:lvl1pPr marL="0" indent="0">
              <a:buFontTx/>
              <a:buNone/>
              <a:defRPr sz="1300" b="0">
                <a:solidFill>
                  <a:schemeClr val="bg1"/>
                </a:solidFill>
              </a:defRPr>
            </a:lvl1pPr>
          </a:lstStyle>
          <a:p>
            <a:pPr lvl="0"/>
            <a:r>
              <a:rPr lang="fr-FR" noProof="0" dirty="0"/>
              <a:t>13 mai 2019</a:t>
            </a:r>
          </a:p>
        </p:txBody>
      </p:sp>
      <p:pic>
        <p:nvPicPr>
          <p:cNvPr id="9" name="Picture 9" descr="cea_logo_small2.jpg">
            <a:extLst>
              <a:ext uri="{FF2B5EF4-FFF2-40B4-BE49-F238E27FC236}">
                <a16:creationId xmlns:a16="http://schemas.microsoft.com/office/drawing/2014/main" id="{E3F4C435-57FD-44D7-87B7-AFBBAF1474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76" y="1861047"/>
            <a:ext cx="1942272" cy="1585387"/>
          </a:xfrm>
          <a:prstGeom prst="rect">
            <a:avLst/>
          </a:prstGeom>
          <a:effectLst>
            <a:outerShdw blurRad="517525" dist="38100" dir="2700000" algn="tl" rotWithShape="0">
              <a:srgbClr val="000000">
                <a:alpha val="33000"/>
              </a:srgbClr>
            </a:outerShdw>
          </a:effectLst>
        </p:spPr>
      </p:pic>
    </p:spTree>
    <p:extLst>
      <p:ext uri="{BB962C8B-B14F-4D97-AF65-F5344CB8AC3E}">
        <p14:creationId xmlns:p14="http://schemas.microsoft.com/office/powerpoint/2010/main" val="93149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cueil avec contenu">
    <p:spTree>
      <p:nvGrpSpPr>
        <p:cNvPr id="1" name=""/>
        <p:cNvGrpSpPr/>
        <p:nvPr/>
      </p:nvGrpSpPr>
      <p:grpSpPr>
        <a:xfrm>
          <a:off x="0" y="0"/>
          <a:ext cx="0" cy="0"/>
          <a:chOff x="0" y="0"/>
          <a:chExt cx="0" cy="0"/>
        </a:xfrm>
      </p:grpSpPr>
      <p:sp>
        <p:nvSpPr>
          <p:cNvPr id="4" name="Rectangle 3"/>
          <p:cNvSpPr/>
          <p:nvPr userDrawn="1"/>
        </p:nvSpPr>
        <p:spPr>
          <a:xfrm>
            <a:off x="3" y="597121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pic>
        <p:nvPicPr>
          <p:cNvPr id="5" name="Picture 8" descr="fondCEA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7" y="-40641"/>
            <a:ext cx="12205547" cy="6011852"/>
          </a:xfrm>
          <a:prstGeom prst="rect">
            <a:avLst/>
          </a:prstGeom>
        </p:spPr>
      </p:pic>
      <p:sp>
        <p:nvSpPr>
          <p:cNvPr id="15" name="Espace réservé du texte 12"/>
          <p:cNvSpPr>
            <a:spLocks noGrp="1"/>
          </p:cNvSpPr>
          <p:nvPr>
            <p:ph type="body" sz="quarter" idx="10" hasCustomPrompt="1"/>
          </p:nvPr>
        </p:nvSpPr>
        <p:spPr>
          <a:xfrm>
            <a:off x="1124369" y="4461091"/>
            <a:ext cx="8763803" cy="599869"/>
          </a:xfrm>
        </p:spPr>
        <p:txBody>
          <a:bodyPr wrap="square">
            <a:spAutoFit/>
          </a:bodyPr>
          <a:lstStyle>
            <a:lvl1pPr marL="0" indent="0">
              <a:buFontTx/>
              <a:buNone/>
              <a:defRPr sz="3400" b="1">
                <a:solidFill>
                  <a:schemeClr val="bg1"/>
                </a:solidFill>
              </a:defRPr>
            </a:lvl1pPr>
          </a:lstStyle>
          <a:p>
            <a:pPr lvl="0"/>
            <a:r>
              <a:rPr lang="fr-FR" noProof="0" dirty="0"/>
              <a:t>TITRE À VENIR</a:t>
            </a:r>
          </a:p>
        </p:txBody>
      </p:sp>
      <p:sp>
        <p:nvSpPr>
          <p:cNvPr id="17" name="Titre 3"/>
          <p:cNvSpPr txBox="1">
            <a:spLocks/>
          </p:cNvSpPr>
          <p:nvPr userDrawn="1"/>
        </p:nvSpPr>
        <p:spPr>
          <a:xfrm>
            <a:off x="1124368" y="3757134"/>
            <a:ext cx="10480896" cy="350340"/>
          </a:xfrm>
          <a:prstGeom prst="rect">
            <a:avLst/>
          </a:prstGeom>
        </p:spPr>
        <p:txBody>
          <a:bodyPr lIns="127723" tIns="63862" rIns="127723" bIns="63862">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700" noProof="0" dirty="0">
                <a:solidFill>
                  <a:schemeClr val="bg1"/>
                </a:solidFill>
                <a:latin typeface="Calibri"/>
                <a:cs typeface="Calibri"/>
              </a:rPr>
              <a:t>DE LA RECHERCHE À L’INDUSTRIE</a:t>
            </a:r>
          </a:p>
        </p:txBody>
      </p:sp>
      <p:sp>
        <p:nvSpPr>
          <p:cNvPr id="18"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9" name="Espace réservé du texte 12"/>
          <p:cNvSpPr>
            <a:spLocks noGrp="1"/>
          </p:cNvSpPr>
          <p:nvPr>
            <p:ph type="body" sz="quarter" idx="12" hasCustomPrompt="1"/>
          </p:nvPr>
        </p:nvSpPr>
        <p:spPr>
          <a:xfrm>
            <a:off x="1124369" y="5122103"/>
            <a:ext cx="3922680" cy="309021"/>
          </a:xfrm>
        </p:spPr>
        <p:txBody>
          <a:bodyPr wrap="square">
            <a:spAutoFit/>
          </a:bodyPr>
          <a:lstStyle>
            <a:lvl1pPr marL="0" indent="0">
              <a:buFontTx/>
              <a:buNone/>
              <a:defRPr sz="1300" b="0">
                <a:solidFill>
                  <a:schemeClr val="bg1"/>
                </a:solidFill>
              </a:defRPr>
            </a:lvl1pPr>
          </a:lstStyle>
          <a:p>
            <a:pPr lvl="0"/>
            <a:fld id="{B5559CBA-976B-4265-9B41-694881203DBF}" type="datetime4">
              <a:rPr lang="fr-FR" noProof="0" smtClean="0"/>
              <a:t>20 mai 2019</a:t>
            </a:fld>
            <a:endParaRPr lang="fr-FR" noProof="0" dirty="0"/>
          </a:p>
        </p:txBody>
      </p:sp>
      <p:sp>
        <p:nvSpPr>
          <p:cNvPr id="7" name="Espace réservé du contenu 6"/>
          <p:cNvSpPr>
            <a:spLocks noGrp="1"/>
          </p:cNvSpPr>
          <p:nvPr>
            <p:ph sz="quarter" idx="13"/>
          </p:nvPr>
        </p:nvSpPr>
        <p:spPr>
          <a:xfrm>
            <a:off x="6829779" y="1143001"/>
            <a:ext cx="3668184" cy="163194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12"/>
          <p:cNvSpPr>
            <a:spLocks noGrp="1"/>
          </p:cNvSpPr>
          <p:nvPr>
            <p:ph type="body" sz="quarter" idx="14" hasCustomPrompt="1"/>
          </p:nvPr>
        </p:nvSpPr>
        <p:spPr>
          <a:xfrm>
            <a:off x="1113036" y="5469234"/>
            <a:ext cx="3922680" cy="378270"/>
          </a:xfrm>
        </p:spPr>
        <p:txBody>
          <a:bodyPr wrap="square">
            <a:spAutoFit/>
          </a:bodyPr>
          <a:lstStyle>
            <a:lvl1pPr marL="0" indent="0">
              <a:buFontTx/>
              <a:buNone/>
              <a:defRPr sz="1800" b="0">
                <a:solidFill>
                  <a:schemeClr val="bg1"/>
                </a:solidFill>
              </a:defRPr>
            </a:lvl1pPr>
          </a:lstStyle>
          <a:p>
            <a:pPr lvl="0"/>
            <a:r>
              <a:rPr lang="fr-FR" noProof="0" dirty="0"/>
              <a:t>Auteur</a:t>
            </a:r>
          </a:p>
        </p:txBody>
      </p:sp>
      <p:pic>
        <p:nvPicPr>
          <p:cNvPr id="11" name="Picture 9" descr="cea_logo_small2.jpg">
            <a:extLst>
              <a:ext uri="{FF2B5EF4-FFF2-40B4-BE49-F238E27FC236}">
                <a16:creationId xmlns:a16="http://schemas.microsoft.com/office/drawing/2014/main" id="{2FD105EA-94EE-46C1-B868-95A7A374C9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76" y="1861047"/>
            <a:ext cx="1942272" cy="1585387"/>
          </a:xfrm>
          <a:prstGeom prst="rect">
            <a:avLst/>
          </a:prstGeom>
          <a:effectLst>
            <a:outerShdw blurRad="517525" dist="38100" dir="2700000" algn="tl" rotWithShape="0">
              <a:srgbClr val="000000">
                <a:alpha val="33000"/>
              </a:srgbClr>
            </a:outerShdw>
          </a:effectLst>
        </p:spPr>
      </p:pic>
    </p:spTree>
    <p:extLst>
      <p:ext uri="{BB962C8B-B14F-4D97-AF65-F5344CB8AC3E}">
        <p14:creationId xmlns:p14="http://schemas.microsoft.com/office/powerpoint/2010/main" val="699585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us-titre avec contenu">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pic>
        <p:nvPicPr>
          <p:cNvPr id="4" name="Picture 1" descr="fondCEA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412"/>
            <a:ext cx="12192000" cy="5998464"/>
          </a:xfrm>
          <a:prstGeom prst="rect">
            <a:avLst/>
          </a:prstGeom>
        </p:spPr>
      </p:pic>
      <p:sp>
        <p:nvSpPr>
          <p:cNvPr id="6" name="Espace réservé du texte 5"/>
          <p:cNvSpPr>
            <a:spLocks noGrp="1"/>
          </p:cNvSpPr>
          <p:nvPr>
            <p:ph type="body" sz="quarter" idx="11" hasCustomPrompt="1"/>
          </p:nvPr>
        </p:nvSpPr>
        <p:spPr>
          <a:xfrm>
            <a:off x="1127570" y="4801465"/>
            <a:ext cx="2139247" cy="249299"/>
          </a:xfrm>
        </p:spPr>
        <p:txBody>
          <a:bodyPr wrap="square" tIns="0" bIns="0">
            <a:spAutoFit/>
          </a:bodyPr>
          <a:lstStyle>
            <a:lvl1pPr marL="0" indent="0">
              <a:buFontTx/>
              <a:buNone/>
              <a:defRPr/>
            </a:lvl1pPr>
          </a:lstStyle>
          <a:p>
            <a:pPr lvl="0"/>
            <a:r>
              <a:rPr lang="fr-FR" noProof="0" dirty="0"/>
              <a:t>Partie 1</a:t>
            </a:r>
          </a:p>
        </p:txBody>
      </p:sp>
      <p:sp>
        <p:nvSpPr>
          <p:cNvPr id="9" name="Rectangle 8"/>
          <p:cNvSpPr/>
          <p:nvPr userDrawn="1"/>
        </p:nvSpPr>
        <p:spPr>
          <a:xfrm>
            <a:off x="3" y="596105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sp>
        <p:nvSpPr>
          <p:cNvPr id="16"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0" name="Espace réservé du contenu 9"/>
          <p:cNvSpPr>
            <a:spLocks noGrp="1"/>
          </p:cNvSpPr>
          <p:nvPr>
            <p:ph sz="quarter" idx="14"/>
          </p:nvPr>
        </p:nvSpPr>
        <p:spPr>
          <a:xfrm>
            <a:off x="1422400" y="473604"/>
            <a:ext cx="4673600" cy="138264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673908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a:t>Modifiez le style du titre</a:t>
            </a:r>
            <a:endParaRPr lang="fr-FR" noProof="0"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881099" y="1630412"/>
            <a:ext cx="10515600" cy="1236967"/>
          </a:xfrm>
          <a:prstGeom prst="rect">
            <a:avLst/>
          </a:prstGeom>
        </p:spPr>
        <p:txBody>
          <a:bodyPr vert="horz" lIns="127723" tIns="63862" rIns="127723" bIns="63862" rtlCol="0">
            <a:spAutoFit/>
          </a:bodyPr>
          <a:lstStyle>
            <a:lvl1pPr>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marL="1676370" indent="-239481">
              <a:lnSpc>
                <a:spcPct val="100000"/>
              </a:lnSpc>
              <a:spcBef>
                <a:spcPts val="0"/>
              </a:spcBef>
              <a:buFont typeface="Calibri" panose="020F0502020204030204" pitchFamily="34" charset="0"/>
              <a:buChar char="-"/>
              <a:defRPr sz="1200"/>
            </a:lvl4pPr>
            <a:lvl5pPr marL="2155332" indent="-239481">
              <a:lnSpc>
                <a:spcPct val="100000"/>
              </a:lnSpc>
              <a:spcBef>
                <a:spcPts val="0"/>
              </a:spcBef>
              <a:buFont typeface="Wingdings" panose="05000000000000000000" pitchFamily="2" charset="2"/>
              <a:buChar char="§"/>
              <a:defRPr sz="1200"/>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5" name="Espace réservé du texte 2"/>
          <p:cNvSpPr>
            <a:spLocks noGrp="1"/>
          </p:cNvSpPr>
          <p:nvPr>
            <p:ph type="body" sz="quarter" idx="12" hasCustomPrompt="1"/>
          </p:nvPr>
        </p:nvSpPr>
        <p:spPr>
          <a:xfrm>
            <a:off x="881100" y="1067647"/>
            <a:ext cx="10565835" cy="378270"/>
          </a:xfrm>
        </p:spPr>
        <p:txBody>
          <a:bodyPr wrap="square">
            <a:spAutoFit/>
          </a:bodyPr>
          <a:lstStyle>
            <a:lvl1pPr marL="0" indent="0">
              <a:buFontTx/>
              <a:buNone/>
              <a:defRPr sz="1800"/>
            </a:lvl1pPr>
          </a:lstStyle>
          <a:p>
            <a:pPr lvl="0"/>
            <a:r>
              <a:rPr lang="fr-FR" noProof="0" dirty="0"/>
              <a:t>Texte simple de la diapositive</a:t>
            </a:r>
          </a:p>
        </p:txBody>
      </p:sp>
    </p:spTree>
    <p:extLst>
      <p:ext uri="{BB962C8B-B14F-4D97-AF65-F5344CB8AC3E}">
        <p14:creationId xmlns:p14="http://schemas.microsoft.com/office/powerpoint/2010/main" val="323489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verture de chapitre avec champ photos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DD946C-1F13-4F67-B8D1-64EF5CF71ABB}"/>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DC37902D-B358-44BD-9A3B-CD8E2882EA2D}"/>
              </a:ext>
            </a:extLst>
          </p:cNvPr>
          <p:cNvSpPr>
            <a:spLocks noGrp="1"/>
          </p:cNvSpPr>
          <p:nvPr>
            <p:ph type="sldNum" sz="quarter" idx="10"/>
          </p:nvPr>
        </p:nvSpPr>
        <p:spPr/>
        <p:txBody>
          <a:bodyPr/>
          <a:lstStyle/>
          <a:p>
            <a:pPr algn="ctr"/>
            <a:fld id="{53F0B3ED-4F75-49BF-B028-1A262D3A6E64}" type="slidenum">
              <a:rPr lang="fr-FR" sz="1000" smtClean="0">
                <a:solidFill>
                  <a:schemeClr val="bg1"/>
                </a:solidFill>
                <a:latin typeface="Arial" charset="0"/>
                <a:ea typeface="Arial" charset="0"/>
                <a:cs typeface="Arial" charset="0"/>
              </a:rPr>
              <a:t>‹N°›</a:t>
            </a:fld>
            <a:endParaRPr lang="fr-FR" sz="1000" dirty="0">
              <a:solidFill>
                <a:schemeClr val="bg1"/>
              </a:solidFill>
              <a:latin typeface="Arial" charset="0"/>
              <a:ea typeface="Arial" charset="0"/>
              <a:cs typeface="Arial" charset="0"/>
            </a:endParaRPr>
          </a:p>
        </p:txBody>
      </p:sp>
      <p:pic>
        <p:nvPicPr>
          <p:cNvPr id="4" name="Image 3">
            <a:extLst>
              <a:ext uri="{FF2B5EF4-FFF2-40B4-BE49-F238E27FC236}">
                <a16:creationId xmlns:a16="http://schemas.microsoft.com/office/drawing/2014/main" id="{187ADA7C-03B8-49D0-A935-DE3625BD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8065"/>
            <a:ext cx="12192000" cy="5808504"/>
          </a:xfrm>
          <a:prstGeom prst="rect">
            <a:avLst/>
          </a:prstGeom>
        </p:spPr>
      </p:pic>
      <p:sp>
        <p:nvSpPr>
          <p:cNvPr id="15" name="Titre 4">
            <a:extLst>
              <a:ext uri="{FF2B5EF4-FFF2-40B4-BE49-F238E27FC236}">
                <a16:creationId xmlns:a16="http://schemas.microsoft.com/office/drawing/2014/main" id="{72E9C4E7-2BF2-4AB8-9707-825FA5757113}"/>
              </a:ext>
            </a:extLst>
          </p:cNvPr>
          <p:cNvSpPr txBox="1">
            <a:spLocks/>
          </p:cNvSpPr>
          <p:nvPr userDrawn="1"/>
        </p:nvSpPr>
        <p:spPr>
          <a:xfrm>
            <a:off x="6096001" y="2824703"/>
            <a:ext cx="4933951" cy="119856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fr-FR" sz="3733" b="1" dirty="0">
              <a:solidFill>
                <a:srgbClr val="C00000"/>
              </a:solidFill>
              <a:latin typeface="Calibri" charset="0"/>
              <a:ea typeface="Calibri" charset="0"/>
              <a:cs typeface="Calibri" charset="0"/>
            </a:endParaRPr>
          </a:p>
        </p:txBody>
      </p:sp>
      <p:sp>
        <p:nvSpPr>
          <p:cNvPr id="19" name="Espace réservé du contenu 18">
            <a:extLst>
              <a:ext uri="{FF2B5EF4-FFF2-40B4-BE49-F238E27FC236}">
                <a16:creationId xmlns:a16="http://schemas.microsoft.com/office/drawing/2014/main" id="{E6D00721-9CE1-4CF1-AD6A-47E2B8CCCC48}"/>
              </a:ext>
            </a:extLst>
          </p:cNvPr>
          <p:cNvSpPr>
            <a:spLocks noGrp="1"/>
          </p:cNvSpPr>
          <p:nvPr>
            <p:ph sz="quarter" idx="11"/>
          </p:nvPr>
        </p:nvSpPr>
        <p:spPr>
          <a:xfrm>
            <a:off x="175684" y="1835150"/>
            <a:ext cx="5842000" cy="138264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90038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verture gris avec contenu">
    <p:spTree>
      <p:nvGrpSpPr>
        <p:cNvPr id="1" name=""/>
        <p:cNvGrpSpPr/>
        <p:nvPr/>
      </p:nvGrpSpPr>
      <p:grpSpPr>
        <a:xfrm>
          <a:off x="0" y="0"/>
          <a:ext cx="0" cy="0"/>
          <a:chOff x="0" y="0"/>
          <a:chExt cx="0" cy="0"/>
        </a:xfrm>
      </p:grpSpPr>
      <p:pic>
        <p:nvPicPr>
          <p:cNvPr id="2" name="Picture 1" descr="fond_ppt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218"/>
            <a:ext cx="12192000" cy="6021547"/>
          </a:xfrm>
          <a:prstGeom prst="rect">
            <a:avLst/>
          </a:prstGeom>
        </p:spPr>
      </p:pic>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sp>
        <p:nvSpPr>
          <p:cNvPr id="9" name="Rectangle 8"/>
          <p:cNvSpPr/>
          <p:nvPr userDrawn="1"/>
        </p:nvSpPr>
        <p:spPr>
          <a:xfrm>
            <a:off x="3" y="596105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sp>
        <p:nvSpPr>
          <p:cNvPr id="11"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2" name="Espace réservé du texte 5"/>
          <p:cNvSpPr>
            <a:spLocks noGrp="1"/>
          </p:cNvSpPr>
          <p:nvPr>
            <p:ph type="body" sz="quarter" idx="11" hasCustomPrompt="1"/>
          </p:nvPr>
        </p:nvSpPr>
        <p:spPr>
          <a:xfrm>
            <a:off x="1127570" y="4801465"/>
            <a:ext cx="2139247" cy="249299"/>
          </a:xfrm>
        </p:spPr>
        <p:txBody>
          <a:bodyPr wrap="square" tIns="0" bIns="0">
            <a:spAutoFit/>
          </a:bodyPr>
          <a:lstStyle>
            <a:lvl1pPr marL="0" indent="0">
              <a:buFontTx/>
              <a:buNone/>
              <a:defRPr>
                <a:solidFill>
                  <a:srgbClr val="FFFFFF"/>
                </a:solidFill>
              </a:defRPr>
            </a:lvl1pPr>
          </a:lstStyle>
          <a:p>
            <a:pPr lvl="0"/>
            <a:r>
              <a:rPr lang="fr-FR" noProof="0" dirty="0"/>
              <a:t>Partie 1</a:t>
            </a:r>
          </a:p>
        </p:txBody>
      </p:sp>
      <p:sp>
        <p:nvSpPr>
          <p:cNvPr id="5" name="Espace réservé du contenu 4"/>
          <p:cNvSpPr>
            <a:spLocks noGrp="1"/>
          </p:cNvSpPr>
          <p:nvPr>
            <p:ph sz="quarter" idx="13"/>
          </p:nvPr>
        </p:nvSpPr>
        <p:spPr>
          <a:xfrm>
            <a:off x="984189" y="617538"/>
            <a:ext cx="5317067" cy="138264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46554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ueil avec contenu">
    <p:spTree>
      <p:nvGrpSpPr>
        <p:cNvPr id="1" name=""/>
        <p:cNvGrpSpPr/>
        <p:nvPr/>
      </p:nvGrpSpPr>
      <p:grpSpPr>
        <a:xfrm>
          <a:off x="0" y="0"/>
          <a:ext cx="0" cy="0"/>
          <a:chOff x="0" y="0"/>
          <a:chExt cx="0" cy="0"/>
        </a:xfrm>
      </p:grpSpPr>
      <p:sp>
        <p:nvSpPr>
          <p:cNvPr id="4" name="Rectangle 3"/>
          <p:cNvSpPr/>
          <p:nvPr userDrawn="1"/>
        </p:nvSpPr>
        <p:spPr>
          <a:xfrm>
            <a:off x="3" y="597121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pic>
        <p:nvPicPr>
          <p:cNvPr id="5" name="Picture 8" descr="fondCEA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7" y="-40641"/>
            <a:ext cx="12205547" cy="6011852"/>
          </a:xfrm>
          <a:prstGeom prst="rect">
            <a:avLst/>
          </a:prstGeom>
        </p:spPr>
      </p:pic>
      <p:sp>
        <p:nvSpPr>
          <p:cNvPr id="15" name="Espace réservé du texte 12"/>
          <p:cNvSpPr>
            <a:spLocks noGrp="1"/>
          </p:cNvSpPr>
          <p:nvPr>
            <p:ph type="body" sz="quarter" idx="10" hasCustomPrompt="1"/>
          </p:nvPr>
        </p:nvSpPr>
        <p:spPr>
          <a:xfrm>
            <a:off x="1124369" y="4461091"/>
            <a:ext cx="8763803" cy="599869"/>
          </a:xfrm>
        </p:spPr>
        <p:txBody>
          <a:bodyPr wrap="square">
            <a:spAutoFit/>
          </a:bodyPr>
          <a:lstStyle>
            <a:lvl1pPr marL="0" indent="0">
              <a:buFontTx/>
              <a:buNone/>
              <a:defRPr sz="3400" b="1">
                <a:solidFill>
                  <a:schemeClr val="bg1"/>
                </a:solidFill>
              </a:defRPr>
            </a:lvl1pPr>
          </a:lstStyle>
          <a:p>
            <a:pPr lvl="0"/>
            <a:r>
              <a:rPr lang="fr-FR" noProof="0" dirty="0"/>
              <a:t>TITRE À VENIR</a:t>
            </a:r>
          </a:p>
        </p:txBody>
      </p:sp>
      <p:sp>
        <p:nvSpPr>
          <p:cNvPr id="17" name="Titre 3"/>
          <p:cNvSpPr txBox="1">
            <a:spLocks/>
          </p:cNvSpPr>
          <p:nvPr userDrawn="1"/>
        </p:nvSpPr>
        <p:spPr>
          <a:xfrm>
            <a:off x="1124368" y="3757134"/>
            <a:ext cx="10480896" cy="350340"/>
          </a:xfrm>
          <a:prstGeom prst="rect">
            <a:avLst/>
          </a:prstGeom>
        </p:spPr>
        <p:txBody>
          <a:bodyPr lIns="127723" tIns="63862" rIns="127723" bIns="63862">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700" noProof="0" dirty="0">
                <a:solidFill>
                  <a:schemeClr val="bg1"/>
                </a:solidFill>
                <a:latin typeface="Calibri"/>
                <a:cs typeface="Calibri"/>
              </a:rPr>
              <a:t>DE LA RECHERCHE À L’INDUSTRIE</a:t>
            </a:r>
          </a:p>
        </p:txBody>
      </p:sp>
      <p:sp>
        <p:nvSpPr>
          <p:cNvPr id="18"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9" name="Espace réservé du texte 12"/>
          <p:cNvSpPr>
            <a:spLocks noGrp="1"/>
          </p:cNvSpPr>
          <p:nvPr>
            <p:ph type="body" sz="quarter" idx="12" hasCustomPrompt="1"/>
          </p:nvPr>
        </p:nvSpPr>
        <p:spPr>
          <a:xfrm>
            <a:off x="1124369" y="5122103"/>
            <a:ext cx="3922680" cy="309021"/>
          </a:xfrm>
        </p:spPr>
        <p:txBody>
          <a:bodyPr wrap="square">
            <a:spAutoFit/>
          </a:bodyPr>
          <a:lstStyle>
            <a:lvl1pPr marL="0" indent="0">
              <a:buFontTx/>
              <a:buNone/>
              <a:defRPr sz="1300" b="0">
                <a:solidFill>
                  <a:schemeClr val="bg1"/>
                </a:solidFill>
              </a:defRPr>
            </a:lvl1pPr>
          </a:lstStyle>
          <a:p>
            <a:pPr lvl="0"/>
            <a:fld id="{B5559CBA-976B-4265-9B41-694881203DBF}" type="datetime4">
              <a:rPr lang="fr-FR" noProof="0" smtClean="0"/>
              <a:t>20 mai 2019</a:t>
            </a:fld>
            <a:endParaRPr lang="fr-FR" noProof="0" dirty="0"/>
          </a:p>
        </p:txBody>
      </p:sp>
      <p:sp>
        <p:nvSpPr>
          <p:cNvPr id="7" name="Espace réservé du contenu 6"/>
          <p:cNvSpPr>
            <a:spLocks noGrp="1"/>
          </p:cNvSpPr>
          <p:nvPr>
            <p:ph sz="quarter" idx="13"/>
          </p:nvPr>
        </p:nvSpPr>
        <p:spPr>
          <a:xfrm>
            <a:off x="6829779" y="1143001"/>
            <a:ext cx="3668184" cy="163194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12"/>
          <p:cNvSpPr>
            <a:spLocks noGrp="1"/>
          </p:cNvSpPr>
          <p:nvPr>
            <p:ph type="body" sz="quarter" idx="14" hasCustomPrompt="1"/>
          </p:nvPr>
        </p:nvSpPr>
        <p:spPr>
          <a:xfrm>
            <a:off x="1113036" y="5469234"/>
            <a:ext cx="3922680" cy="378270"/>
          </a:xfrm>
        </p:spPr>
        <p:txBody>
          <a:bodyPr wrap="square">
            <a:spAutoFit/>
          </a:bodyPr>
          <a:lstStyle>
            <a:lvl1pPr marL="0" indent="0">
              <a:buFontTx/>
              <a:buNone/>
              <a:defRPr sz="1800" b="0">
                <a:solidFill>
                  <a:schemeClr val="bg1"/>
                </a:solidFill>
              </a:defRPr>
            </a:lvl1pPr>
          </a:lstStyle>
          <a:p>
            <a:pPr lvl="0"/>
            <a:r>
              <a:rPr lang="fr-FR" noProof="0" dirty="0"/>
              <a:t>Auteur</a:t>
            </a:r>
          </a:p>
        </p:txBody>
      </p:sp>
      <p:pic>
        <p:nvPicPr>
          <p:cNvPr id="11" name="Picture 9" descr="cea_logo_small2.jpg">
            <a:extLst>
              <a:ext uri="{FF2B5EF4-FFF2-40B4-BE49-F238E27FC236}">
                <a16:creationId xmlns:a16="http://schemas.microsoft.com/office/drawing/2014/main" id="{EAA2C111-6F79-47B2-B9C7-2600B24884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76" y="1861047"/>
            <a:ext cx="1942272" cy="1585387"/>
          </a:xfrm>
          <a:prstGeom prst="rect">
            <a:avLst/>
          </a:prstGeom>
          <a:effectLst>
            <a:outerShdw blurRad="517525" dist="38100" dir="2700000" algn="tl" rotWithShape="0">
              <a:srgbClr val="000000">
                <a:alpha val="33000"/>
              </a:srgbClr>
            </a:outerShdw>
          </a:effectLst>
        </p:spPr>
      </p:pic>
    </p:spTree>
    <p:extLst>
      <p:ext uri="{BB962C8B-B14F-4D97-AF65-F5344CB8AC3E}">
        <p14:creationId xmlns:p14="http://schemas.microsoft.com/office/powerpoint/2010/main" val="85783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s-titre avec contenu">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pic>
        <p:nvPicPr>
          <p:cNvPr id="4" name="Picture 1" descr="fondCEA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412"/>
            <a:ext cx="12192000" cy="5998464"/>
          </a:xfrm>
          <a:prstGeom prst="rect">
            <a:avLst/>
          </a:prstGeom>
        </p:spPr>
      </p:pic>
      <p:sp>
        <p:nvSpPr>
          <p:cNvPr id="6" name="Espace réservé du texte 5"/>
          <p:cNvSpPr>
            <a:spLocks noGrp="1"/>
          </p:cNvSpPr>
          <p:nvPr>
            <p:ph type="body" sz="quarter" idx="11" hasCustomPrompt="1"/>
          </p:nvPr>
        </p:nvSpPr>
        <p:spPr>
          <a:xfrm>
            <a:off x="1127570" y="4801465"/>
            <a:ext cx="2139247" cy="249299"/>
          </a:xfrm>
        </p:spPr>
        <p:txBody>
          <a:bodyPr wrap="square" tIns="0" bIns="0">
            <a:spAutoFit/>
          </a:bodyPr>
          <a:lstStyle>
            <a:lvl1pPr marL="0" indent="0">
              <a:buFontTx/>
              <a:buNone/>
              <a:defRPr/>
            </a:lvl1pPr>
          </a:lstStyle>
          <a:p>
            <a:pPr lvl="0"/>
            <a:r>
              <a:rPr lang="fr-FR" noProof="0" dirty="0"/>
              <a:t>Partie 1</a:t>
            </a:r>
          </a:p>
        </p:txBody>
      </p:sp>
      <p:sp>
        <p:nvSpPr>
          <p:cNvPr id="9" name="Rectangle 8"/>
          <p:cNvSpPr/>
          <p:nvPr userDrawn="1"/>
        </p:nvSpPr>
        <p:spPr>
          <a:xfrm>
            <a:off x="3" y="596105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sp>
        <p:nvSpPr>
          <p:cNvPr id="16"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0" name="Espace réservé du contenu 9"/>
          <p:cNvSpPr>
            <a:spLocks noGrp="1"/>
          </p:cNvSpPr>
          <p:nvPr>
            <p:ph sz="quarter" idx="14"/>
          </p:nvPr>
        </p:nvSpPr>
        <p:spPr>
          <a:xfrm>
            <a:off x="1422400" y="473604"/>
            <a:ext cx="4673600" cy="138264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90667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cueil avec contenu">
    <p:spTree>
      <p:nvGrpSpPr>
        <p:cNvPr id="1" name=""/>
        <p:cNvGrpSpPr/>
        <p:nvPr/>
      </p:nvGrpSpPr>
      <p:grpSpPr>
        <a:xfrm>
          <a:off x="0" y="0"/>
          <a:ext cx="0" cy="0"/>
          <a:chOff x="0" y="0"/>
          <a:chExt cx="0" cy="0"/>
        </a:xfrm>
      </p:grpSpPr>
      <p:sp>
        <p:nvSpPr>
          <p:cNvPr id="4" name="Rectangle 3"/>
          <p:cNvSpPr/>
          <p:nvPr userDrawn="1"/>
        </p:nvSpPr>
        <p:spPr>
          <a:xfrm>
            <a:off x="3" y="597121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pic>
        <p:nvPicPr>
          <p:cNvPr id="5" name="Picture 8" descr="fondCEA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7" y="-40641"/>
            <a:ext cx="12205547" cy="6011852"/>
          </a:xfrm>
          <a:prstGeom prst="rect">
            <a:avLst/>
          </a:prstGeom>
        </p:spPr>
      </p:pic>
      <p:sp>
        <p:nvSpPr>
          <p:cNvPr id="15" name="Espace réservé du texte 12"/>
          <p:cNvSpPr>
            <a:spLocks noGrp="1"/>
          </p:cNvSpPr>
          <p:nvPr>
            <p:ph type="body" sz="quarter" idx="10" hasCustomPrompt="1"/>
          </p:nvPr>
        </p:nvSpPr>
        <p:spPr>
          <a:xfrm>
            <a:off x="1124369" y="4461091"/>
            <a:ext cx="8763803" cy="599869"/>
          </a:xfrm>
        </p:spPr>
        <p:txBody>
          <a:bodyPr wrap="square">
            <a:spAutoFit/>
          </a:bodyPr>
          <a:lstStyle>
            <a:lvl1pPr marL="0" indent="0">
              <a:buFontTx/>
              <a:buNone/>
              <a:defRPr sz="3400" b="1">
                <a:solidFill>
                  <a:schemeClr val="bg1"/>
                </a:solidFill>
              </a:defRPr>
            </a:lvl1pPr>
          </a:lstStyle>
          <a:p>
            <a:pPr lvl="0"/>
            <a:r>
              <a:rPr lang="fr-FR" noProof="0" dirty="0"/>
              <a:t>TITRE À VENIR</a:t>
            </a:r>
          </a:p>
        </p:txBody>
      </p:sp>
      <p:sp>
        <p:nvSpPr>
          <p:cNvPr id="17" name="Titre 3"/>
          <p:cNvSpPr txBox="1">
            <a:spLocks/>
          </p:cNvSpPr>
          <p:nvPr userDrawn="1"/>
        </p:nvSpPr>
        <p:spPr>
          <a:xfrm>
            <a:off x="1124368" y="3757134"/>
            <a:ext cx="10480896" cy="350340"/>
          </a:xfrm>
          <a:prstGeom prst="rect">
            <a:avLst/>
          </a:prstGeom>
        </p:spPr>
        <p:txBody>
          <a:bodyPr lIns="127723" tIns="63862" rIns="127723" bIns="63862">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700" noProof="0" dirty="0">
                <a:solidFill>
                  <a:schemeClr val="bg1"/>
                </a:solidFill>
                <a:latin typeface="Calibri"/>
                <a:cs typeface="Calibri"/>
              </a:rPr>
              <a:t>DE LA RECHERCHE À L’INDUSTRIE</a:t>
            </a:r>
          </a:p>
        </p:txBody>
      </p:sp>
      <p:sp>
        <p:nvSpPr>
          <p:cNvPr id="18"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9" name="Espace réservé du texte 12"/>
          <p:cNvSpPr>
            <a:spLocks noGrp="1"/>
          </p:cNvSpPr>
          <p:nvPr>
            <p:ph type="body" sz="quarter" idx="12" hasCustomPrompt="1"/>
          </p:nvPr>
        </p:nvSpPr>
        <p:spPr>
          <a:xfrm>
            <a:off x="1124369" y="5122103"/>
            <a:ext cx="3922680" cy="309021"/>
          </a:xfrm>
        </p:spPr>
        <p:txBody>
          <a:bodyPr wrap="square">
            <a:spAutoFit/>
          </a:bodyPr>
          <a:lstStyle>
            <a:lvl1pPr marL="0" indent="0">
              <a:buFontTx/>
              <a:buNone/>
              <a:defRPr sz="1300" b="0">
                <a:solidFill>
                  <a:schemeClr val="bg1"/>
                </a:solidFill>
              </a:defRPr>
            </a:lvl1pPr>
          </a:lstStyle>
          <a:p>
            <a:pPr lvl="0"/>
            <a:fld id="{B5559CBA-976B-4265-9B41-694881203DBF}" type="datetime4">
              <a:rPr lang="fr-FR" noProof="0" smtClean="0"/>
              <a:t>20 mai 2019</a:t>
            </a:fld>
            <a:endParaRPr lang="fr-FR" noProof="0" dirty="0"/>
          </a:p>
        </p:txBody>
      </p:sp>
      <p:sp>
        <p:nvSpPr>
          <p:cNvPr id="7" name="Espace réservé du contenu 6"/>
          <p:cNvSpPr>
            <a:spLocks noGrp="1"/>
          </p:cNvSpPr>
          <p:nvPr>
            <p:ph sz="quarter" idx="13"/>
          </p:nvPr>
        </p:nvSpPr>
        <p:spPr>
          <a:xfrm>
            <a:off x="6829779" y="1143001"/>
            <a:ext cx="3668184" cy="163194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u texte 12"/>
          <p:cNvSpPr>
            <a:spLocks noGrp="1"/>
          </p:cNvSpPr>
          <p:nvPr>
            <p:ph type="body" sz="quarter" idx="14" hasCustomPrompt="1"/>
          </p:nvPr>
        </p:nvSpPr>
        <p:spPr>
          <a:xfrm>
            <a:off x="1113036" y="5469234"/>
            <a:ext cx="3922680" cy="378270"/>
          </a:xfrm>
        </p:spPr>
        <p:txBody>
          <a:bodyPr wrap="square">
            <a:spAutoFit/>
          </a:bodyPr>
          <a:lstStyle>
            <a:lvl1pPr marL="0" indent="0">
              <a:buFontTx/>
              <a:buNone/>
              <a:defRPr sz="1800" b="0">
                <a:solidFill>
                  <a:schemeClr val="bg1"/>
                </a:solidFill>
              </a:defRPr>
            </a:lvl1pPr>
          </a:lstStyle>
          <a:p>
            <a:pPr lvl="0"/>
            <a:r>
              <a:rPr lang="fr-FR" noProof="0" dirty="0"/>
              <a:t>Auteur</a:t>
            </a:r>
          </a:p>
        </p:txBody>
      </p:sp>
      <p:pic>
        <p:nvPicPr>
          <p:cNvPr id="11" name="Picture 9" descr="cea_logo_small2.jpg">
            <a:extLst>
              <a:ext uri="{FF2B5EF4-FFF2-40B4-BE49-F238E27FC236}">
                <a16:creationId xmlns:a16="http://schemas.microsoft.com/office/drawing/2014/main" id="{68C201E4-093D-4AEE-A767-CB9D97D23D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76" y="1861047"/>
            <a:ext cx="1942272" cy="1585387"/>
          </a:xfrm>
          <a:prstGeom prst="rect">
            <a:avLst/>
          </a:prstGeom>
          <a:effectLst>
            <a:outerShdw blurRad="517525" dist="38100" dir="2700000" algn="tl" rotWithShape="0">
              <a:srgbClr val="000000">
                <a:alpha val="33000"/>
              </a:srgbClr>
            </a:outerShdw>
          </a:effectLst>
        </p:spPr>
      </p:pic>
    </p:spTree>
    <p:extLst>
      <p:ext uri="{BB962C8B-B14F-4D97-AF65-F5344CB8AC3E}">
        <p14:creationId xmlns:p14="http://schemas.microsoft.com/office/powerpoint/2010/main" val="420502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a:t>Modifiez le style du titre</a:t>
            </a:r>
            <a:endParaRPr lang="fr-FR" noProof="0"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881099" y="1630412"/>
            <a:ext cx="10515600" cy="1236967"/>
          </a:xfrm>
          <a:prstGeom prst="rect">
            <a:avLst/>
          </a:prstGeom>
        </p:spPr>
        <p:txBody>
          <a:bodyPr vert="horz" lIns="127723" tIns="63862" rIns="127723" bIns="63862" rtlCol="0">
            <a:spAutoFit/>
          </a:bodyPr>
          <a:lstStyle>
            <a:lvl1pPr>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marL="1676370" indent="-239481">
              <a:lnSpc>
                <a:spcPct val="100000"/>
              </a:lnSpc>
              <a:spcBef>
                <a:spcPts val="0"/>
              </a:spcBef>
              <a:buFont typeface="Calibri" panose="020F0502020204030204" pitchFamily="34" charset="0"/>
              <a:buChar char="-"/>
              <a:defRPr sz="1200"/>
            </a:lvl4pPr>
            <a:lvl5pPr marL="2155332" indent="-239481">
              <a:lnSpc>
                <a:spcPct val="100000"/>
              </a:lnSpc>
              <a:spcBef>
                <a:spcPts val="0"/>
              </a:spcBef>
              <a:buFont typeface="Wingdings" panose="05000000000000000000" pitchFamily="2" charset="2"/>
              <a:buChar char="§"/>
              <a:defRPr sz="1200"/>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5" name="Espace réservé du texte 2"/>
          <p:cNvSpPr>
            <a:spLocks noGrp="1"/>
          </p:cNvSpPr>
          <p:nvPr>
            <p:ph type="body" sz="quarter" idx="12" hasCustomPrompt="1"/>
          </p:nvPr>
        </p:nvSpPr>
        <p:spPr>
          <a:xfrm>
            <a:off x="881100" y="1067647"/>
            <a:ext cx="10565835" cy="378270"/>
          </a:xfrm>
        </p:spPr>
        <p:txBody>
          <a:bodyPr wrap="square">
            <a:spAutoFit/>
          </a:bodyPr>
          <a:lstStyle>
            <a:lvl1pPr marL="0" indent="0">
              <a:buFontTx/>
              <a:buNone/>
              <a:defRPr sz="1800"/>
            </a:lvl1pPr>
          </a:lstStyle>
          <a:p>
            <a:pPr lvl="0"/>
            <a:r>
              <a:rPr lang="fr-FR" noProof="0" dirty="0"/>
              <a:t>Texte simple de la diapositive</a:t>
            </a:r>
          </a:p>
        </p:txBody>
      </p:sp>
    </p:spTree>
    <p:extLst>
      <p:ext uri="{BB962C8B-B14F-4D97-AF65-F5344CB8AC3E}">
        <p14:creationId xmlns:p14="http://schemas.microsoft.com/office/powerpoint/2010/main" val="1427964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verture de chapitre avec champ photos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DD946C-1F13-4F67-B8D1-64EF5CF71ABB}"/>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DC37902D-B358-44BD-9A3B-CD8E2882EA2D}"/>
              </a:ext>
            </a:extLst>
          </p:cNvPr>
          <p:cNvSpPr>
            <a:spLocks noGrp="1"/>
          </p:cNvSpPr>
          <p:nvPr>
            <p:ph type="sldNum" sz="quarter" idx="10"/>
          </p:nvPr>
        </p:nvSpPr>
        <p:spPr/>
        <p:txBody>
          <a:bodyPr/>
          <a:lstStyle/>
          <a:p>
            <a:pPr algn="ctr"/>
            <a:fld id="{53F0B3ED-4F75-49BF-B028-1A262D3A6E64}" type="slidenum">
              <a:rPr lang="fr-FR" sz="1000" smtClean="0">
                <a:solidFill>
                  <a:schemeClr val="bg1"/>
                </a:solidFill>
                <a:latin typeface="Arial" charset="0"/>
                <a:ea typeface="Arial" charset="0"/>
                <a:cs typeface="Arial" charset="0"/>
              </a:rPr>
              <a:t>‹N°›</a:t>
            </a:fld>
            <a:endParaRPr lang="fr-FR" sz="1000" dirty="0">
              <a:solidFill>
                <a:schemeClr val="bg1"/>
              </a:solidFill>
              <a:latin typeface="Arial" charset="0"/>
              <a:ea typeface="Arial" charset="0"/>
              <a:cs typeface="Arial" charset="0"/>
            </a:endParaRPr>
          </a:p>
        </p:txBody>
      </p:sp>
      <p:pic>
        <p:nvPicPr>
          <p:cNvPr id="4" name="Image 3">
            <a:extLst>
              <a:ext uri="{FF2B5EF4-FFF2-40B4-BE49-F238E27FC236}">
                <a16:creationId xmlns:a16="http://schemas.microsoft.com/office/drawing/2014/main" id="{187ADA7C-03B8-49D0-A935-DE3625BD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8065"/>
            <a:ext cx="12192000" cy="5808504"/>
          </a:xfrm>
          <a:prstGeom prst="rect">
            <a:avLst/>
          </a:prstGeom>
        </p:spPr>
      </p:pic>
      <p:sp>
        <p:nvSpPr>
          <p:cNvPr id="15" name="Titre 4">
            <a:extLst>
              <a:ext uri="{FF2B5EF4-FFF2-40B4-BE49-F238E27FC236}">
                <a16:creationId xmlns:a16="http://schemas.microsoft.com/office/drawing/2014/main" id="{72E9C4E7-2BF2-4AB8-9707-825FA5757113}"/>
              </a:ext>
            </a:extLst>
          </p:cNvPr>
          <p:cNvSpPr txBox="1">
            <a:spLocks/>
          </p:cNvSpPr>
          <p:nvPr userDrawn="1"/>
        </p:nvSpPr>
        <p:spPr>
          <a:xfrm>
            <a:off x="6096001" y="2824703"/>
            <a:ext cx="4933951" cy="119856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fr-FR" sz="3733" b="1" dirty="0">
              <a:solidFill>
                <a:srgbClr val="C00000"/>
              </a:solidFill>
              <a:latin typeface="Calibri" charset="0"/>
              <a:ea typeface="Calibri" charset="0"/>
              <a:cs typeface="Calibri" charset="0"/>
            </a:endParaRPr>
          </a:p>
        </p:txBody>
      </p:sp>
      <p:sp>
        <p:nvSpPr>
          <p:cNvPr id="19" name="Espace réservé du contenu 18">
            <a:extLst>
              <a:ext uri="{FF2B5EF4-FFF2-40B4-BE49-F238E27FC236}">
                <a16:creationId xmlns:a16="http://schemas.microsoft.com/office/drawing/2014/main" id="{E6D00721-9CE1-4CF1-AD6A-47E2B8CCCC48}"/>
              </a:ext>
            </a:extLst>
          </p:cNvPr>
          <p:cNvSpPr>
            <a:spLocks noGrp="1"/>
          </p:cNvSpPr>
          <p:nvPr>
            <p:ph sz="quarter" idx="11"/>
          </p:nvPr>
        </p:nvSpPr>
        <p:spPr>
          <a:xfrm>
            <a:off x="175684" y="1835150"/>
            <a:ext cx="5842000" cy="138264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48433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verture gris avec contenu">
    <p:spTree>
      <p:nvGrpSpPr>
        <p:cNvPr id="1" name=""/>
        <p:cNvGrpSpPr/>
        <p:nvPr/>
      </p:nvGrpSpPr>
      <p:grpSpPr>
        <a:xfrm>
          <a:off x="0" y="0"/>
          <a:ext cx="0" cy="0"/>
          <a:chOff x="0" y="0"/>
          <a:chExt cx="0" cy="0"/>
        </a:xfrm>
      </p:grpSpPr>
      <p:pic>
        <p:nvPicPr>
          <p:cNvPr id="2" name="Picture 1" descr="fond_ppt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218"/>
            <a:ext cx="12192000" cy="6021547"/>
          </a:xfrm>
          <a:prstGeom prst="rect">
            <a:avLst/>
          </a:prstGeom>
        </p:spPr>
      </p:pic>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sp>
        <p:nvSpPr>
          <p:cNvPr id="9" name="Rectangle 8"/>
          <p:cNvSpPr/>
          <p:nvPr userDrawn="1"/>
        </p:nvSpPr>
        <p:spPr>
          <a:xfrm>
            <a:off x="3" y="596105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sp>
        <p:nvSpPr>
          <p:cNvPr id="11"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2" name="Espace réservé du texte 5"/>
          <p:cNvSpPr>
            <a:spLocks noGrp="1"/>
          </p:cNvSpPr>
          <p:nvPr>
            <p:ph type="body" sz="quarter" idx="11" hasCustomPrompt="1"/>
          </p:nvPr>
        </p:nvSpPr>
        <p:spPr>
          <a:xfrm>
            <a:off x="1127570" y="4801465"/>
            <a:ext cx="2139247" cy="249299"/>
          </a:xfrm>
        </p:spPr>
        <p:txBody>
          <a:bodyPr wrap="square" tIns="0" bIns="0">
            <a:spAutoFit/>
          </a:bodyPr>
          <a:lstStyle>
            <a:lvl1pPr marL="0" indent="0">
              <a:buFontTx/>
              <a:buNone/>
              <a:defRPr>
                <a:solidFill>
                  <a:srgbClr val="FFFFFF"/>
                </a:solidFill>
              </a:defRPr>
            </a:lvl1pPr>
          </a:lstStyle>
          <a:p>
            <a:pPr lvl="0"/>
            <a:r>
              <a:rPr lang="fr-FR" noProof="0" dirty="0"/>
              <a:t>Partie 1</a:t>
            </a:r>
          </a:p>
        </p:txBody>
      </p:sp>
      <p:sp>
        <p:nvSpPr>
          <p:cNvPr id="5" name="Espace réservé du contenu 4"/>
          <p:cNvSpPr>
            <a:spLocks noGrp="1"/>
          </p:cNvSpPr>
          <p:nvPr>
            <p:ph sz="quarter" idx="13"/>
          </p:nvPr>
        </p:nvSpPr>
        <p:spPr>
          <a:xfrm>
            <a:off x="984189" y="617538"/>
            <a:ext cx="5317067" cy="138264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24134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us-titre avec contenu">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pic>
        <p:nvPicPr>
          <p:cNvPr id="4" name="Picture 1" descr="fondCEA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412"/>
            <a:ext cx="12192000" cy="5998464"/>
          </a:xfrm>
          <a:prstGeom prst="rect">
            <a:avLst/>
          </a:prstGeom>
        </p:spPr>
      </p:pic>
      <p:sp>
        <p:nvSpPr>
          <p:cNvPr id="6" name="Espace réservé du texte 5"/>
          <p:cNvSpPr>
            <a:spLocks noGrp="1"/>
          </p:cNvSpPr>
          <p:nvPr>
            <p:ph type="body" sz="quarter" idx="11" hasCustomPrompt="1"/>
          </p:nvPr>
        </p:nvSpPr>
        <p:spPr>
          <a:xfrm>
            <a:off x="1127570" y="4801465"/>
            <a:ext cx="2139247" cy="249299"/>
          </a:xfrm>
        </p:spPr>
        <p:txBody>
          <a:bodyPr wrap="square" tIns="0" bIns="0">
            <a:spAutoFit/>
          </a:bodyPr>
          <a:lstStyle>
            <a:lvl1pPr marL="0" indent="0">
              <a:buFontTx/>
              <a:buNone/>
              <a:defRPr/>
            </a:lvl1pPr>
          </a:lstStyle>
          <a:p>
            <a:pPr lvl="0"/>
            <a:r>
              <a:rPr lang="fr-FR" noProof="0" dirty="0"/>
              <a:t>Partie 1</a:t>
            </a:r>
          </a:p>
        </p:txBody>
      </p:sp>
      <p:sp>
        <p:nvSpPr>
          <p:cNvPr id="9" name="Rectangle 8"/>
          <p:cNvSpPr/>
          <p:nvPr userDrawn="1"/>
        </p:nvSpPr>
        <p:spPr>
          <a:xfrm>
            <a:off x="3" y="596105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sp>
        <p:nvSpPr>
          <p:cNvPr id="16"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0" name="Espace réservé du contenu 9"/>
          <p:cNvSpPr>
            <a:spLocks noGrp="1"/>
          </p:cNvSpPr>
          <p:nvPr>
            <p:ph sz="quarter" idx="14"/>
          </p:nvPr>
        </p:nvSpPr>
        <p:spPr>
          <a:xfrm>
            <a:off x="1422400" y="473604"/>
            <a:ext cx="4673600" cy="1382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3685286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verture de chapitre avec champ photo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A0520F-F2B4-4144-B2A0-D31492DE5858}"/>
              </a:ext>
            </a:extLst>
          </p:cNvPr>
          <p:cNvSpPr>
            <a:spLocks noGrp="1"/>
          </p:cNvSpPr>
          <p:nvPr>
            <p:ph type="title"/>
          </p:nvPr>
        </p:nvSpPr>
        <p:spPr/>
        <p:txBody>
          <a:bodyPr/>
          <a:lstStyle/>
          <a:p>
            <a:r>
              <a:rPr lang="fr-FR" smtClean="0"/>
              <a:t>Modifiez le style du titre</a:t>
            </a:r>
            <a:endParaRPr lang="fr-FR"/>
          </a:p>
        </p:txBody>
      </p:sp>
      <p:sp>
        <p:nvSpPr>
          <p:cNvPr id="3" name="Espace réservé du numéro de diapositive 2">
            <a:extLst>
              <a:ext uri="{FF2B5EF4-FFF2-40B4-BE49-F238E27FC236}">
                <a16:creationId xmlns:a16="http://schemas.microsoft.com/office/drawing/2014/main" id="{990C283F-3F6C-463B-B6FF-C5A1120E751C}"/>
              </a:ext>
            </a:extLst>
          </p:cNvPr>
          <p:cNvSpPr>
            <a:spLocks noGrp="1"/>
          </p:cNvSpPr>
          <p:nvPr>
            <p:ph type="sldNum" sz="quarter" idx="10"/>
          </p:nvPr>
        </p:nvSpPr>
        <p:spPr/>
        <p:txBody>
          <a:bodyPr/>
          <a:lstStyle/>
          <a:p>
            <a:pPr algn="ctr"/>
            <a:fld id="{53F0B3ED-4F75-49BF-B028-1A262D3A6E64}" type="slidenum">
              <a:rPr lang="fr-FR" sz="1000" smtClean="0">
                <a:solidFill>
                  <a:schemeClr val="bg1"/>
                </a:solidFill>
                <a:latin typeface="Arial" charset="0"/>
                <a:ea typeface="Arial" charset="0"/>
                <a:cs typeface="Arial" charset="0"/>
              </a:rPr>
              <a:t>‹N°›</a:t>
            </a:fld>
            <a:endParaRPr lang="fr-FR" sz="1000" dirty="0">
              <a:solidFill>
                <a:schemeClr val="bg1"/>
              </a:solidFill>
              <a:latin typeface="Arial" charset="0"/>
              <a:ea typeface="Arial" charset="0"/>
              <a:cs typeface="Arial" charset="0"/>
            </a:endParaRPr>
          </a:p>
        </p:txBody>
      </p:sp>
      <p:pic>
        <p:nvPicPr>
          <p:cNvPr id="16" name="Image 15">
            <a:extLst>
              <a:ext uri="{FF2B5EF4-FFF2-40B4-BE49-F238E27FC236}">
                <a16:creationId xmlns:a16="http://schemas.microsoft.com/office/drawing/2014/main" id="{EA0235D1-1CA4-4813-8F9E-8EA6F5F92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8065"/>
            <a:ext cx="12192000" cy="5808504"/>
          </a:xfrm>
          <a:prstGeom prst="rect">
            <a:avLst/>
          </a:prstGeom>
        </p:spPr>
      </p:pic>
      <p:sp>
        <p:nvSpPr>
          <p:cNvPr id="27" name="Titre 4">
            <a:extLst>
              <a:ext uri="{FF2B5EF4-FFF2-40B4-BE49-F238E27FC236}">
                <a16:creationId xmlns:a16="http://schemas.microsoft.com/office/drawing/2014/main" id="{9EB6429C-6B7C-4EE1-B9DC-E41E0338FCE4}"/>
              </a:ext>
            </a:extLst>
          </p:cNvPr>
          <p:cNvSpPr txBox="1">
            <a:spLocks/>
          </p:cNvSpPr>
          <p:nvPr userDrawn="1"/>
        </p:nvSpPr>
        <p:spPr>
          <a:xfrm>
            <a:off x="6096001" y="2824703"/>
            <a:ext cx="4933951" cy="119856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fr-FR" sz="3733" b="1" dirty="0">
              <a:solidFill>
                <a:srgbClr val="C00000"/>
              </a:solidFill>
              <a:latin typeface="Calibri" charset="0"/>
              <a:ea typeface="Calibri" charset="0"/>
              <a:cs typeface="Calibri" charset="0"/>
            </a:endParaRPr>
          </a:p>
        </p:txBody>
      </p:sp>
      <p:sp>
        <p:nvSpPr>
          <p:cNvPr id="29" name="Espace réservé pour une image  28">
            <a:extLst>
              <a:ext uri="{FF2B5EF4-FFF2-40B4-BE49-F238E27FC236}">
                <a16:creationId xmlns:a16="http://schemas.microsoft.com/office/drawing/2014/main" id="{00B39465-DFB6-4F0B-AD93-34B67A43F556}"/>
              </a:ext>
            </a:extLst>
          </p:cNvPr>
          <p:cNvSpPr>
            <a:spLocks noGrp="1" noChangeAspect="1"/>
          </p:cNvSpPr>
          <p:nvPr>
            <p:ph type="pic" sz="quarter" idx="11"/>
          </p:nvPr>
        </p:nvSpPr>
        <p:spPr>
          <a:xfrm>
            <a:off x="175259" y="1835212"/>
            <a:ext cx="2029261" cy="1950713"/>
          </a:xfrm>
        </p:spPr>
        <p:txBody>
          <a:bodyPr/>
          <a:lstStyle/>
          <a:p>
            <a:r>
              <a:rPr lang="fr-FR" smtClean="0"/>
              <a:t>Cliquez sur l'icône pour ajouter une image</a:t>
            </a:r>
            <a:endParaRPr lang="fr-FR" dirty="0"/>
          </a:p>
        </p:txBody>
      </p:sp>
      <p:sp>
        <p:nvSpPr>
          <p:cNvPr id="31" name="Espace réservé pour une image  30">
            <a:extLst>
              <a:ext uri="{FF2B5EF4-FFF2-40B4-BE49-F238E27FC236}">
                <a16:creationId xmlns:a16="http://schemas.microsoft.com/office/drawing/2014/main" id="{05215E8A-C584-469C-8777-F84DF88AD457}"/>
              </a:ext>
            </a:extLst>
          </p:cNvPr>
          <p:cNvSpPr>
            <a:spLocks noGrp="1" noChangeAspect="1"/>
          </p:cNvSpPr>
          <p:nvPr>
            <p:ph type="pic" sz="quarter" idx="12"/>
          </p:nvPr>
        </p:nvSpPr>
        <p:spPr>
          <a:xfrm>
            <a:off x="2336050" y="1835213"/>
            <a:ext cx="1971551" cy="1184082"/>
          </a:xfrm>
        </p:spPr>
        <p:txBody>
          <a:bodyPr/>
          <a:lstStyle/>
          <a:p>
            <a:r>
              <a:rPr lang="fr-FR" smtClean="0"/>
              <a:t>Cliquez sur l'icône pour ajouter une image</a:t>
            </a:r>
            <a:endParaRPr lang="fr-FR" dirty="0"/>
          </a:p>
        </p:txBody>
      </p:sp>
      <p:sp>
        <p:nvSpPr>
          <p:cNvPr id="33" name="Espace réservé pour une image  32">
            <a:extLst>
              <a:ext uri="{FF2B5EF4-FFF2-40B4-BE49-F238E27FC236}">
                <a16:creationId xmlns:a16="http://schemas.microsoft.com/office/drawing/2014/main" id="{F295F236-0258-44BD-A085-BC26E990060E}"/>
              </a:ext>
            </a:extLst>
          </p:cNvPr>
          <p:cNvSpPr>
            <a:spLocks noGrp="1" noChangeAspect="1"/>
          </p:cNvSpPr>
          <p:nvPr>
            <p:ph type="pic" sz="quarter" idx="13"/>
          </p:nvPr>
        </p:nvSpPr>
        <p:spPr>
          <a:xfrm>
            <a:off x="4446232" y="1835151"/>
            <a:ext cx="1571453" cy="1280980"/>
          </a:xfrm>
        </p:spPr>
        <p:txBody>
          <a:bodyPr/>
          <a:lstStyle/>
          <a:p>
            <a:r>
              <a:rPr lang="fr-FR" smtClean="0"/>
              <a:t>Cliquez sur l'icône pour ajouter une image</a:t>
            </a:r>
            <a:endParaRPr lang="fr-FR"/>
          </a:p>
        </p:txBody>
      </p:sp>
      <p:sp>
        <p:nvSpPr>
          <p:cNvPr id="35" name="Espace réservé pour une image  34">
            <a:extLst>
              <a:ext uri="{FF2B5EF4-FFF2-40B4-BE49-F238E27FC236}">
                <a16:creationId xmlns:a16="http://schemas.microsoft.com/office/drawing/2014/main" id="{10F23775-F583-446B-ADBA-A32E31D6D2FB}"/>
              </a:ext>
            </a:extLst>
          </p:cNvPr>
          <p:cNvSpPr>
            <a:spLocks noGrp="1" noChangeAspect="1"/>
          </p:cNvSpPr>
          <p:nvPr>
            <p:ph type="pic" sz="quarter" idx="14"/>
          </p:nvPr>
        </p:nvSpPr>
        <p:spPr>
          <a:xfrm>
            <a:off x="4437705" y="3298825"/>
            <a:ext cx="1579355" cy="1138108"/>
          </a:xfrm>
        </p:spPr>
        <p:txBody>
          <a:bodyPr/>
          <a:lstStyle/>
          <a:p>
            <a:r>
              <a:rPr lang="fr-FR" smtClean="0"/>
              <a:t>Cliquez sur l'icône pour ajouter une image</a:t>
            </a:r>
            <a:endParaRPr lang="fr-FR"/>
          </a:p>
        </p:txBody>
      </p:sp>
      <p:sp>
        <p:nvSpPr>
          <p:cNvPr id="37" name="Espace réservé pour une image  36">
            <a:extLst>
              <a:ext uri="{FF2B5EF4-FFF2-40B4-BE49-F238E27FC236}">
                <a16:creationId xmlns:a16="http://schemas.microsoft.com/office/drawing/2014/main" id="{CBB53359-B79D-4793-A0BA-531D16C92DB5}"/>
              </a:ext>
            </a:extLst>
          </p:cNvPr>
          <p:cNvSpPr>
            <a:spLocks noGrp="1" noChangeAspect="1"/>
          </p:cNvSpPr>
          <p:nvPr>
            <p:ph type="pic" sz="quarter" idx="15"/>
          </p:nvPr>
        </p:nvSpPr>
        <p:spPr>
          <a:xfrm>
            <a:off x="2343153" y="3201989"/>
            <a:ext cx="1955921" cy="583936"/>
          </a:xfrm>
        </p:spPr>
        <p:txBody>
          <a:bodyPr/>
          <a:lstStyle/>
          <a:p>
            <a:r>
              <a:rPr lang="fr-FR" smtClean="0"/>
              <a:t>Cliquez sur l'icône pour ajouter une image</a:t>
            </a:r>
            <a:endParaRPr lang="fr-FR"/>
          </a:p>
        </p:txBody>
      </p:sp>
      <p:sp>
        <p:nvSpPr>
          <p:cNvPr id="39" name="Espace réservé pour une image  38">
            <a:extLst>
              <a:ext uri="{FF2B5EF4-FFF2-40B4-BE49-F238E27FC236}">
                <a16:creationId xmlns:a16="http://schemas.microsoft.com/office/drawing/2014/main" id="{7629CC81-1DE8-42E7-8943-496B487C7A15}"/>
              </a:ext>
            </a:extLst>
          </p:cNvPr>
          <p:cNvSpPr>
            <a:spLocks noGrp="1" noChangeAspect="1"/>
          </p:cNvSpPr>
          <p:nvPr>
            <p:ph type="pic" sz="quarter" idx="16"/>
          </p:nvPr>
        </p:nvSpPr>
        <p:spPr>
          <a:xfrm>
            <a:off x="175684" y="3968620"/>
            <a:ext cx="2023533" cy="517922"/>
          </a:xfrm>
        </p:spPr>
        <p:txBody>
          <a:bodyPr/>
          <a:lstStyle/>
          <a:p>
            <a:r>
              <a:rPr lang="fr-FR" smtClean="0"/>
              <a:t>Cliquez sur l'icône pour ajouter une image</a:t>
            </a:r>
            <a:endParaRPr lang="fr-FR" dirty="0"/>
          </a:p>
        </p:txBody>
      </p:sp>
      <p:sp>
        <p:nvSpPr>
          <p:cNvPr id="41" name="Espace réservé pour une image  40">
            <a:extLst>
              <a:ext uri="{FF2B5EF4-FFF2-40B4-BE49-F238E27FC236}">
                <a16:creationId xmlns:a16="http://schemas.microsoft.com/office/drawing/2014/main" id="{3D9A0616-6187-42B8-A49C-5704495AFA0F}"/>
              </a:ext>
            </a:extLst>
          </p:cNvPr>
          <p:cNvSpPr>
            <a:spLocks noGrp="1" noChangeAspect="1"/>
          </p:cNvSpPr>
          <p:nvPr>
            <p:ph type="pic" sz="quarter" idx="17"/>
          </p:nvPr>
        </p:nvSpPr>
        <p:spPr>
          <a:xfrm>
            <a:off x="175684" y="4673601"/>
            <a:ext cx="2023533" cy="517922"/>
          </a:xfrm>
        </p:spPr>
        <p:txBody>
          <a:bodyPr/>
          <a:lstStyle/>
          <a:p>
            <a:r>
              <a:rPr lang="fr-FR" smtClean="0"/>
              <a:t>Cliquez sur l'icône pour ajouter une image</a:t>
            </a:r>
            <a:endParaRPr lang="fr-FR"/>
          </a:p>
        </p:txBody>
      </p:sp>
      <p:sp>
        <p:nvSpPr>
          <p:cNvPr id="43" name="Espace réservé pour une image  42">
            <a:extLst>
              <a:ext uri="{FF2B5EF4-FFF2-40B4-BE49-F238E27FC236}">
                <a16:creationId xmlns:a16="http://schemas.microsoft.com/office/drawing/2014/main" id="{10BA3FEF-381F-4AA8-9215-136F5361141D}"/>
              </a:ext>
            </a:extLst>
          </p:cNvPr>
          <p:cNvSpPr>
            <a:spLocks noGrp="1" noChangeAspect="1"/>
          </p:cNvSpPr>
          <p:nvPr>
            <p:ph type="pic" sz="quarter" idx="18"/>
          </p:nvPr>
        </p:nvSpPr>
        <p:spPr>
          <a:xfrm>
            <a:off x="2336049" y="3968619"/>
            <a:ext cx="1955800" cy="1222904"/>
          </a:xfrm>
        </p:spPr>
        <p:txBody>
          <a:bodyPr/>
          <a:lstStyle/>
          <a:p>
            <a:r>
              <a:rPr lang="fr-FR" smtClean="0"/>
              <a:t>Cliquez sur l'icône pour ajouter une image</a:t>
            </a:r>
            <a:endParaRPr lang="fr-FR"/>
          </a:p>
        </p:txBody>
      </p:sp>
      <p:sp>
        <p:nvSpPr>
          <p:cNvPr id="45" name="Espace réservé pour une image  44">
            <a:extLst>
              <a:ext uri="{FF2B5EF4-FFF2-40B4-BE49-F238E27FC236}">
                <a16:creationId xmlns:a16="http://schemas.microsoft.com/office/drawing/2014/main" id="{8FD27BC5-345B-4477-941A-3575E8185B4F}"/>
              </a:ext>
            </a:extLst>
          </p:cNvPr>
          <p:cNvSpPr>
            <a:spLocks noGrp="1" noChangeAspect="1"/>
          </p:cNvSpPr>
          <p:nvPr>
            <p:ph type="pic" sz="quarter" idx="19"/>
          </p:nvPr>
        </p:nvSpPr>
        <p:spPr>
          <a:xfrm>
            <a:off x="4425952" y="4619627"/>
            <a:ext cx="1591733" cy="571896"/>
          </a:xfrm>
        </p:spPr>
        <p:txBody>
          <a:bodyPr/>
          <a:lstStyle/>
          <a:p>
            <a:r>
              <a:rPr lang="fr-FR" smtClean="0"/>
              <a:t>Cliquez sur l'icône pour ajouter une image</a:t>
            </a:r>
            <a:endParaRPr lang="fr-FR"/>
          </a:p>
        </p:txBody>
      </p:sp>
    </p:spTree>
    <p:extLst>
      <p:ext uri="{BB962C8B-B14F-4D97-AF65-F5344CB8AC3E}">
        <p14:creationId xmlns:p14="http://schemas.microsoft.com/office/powerpoint/2010/main" val="36454295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smtClean="0"/>
              <a:t>Modifiez le style du titre</a:t>
            </a:r>
            <a:endParaRPr lang="fr-FR" noProof="0"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881099" y="1630412"/>
            <a:ext cx="10515600" cy="1236967"/>
          </a:xfrm>
          <a:prstGeom prst="rect">
            <a:avLst/>
          </a:prstGeom>
        </p:spPr>
        <p:txBody>
          <a:bodyPr vert="horz" lIns="127723" tIns="63862" rIns="127723" bIns="63862" rtlCol="0">
            <a:spAutoFit/>
          </a:bodyPr>
          <a:lstStyle>
            <a:lvl1pPr>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marL="1676370" indent="-239481">
              <a:lnSpc>
                <a:spcPct val="100000"/>
              </a:lnSpc>
              <a:spcBef>
                <a:spcPts val="0"/>
              </a:spcBef>
              <a:buFont typeface="Calibri" panose="020F0502020204030204" pitchFamily="34" charset="0"/>
              <a:buChar char="-"/>
              <a:defRPr sz="1200"/>
            </a:lvl4pPr>
            <a:lvl5pPr marL="2155332" indent="-239481">
              <a:lnSpc>
                <a:spcPct val="100000"/>
              </a:lnSpc>
              <a:spcBef>
                <a:spcPts val="0"/>
              </a:spcBef>
              <a:buFont typeface="Wingdings" panose="05000000000000000000" pitchFamily="2" charset="2"/>
              <a:buChar char="§"/>
              <a:defRPr sz="1200"/>
            </a:lvl5pPr>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dirty="0"/>
          </a:p>
        </p:txBody>
      </p:sp>
      <p:sp>
        <p:nvSpPr>
          <p:cNvPr id="5" name="Espace réservé du texte 2"/>
          <p:cNvSpPr>
            <a:spLocks noGrp="1"/>
          </p:cNvSpPr>
          <p:nvPr>
            <p:ph type="body" sz="quarter" idx="12" hasCustomPrompt="1"/>
          </p:nvPr>
        </p:nvSpPr>
        <p:spPr>
          <a:xfrm>
            <a:off x="881100" y="1067647"/>
            <a:ext cx="10565835" cy="378270"/>
          </a:xfrm>
        </p:spPr>
        <p:txBody>
          <a:bodyPr wrap="square">
            <a:spAutoFit/>
          </a:bodyPr>
          <a:lstStyle>
            <a:lvl1pPr marL="0" indent="0">
              <a:buFontTx/>
              <a:buNone/>
              <a:defRPr sz="1800"/>
            </a:lvl1pPr>
          </a:lstStyle>
          <a:p>
            <a:pPr lvl="0"/>
            <a:r>
              <a:rPr lang="fr-FR" noProof="0" dirty="0"/>
              <a:t>Texte simple de la diapositive</a:t>
            </a:r>
          </a:p>
        </p:txBody>
      </p:sp>
    </p:spTree>
    <p:extLst>
      <p:ext uri="{BB962C8B-B14F-4D97-AF65-F5344CB8AC3E}">
        <p14:creationId xmlns:p14="http://schemas.microsoft.com/office/powerpoint/2010/main" val="15139445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éfaut avec tit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smtClean="0"/>
              <a:t>Modifiez le style du titre</a:t>
            </a:r>
            <a:endParaRPr lang="fr-FR" noProof="0"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sp>
        <p:nvSpPr>
          <p:cNvPr id="5" name="Espace réservé du texte 2"/>
          <p:cNvSpPr>
            <a:spLocks noGrp="1"/>
          </p:cNvSpPr>
          <p:nvPr>
            <p:ph type="body" sz="quarter" idx="12" hasCustomPrompt="1"/>
          </p:nvPr>
        </p:nvSpPr>
        <p:spPr>
          <a:xfrm>
            <a:off x="881100" y="1067647"/>
            <a:ext cx="10565835" cy="378270"/>
          </a:xfrm>
        </p:spPr>
        <p:txBody>
          <a:bodyPr wrap="square">
            <a:spAutoFit/>
          </a:bodyPr>
          <a:lstStyle>
            <a:lvl1pPr marL="0" indent="0">
              <a:buFontTx/>
              <a:buNone/>
              <a:defRPr sz="1800"/>
            </a:lvl1pPr>
          </a:lstStyle>
          <a:p>
            <a:pPr lvl="0"/>
            <a:r>
              <a:rPr lang="fr-FR" noProof="0" dirty="0"/>
              <a:t>Texte simple de la diapositive</a:t>
            </a:r>
          </a:p>
        </p:txBody>
      </p:sp>
    </p:spTree>
    <p:extLst>
      <p:ext uri="{BB962C8B-B14F-4D97-AF65-F5344CB8AC3E}">
        <p14:creationId xmlns:p14="http://schemas.microsoft.com/office/powerpoint/2010/main" val="17769746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verture de chapitre avec champ photos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DD946C-1F13-4F67-B8D1-64EF5CF71ABB}"/>
              </a:ext>
            </a:extLst>
          </p:cNvPr>
          <p:cNvSpPr>
            <a:spLocks noGrp="1"/>
          </p:cNvSpPr>
          <p:nvPr>
            <p:ph type="title"/>
          </p:nvPr>
        </p:nvSpPr>
        <p:spPr/>
        <p:txBody>
          <a:bodyPr/>
          <a:lstStyle/>
          <a:p>
            <a:r>
              <a:rPr lang="fr-FR" smtClean="0"/>
              <a:t>Modifiez le style du titre</a:t>
            </a:r>
            <a:endParaRPr lang="fr-FR"/>
          </a:p>
        </p:txBody>
      </p:sp>
      <p:sp>
        <p:nvSpPr>
          <p:cNvPr id="3" name="Espace réservé du numéro de diapositive 2">
            <a:extLst>
              <a:ext uri="{FF2B5EF4-FFF2-40B4-BE49-F238E27FC236}">
                <a16:creationId xmlns:a16="http://schemas.microsoft.com/office/drawing/2014/main" id="{DC37902D-B358-44BD-9A3B-CD8E2882EA2D}"/>
              </a:ext>
            </a:extLst>
          </p:cNvPr>
          <p:cNvSpPr>
            <a:spLocks noGrp="1"/>
          </p:cNvSpPr>
          <p:nvPr>
            <p:ph type="sldNum" sz="quarter" idx="10"/>
          </p:nvPr>
        </p:nvSpPr>
        <p:spPr/>
        <p:txBody>
          <a:bodyPr/>
          <a:lstStyle/>
          <a:p>
            <a:pPr algn="ctr"/>
            <a:fld id="{53F0B3ED-4F75-49BF-B028-1A262D3A6E64}" type="slidenum">
              <a:rPr lang="fr-FR" sz="1000" smtClean="0">
                <a:solidFill>
                  <a:schemeClr val="bg1"/>
                </a:solidFill>
                <a:latin typeface="Arial" charset="0"/>
                <a:ea typeface="Arial" charset="0"/>
                <a:cs typeface="Arial" charset="0"/>
              </a:rPr>
              <a:t>‹N°›</a:t>
            </a:fld>
            <a:endParaRPr lang="fr-FR" sz="1000" dirty="0">
              <a:solidFill>
                <a:schemeClr val="bg1"/>
              </a:solidFill>
              <a:latin typeface="Arial" charset="0"/>
              <a:ea typeface="Arial" charset="0"/>
              <a:cs typeface="Arial" charset="0"/>
            </a:endParaRPr>
          </a:p>
        </p:txBody>
      </p:sp>
      <p:pic>
        <p:nvPicPr>
          <p:cNvPr id="4" name="Image 3">
            <a:extLst>
              <a:ext uri="{FF2B5EF4-FFF2-40B4-BE49-F238E27FC236}">
                <a16:creationId xmlns:a16="http://schemas.microsoft.com/office/drawing/2014/main" id="{187ADA7C-03B8-49D0-A935-DE3625BD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8065"/>
            <a:ext cx="12192000" cy="5808504"/>
          </a:xfrm>
          <a:prstGeom prst="rect">
            <a:avLst/>
          </a:prstGeom>
        </p:spPr>
      </p:pic>
      <p:sp>
        <p:nvSpPr>
          <p:cNvPr id="15" name="Titre 4">
            <a:extLst>
              <a:ext uri="{FF2B5EF4-FFF2-40B4-BE49-F238E27FC236}">
                <a16:creationId xmlns:a16="http://schemas.microsoft.com/office/drawing/2014/main" id="{72E9C4E7-2BF2-4AB8-9707-825FA5757113}"/>
              </a:ext>
            </a:extLst>
          </p:cNvPr>
          <p:cNvSpPr txBox="1">
            <a:spLocks/>
          </p:cNvSpPr>
          <p:nvPr userDrawn="1"/>
        </p:nvSpPr>
        <p:spPr>
          <a:xfrm>
            <a:off x="6096001" y="2824703"/>
            <a:ext cx="4933951" cy="119856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fr-FR" sz="3733" b="1" dirty="0">
              <a:solidFill>
                <a:srgbClr val="C00000"/>
              </a:solidFill>
              <a:latin typeface="Calibri" charset="0"/>
              <a:ea typeface="Calibri" charset="0"/>
              <a:cs typeface="Calibri" charset="0"/>
            </a:endParaRPr>
          </a:p>
        </p:txBody>
      </p:sp>
      <p:sp>
        <p:nvSpPr>
          <p:cNvPr id="19" name="Espace réservé du contenu 18">
            <a:extLst>
              <a:ext uri="{FF2B5EF4-FFF2-40B4-BE49-F238E27FC236}">
                <a16:creationId xmlns:a16="http://schemas.microsoft.com/office/drawing/2014/main" id="{E6D00721-9CE1-4CF1-AD6A-47E2B8CCCC48}"/>
              </a:ext>
            </a:extLst>
          </p:cNvPr>
          <p:cNvSpPr>
            <a:spLocks noGrp="1"/>
          </p:cNvSpPr>
          <p:nvPr>
            <p:ph sz="quarter" idx="11"/>
          </p:nvPr>
        </p:nvSpPr>
        <p:spPr>
          <a:xfrm>
            <a:off x="254000" y="1600805"/>
            <a:ext cx="5842000" cy="1382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349838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verture gris avec contenu">
    <p:spTree>
      <p:nvGrpSpPr>
        <p:cNvPr id="1" name=""/>
        <p:cNvGrpSpPr/>
        <p:nvPr/>
      </p:nvGrpSpPr>
      <p:grpSpPr>
        <a:xfrm>
          <a:off x="0" y="0"/>
          <a:ext cx="0" cy="0"/>
          <a:chOff x="0" y="0"/>
          <a:chExt cx="0" cy="0"/>
        </a:xfrm>
      </p:grpSpPr>
      <p:pic>
        <p:nvPicPr>
          <p:cNvPr id="2" name="Picture 1" descr="fond_ppt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218"/>
            <a:ext cx="12192000" cy="6021547"/>
          </a:xfrm>
          <a:prstGeom prst="rect">
            <a:avLst/>
          </a:prstGeom>
        </p:spPr>
      </p:pic>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‹N°›</a:t>
            </a:fld>
            <a:endParaRPr lang="fr-FR" sz="1000" noProof="0" dirty="0">
              <a:solidFill>
                <a:schemeClr val="bg1"/>
              </a:solidFill>
              <a:latin typeface="Arial" charset="0"/>
              <a:ea typeface="Arial" charset="0"/>
              <a:cs typeface="Arial" charset="0"/>
            </a:endParaRPr>
          </a:p>
        </p:txBody>
      </p:sp>
      <p:sp>
        <p:nvSpPr>
          <p:cNvPr id="9" name="Rectangle 8"/>
          <p:cNvSpPr/>
          <p:nvPr userDrawn="1"/>
        </p:nvSpPr>
        <p:spPr>
          <a:xfrm>
            <a:off x="3" y="5961053"/>
            <a:ext cx="12191999" cy="8969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fr-FR" sz="2500" noProof="0" dirty="0">
                <a:solidFill>
                  <a:schemeClr val="accent1"/>
                </a:solidFill>
              </a:rPr>
              <a:t> </a:t>
            </a:r>
          </a:p>
        </p:txBody>
      </p:sp>
      <p:sp>
        <p:nvSpPr>
          <p:cNvPr id="11" name="ZoneTexte 10"/>
          <p:cNvSpPr txBox="1"/>
          <p:nvPr userDrawn="1"/>
        </p:nvSpPr>
        <p:spPr>
          <a:xfrm>
            <a:off x="1113036" y="6158142"/>
            <a:ext cx="10376440" cy="422128"/>
          </a:xfrm>
          <a:prstGeom prst="rect">
            <a:avLst/>
          </a:prstGeom>
          <a:noFill/>
        </p:spPr>
        <p:txBody>
          <a:bodyPr wrap="square" lIns="127723" tIns="63862" rIns="127723" bIns="63862" rtlCol="0">
            <a:spAutoFit/>
          </a:bodyPr>
          <a:lstStyle/>
          <a:p>
            <a:pPr algn="l">
              <a:lnSpc>
                <a:spcPct val="140000"/>
              </a:lnSpc>
            </a:pPr>
            <a:r>
              <a:rPr lang="fr-FR" sz="1500" kern="0" noProof="0" dirty="0">
                <a:solidFill>
                  <a:schemeClr val="tx1">
                    <a:lumMod val="85000"/>
                    <a:lumOff val="15000"/>
                  </a:schemeClr>
                </a:solidFill>
                <a:latin typeface="Calibri"/>
                <a:cs typeface="Calibri"/>
              </a:rPr>
              <a:t>Commissariat à l’énergie atomique et aux énergies alternatives - </a:t>
            </a:r>
            <a:r>
              <a:rPr lang="fr-FR" sz="1500" kern="0" noProof="0" dirty="0">
                <a:solidFill>
                  <a:srgbClr val="A50119"/>
                </a:solidFill>
                <a:latin typeface="Calibri"/>
                <a:cs typeface="Calibri"/>
              </a:rPr>
              <a:t>www.cea.fr</a:t>
            </a:r>
          </a:p>
        </p:txBody>
      </p:sp>
      <p:sp>
        <p:nvSpPr>
          <p:cNvPr id="12" name="Espace réservé du texte 5"/>
          <p:cNvSpPr>
            <a:spLocks noGrp="1"/>
          </p:cNvSpPr>
          <p:nvPr>
            <p:ph type="body" sz="quarter" idx="11" hasCustomPrompt="1"/>
          </p:nvPr>
        </p:nvSpPr>
        <p:spPr>
          <a:xfrm>
            <a:off x="1127570" y="4801465"/>
            <a:ext cx="2139247" cy="249299"/>
          </a:xfrm>
        </p:spPr>
        <p:txBody>
          <a:bodyPr wrap="square" tIns="0" bIns="0">
            <a:spAutoFit/>
          </a:bodyPr>
          <a:lstStyle>
            <a:lvl1pPr marL="0" indent="0">
              <a:buFontTx/>
              <a:buNone/>
              <a:defRPr>
                <a:solidFill>
                  <a:srgbClr val="FFFFFF"/>
                </a:solidFill>
              </a:defRPr>
            </a:lvl1pPr>
          </a:lstStyle>
          <a:p>
            <a:pPr lvl="0"/>
            <a:r>
              <a:rPr lang="fr-FR" noProof="0" dirty="0"/>
              <a:t>Partie 1</a:t>
            </a:r>
          </a:p>
        </p:txBody>
      </p:sp>
      <p:sp>
        <p:nvSpPr>
          <p:cNvPr id="5" name="Espace réservé du contenu 4"/>
          <p:cNvSpPr>
            <a:spLocks noGrp="1"/>
          </p:cNvSpPr>
          <p:nvPr>
            <p:ph sz="quarter" idx="13"/>
          </p:nvPr>
        </p:nvSpPr>
        <p:spPr>
          <a:xfrm>
            <a:off x="984189" y="617538"/>
            <a:ext cx="5317067" cy="1382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284908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titre 1"/>
          <p:cNvSpPr>
            <a:spLocks noGrp="1"/>
          </p:cNvSpPr>
          <p:nvPr>
            <p:ph type="title"/>
          </p:nvPr>
        </p:nvSpPr>
        <p:spPr>
          <a:xfrm>
            <a:off x="1476587" y="196178"/>
            <a:ext cx="10972800" cy="379192"/>
          </a:xfrm>
          <a:prstGeom prst="rect">
            <a:avLst/>
          </a:prstGeom>
        </p:spPr>
        <p:txBody>
          <a:bodyPr vert="horz" lIns="127723" tIns="50285" rIns="127723" bIns="50285" rtlCol="0" anchor="ctr">
            <a:spAutoFit/>
          </a:bodyPr>
          <a:lstStyle>
            <a:lvl1pPr>
              <a:defRPr cap="none" baseline="0"/>
            </a:lvl1pPr>
          </a:lstStyle>
          <a:p>
            <a:r>
              <a:rPr lang="fr-FR" noProof="0" smtClean="0"/>
              <a:t>Modifiez le style du titre</a:t>
            </a:r>
            <a:endParaRPr lang="fr-FR" noProof="0" dirty="0"/>
          </a:p>
        </p:txBody>
      </p:sp>
    </p:spTree>
    <p:extLst>
      <p:ext uri="{BB962C8B-B14F-4D97-AF65-F5344CB8AC3E}">
        <p14:creationId xmlns:p14="http://schemas.microsoft.com/office/powerpoint/2010/main" val="1776914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3" y="1293436"/>
            <a:ext cx="10515600" cy="1382648"/>
          </a:xfrm>
          <a:prstGeom prst="rect">
            <a:avLst/>
          </a:prstGeom>
        </p:spPr>
        <p:txBody>
          <a:bodyPr vert="horz" lIns="127723" tIns="63862" rIns="127723" bIns="63862" rtlCol="0">
            <a:sp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6"/>
          <p:cNvSpPr/>
          <p:nvPr/>
        </p:nvSpPr>
        <p:spPr>
          <a:xfrm>
            <a:off x="0" y="6625818"/>
            <a:ext cx="12192000" cy="23407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en-US" sz="2500" dirty="0">
                <a:solidFill>
                  <a:schemeClr val="accent1"/>
                </a:solidFill>
              </a:rPr>
              <a:t> </a:t>
            </a:r>
          </a:p>
        </p:txBody>
      </p:sp>
      <p:sp>
        <p:nvSpPr>
          <p:cNvPr id="8" name="Rectangle 7"/>
          <p:cNvSpPr/>
          <p:nvPr/>
        </p:nvSpPr>
        <p:spPr>
          <a:xfrm>
            <a:off x="3" y="-25706"/>
            <a:ext cx="12191999" cy="79194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en-US" sz="2500" dirty="0">
                <a:solidFill>
                  <a:schemeClr val="accent1"/>
                </a:solidFill>
              </a:rPr>
              <a:t> </a:t>
            </a:r>
          </a:p>
        </p:txBody>
      </p:sp>
      <p:sp>
        <p:nvSpPr>
          <p:cNvPr id="9" name="Rectangle 8"/>
          <p:cNvSpPr/>
          <p:nvPr/>
        </p:nvSpPr>
        <p:spPr>
          <a:xfrm>
            <a:off x="10898035" y="6627317"/>
            <a:ext cx="1293967" cy="235568"/>
          </a:xfrm>
          <a:prstGeom prst="rect">
            <a:avLst/>
          </a:prstGeom>
          <a:solidFill>
            <a:srgbClr val="B115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sp>
        <p:nvSpPr>
          <p:cNvPr id="10" name="Rectangle 9"/>
          <p:cNvSpPr/>
          <p:nvPr/>
        </p:nvSpPr>
        <p:spPr>
          <a:xfrm>
            <a:off x="-11288" y="-25707"/>
            <a:ext cx="1293967" cy="783772"/>
          </a:xfrm>
          <a:prstGeom prst="rect">
            <a:avLst/>
          </a:prstGeom>
          <a:solidFill>
            <a:srgbClr val="BC141C"/>
          </a:solidFill>
          <a:ln>
            <a:solidFill>
              <a:srgbClr val="BC141C"/>
            </a:solid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sp>
        <p:nvSpPr>
          <p:cNvPr id="12" name="Slide Number Placeholder 2"/>
          <p:cNvSpPr>
            <a:spLocks noGrp="1"/>
          </p:cNvSpPr>
          <p:nvPr>
            <p:ph type="sldNum" sz="quarter" idx="4"/>
          </p:nvPr>
        </p:nvSpPr>
        <p:spPr>
          <a:xfrm>
            <a:off x="11157188" y="6665909"/>
            <a:ext cx="837259" cy="153888"/>
          </a:xfrm>
          <a:prstGeom prst="rect">
            <a:avLst/>
          </a:prstGeom>
        </p:spPr>
        <p:txBody>
          <a:bodyPr lIns="72000" tIns="0" rIns="72000" bIns="0">
            <a:spAutoFit/>
          </a:bodyPr>
          <a:lstStyle>
            <a:lvl1pPr>
              <a:defRPr>
                <a:solidFill>
                  <a:schemeClr val="bg2">
                    <a:lumMod val="50000"/>
                  </a:schemeClr>
                </a:solidFill>
              </a:defRPr>
            </a:lvl1pPr>
          </a:lstStyle>
          <a:p>
            <a:pPr algn="ctr"/>
            <a:fld id="{53F0B3ED-4F75-49BF-B028-1A262D3A6E64}" type="slidenum">
              <a:rPr lang="fr-FR" sz="1000" smtClean="0">
                <a:latin typeface="Arial" charset="0"/>
                <a:ea typeface="Arial" charset="0"/>
                <a:cs typeface="Arial" charset="0"/>
              </a:rPr>
              <a:pPr algn="ctr"/>
              <a:t>‹N°›</a:t>
            </a:fld>
            <a:endParaRPr lang="fr-FR" sz="1000" dirty="0">
              <a:latin typeface="Arial" charset="0"/>
              <a:ea typeface="Arial" charset="0"/>
              <a:cs typeface="Arial" charset="0"/>
            </a:endParaRPr>
          </a:p>
        </p:txBody>
      </p:sp>
      <p:sp>
        <p:nvSpPr>
          <p:cNvPr id="2" name="Espace réservé du titre 1"/>
          <p:cNvSpPr>
            <a:spLocks noGrp="1"/>
          </p:cNvSpPr>
          <p:nvPr>
            <p:ph type="title"/>
          </p:nvPr>
        </p:nvSpPr>
        <p:spPr>
          <a:xfrm>
            <a:off x="1476588" y="196179"/>
            <a:ext cx="5860499" cy="379192"/>
          </a:xfrm>
          <a:prstGeom prst="rect">
            <a:avLst/>
          </a:prstGeom>
        </p:spPr>
        <p:txBody>
          <a:bodyPr vert="horz" wrap="square" lIns="127723" tIns="50285" rIns="127723" bIns="50285" rtlCol="0" anchor="ctr">
            <a:spAutoFit/>
          </a:bodyPr>
          <a:lstStyle/>
          <a:p>
            <a:r>
              <a:rPr lang="fr-FR" dirty="0"/>
              <a:t>Modifiez le style du titre</a:t>
            </a:r>
          </a:p>
        </p:txBody>
      </p:sp>
      <p:sp>
        <p:nvSpPr>
          <p:cNvPr id="15" name="Espace réservé du texte 12"/>
          <p:cNvSpPr txBox="1">
            <a:spLocks/>
          </p:cNvSpPr>
          <p:nvPr userDrawn="1"/>
        </p:nvSpPr>
        <p:spPr>
          <a:xfrm>
            <a:off x="8791538" y="6666682"/>
            <a:ext cx="2111537" cy="152349"/>
          </a:xfrm>
          <a:prstGeom prst="rect">
            <a:avLst/>
          </a:prstGeom>
        </p:spPr>
        <p:txBody>
          <a:bodyPr wrap="square" lIns="72000" tIns="0" rIns="72000" bIns="0">
            <a:spAutoFit/>
          </a:bodyPr>
          <a:lstStyle>
            <a:lvl1pPr marL="0" indent="0" algn="l" defTabSz="685800" rtl="0" eaLnBrk="1" latinLnBrk="0" hangingPunct="1">
              <a:lnSpc>
                <a:spcPct val="90000"/>
              </a:lnSpc>
              <a:spcBef>
                <a:spcPts val="750"/>
              </a:spcBef>
              <a:buFontTx/>
              <a:buNone/>
              <a:defRPr sz="900" b="0" kern="1200">
                <a:solidFill>
                  <a:schemeClr val="bg1"/>
                </a:solidFill>
                <a:latin typeface="Calibri" charset="0"/>
                <a:ea typeface="Calibri" charset="0"/>
                <a:cs typeface="Calibri" charset="0"/>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bg2">
                    <a:lumMod val="50000"/>
                  </a:schemeClr>
                </a:solidFill>
                <a:latin typeface="Calibri" charset="0"/>
                <a:ea typeface="Calibri" charset="0"/>
                <a:cs typeface="Calibri"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50000"/>
                  </a:schemeClr>
                </a:solidFill>
                <a:latin typeface="Calibri" charset="0"/>
                <a:ea typeface="Calibri" charset="0"/>
                <a:cs typeface="Calibri"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fr-FR" sz="1100" dirty="0" smtClean="0">
                <a:solidFill>
                  <a:schemeClr val="bg2">
                    <a:lumMod val="50000"/>
                  </a:schemeClr>
                </a:solidFill>
              </a:rPr>
              <a:t>12/10/2022</a:t>
            </a:r>
            <a:endParaRPr lang="fr-FR" sz="1100" dirty="0">
              <a:solidFill>
                <a:schemeClr val="bg2">
                  <a:lumMod val="50000"/>
                </a:schemeClr>
              </a:solidFill>
            </a:endParaRPr>
          </a:p>
        </p:txBody>
      </p:sp>
      <p:sp>
        <p:nvSpPr>
          <p:cNvPr id="17" name="Rectangle 16"/>
          <p:cNvSpPr/>
          <p:nvPr/>
        </p:nvSpPr>
        <p:spPr>
          <a:xfrm>
            <a:off x="128869" y="6635131"/>
            <a:ext cx="5509931" cy="195438"/>
          </a:xfrm>
          <a:prstGeom prst="rect">
            <a:avLst/>
          </a:prstGeom>
        </p:spPr>
        <p:txBody>
          <a:bodyPr wrap="square" lIns="72000" tIns="0" rIns="72000" bIns="0">
            <a:spAutoFit/>
          </a:bodyPr>
          <a:lstStyle/>
          <a:p>
            <a:pPr>
              <a:lnSpc>
                <a:spcPct val="140000"/>
              </a:lnSpc>
            </a:pPr>
            <a:r>
              <a:rPr lang="fr-FR" sz="1000" kern="0" dirty="0">
                <a:solidFill>
                  <a:schemeClr val="bg2">
                    <a:lumMod val="50000"/>
                  </a:schemeClr>
                </a:solidFill>
                <a:latin typeface="Calibri"/>
                <a:cs typeface="Calibri"/>
              </a:rPr>
              <a:t>Commissariat à l’énergie atomique et aux énergies alternatives</a:t>
            </a:r>
          </a:p>
        </p:txBody>
      </p:sp>
      <p:sp>
        <p:nvSpPr>
          <p:cNvPr id="5" name="ZoneTexte 4"/>
          <p:cNvSpPr txBox="1"/>
          <p:nvPr userDrawn="1"/>
        </p:nvSpPr>
        <p:spPr>
          <a:xfrm>
            <a:off x="6615288" y="6658218"/>
            <a:ext cx="629513" cy="169277"/>
          </a:xfrm>
          <a:prstGeom prst="rect">
            <a:avLst/>
          </a:prstGeom>
          <a:noFill/>
        </p:spPr>
        <p:txBody>
          <a:bodyPr wrap="none" lIns="72000" tIns="0" rIns="72000" bIns="0" rtlCol="0">
            <a:spAutoFit/>
          </a:bodyPr>
          <a:lstStyle/>
          <a:p>
            <a:r>
              <a:rPr lang="fr-FR" sz="1100" dirty="0" smtClean="0">
                <a:solidFill>
                  <a:schemeClr val="bg2">
                    <a:lumMod val="50000"/>
                  </a:schemeClr>
                </a:solidFill>
                <a:latin typeface="Calibri" panose="020F0502020204030204" pitchFamily="34" charset="0"/>
              </a:rPr>
              <a:t>S. Pascal</a:t>
            </a:r>
            <a:endParaRPr lang="fr-FR" sz="1100" dirty="0">
              <a:solidFill>
                <a:schemeClr val="bg2">
                  <a:lumMod val="50000"/>
                </a:schemeClr>
              </a:solidFill>
              <a:latin typeface="Calibri" panose="020F0502020204030204" pitchFamily="34" charset="0"/>
            </a:endParaRPr>
          </a:p>
        </p:txBody>
      </p:sp>
      <p:pic>
        <p:nvPicPr>
          <p:cNvPr id="14" name="Picture 9" descr="cea_logo_small2.jpg">
            <a:extLst>
              <a:ext uri="{FF2B5EF4-FFF2-40B4-BE49-F238E27FC236}">
                <a16:creationId xmlns:a16="http://schemas.microsoft.com/office/drawing/2014/main" id="{E3A1A842-E559-4871-963A-CC87460B1B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5714" y="54881"/>
            <a:ext cx="753461" cy="615016"/>
          </a:xfrm>
          <a:prstGeom prst="rect">
            <a:avLst/>
          </a:prstGeom>
        </p:spPr>
      </p:pic>
    </p:spTree>
    <p:extLst>
      <p:ext uri="{BB962C8B-B14F-4D97-AF65-F5344CB8AC3E}">
        <p14:creationId xmlns:p14="http://schemas.microsoft.com/office/powerpoint/2010/main" val="1532843132"/>
      </p:ext>
    </p:extLst>
  </p:cSld>
  <p:clrMap bg1="lt1" tx1="dk1" bg2="lt2" tx2="dk2" accent1="accent1" accent2="accent2" accent3="accent3" accent4="accent4" accent5="accent5" accent6="accent6" hlink="hlink" folHlink="folHlink"/>
  <p:sldLayoutIdLst>
    <p:sldLayoutId id="2147483694" r:id="rId1"/>
    <p:sldLayoutId id="2147483704" r:id="rId2"/>
    <p:sldLayoutId id="2147483705" r:id="rId3"/>
    <p:sldLayoutId id="2147483710" r:id="rId4"/>
    <p:sldLayoutId id="2147483706" r:id="rId5"/>
    <p:sldLayoutId id="2147483709" r:id="rId6"/>
    <p:sldLayoutId id="2147483711" r:id="rId7"/>
    <p:sldLayoutId id="2147483708" r:id="rId8"/>
    <p:sldLayoutId id="2147483707" r:id="rId9"/>
    <p:sldLayoutId id="2147483732" r:id="rId10"/>
    <p:sldLayoutId id="2147483701" r:id="rId11"/>
    <p:sldLayoutId id="2147483702" r:id="rId12"/>
  </p:sldLayoutIdLst>
  <p:timing>
    <p:tnLst>
      <p:par>
        <p:cTn id="1" dur="indefinite" restart="never" nodeType="tmRoot"/>
      </p:par>
    </p:tnLst>
  </p:timing>
  <p:hf hdr="0"/>
  <p:txStyles>
    <p:titleStyle>
      <a:lvl1pPr marL="0" algn="l" defTabSz="957925" rtl="0" eaLnBrk="1" latinLnBrk="0" hangingPunct="1">
        <a:lnSpc>
          <a:spcPct val="80000"/>
        </a:lnSpc>
        <a:spcBef>
          <a:spcPct val="0"/>
        </a:spcBef>
        <a:buNone/>
        <a:defRPr lang="fr-FR" sz="2200" b="1" kern="1200" cap="none" baseline="0" dirty="0">
          <a:solidFill>
            <a:schemeClr val="bg2">
              <a:lumMod val="50000"/>
            </a:schemeClr>
          </a:solidFill>
          <a:latin typeface="Calibri"/>
          <a:ea typeface="+mj-ea"/>
          <a:cs typeface="+mj-cs"/>
        </a:defRPr>
      </a:lvl1pPr>
    </p:titleStyle>
    <p:bodyStyle>
      <a:lvl1pPr marL="239481" indent="-239481" algn="l" defTabSz="957925" rtl="0" eaLnBrk="1" latinLnBrk="0" hangingPunct="1">
        <a:lnSpc>
          <a:spcPct val="90000"/>
        </a:lnSpc>
        <a:spcBef>
          <a:spcPts val="1048"/>
        </a:spcBef>
        <a:buClr>
          <a:srgbClr val="548235"/>
        </a:buClr>
        <a:buSzPct val="80000"/>
        <a:buFont typeface="Wingdings 3" panose="05040102010807070707" pitchFamily="18" charset="2"/>
        <a:buChar char="u"/>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57925" rtl="0" eaLnBrk="1" latinLnBrk="0" hangingPunct="1">
        <a:defRPr sz="1900" kern="1200">
          <a:solidFill>
            <a:schemeClr val="tx1"/>
          </a:solidFill>
          <a:latin typeface="+mn-lt"/>
          <a:ea typeface="+mn-ea"/>
          <a:cs typeface="+mn-cs"/>
        </a:defRPr>
      </a:lvl1pPr>
      <a:lvl2pPr marL="478963" algn="l" defTabSz="957925" rtl="0" eaLnBrk="1" latinLnBrk="0" hangingPunct="1">
        <a:defRPr sz="1900" kern="1200">
          <a:solidFill>
            <a:schemeClr val="tx1"/>
          </a:solidFill>
          <a:latin typeface="+mn-lt"/>
          <a:ea typeface="+mn-ea"/>
          <a:cs typeface="+mn-cs"/>
        </a:defRPr>
      </a:lvl2pPr>
      <a:lvl3pPr marL="957925" algn="l" defTabSz="957925" rtl="0" eaLnBrk="1" latinLnBrk="0" hangingPunct="1">
        <a:defRPr sz="1900" kern="1200">
          <a:solidFill>
            <a:schemeClr val="tx1"/>
          </a:solidFill>
          <a:latin typeface="+mn-lt"/>
          <a:ea typeface="+mn-ea"/>
          <a:cs typeface="+mn-cs"/>
        </a:defRPr>
      </a:lvl3pPr>
      <a:lvl4pPr marL="1436888" algn="l" defTabSz="957925" rtl="0" eaLnBrk="1" latinLnBrk="0" hangingPunct="1">
        <a:defRPr sz="1900" kern="1200">
          <a:solidFill>
            <a:schemeClr val="tx1"/>
          </a:solidFill>
          <a:latin typeface="+mn-lt"/>
          <a:ea typeface="+mn-ea"/>
          <a:cs typeface="+mn-cs"/>
        </a:defRPr>
      </a:lvl4pPr>
      <a:lvl5pPr marL="1915851" algn="l" defTabSz="957925" rtl="0" eaLnBrk="1" latinLnBrk="0" hangingPunct="1">
        <a:defRPr sz="1900" kern="1200">
          <a:solidFill>
            <a:schemeClr val="tx1"/>
          </a:solidFill>
          <a:latin typeface="+mn-lt"/>
          <a:ea typeface="+mn-ea"/>
          <a:cs typeface="+mn-cs"/>
        </a:defRPr>
      </a:lvl5pPr>
      <a:lvl6pPr marL="2394814" algn="l" defTabSz="957925" rtl="0" eaLnBrk="1" latinLnBrk="0" hangingPunct="1">
        <a:defRPr sz="1900" kern="1200">
          <a:solidFill>
            <a:schemeClr val="tx1"/>
          </a:solidFill>
          <a:latin typeface="+mn-lt"/>
          <a:ea typeface="+mn-ea"/>
          <a:cs typeface="+mn-cs"/>
        </a:defRPr>
      </a:lvl6pPr>
      <a:lvl7pPr marL="2873776" algn="l" defTabSz="957925" rtl="0" eaLnBrk="1" latinLnBrk="0" hangingPunct="1">
        <a:defRPr sz="1900" kern="1200">
          <a:solidFill>
            <a:schemeClr val="tx1"/>
          </a:solidFill>
          <a:latin typeface="+mn-lt"/>
          <a:ea typeface="+mn-ea"/>
          <a:cs typeface="+mn-cs"/>
        </a:defRPr>
      </a:lvl7pPr>
      <a:lvl8pPr marL="3352739" algn="l" defTabSz="957925" rtl="0" eaLnBrk="1" latinLnBrk="0" hangingPunct="1">
        <a:defRPr sz="1900" kern="1200">
          <a:solidFill>
            <a:schemeClr val="tx1"/>
          </a:solidFill>
          <a:latin typeface="+mn-lt"/>
          <a:ea typeface="+mn-ea"/>
          <a:cs typeface="+mn-cs"/>
        </a:defRPr>
      </a:lvl8pPr>
      <a:lvl9pPr marL="3831702" algn="l" defTabSz="95792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3" y="1293436"/>
            <a:ext cx="10515600" cy="1382648"/>
          </a:xfrm>
          <a:prstGeom prst="rect">
            <a:avLst/>
          </a:prstGeom>
        </p:spPr>
        <p:txBody>
          <a:bodyPr vert="horz" lIns="127723" tIns="63862" rIns="127723" bIns="63862" rtlCol="0">
            <a:sp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6"/>
          <p:cNvSpPr/>
          <p:nvPr/>
        </p:nvSpPr>
        <p:spPr>
          <a:xfrm>
            <a:off x="0" y="6625818"/>
            <a:ext cx="12192000" cy="23407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en-US" sz="2500" dirty="0">
                <a:solidFill>
                  <a:schemeClr val="accent1"/>
                </a:solidFill>
              </a:rPr>
              <a:t> </a:t>
            </a:r>
          </a:p>
        </p:txBody>
      </p:sp>
      <p:sp>
        <p:nvSpPr>
          <p:cNvPr id="8" name="Rectangle 7"/>
          <p:cNvSpPr/>
          <p:nvPr/>
        </p:nvSpPr>
        <p:spPr>
          <a:xfrm>
            <a:off x="3" y="-25706"/>
            <a:ext cx="12191999" cy="79194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en-US" sz="2500" dirty="0">
                <a:solidFill>
                  <a:schemeClr val="accent1"/>
                </a:solidFill>
              </a:rPr>
              <a:t> </a:t>
            </a:r>
          </a:p>
        </p:txBody>
      </p:sp>
      <p:sp>
        <p:nvSpPr>
          <p:cNvPr id="9" name="Rectangle 8"/>
          <p:cNvSpPr/>
          <p:nvPr/>
        </p:nvSpPr>
        <p:spPr>
          <a:xfrm>
            <a:off x="10898035" y="6627317"/>
            <a:ext cx="1293967" cy="235568"/>
          </a:xfrm>
          <a:prstGeom prst="rect">
            <a:avLst/>
          </a:prstGeom>
          <a:solidFill>
            <a:srgbClr val="B115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sp>
        <p:nvSpPr>
          <p:cNvPr id="10" name="Rectangle 9"/>
          <p:cNvSpPr/>
          <p:nvPr/>
        </p:nvSpPr>
        <p:spPr>
          <a:xfrm>
            <a:off x="-11288" y="-25707"/>
            <a:ext cx="1293967" cy="783772"/>
          </a:xfrm>
          <a:prstGeom prst="rect">
            <a:avLst/>
          </a:prstGeom>
          <a:solidFill>
            <a:srgbClr val="BC14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sp>
        <p:nvSpPr>
          <p:cNvPr id="12" name="Slide Number Placeholder 2"/>
          <p:cNvSpPr>
            <a:spLocks noGrp="1"/>
          </p:cNvSpPr>
          <p:nvPr>
            <p:ph type="sldNum" sz="quarter" idx="4"/>
          </p:nvPr>
        </p:nvSpPr>
        <p:spPr>
          <a:xfrm>
            <a:off x="11157188" y="6665909"/>
            <a:ext cx="837259" cy="153888"/>
          </a:xfrm>
          <a:prstGeom prst="rect">
            <a:avLst/>
          </a:prstGeom>
        </p:spPr>
        <p:txBody>
          <a:bodyPr lIns="72000" tIns="0" rIns="72000" bIns="0">
            <a:spAutoFit/>
          </a:bodyPr>
          <a:lstStyle>
            <a:lvl1pPr>
              <a:defRPr/>
            </a:lvl1pPr>
          </a:lstStyle>
          <a:p>
            <a:pPr algn="ctr"/>
            <a:fld id="{53F0B3ED-4F75-49BF-B028-1A262D3A6E64}" type="slidenum">
              <a:rPr lang="fr-FR" sz="1000" smtClean="0">
                <a:solidFill>
                  <a:schemeClr val="bg1"/>
                </a:solidFill>
                <a:latin typeface="Arial" charset="0"/>
                <a:ea typeface="Arial" charset="0"/>
                <a:cs typeface="Arial" charset="0"/>
              </a:rPr>
              <a:t>‹N°›</a:t>
            </a:fld>
            <a:endParaRPr lang="fr-FR" sz="1000" dirty="0">
              <a:solidFill>
                <a:schemeClr val="bg1"/>
              </a:solidFill>
              <a:latin typeface="Arial" charset="0"/>
              <a:ea typeface="Arial" charset="0"/>
              <a:cs typeface="Arial" charset="0"/>
            </a:endParaRPr>
          </a:p>
        </p:txBody>
      </p:sp>
      <p:sp>
        <p:nvSpPr>
          <p:cNvPr id="2" name="Espace réservé du titre 1"/>
          <p:cNvSpPr>
            <a:spLocks noGrp="1"/>
          </p:cNvSpPr>
          <p:nvPr>
            <p:ph type="title"/>
          </p:nvPr>
        </p:nvSpPr>
        <p:spPr>
          <a:xfrm>
            <a:off x="1476588" y="196179"/>
            <a:ext cx="5860499" cy="379192"/>
          </a:xfrm>
          <a:prstGeom prst="rect">
            <a:avLst/>
          </a:prstGeom>
        </p:spPr>
        <p:txBody>
          <a:bodyPr vert="horz" wrap="square" lIns="127723" tIns="50285" rIns="127723" bIns="50285" rtlCol="0" anchor="ctr">
            <a:spAutoFit/>
          </a:bodyPr>
          <a:lstStyle/>
          <a:p>
            <a:r>
              <a:rPr lang="fr-FR" dirty="0"/>
              <a:t>Modifiez le style du titre</a:t>
            </a:r>
          </a:p>
        </p:txBody>
      </p:sp>
      <p:sp>
        <p:nvSpPr>
          <p:cNvPr id="15" name="Espace réservé du texte 12"/>
          <p:cNvSpPr txBox="1">
            <a:spLocks/>
          </p:cNvSpPr>
          <p:nvPr userDrawn="1"/>
        </p:nvSpPr>
        <p:spPr>
          <a:xfrm>
            <a:off x="8791538" y="6666682"/>
            <a:ext cx="2111537" cy="152349"/>
          </a:xfrm>
          <a:prstGeom prst="rect">
            <a:avLst/>
          </a:prstGeom>
        </p:spPr>
        <p:txBody>
          <a:bodyPr wrap="square" lIns="72000" tIns="0" rIns="72000" bIns="0">
            <a:spAutoFit/>
          </a:bodyPr>
          <a:lstStyle>
            <a:lvl1pPr marL="0" indent="0" algn="l" defTabSz="685800" rtl="0" eaLnBrk="1" latinLnBrk="0" hangingPunct="1">
              <a:lnSpc>
                <a:spcPct val="90000"/>
              </a:lnSpc>
              <a:spcBef>
                <a:spcPts val="750"/>
              </a:spcBef>
              <a:buFontTx/>
              <a:buNone/>
              <a:defRPr sz="900" b="0" kern="1200">
                <a:solidFill>
                  <a:schemeClr val="bg1"/>
                </a:solidFill>
                <a:latin typeface="Calibri" charset="0"/>
                <a:ea typeface="Calibri" charset="0"/>
                <a:cs typeface="Calibri" charset="0"/>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bg2">
                    <a:lumMod val="50000"/>
                  </a:schemeClr>
                </a:solidFill>
                <a:latin typeface="Calibri" charset="0"/>
                <a:ea typeface="Calibri" charset="0"/>
                <a:cs typeface="Calibri"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50000"/>
                  </a:schemeClr>
                </a:solidFill>
                <a:latin typeface="Calibri" charset="0"/>
                <a:ea typeface="Calibri" charset="0"/>
                <a:cs typeface="Calibri"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fld id="{E77F22B5-7D27-43F2-84DD-15A13BA901E0}" type="datetime4">
              <a:rPr lang="fr-FR" sz="1100" smtClean="0">
                <a:solidFill>
                  <a:schemeClr val="tx1">
                    <a:lumMod val="60000"/>
                    <a:lumOff val="40000"/>
                  </a:schemeClr>
                </a:solidFill>
              </a:rPr>
              <a:t>2 mai 2023</a:t>
            </a:fld>
            <a:endParaRPr lang="fr-FR" sz="1100" dirty="0">
              <a:solidFill>
                <a:schemeClr val="tx1">
                  <a:lumMod val="60000"/>
                  <a:lumOff val="40000"/>
                </a:schemeClr>
              </a:solidFill>
            </a:endParaRPr>
          </a:p>
        </p:txBody>
      </p:sp>
      <p:sp>
        <p:nvSpPr>
          <p:cNvPr id="17" name="Rectangle 16"/>
          <p:cNvSpPr/>
          <p:nvPr/>
        </p:nvSpPr>
        <p:spPr>
          <a:xfrm>
            <a:off x="128869" y="6635131"/>
            <a:ext cx="5509931" cy="195438"/>
          </a:xfrm>
          <a:prstGeom prst="rect">
            <a:avLst/>
          </a:prstGeom>
        </p:spPr>
        <p:txBody>
          <a:bodyPr wrap="square" lIns="72000" tIns="0" rIns="72000" bIns="0">
            <a:spAutoFit/>
          </a:bodyPr>
          <a:lstStyle/>
          <a:p>
            <a:pPr>
              <a:lnSpc>
                <a:spcPct val="140000"/>
              </a:lnSpc>
            </a:pPr>
            <a:r>
              <a:rPr lang="fr-FR" sz="1000" kern="0" dirty="0">
                <a:solidFill>
                  <a:schemeClr val="bg1">
                    <a:lumMod val="50000"/>
                  </a:schemeClr>
                </a:solidFill>
                <a:latin typeface="Calibri"/>
                <a:cs typeface="Calibri"/>
              </a:rPr>
              <a:t>Commissariat à l’énergie atomique et aux énergies alternatives</a:t>
            </a:r>
          </a:p>
        </p:txBody>
      </p:sp>
      <p:sp>
        <p:nvSpPr>
          <p:cNvPr id="5" name="ZoneTexte 4"/>
          <p:cNvSpPr txBox="1"/>
          <p:nvPr userDrawn="1"/>
        </p:nvSpPr>
        <p:spPr>
          <a:xfrm>
            <a:off x="6615288" y="6658218"/>
            <a:ext cx="541348" cy="169277"/>
          </a:xfrm>
          <a:prstGeom prst="rect">
            <a:avLst/>
          </a:prstGeom>
          <a:noFill/>
        </p:spPr>
        <p:txBody>
          <a:bodyPr wrap="none" lIns="72000" tIns="0" rIns="72000" bIns="0" rtlCol="0">
            <a:spAutoFit/>
          </a:bodyPr>
          <a:lstStyle/>
          <a:p>
            <a:r>
              <a:rPr lang="fr-FR" sz="1100" dirty="0">
                <a:latin typeface="Calibri" panose="020F0502020204030204" pitchFamily="34" charset="0"/>
              </a:rPr>
              <a:t>Auteur</a:t>
            </a:r>
          </a:p>
        </p:txBody>
      </p:sp>
      <p:pic>
        <p:nvPicPr>
          <p:cNvPr id="14" name="Picture 9" descr="cea_logo_small2.jpg">
            <a:extLst>
              <a:ext uri="{FF2B5EF4-FFF2-40B4-BE49-F238E27FC236}">
                <a16:creationId xmlns:a16="http://schemas.microsoft.com/office/drawing/2014/main" id="{D93EF9F4-AE34-49DC-97D0-FAD9D8820AC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5714" y="54881"/>
            <a:ext cx="753461" cy="615016"/>
          </a:xfrm>
          <a:prstGeom prst="rect">
            <a:avLst/>
          </a:prstGeom>
        </p:spPr>
      </p:pic>
    </p:spTree>
    <p:extLst>
      <p:ext uri="{BB962C8B-B14F-4D97-AF65-F5344CB8AC3E}">
        <p14:creationId xmlns:p14="http://schemas.microsoft.com/office/powerpoint/2010/main" val="161946039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9" r:id="rId3"/>
    <p:sldLayoutId id="2147483717" r:id="rId4"/>
    <p:sldLayoutId id="2147483718" r:id="rId5"/>
  </p:sldLayoutIdLst>
  <p:hf hdr="0"/>
  <p:txStyles>
    <p:titleStyle>
      <a:lvl1pPr marL="0" algn="l" defTabSz="957925" rtl="0" eaLnBrk="1" latinLnBrk="0" hangingPunct="1">
        <a:lnSpc>
          <a:spcPct val="80000"/>
        </a:lnSpc>
        <a:spcBef>
          <a:spcPct val="0"/>
        </a:spcBef>
        <a:buNone/>
        <a:defRPr lang="fr-FR" sz="2200" b="1" kern="1200" cap="none" baseline="0" dirty="0">
          <a:solidFill>
            <a:schemeClr val="bg2">
              <a:lumMod val="50000"/>
            </a:schemeClr>
          </a:solidFill>
          <a:latin typeface="Calibri"/>
          <a:ea typeface="+mj-ea"/>
          <a:cs typeface="+mj-cs"/>
        </a:defRPr>
      </a:lvl1pPr>
    </p:titleStyle>
    <p:bodyStyle>
      <a:lvl1pPr marL="239481" indent="-239481" algn="l" defTabSz="957925" rtl="0" eaLnBrk="1" latinLnBrk="0" hangingPunct="1">
        <a:lnSpc>
          <a:spcPct val="90000"/>
        </a:lnSpc>
        <a:spcBef>
          <a:spcPts val="1048"/>
        </a:spcBef>
        <a:buClr>
          <a:srgbClr val="548235"/>
        </a:buClr>
        <a:buSzPct val="80000"/>
        <a:buFont typeface="Wingdings 3" panose="05040102010807070707" pitchFamily="18" charset="2"/>
        <a:buChar char="u"/>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57925" rtl="0" eaLnBrk="1" latinLnBrk="0" hangingPunct="1">
        <a:defRPr sz="1900" kern="1200">
          <a:solidFill>
            <a:schemeClr val="tx1"/>
          </a:solidFill>
          <a:latin typeface="+mn-lt"/>
          <a:ea typeface="+mn-ea"/>
          <a:cs typeface="+mn-cs"/>
        </a:defRPr>
      </a:lvl1pPr>
      <a:lvl2pPr marL="478963" algn="l" defTabSz="957925" rtl="0" eaLnBrk="1" latinLnBrk="0" hangingPunct="1">
        <a:defRPr sz="1900" kern="1200">
          <a:solidFill>
            <a:schemeClr val="tx1"/>
          </a:solidFill>
          <a:latin typeface="+mn-lt"/>
          <a:ea typeface="+mn-ea"/>
          <a:cs typeface="+mn-cs"/>
        </a:defRPr>
      </a:lvl2pPr>
      <a:lvl3pPr marL="957925" algn="l" defTabSz="957925" rtl="0" eaLnBrk="1" latinLnBrk="0" hangingPunct="1">
        <a:defRPr sz="1900" kern="1200">
          <a:solidFill>
            <a:schemeClr val="tx1"/>
          </a:solidFill>
          <a:latin typeface="+mn-lt"/>
          <a:ea typeface="+mn-ea"/>
          <a:cs typeface="+mn-cs"/>
        </a:defRPr>
      </a:lvl3pPr>
      <a:lvl4pPr marL="1436888" algn="l" defTabSz="957925" rtl="0" eaLnBrk="1" latinLnBrk="0" hangingPunct="1">
        <a:defRPr sz="1900" kern="1200">
          <a:solidFill>
            <a:schemeClr val="tx1"/>
          </a:solidFill>
          <a:latin typeface="+mn-lt"/>
          <a:ea typeface="+mn-ea"/>
          <a:cs typeface="+mn-cs"/>
        </a:defRPr>
      </a:lvl4pPr>
      <a:lvl5pPr marL="1915851" algn="l" defTabSz="957925" rtl="0" eaLnBrk="1" latinLnBrk="0" hangingPunct="1">
        <a:defRPr sz="1900" kern="1200">
          <a:solidFill>
            <a:schemeClr val="tx1"/>
          </a:solidFill>
          <a:latin typeface="+mn-lt"/>
          <a:ea typeface="+mn-ea"/>
          <a:cs typeface="+mn-cs"/>
        </a:defRPr>
      </a:lvl5pPr>
      <a:lvl6pPr marL="2394814" algn="l" defTabSz="957925" rtl="0" eaLnBrk="1" latinLnBrk="0" hangingPunct="1">
        <a:defRPr sz="1900" kern="1200">
          <a:solidFill>
            <a:schemeClr val="tx1"/>
          </a:solidFill>
          <a:latin typeface="+mn-lt"/>
          <a:ea typeface="+mn-ea"/>
          <a:cs typeface="+mn-cs"/>
        </a:defRPr>
      </a:lvl6pPr>
      <a:lvl7pPr marL="2873776" algn="l" defTabSz="957925" rtl="0" eaLnBrk="1" latinLnBrk="0" hangingPunct="1">
        <a:defRPr sz="1900" kern="1200">
          <a:solidFill>
            <a:schemeClr val="tx1"/>
          </a:solidFill>
          <a:latin typeface="+mn-lt"/>
          <a:ea typeface="+mn-ea"/>
          <a:cs typeface="+mn-cs"/>
        </a:defRPr>
      </a:lvl7pPr>
      <a:lvl8pPr marL="3352739" algn="l" defTabSz="957925" rtl="0" eaLnBrk="1" latinLnBrk="0" hangingPunct="1">
        <a:defRPr sz="1900" kern="1200">
          <a:solidFill>
            <a:schemeClr val="tx1"/>
          </a:solidFill>
          <a:latin typeface="+mn-lt"/>
          <a:ea typeface="+mn-ea"/>
          <a:cs typeface="+mn-cs"/>
        </a:defRPr>
      </a:lvl8pPr>
      <a:lvl9pPr marL="3831702" algn="l" defTabSz="95792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3" y="1293436"/>
            <a:ext cx="10515600" cy="1382648"/>
          </a:xfrm>
          <a:prstGeom prst="rect">
            <a:avLst/>
          </a:prstGeom>
        </p:spPr>
        <p:txBody>
          <a:bodyPr vert="horz" lIns="127723" tIns="63862" rIns="127723" bIns="63862" rtlCol="0">
            <a:sp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6"/>
          <p:cNvSpPr/>
          <p:nvPr/>
        </p:nvSpPr>
        <p:spPr>
          <a:xfrm>
            <a:off x="0" y="6625818"/>
            <a:ext cx="12192000" cy="23407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en-US" sz="2500" dirty="0">
                <a:solidFill>
                  <a:schemeClr val="accent1"/>
                </a:solidFill>
              </a:rPr>
              <a:t> </a:t>
            </a:r>
          </a:p>
        </p:txBody>
      </p:sp>
      <p:sp>
        <p:nvSpPr>
          <p:cNvPr id="8" name="Rectangle 7"/>
          <p:cNvSpPr/>
          <p:nvPr/>
        </p:nvSpPr>
        <p:spPr>
          <a:xfrm>
            <a:off x="3" y="-25706"/>
            <a:ext cx="12191999" cy="79194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r>
              <a:rPr lang="en-US" sz="2500" dirty="0">
                <a:solidFill>
                  <a:schemeClr val="accent1"/>
                </a:solidFill>
              </a:rPr>
              <a:t> </a:t>
            </a:r>
          </a:p>
        </p:txBody>
      </p:sp>
      <p:sp>
        <p:nvSpPr>
          <p:cNvPr id="9" name="Rectangle 8"/>
          <p:cNvSpPr/>
          <p:nvPr/>
        </p:nvSpPr>
        <p:spPr>
          <a:xfrm>
            <a:off x="10898035" y="6627317"/>
            <a:ext cx="1293967" cy="235568"/>
          </a:xfrm>
          <a:prstGeom prst="rect">
            <a:avLst/>
          </a:prstGeom>
          <a:solidFill>
            <a:srgbClr val="B115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sp>
        <p:nvSpPr>
          <p:cNvPr id="10" name="Rectangle 9"/>
          <p:cNvSpPr/>
          <p:nvPr/>
        </p:nvSpPr>
        <p:spPr>
          <a:xfrm>
            <a:off x="-11288" y="-25707"/>
            <a:ext cx="1293967" cy="783772"/>
          </a:xfrm>
          <a:prstGeom prst="rect">
            <a:avLst/>
          </a:prstGeom>
          <a:solidFill>
            <a:srgbClr val="BC141C"/>
          </a:solidFill>
          <a:ln>
            <a:solidFill>
              <a:srgbClr val="BC141C"/>
            </a:solid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sp>
        <p:nvSpPr>
          <p:cNvPr id="12" name="Slide Number Placeholder 2"/>
          <p:cNvSpPr>
            <a:spLocks noGrp="1"/>
          </p:cNvSpPr>
          <p:nvPr>
            <p:ph type="sldNum" sz="quarter" idx="4"/>
          </p:nvPr>
        </p:nvSpPr>
        <p:spPr>
          <a:xfrm>
            <a:off x="11157188" y="6665909"/>
            <a:ext cx="837259" cy="153888"/>
          </a:xfrm>
          <a:prstGeom prst="rect">
            <a:avLst/>
          </a:prstGeom>
        </p:spPr>
        <p:txBody>
          <a:bodyPr lIns="72000" tIns="0" rIns="72000" bIns="0">
            <a:spAutoFit/>
          </a:bodyPr>
          <a:lstStyle>
            <a:lvl1pPr>
              <a:defRPr/>
            </a:lvl1pPr>
          </a:lstStyle>
          <a:p>
            <a:pPr algn="ctr"/>
            <a:fld id="{53F0B3ED-4F75-49BF-B028-1A262D3A6E64}" type="slidenum">
              <a:rPr lang="fr-FR" sz="1000" smtClean="0">
                <a:solidFill>
                  <a:schemeClr val="bg1"/>
                </a:solidFill>
                <a:latin typeface="Arial" charset="0"/>
                <a:ea typeface="Arial" charset="0"/>
                <a:cs typeface="Arial" charset="0"/>
              </a:rPr>
              <a:t>‹N°›</a:t>
            </a:fld>
            <a:endParaRPr lang="fr-FR" sz="1000" dirty="0">
              <a:solidFill>
                <a:schemeClr val="bg1"/>
              </a:solidFill>
              <a:latin typeface="Arial" charset="0"/>
              <a:ea typeface="Arial" charset="0"/>
              <a:cs typeface="Arial" charset="0"/>
            </a:endParaRPr>
          </a:p>
        </p:txBody>
      </p:sp>
      <p:sp>
        <p:nvSpPr>
          <p:cNvPr id="2" name="Espace réservé du titre 1"/>
          <p:cNvSpPr>
            <a:spLocks noGrp="1"/>
          </p:cNvSpPr>
          <p:nvPr>
            <p:ph type="title"/>
          </p:nvPr>
        </p:nvSpPr>
        <p:spPr>
          <a:xfrm>
            <a:off x="1476588" y="196179"/>
            <a:ext cx="5860499" cy="379192"/>
          </a:xfrm>
          <a:prstGeom prst="rect">
            <a:avLst/>
          </a:prstGeom>
        </p:spPr>
        <p:txBody>
          <a:bodyPr vert="horz" wrap="square" lIns="127723" tIns="50285" rIns="127723" bIns="50285" rtlCol="0" anchor="ctr">
            <a:spAutoFit/>
          </a:bodyPr>
          <a:lstStyle/>
          <a:p>
            <a:r>
              <a:rPr lang="fr-FR" dirty="0"/>
              <a:t>Modifiez le style du titre</a:t>
            </a:r>
          </a:p>
        </p:txBody>
      </p:sp>
      <p:sp>
        <p:nvSpPr>
          <p:cNvPr id="15" name="Espace réservé du texte 12"/>
          <p:cNvSpPr txBox="1">
            <a:spLocks/>
          </p:cNvSpPr>
          <p:nvPr userDrawn="1"/>
        </p:nvSpPr>
        <p:spPr>
          <a:xfrm>
            <a:off x="8791538" y="6666682"/>
            <a:ext cx="2111537" cy="152349"/>
          </a:xfrm>
          <a:prstGeom prst="rect">
            <a:avLst/>
          </a:prstGeom>
        </p:spPr>
        <p:txBody>
          <a:bodyPr wrap="square" lIns="72000" tIns="0" rIns="72000" bIns="0">
            <a:spAutoFit/>
          </a:bodyPr>
          <a:lstStyle>
            <a:lvl1pPr marL="0" indent="0" algn="l" defTabSz="685800" rtl="0" eaLnBrk="1" latinLnBrk="0" hangingPunct="1">
              <a:lnSpc>
                <a:spcPct val="90000"/>
              </a:lnSpc>
              <a:spcBef>
                <a:spcPts val="750"/>
              </a:spcBef>
              <a:buFontTx/>
              <a:buNone/>
              <a:defRPr sz="900" b="0" kern="1200">
                <a:solidFill>
                  <a:schemeClr val="bg1"/>
                </a:solidFill>
                <a:latin typeface="Calibri" charset="0"/>
                <a:ea typeface="Calibri" charset="0"/>
                <a:cs typeface="Calibri" charset="0"/>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bg2">
                    <a:lumMod val="50000"/>
                  </a:schemeClr>
                </a:solidFill>
                <a:latin typeface="Calibri" charset="0"/>
                <a:ea typeface="Calibri" charset="0"/>
                <a:cs typeface="Calibri"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50000"/>
                  </a:schemeClr>
                </a:solidFill>
                <a:latin typeface="Calibri" charset="0"/>
                <a:ea typeface="Calibri" charset="0"/>
                <a:cs typeface="Calibri"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fld id="{E77F22B5-7D27-43F2-84DD-15A13BA901E0}" type="datetime4">
              <a:rPr lang="fr-FR" sz="1100" smtClean="0">
                <a:solidFill>
                  <a:schemeClr val="tx1">
                    <a:lumMod val="60000"/>
                    <a:lumOff val="40000"/>
                  </a:schemeClr>
                </a:solidFill>
              </a:rPr>
              <a:t>2 mai 2023</a:t>
            </a:fld>
            <a:endParaRPr lang="fr-FR" sz="1100" dirty="0">
              <a:solidFill>
                <a:schemeClr val="tx1">
                  <a:lumMod val="60000"/>
                  <a:lumOff val="40000"/>
                </a:schemeClr>
              </a:solidFill>
            </a:endParaRPr>
          </a:p>
        </p:txBody>
      </p:sp>
      <p:sp>
        <p:nvSpPr>
          <p:cNvPr id="17" name="Rectangle 16"/>
          <p:cNvSpPr/>
          <p:nvPr/>
        </p:nvSpPr>
        <p:spPr>
          <a:xfrm>
            <a:off x="128869" y="6635131"/>
            <a:ext cx="5509931" cy="195438"/>
          </a:xfrm>
          <a:prstGeom prst="rect">
            <a:avLst/>
          </a:prstGeom>
        </p:spPr>
        <p:txBody>
          <a:bodyPr wrap="square" lIns="72000" tIns="0" rIns="72000" bIns="0">
            <a:spAutoFit/>
          </a:bodyPr>
          <a:lstStyle/>
          <a:p>
            <a:pPr>
              <a:lnSpc>
                <a:spcPct val="140000"/>
              </a:lnSpc>
            </a:pPr>
            <a:r>
              <a:rPr lang="fr-FR" sz="1000" kern="0" dirty="0">
                <a:solidFill>
                  <a:schemeClr val="bg1">
                    <a:lumMod val="50000"/>
                  </a:schemeClr>
                </a:solidFill>
                <a:latin typeface="Calibri"/>
                <a:cs typeface="Calibri"/>
              </a:rPr>
              <a:t>Commissariat à l’énergie atomique et aux énergies alternatives</a:t>
            </a:r>
          </a:p>
        </p:txBody>
      </p:sp>
      <p:sp>
        <p:nvSpPr>
          <p:cNvPr id="5" name="ZoneTexte 4"/>
          <p:cNvSpPr txBox="1"/>
          <p:nvPr userDrawn="1"/>
        </p:nvSpPr>
        <p:spPr>
          <a:xfrm>
            <a:off x="6615288" y="6658218"/>
            <a:ext cx="541348" cy="169277"/>
          </a:xfrm>
          <a:prstGeom prst="rect">
            <a:avLst/>
          </a:prstGeom>
          <a:noFill/>
        </p:spPr>
        <p:txBody>
          <a:bodyPr wrap="none" lIns="72000" tIns="0" rIns="72000" bIns="0" rtlCol="0">
            <a:spAutoFit/>
          </a:bodyPr>
          <a:lstStyle/>
          <a:p>
            <a:r>
              <a:rPr lang="fr-FR" sz="1100" dirty="0">
                <a:latin typeface="Calibri" panose="020F0502020204030204" pitchFamily="34" charset="0"/>
              </a:rPr>
              <a:t>Auteur</a:t>
            </a:r>
          </a:p>
        </p:txBody>
      </p:sp>
      <p:pic>
        <p:nvPicPr>
          <p:cNvPr id="14" name="Picture 9" descr="cea_logo_small2.jpg">
            <a:extLst>
              <a:ext uri="{FF2B5EF4-FFF2-40B4-BE49-F238E27FC236}">
                <a16:creationId xmlns:a16="http://schemas.microsoft.com/office/drawing/2014/main" id="{4F291D3A-8C0C-4FFD-BCAB-01B375405E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5714" y="54881"/>
            <a:ext cx="753461" cy="615016"/>
          </a:xfrm>
          <a:prstGeom prst="rect">
            <a:avLst/>
          </a:prstGeom>
        </p:spPr>
      </p:pic>
    </p:spTree>
    <p:extLst>
      <p:ext uri="{BB962C8B-B14F-4D97-AF65-F5344CB8AC3E}">
        <p14:creationId xmlns:p14="http://schemas.microsoft.com/office/powerpoint/2010/main" val="32007650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31" r:id="rId3"/>
    <p:sldLayoutId id="2147483729" r:id="rId4"/>
    <p:sldLayoutId id="2147483730" r:id="rId5"/>
  </p:sldLayoutIdLst>
  <p:hf hdr="0"/>
  <p:txStyles>
    <p:titleStyle>
      <a:lvl1pPr marL="0" algn="l" defTabSz="957925" rtl="0" eaLnBrk="1" latinLnBrk="0" hangingPunct="1">
        <a:lnSpc>
          <a:spcPct val="80000"/>
        </a:lnSpc>
        <a:spcBef>
          <a:spcPct val="0"/>
        </a:spcBef>
        <a:buNone/>
        <a:defRPr lang="fr-FR" sz="2200" b="1" kern="1200" cap="none" baseline="0" dirty="0">
          <a:solidFill>
            <a:schemeClr val="bg2">
              <a:lumMod val="50000"/>
            </a:schemeClr>
          </a:solidFill>
          <a:latin typeface="Calibri"/>
          <a:ea typeface="+mj-ea"/>
          <a:cs typeface="+mj-cs"/>
        </a:defRPr>
      </a:lvl1pPr>
    </p:titleStyle>
    <p:bodyStyle>
      <a:lvl1pPr marL="239481" indent="-239481" algn="l" defTabSz="957925" rtl="0" eaLnBrk="1" latinLnBrk="0" hangingPunct="1">
        <a:lnSpc>
          <a:spcPct val="90000"/>
        </a:lnSpc>
        <a:spcBef>
          <a:spcPts val="1048"/>
        </a:spcBef>
        <a:buClr>
          <a:srgbClr val="548235"/>
        </a:buClr>
        <a:buSzPct val="80000"/>
        <a:buFont typeface="Wingdings 3" panose="05040102010807070707" pitchFamily="18" charset="2"/>
        <a:buChar char="u"/>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57925" rtl="0" eaLnBrk="1" latinLnBrk="0" hangingPunct="1">
        <a:defRPr sz="1900" kern="1200">
          <a:solidFill>
            <a:schemeClr val="tx1"/>
          </a:solidFill>
          <a:latin typeface="+mn-lt"/>
          <a:ea typeface="+mn-ea"/>
          <a:cs typeface="+mn-cs"/>
        </a:defRPr>
      </a:lvl1pPr>
      <a:lvl2pPr marL="478963" algn="l" defTabSz="957925" rtl="0" eaLnBrk="1" latinLnBrk="0" hangingPunct="1">
        <a:defRPr sz="1900" kern="1200">
          <a:solidFill>
            <a:schemeClr val="tx1"/>
          </a:solidFill>
          <a:latin typeface="+mn-lt"/>
          <a:ea typeface="+mn-ea"/>
          <a:cs typeface="+mn-cs"/>
        </a:defRPr>
      </a:lvl2pPr>
      <a:lvl3pPr marL="957925" algn="l" defTabSz="957925" rtl="0" eaLnBrk="1" latinLnBrk="0" hangingPunct="1">
        <a:defRPr sz="1900" kern="1200">
          <a:solidFill>
            <a:schemeClr val="tx1"/>
          </a:solidFill>
          <a:latin typeface="+mn-lt"/>
          <a:ea typeface="+mn-ea"/>
          <a:cs typeface="+mn-cs"/>
        </a:defRPr>
      </a:lvl3pPr>
      <a:lvl4pPr marL="1436888" algn="l" defTabSz="957925" rtl="0" eaLnBrk="1" latinLnBrk="0" hangingPunct="1">
        <a:defRPr sz="1900" kern="1200">
          <a:solidFill>
            <a:schemeClr val="tx1"/>
          </a:solidFill>
          <a:latin typeface="+mn-lt"/>
          <a:ea typeface="+mn-ea"/>
          <a:cs typeface="+mn-cs"/>
        </a:defRPr>
      </a:lvl4pPr>
      <a:lvl5pPr marL="1915851" algn="l" defTabSz="957925" rtl="0" eaLnBrk="1" latinLnBrk="0" hangingPunct="1">
        <a:defRPr sz="1900" kern="1200">
          <a:solidFill>
            <a:schemeClr val="tx1"/>
          </a:solidFill>
          <a:latin typeface="+mn-lt"/>
          <a:ea typeface="+mn-ea"/>
          <a:cs typeface="+mn-cs"/>
        </a:defRPr>
      </a:lvl5pPr>
      <a:lvl6pPr marL="2394814" algn="l" defTabSz="957925" rtl="0" eaLnBrk="1" latinLnBrk="0" hangingPunct="1">
        <a:defRPr sz="1900" kern="1200">
          <a:solidFill>
            <a:schemeClr val="tx1"/>
          </a:solidFill>
          <a:latin typeface="+mn-lt"/>
          <a:ea typeface="+mn-ea"/>
          <a:cs typeface="+mn-cs"/>
        </a:defRPr>
      </a:lvl6pPr>
      <a:lvl7pPr marL="2873776" algn="l" defTabSz="957925" rtl="0" eaLnBrk="1" latinLnBrk="0" hangingPunct="1">
        <a:defRPr sz="1900" kern="1200">
          <a:solidFill>
            <a:schemeClr val="tx1"/>
          </a:solidFill>
          <a:latin typeface="+mn-lt"/>
          <a:ea typeface="+mn-ea"/>
          <a:cs typeface="+mn-cs"/>
        </a:defRPr>
      </a:lvl7pPr>
      <a:lvl8pPr marL="3352739" algn="l" defTabSz="957925" rtl="0" eaLnBrk="1" latinLnBrk="0" hangingPunct="1">
        <a:defRPr sz="1900" kern="1200">
          <a:solidFill>
            <a:schemeClr val="tx1"/>
          </a:solidFill>
          <a:latin typeface="+mn-lt"/>
          <a:ea typeface="+mn-ea"/>
          <a:cs typeface="+mn-cs"/>
        </a:defRPr>
      </a:lvl8pPr>
      <a:lvl9pPr marL="3831702" algn="l" defTabSz="9579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hyperlink" Target="http://www-cast3m.cea.fr/index.php?page=anomalies" TargetMode="Externa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hyperlink" Target="http://www-cast3m.cea.fr/index.php?page=anomalies" TargetMode="Externa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hyperlink" Target="https://hal.archives-ouvertes.fr/hal-01954354"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1124369" y="4026077"/>
            <a:ext cx="8763803" cy="1199008"/>
          </a:xfrm>
        </p:spPr>
        <p:txBody>
          <a:bodyPr/>
          <a:lstStyle/>
          <a:p>
            <a:r>
              <a:rPr lang="nl-BE" noProof="1" smtClean="0"/>
              <a:t>Cast3M training on</a:t>
            </a:r>
          </a:p>
          <a:p>
            <a:r>
              <a:rPr lang="nl-BE" noProof="1" smtClean="0"/>
              <a:t>« Additive Manufacturing Simulation »</a:t>
            </a:r>
            <a:endParaRPr lang="nl-BE" noProof="1"/>
          </a:p>
        </p:txBody>
      </p:sp>
      <p:sp>
        <p:nvSpPr>
          <p:cNvPr id="6" name="Espace réservé du texte 5"/>
          <p:cNvSpPr>
            <a:spLocks noGrp="1"/>
          </p:cNvSpPr>
          <p:nvPr>
            <p:ph type="body" sz="quarter" idx="12"/>
          </p:nvPr>
        </p:nvSpPr>
        <p:spPr>
          <a:xfrm>
            <a:off x="1113035" y="5581376"/>
            <a:ext cx="10858689" cy="378270"/>
          </a:xfrm>
        </p:spPr>
        <p:txBody>
          <a:bodyPr/>
          <a:lstStyle/>
          <a:p>
            <a:pPr algn="just" defTabSz="936625">
              <a:tabLst>
                <a:tab pos="8428038" algn="l"/>
              </a:tabLst>
            </a:pPr>
            <a:r>
              <a:rPr lang="fr-FR" dirty="0" smtClean="0"/>
              <a:t>S. Pascal		version du 12/10/2022</a:t>
            </a:r>
            <a:endParaRPr lang="fr-FR" dirty="0"/>
          </a:p>
        </p:txBody>
      </p:sp>
    </p:spTree>
    <p:extLst>
      <p:ext uri="{BB962C8B-B14F-4D97-AF65-F5344CB8AC3E}">
        <p14:creationId xmlns:p14="http://schemas.microsoft.com/office/powerpoint/2010/main" val="3576603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10</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595527"/>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Head of the file </a:t>
            </a:r>
            <a:r>
              <a:rPr lang="en-US" sz="2000" dirty="0" smtClean="0">
                <a:solidFill>
                  <a:srgbClr val="C00000"/>
                </a:solidFill>
              </a:rPr>
              <a:t>waam1_formation.dgibi</a:t>
            </a:r>
            <a:endParaRPr lang="en-US" sz="2000" u="sng" dirty="0" smtClean="0"/>
          </a:p>
          <a:p>
            <a:pPr marL="478963" lvl="1" indent="0">
              <a:buNone/>
            </a:pPr>
            <a:r>
              <a:rPr lang="en-US" sz="1800" dirty="0" smtClean="0"/>
              <a:t>Run the </a:t>
            </a:r>
            <a:r>
              <a:rPr lang="en-US" sz="1800" dirty="0" err="1" smtClean="0"/>
              <a:t>dgibi</a:t>
            </a:r>
            <a:r>
              <a:rPr lang="en-US" sz="1800" dirty="0" smtClean="0"/>
              <a:t> file by typing:</a:t>
            </a:r>
            <a:br>
              <a:rPr lang="en-US" sz="1800" dirty="0" smtClean="0"/>
            </a:br>
            <a:r>
              <a:rPr lang="en-US" sz="1800" dirty="0" smtClean="0">
                <a:solidFill>
                  <a:schemeClr val="accent2"/>
                </a:solidFill>
              </a:rPr>
              <a:t>castem22 waam1_formation</a:t>
            </a:r>
          </a:p>
          <a:p>
            <a:pPr marL="478963" lvl="1" indent="0">
              <a:buNone/>
            </a:pPr>
            <a:r>
              <a:rPr lang="en-US" sz="1800" dirty="0" smtClean="0"/>
              <a:t>The program stops on the instruction:</a:t>
            </a:r>
          </a:p>
          <a:p>
            <a:pPr marL="478963" lvl="1" indent="0">
              <a:buNone/>
            </a:pPr>
            <a:r>
              <a:rPr lang="en-US" sz="1800" dirty="0" smtClean="0"/>
              <a:t>OPTI DONN 5 ;</a:t>
            </a:r>
            <a:endParaRPr lang="en-US" sz="1800" dirty="0"/>
          </a:p>
        </p:txBody>
      </p:sp>
      <p:pic>
        <p:nvPicPr>
          <p:cNvPr id="4" name="Image 3"/>
          <p:cNvPicPr>
            <a:picLocks noChangeAspect="1"/>
          </p:cNvPicPr>
          <p:nvPr/>
        </p:nvPicPr>
        <p:blipFill rotWithShape="1">
          <a:blip r:embed="rId2"/>
          <a:srcRect t="52924"/>
          <a:stretch/>
        </p:blipFill>
        <p:spPr>
          <a:xfrm>
            <a:off x="1844017" y="2713354"/>
            <a:ext cx="8640000" cy="3735358"/>
          </a:xfrm>
          <a:prstGeom prst="rect">
            <a:avLst/>
          </a:prstGeom>
        </p:spPr>
      </p:pic>
    </p:spTree>
    <p:extLst>
      <p:ext uri="{BB962C8B-B14F-4D97-AF65-F5344CB8AC3E}">
        <p14:creationId xmlns:p14="http://schemas.microsoft.com/office/powerpoint/2010/main" val="168892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11</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5107257"/>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BIBLIO</a:t>
            </a:r>
            <a:endParaRPr lang="en-US" sz="2000" u="sng" dirty="0" smtClean="0"/>
          </a:p>
          <a:p>
            <a:pPr marL="478963" lvl="1" indent="0">
              <a:buNone/>
            </a:pPr>
            <a:r>
              <a:rPr lang="en-US" sz="1800" dirty="0" smtClean="0"/>
              <a:t>To load bibliographic data</a:t>
            </a:r>
            <a:r>
              <a:rPr lang="en-US" sz="1800" dirty="0"/>
              <a:t> in a TABLE</a:t>
            </a:r>
            <a:r>
              <a:rPr lang="en-US" sz="1800" dirty="0" smtClean="0"/>
              <a:t>, as for example material data.</a:t>
            </a:r>
          </a:p>
          <a:p>
            <a:pPr marL="478963" lvl="1" indent="0">
              <a:buNone/>
            </a:pPr>
            <a:r>
              <a:rPr lang="en-US" sz="1800" dirty="0" smtClean="0"/>
              <a:t>Syntax :</a:t>
            </a:r>
          </a:p>
          <a:p>
            <a:pPr marL="478963" lvl="1" indent="0">
              <a:buNone/>
            </a:pPr>
            <a:r>
              <a:rPr lang="en-US" sz="1800" dirty="0" smtClean="0"/>
              <a:t>	</a:t>
            </a:r>
            <a:r>
              <a:rPr lang="en-US" sz="1800" dirty="0" smtClean="0">
                <a:solidFill>
                  <a:srgbClr val="C00000"/>
                </a:solidFill>
              </a:rPr>
              <a:t>TAB1</a:t>
            </a:r>
            <a:r>
              <a:rPr lang="en-US" sz="1800" dirty="0" smtClean="0"/>
              <a:t>  = BIBLIO  </a:t>
            </a:r>
            <a:r>
              <a:rPr lang="en-US" sz="1800" dirty="0" smtClean="0">
                <a:solidFill>
                  <a:srgbClr val="C00000"/>
                </a:solidFill>
              </a:rPr>
              <a:t>MOT1</a:t>
            </a:r>
            <a:r>
              <a:rPr lang="en-US" sz="1800" dirty="0" smtClean="0"/>
              <a:t>  (REFE </a:t>
            </a:r>
            <a:r>
              <a:rPr lang="en-US" sz="1800" dirty="0" smtClean="0">
                <a:solidFill>
                  <a:srgbClr val="C00000"/>
                </a:solidFill>
              </a:rPr>
              <a:t>ENT1</a:t>
            </a:r>
            <a:r>
              <a:rPr lang="en-US" sz="1800" dirty="0" smtClean="0"/>
              <a:t>) ;</a:t>
            </a:r>
          </a:p>
          <a:p>
            <a:pPr marL="478963" lvl="1" indent="0">
              <a:buNone/>
            </a:pPr>
            <a:endParaRPr lang="en-US" sz="1800" dirty="0" smtClean="0"/>
          </a:p>
          <a:p>
            <a:pPr marL="478963" lvl="1" indent="0">
              <a:buNone/>
            </a:pPr>
            <a:r>
              <a:rPr lang="en-US" sz="1800" dirty="0" smtClean="0"/>
              <a:t>To get more information about BIBLIO, type:</a:t>
            </a:r>
          </a:p>
          <a:p>
            <a:pPr marL="478963" lvl="1" indent="0">
              <a:buNone/>
            </a:pPr>
            <a:r>
              <a:rPr lang="en-US" sz="1800" dirty="0" smtClean="0">
                <a:solidFill>
                  <a:schemeClr val="accent2"/>
                </a:solidFill>
              </a:rPr>
              <a:t>	info </a:t>
            </a:r>
            <a:r>
              <a:rPr lang="en-US" sz="1800" dirty="0" err="1" smtClean="0">
                <a:solidFill>
                  <a:schemeClr val="accent2"/>
                </a:solidFill>
              </a:rPr>
              <a:t>biblio</a:t>
            </a:r>
            <a:r>
              <a:rPr lang="en-US" sz="1800" dirty="0" smtClean="0">
                <a:solidFill>
                  <a:schemeClr val="accent2"/>
                </a:solidFill>
              </a:rPr>
              <a:t> ;</a:t>
            </a:r>
          </a:p>
          <a:p>
            <a:pPr marL="478963" lvl="1" indent="0">
              <a:buNone/>
            </a:pPr>
            <a:endParaRPr lang="en-US" sz="1800" dirty="0" smtClean="0"/>
          </a:p>
          <a:p>
            <a:pPr marL="478963" lvl="1" indent="0">
              <a:buNone/>
            </a:pPr>
            <a:r>
              <a:rPr lang="en-US" sz="1800" dirty="0" smtClean="0"/>
              <a:t>To load 316L material data, type:</a:t>
            </a:r>
          </a:p>
          <a:p>
            <a:pPr marL="478963" lvl="1" indent="0">
              <a:buNone/>
            </a:pPr>
            <a:r>
              <a:rPr lang="en-US" sz="1800" dirty="0" smtClean="0">
                <a:solidFill>
                  <a:schemeClr val="accent2"/>
                </a:solidFill>
              </a:rPr>
              <a:t>	t316L = </a:t>
            </a:r>
            <a:r>
              <a:rPr lang="en-US" sz="1800" dirty="0" err="1" smtClean="0">
                <a:solidFill>
                  <a:schemeClr val="accent2"/>
                </a:solidFill>
              </a:rPr>
              <a:t>biblio</a:t>
            </a:r>
            <a:r>
              <a:rPr lang="en-US" sz="1800" dirty="0" smtClean="0">
                <a:solidFill>
                  <a:schemeClr val="accent2"/>
                </a:solidFill>
              </a:rPr>
              <a:t>  316L  </a:t>
            </a:r>
            <a:r>
              <a:rPr lang="en-US" sz="1800" dirty="0" err="1" smtClean="0">
                <a:solidFill>
                  <a:schemeClr val="accent2"/>
                </a:solidFill>
              </a:rPr>
              <a:t>Refe</a:t>
            </a:r>
            <a:r>
              <a:rPr lang="en-US" sz="1800" dirty="0" smtClean="0">
                <a:solidFill>
                  <a:schemeClr val="accent2"/>
                </a:solidFill>
              </a:rPr>
              <a:t> 2 ;</a:t>
            </a:r>
          </a:p>
          <a:p>
            <a:pPr marL="478963" lvl="1" indent="0">
              <a:buNone/>
            </a:pPr>
            <a:endParaRPr lang="en-US" sz="1800" dirty="0" smtClean="0"/>
          </a:p>
          <a:p>
            <a:pPr marL="478963" lvl="1" indent="0">
              <a:buNone/>
            </a:pPr>
            <a:r>
              <a:rPr lang="en-US" sz="1800" dirty="0" smtClean="0"/>
              <a:t>You can list the table T316L:</a:t>
            </a:r>
          </a:p>
          <a:p>
            <a:pPr marL="478963" lvl="1" indent="0">
              <a:buNone/>
            </a:pPr>
            <a:r>
              <a:rPr lang="en-US" sz="1800" dirty="0" smtClean="0">
                <a:solidFill>
                  <a:schemeClr val="accent2"/>
                </a:solidFill>
              </a:rPr>
              <a:t>	</a:t>
            </a:r>
            <a:r>
              <a:rPr lang="en-US" sz="1800" dirty="0" err="1" smtClean="0">
                <a:solidFill>
                  <a:schemeClr val="accent2"/>
                </a:solidFill>
              </a:rPr>
              <a:t>LisT</a:t>
            </a:r>
            <a:r>
              <a:rPr lang="en-US" sz="1800" dirty="0" smtClean="0">
                <a:solidFill>
                  <a:schemeClr val="accent2"/>
                </a:solidFill>
              </a:rPr>
              <a:t> T316L ;</a:t>
            </a:r>
          </a:p>
          <a:p>
            <a:pPr marL="478963" lvl="1" indent="0">
              <a:buNone/>
            </a:pPr>
            <a:endParaRPr lang="en-US" sz="1800" dirty="0" smtClean="0"/>
          </a:p>
          <a:p>
            <a:pPr marL="478963" lvl="1" indent="0">
              <a:buNone/>
            </a:pPr>
            <a:r>
              <a:rPr lang="en-US" sz="1800" dirty="0" smtClean="0"/>
              <a:t>You can plot some material data:</a:t>
            </a:r>
          </a:p>
          <a:p>
            <a:pPr marL="478963" lvl="1" indent="0">
              <a:buNone/>
            </a:pPr>
            <a:r>
              <a:rPr lang="en-US" sz="1800" dirty="0" smtClean="0">
                <a:solidFill>
                  <a:schemeClr val="accent2"/>
                </a:solidFill>
              </a:rPr>
              <a:t>	</a:t>
            </a:r>
            <a:r>
              <a:rPr lang="en-US" sz="1800" dirty="0" err="1" smtClean="0">
                <a:solidFill>
                  <a:schemeClr val="accent2"/>
                </a:solidFill>
              </a:rPr>
              <a:t>dess</a:t>
            </a:r>
            <a:r>
              <a:rPr lang="en-US" sz="1800" dirty="0" smtClean="0">
                <a:solidFill>
                  <a:schemeClr val="accent2"/>
                </a:solidFill>
              </a:rPr>
              <a:t> T316L . ‘YOUN’ ;</a:t>
            </a:r>
            <a:endParaRPr lang="en-US" sz="1800" dirty="0"/>
          </a:p>
        </p:txBody>
      </p:sp>
      <p:pic>
        <p:nvPicPr>
          <p:cNvPr id="17" name="Image 16"/>
          <p:cNvPicPr>
            <a:picLocks noChangeAspect="1"/>
          </p:cNvPicPr>
          <p:nvPr/>
        </p:nvPicPr>
        <p:blipFill rotWithShape="1">
          <a:blip r:embed="rId2"/>
          <a:srcRect b="3051"/>
          <a:stretch/>
        </p:blipFill>
        <p:spPr>
          <a:xfrm>
            <a:off x="6986625" y="3269175"/>
            <a:ext cx="4320000" cy="2961769"/>
          </a:xfrm>
          <a:prstGeom prst="rect">
            <a:avLst/>
          </a:prstGeom>
        </p:spPr>
      </p:pic>
    </p:spTree>
    <p:extLst>
      <p:ext uri="{BB962C8B-B14F-4D97-AF65-F5344CB8AC3E}">
        <p14:creationId xmlns:p14="http://schemas.microsoft.com/office/powerpoint/2010/main" val="1452904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12</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595527"/>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Continuation of </a:t>
            </a:r>
            <a:r>
              <a:rPr lang="en-US" sz="2000" dirty="0" smtClean="0">
                <a:solidFill>
                  <a:srgbClr val="C00000"/>
                </a:solidFill>
              </a:rPr>
              <a:t>waam1_formation.dgibi</a:t>
            </a:r>
            <a:endParaRPr lang="en-US" sz="2000" u="sng" dirty="0" smtClean="0"/>
          </a:p>
          <a:p>
            <a:pPr marL="478963" lvl="1" indent="0">
              <a:buNone/>
            </a:pPr>
            <a:r>
              <a:rPr lang="en-US" sz="1800" dirty="0" smtClean="0"/>
              <a:t>Type :</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r>
              <a:rPr lang="en-US" sz="1800" dirty="0" smtClean="0"/>
              <a:t>The program continues, then stops again on the instruction:</a:t>
            </a:r>
          </a:p>
          <a:p>
            <a:pPr marL="478963" lvl="1" indent="0">
              <a:buNone/>
            </a:pPr>
            <a:r>
              <a:rPr lang="en-US" sz="1800" dirty="0" smtClean="0"/>
              <a:t>OPTI DONN 5 ;</a:t>
            </a:r>
            <a:endParaRPr lang="en-US" sz="1800" dirty="0"/>
          </a:p>
        </p:txBody>
      </p:sp>
      <p:pic>
        <p:nvPicPr>
          <p:cNvPr id="4" name="Image 3"/>
          <p:cNvPicPr>
            <a:picLocks noChangeAspect="1"/>
          </p:cNvPicPr>
          <p:nvPr/>
        </p:nvPicPr>
        <p:blipFill rotWithShape="1">
          <a:blip r:embed="rId2"/>
          <a:srcRect t="21387" b="12863"/>
          <a:stretch/>
        </p:blipFill>
        <p:spPr>
          <a:xfrm>
            <a:off x="3296562" y="2341559"/>
            <a:ext cx="6877909" cy="4140000"/>
          </a:xfrm>
          <a:prstGeom prst="rect">
            <a:avLst/>
          </a:prstGeom>
        </p:spPr>
      </p:pic>
    </p:spTree>
    <p:extLst>
      <p:ext uri="{BB962C8B-B14F-4D97-AF65-F5344CB8AC3E}">
        <p14:creationId xmlns:p14="http://schemas.microsoft.com/office/powerpoint/2010/main" val="262029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3806651" y="1891538"/>
            <a:ext cx="4320000" cy="4608407"/>
            <a:chOff x="3806651" y="1891538"/>
            <a:chExt cx="4320000" cy="4608407"/>
          </a:xfrm>
        </p:grpSpPr>
        <p:pic>
          <p:nvPicPr>
            <p:cNvPr id="31" name="Image 30"/>
            <p:cNvPicPr>
              <a:picLocks noChangeAspect="1"/>
            </p:cNvPicPr>
            <p:nvPr/>
          </p:nvPicPr>
          <p:blipFill rotWithShape="1">
            <a:blip r:embed="rId2" cstate="print">
              <a:extLst>
                <a:ext uri="{28A0092B-C50C-407E-A947-70E740481C1C}">
                  <a14:useLocalDpi xmlns:a14="http://schemas.microsoft.com/office/drawing/2010/main" val="0"/>
                </a:ext>
              </a:extLst>
            </a:blip>
            <a:srcRect l="20591" r="22522"/>
            <a:stretch/>
          </p:blipFill>
          <p:spPr bwMode="auto">
            <a:xfrm>
              <a:off x="3806651" y="1891538"/>
              <a:ext cx="4320000" cy="4282737"/>
            </a:xfrm>
            <a:prstGeom prst="rect">
              <a:avLst/>
            </a:prstGeom>
            <a:ln>
              <a:noFill/>
            </a:ln>
            <a:extLst>
              <a:ext uri="{53640926-AAD7-44D8-BBD7-CCE9431645EC}">
                <a14:shadowObscured xmlns:a14="http://schemas.microsoft.com/office/drawing/2010/main"/>
              </a:ext>
            </a:extLst>
          </p:spPr>
        </p:pic>
        <p:sp>
          <p:nvSpPr>
            <p:cNvPr id="41" name="ZoneTexte 40"/>
            <p:cNvSpPr txBox="1"/>
            <p:nvPr/>
          </p:nvSpPr>
          <p:spPr>
            <a:xfrm>
              <a:off x="3806651" y="6238335"/>
              <a:ext cx="2148345" cy="261610"/>
            </a:xfrm>
            <a:prstGeom prst="rect">
              <a:avLst/>
            </a:prstGeom>
            <a:noFill/>
          </p:spPr>
          <p:txBody>
            <a:bodyPr wrap="none" rtlCol="0">
              <a:spAutoFit/>
            </a:bodyPr>
            <a:lstStyle/>
            <a:p>
              <a:pPr algn="l"/>
              <a:r>
                <a:rPr lang="en-US" sz="1100" dirty="0" err="1" smtClean="0"/>
                <a:t>Crédit</a:t>
              </a:r>
              <a:r>
                <a:rPr lang="en-US" sz="1100" dirty="0" smtClean="0"/>
                <a:t> photo : L. Forest, SEMT/LTA</a:t>
              </a:r>
              <a:endParaRPr lang="en-US" sz="1100" dirty="0"/>
            </a:p>
          </p:txBody>
        </p:sp>
      </p:grpSp>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13</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719389"/>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SOUDAGE</a:t>
            </a:r>
            <a:endParaRPr lang="en-US" sz="2000" u="sng" dirty="0" smtClean="0"/>
          </a:p>
          <a:p>
            <a:pPr marL="478963" lvl="1" indent="0">
              <a:buNone/>
            </a:pPr>
            <a:r>
              <a:rPr lang="en-US" sz="1800" dirty="0" smtClean="0"/>
              <a:t>To define a manufacturing sequence (or a welding sequence).</a:t>
            </a:r>
          </a:p>
        </p:txBody>
      </p:sp>
      <p:sp>
        <p:nvSpPr>
          <p:cNvPr id="32" name="Ellipse 31"/>
          <p:cNvSpPr/>
          <p:nvPr/>
        </p:nvSpPr>
        <p:spPr>
          <a:xfrm>
            <a:off x="5569895" y="5130260"/>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Ellipse 32"/>
          <p:cNvSpPr/>
          <p:nvPr/>
        </p:nvSpPr>
        <p:spPr>
          <a:xfrm>
            <a:off x="6217790" y="4490474"/>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Ellipse 33"/>
          <p:cNvSpPr/>
          <p:nvPr/>
        </p:nvSpPr>
        <p:spPr>
          <a:xfrm>
            <a:off x="5641894" y="3285330"/>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e 34"/>
          <p:cNvGrpSpPr/>
          <p:nvPr/>
        </p:nvGrpSpPr>
        <p:grpSpPr>
          <a:xfrm>
            <a:off x="5581138" y="3228295"/>
            <a:ext cx="795055" cy="1329818"/>
            <a:chOff x="5526881" y="3166006"/>
            <a:chExt cx="795055" cy="1329818"/>
          </a:xfrm>
        </p:grpSpPr>
        <p:cxnSp>
          <p:nvCxnSpPr>
            <p:cNvPr id="36" name="Connecteur droit 35"/>
            <p:cNvCxnSpPr>
              <a:stCxn id="40" idx="0"/>
            </p:cNvCxnSpPr>
            <p:nvPr/>
          </p:nvCxnSpPr>
          <p:spPr>
            <a:xfrm flipH="1" flipV="1">
              <a:off x="5526881" y="3166006"/>
              <a:ext cx="724340" cy="72578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Arc 36"/>
            <p:cNvSpPr/>
            <p:nvPr/>
          </p:nvSpPr>
          <p:spPr>
            <a:xfrm>
              <a:off x="5848069" y="3781452"/>
              <a:ext cx="473867" cy="714372"/>
            </a:xfrm>
            <a:prstGeom prst="arc">
              <a:avLst>
                <a:gd name="adj1" fmla="val 17394627"/>
                <a:gd name="adj2" fmla="val 3922443"/>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8" name="Groupe 37"/>
          <p:cNvGrpSpPr/>
          <p:nvPr/>
        </p:nvGrpSpPr>
        <p:grpSpPr>
          <a:xfrm>
            <a:off x="5334000" y="3848102"/>
            <a:ext cx="1040606" cy="1590673"/>
            <a:chOff x="5334000" y="3714752"/>
            <a:chExt cx="1040606" cy="1590673"/>
          </a:xfrm>
        </p:grpSpPr>
        <p:cxnSp>
          <p:nvCxnSpPr>
            <p:cNvPr id="39" name="Connecteur droit 38"/>
            <p:cNvCxnSpPr/>
            <p:nvPr/>
          </p:nvCxnSpPr>
          <p:spPr>
            <a:xfrm flipV="1">
              <a:off x="5334000" y="4368275"/>
              <a:ext cx="942975" cy="9371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40" name="Arc 39"/>
            <p:cNvSpPr/>
            <p:nvPr/>
          </p:nvSpPr>
          <p:spPr>
            <a:xfrm>
              <a:off x="5900739" y="3714752"/>
              <a:ext cx="473867" cy="714372"/>
            </a:xfrm>
            <a:prstGeom prst="arc">
              <a:avLst>
                <a:gd name="adj1" fmla="val 17394627"/>
                <a:gd name="adj2" fmla="val 3922443"/>
              </a:avLst>
            </a:prstGeom>
            <a:ln w="19050">
              <a:solidFill>
                <a:srgbClr val="0000CC"/>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8055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14</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028500"/>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SOUDAGE</a:t>
            </a:r>
            <a:endParaRPr lang="en-US" sz="2000" u="sng" dirty="0" smtClean="0"/>
          </a:p>
          <a:p>
            <a:pPr marL="478963" lvl="1" indent="0">
              <a:buNone/>
            </a:pPr>
            <a:endParaRPr lang="en-US" sz="1800" dirty="0" smtClean="0"/>
          </a:p>
          <a:p>
            <a:pPr marL="478963" lvl="1" indent="0">
              <a:buNone/>
            </a:pPr>
            <a:r>
              <a:rPr lang="en-US" sz="1800" dirty="0" smtClean="0"/>
              <a:t>What is a manufacturing sequence?</a:t>
            </a:r>
          </a:p>
          <a:p>
            <a:pPr lvl="1">
              <a:buFontTx/>
              <a:buChar char="-"/>
            </a:pPr>
            <a:r>
              <a:rPr lang="en-US" sz="1800" dirty="0" smtClean="0"/>
              <a:t>Manufacturing tool kinematic (stops and starts along its trajectory)</a:t>
            </a:r>
          </a:p>
          <a:p>
            <a:pPr lvl="1">
              <a:buFontTx/>
              <a:buChar char="-"/>
            </a:pPr>
            <a:r>
              <a:rPr lang="en-US" sz="1800" dirty="0" smtClean="0"/>
              <a:t>Manufacturing actions (weld points, weld beads, layer “lasing”, etc.)</a:t>
            </a:r>
          </a:p>
          <a:p>
            <a:pPr lvl="1">
              <a:buFontTx/>
              <a:buChar char="-"/>
            </a:pPr>
            <a:r>
              <a:rPr lang="en-US" sz="1800" dirty="0" smtClean="0"/>
              <a:t>Process parameters:</a:t>
            </a:r>
          </a:p>
          <a:p>
            <a:pPr lvl="2">
              <a:buFontTx/>
              <a:buChar char="-"/>
            </a:pPr>
            <a:r>
              <a:rPr lang="en-US" sz="1600" dirty="0" smtClean="0"/>
              <a:t>Manufacturing tool speed</a:t>
            </a:r>
          </a:p>
          <a:p>
            <a:pPr lvl="2">
              <a:buFontTx/>
              <a:buChar char="-"/>
            </a:pPr>
            <a:r>
              <a:rPr lang="en-US" sz="1600" dirty="0" smtClean="0"/>
              <a:t>Wire feed / material deposition rate</a:t>
            </a:r>
          </a:p>
          <a:p>
            <a:pPr lvl="2">
              <a:buFontTx/>
              <a:buChar char="-"/>
            </a:pPr>
            <a:r>
              <a:rPr lang="en-US" sz="1600" dirty="0" smtClean="0"/>
              <a:t>Energy deposition rate</a:t>
            </a:r>
          </a:p>
          <a:p>
            <a:pPr lvl="2">
              <a:buFontTx/>
              <a:buChar char="-"/>
            </a:pPr>
            <a:r>
              <a:rPr lang="en-US" sz="1600" dirty="0" smtClean="0"/>
              <a:t>Manufacturing technology (WAAM, WLAM, DED…)</a:t>
            </a:r>
          </a:p>
          <a:p>
            <a:pPr lvl="2">
              <a:buFontTx/>
              <a:buChar char="-"/>
            </a:pPr>
            <a:r>
              <a:rPr lang="en-US" sz="1600" dirty="0" err="1" smtClean="0"/>
              <a:t>Inerting</a:t>
            </a:r>
            <a:endParaRPr lang="en-US" sz="1600" dirty="0" smtClean="0"/>
          </a:p>
          <a:p>
            <a:pPr lvl="2">
              <a:buFontTx/>
              <a:buChar char="-"/>
            </a:pPr>
            <a:r>
              <a:rPr lang="en-US" sz="1800" dirty="0" smtClean="0"/>
              <a:t>Etc.</a:t>
            </a:r>
            <a:endParaRPr lang="en-US" sz="1600" dirty="0" smtClean="0"/>
          </a:p>
          <a:p>
            <a:pPr marL="478963" lvl="1" indent="0">
              <a:buNone/>
            </a:pPr>
            <a:endParaRPr lang="en-US" sz="1800" dirty="0" smtClean="0"/>
          </a:p>
        </p:txBody>
      </p:sp>
    </p:spTree>
    <p:extLst>
      <p:ext uri="{BB962C8B-B14F-4D97-AF65-F5344CB8AC3E}">
        <p14:creationId xmlns:p14="http://schemas.microsoft.com/office/powerpoint/2010/main" val="2162785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15</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79383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SOUDAGE</a:t>
            </a:r>
            <a:endParaRPr lang="en-US" sz="2000" u="sng" dirty="0" smtClean="0"/>
          </a:p>
          <a:p>
            <a:pPr marL="478963" lvl="1" indent="0">
              <a:buNone/>
            </a:pPr>
            <a:endParaRPr lang="en-US" sz="1800" dirty="0" smtClean="0"/>
          </a:p>
          <a:p>
            <a:pPr marL="478963" lvl="1" indent="0">
              <a:buNone/>
            </a:pPr>
            <a:r>
              <a:rPr lang="en-US" sz="1800" dirty="0" smtClean="0"/>
              <a:t>Syntax:</a:t>
            </a:r>
          </a:p>
          <a:p>
            <a:pPr marL="478963" lvl="1" indent="0">
              <a:buNone/>
            </a:pPr>
            <a:r>
              <a:rPr lang="en-US" sz="1800" dirty="0" smtClean="0"/>
              <a:t>	SOUDAGE TAB1 </a:t>
            </a:r>
            <a:r>
              <a:rPr lang="en-US" sz="1800" i="1" dirty="0" smtClean="0">
                <a:solidFill>
                  <a:srgbClr val="548235"/>
                </a:solidFill>
              </a:rPr>
              <a:t>options</a:t>
            </a:r>
            <a:r>
              <a:rPr lang="en-US" sz="1800" i="1" dirty="0" smtClean="0"/>
              <a:t>… ;</a:t>
            </a:r>
          </a:p>
          <a:p>
            <a:pPr marL="478963" lvl="1" indent="0">
              <a:buNone/>
            </a:pPr>
            <a:r>
              <a:rPr lang="en-US" sz="1800" dirty="0" smtClean="0"/>
              <a:t>The </a:t>
            </a:r>
            <a:r>
              <a:rPr lang="en-US" sz="1800" i="1" dirty="0" smtClean="0">
                <a:solidFill>
                  <a:srgbClr val="548235"/>
                </a:solidFill>
              </a:rPr>
              <a:t>options</a:t>
            </a:r>
            <a:r>
              <a:rPr lang="en-US" sz="1800" dirty="0" smtClean="0"/>
              <a:t> define manufacturing actions (welding point or bead, tool displacement).</a:t>
            </a:r>
          </a:p>
          <a:p>
            <a:pPr marL="478963" lvl="1" indent="0">
              <a:buNone/>
            </a:pPr>
            <a:endParaRPr lang="en-US" sz="1800" dirty="0" smtClean="0"/>
          </a:p>
          <a:p>
            <a:pPr marL="478963" lvl="1" indent="0">
              <a:buNone/>
            </a:pPr>
            <a:r>
              <a:rPr lang="en-US" sz="1800" dirty="0" smtClean="0"/>
              <a:t>Principle of use:</a:t>
            </a:r>
          </a:p>
          <a:p>
            <a:pPr lvl="1">
              <a:buFontTx/>
              <a:buChar char="-"/>
            </a:pPr>
            <a:r>
              <a:rPr lang="en-US" sz="1800" dirty="0" smtClean="0"/>
              <a:t>Call the </a:t>
            </a:r>
            <a:r>
              <a:rPr lang="en-US" sz="1800" dirty="0"/>
              <a:t>procedure for each manufacturing action</a:t>
            </a:r>
            <a:endParaRPr lang="en-US" sz="1800" dirty="0" smtClean="0"/>
          </a:p>
          <a:p>
            <a:pPr lvl="1">
              <a:buFontTx/>
              <a:buChar char="-"/>
            </a:pPr>
            <a:r>
              <a:rPr lang="en-US" sz="1800" dirty="0" smtClean="0"/>
              <a:t>Actions are recorded in </a:t>
            </a:r>
            <a:r>
              <a:rPr lang="en-US" sz="1800" dirty="0"/>
              <a:t>TAB1 </a:t>
            </a:r>
            <a:r>
              <a:rPr lang="en-US" sz="1800" dirty="0" smtClean="0"/>
              <a:t>at </a:t>
            </a:r>
            <a:r>
              <a:rPr lang="en-US" sz="1800" dirty="0"/>
              <a:t>each call</a:t>
            </a:r>
            <a:endParaRPr lang="en-US" sz="1800" dirty="0" smtClean="0">
              <a:solidFill>
                <a:srgbClr val="548235"/>
              </a:solidFill>
            </a:endParaRPr>
          </a:p>
          <a:p>
            <a:pPr lvl="1">
              <a:buFontTx/>
              <a:buChar char="-"/>
            </a:pPr>
            <a:endParaRPr lang="en-US" sz="1800" dirty="0" smtClean="0">
              <a:solidFill>
                <a:srgbClr val="548235"/>
              </a:solidFill>
            </a:endParaRPr>
          </a:p>
          <a:p>
            <a:pPr marL="478963" lvl="1" indent="0">
              <a:buNone/>
            </a:pPr>
            <a:r>
              <a:rPr lang="en-US" sz="1800" dirty="0" smtClean="0"/>
              <a:t>Example :</a:t>
            </a:r>
          </a:p>
          <a:p>
            <a:pPr marL="478963" lvl="1" indent="0">
              <a:buNone/>
            </a:pPr>
            <a:r>
              <a:rPr lang="en-US" sz="1800" dirty="0" smtClean="0"/>
              <a:t>SOUDAGE TAB1 DEPLA P1 ;</a:t>
            </a:r>
          </a:p>
          <a:p>
            <a:pPr marL="478963" lvl="1" indent="0">
              <a:buNone/>
            </a:pPr>
            <a:r>
              <a:rPr lang="en-US" sz="1800" dirty="0" smtClean="0"/>
              <a:t>SOUDAGE TAB1 POINT FLOT1 ;</a:t>
            </a:r>
          </a:p>
          <a:p>
            <a:pPr marL="478963" lvl="1" indent="0">
              <a:buNone/>
            </a:pPr>
            <a:r>
              <a:rPr lang="en-US" sz="1800" dirty="0" smtClean="0"/>
              <a:t>SOUDAGE TAB1 DEPLA P2 ;</a:t>
            </a:r>
          </a:p>
          <a:p>
            <a:pPr marL="478963" lvl="1" indent="0">
              <a:buNone/>
            </a:pPr>
            <a:r>
              <a:rPr lang="en-US" sz="1800" dirty="0" smtClean="0"/>
              <a:t>….</a:t>
            </a:r>
          </a:p>
        </p:txBody>
      </p:sp>
    </p:spTree>
    <p:extLst>
      <p:ext uri="{BB962C8B-B14F-4D97-AF65-F5344CB8AC3E}">
        <p14:creationId xmlns:p14="http://schemas.microsoft.com/office/powerpoint/2010/main" val="1506930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16</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1024029" cy="3825881"/>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SOUDAGE</a:t>
            </a:r>
            <a:endParaRPr lang="en-US" sz="2000" u="sng" dirty="0" smtClean="0"/>
          </a:p>
          <a:p>
            <a:pPr marL="478963" lvl="1" indent="0">
              <a:buNone/>
            </a:pPr>
            <a:endParaRPr lang="en-US" sz="1800" dirty="0" smtClean="0"/>
          </a:p>
          <a:p>
            <a:pPr marL="478963" lvl="1" indent="0">
              <a:buNone/>
            </a:pPr>
            <a:r>
              <a:rPr lang="en-US" sz="1800" dirty="0"/>
              <a:t>TAB1 contains input data, default values of manufacturing </a:t>
            </a:r>
            <a:r>
              <a:rPr lang="en-US" sz="1800" dirty="0" smtClean="0"/>
              <a:t>parameters:</a:t>
            </a:r>
          </a:p>
          <a:p>
            <a:pPr lvl="1"/>
            <a:r>
              <a:rPr lang="en-US" b="0" dirty="0" smtClean="0"/>
              <a:t>TAB1 . </a:t>
            </a:r>
            <a:r>
              <a:rPr lang="en-US" b="0" dirty="0" smtClean="0">
                <a:solidFill>
                  <a:srgbClr val="C00000"/>
                </a:solidFill>
              </a:rPr>
              <a:t>VITESSE_DE_SOUDAGE</a:t>
            </a:r>
            <a:r>
              <a:rPr lang="en-US" b="0" dirty="0" smtClean="0"/>
              <a:t> 	: FLOTTANT</a:t>
            </a:r>
            <a:r>
              <a:rPr lang="en-US" dirty="0" smtClean="0"/>
              <a:t> </a:t>
            </a:r>
            <a:r>
              <a:rPr lang="en-US" dirty="0"/>
              <a:t>type object</a:t>
            </a:r>
            <a:r>
              <a:rPr lang="en-US" b="0" dirty="0" smtClean="0"/>
              <a:t>, welding (manufacturing) speed</a:t>
            </a:r>
          </a:p>
          <a:p>
            <a:pPr lvl="1"/>
            <a:r>
              <a:rPr lang="en-US" sz="1600" b="0" dirty="0" smtClean="0"/>
              <a:t>TAB1 . </a:t>
            </a:r>
            <a:r>
              <a:rPr lang="en-US" sz="1600" b="0" dirty="0" smtClean="0">
                <a:solidFill>
                  <a:srgbClr val="C00000"/>
                </a:solidFill>
              </a:rPr>
              <a:t>PUISSANCE_DE_SOUDAGE</a:t>
            </a:r>
            <a:r>
              <a:rPr lang="en-US" sz="1600" b="0" dirty="0" smtClean="0"/>
              <a:t> 	: FLOTTANT</a:t>
            </a:r>
            <a:r>
              <a:rPr lang="en-US" dirty="0" smtClean="0"/>
              <a:t> </a:t>
            </a:r>
            <a:r>
              <a:rPr lang="en-US" dirty="0"/>
              <a:t>type object</a:t>
            </a:r>
            <a:r>
              <a:rPr lang="en-US" sz="1600" b="0" dirty="0" smtClean="0"/>
              <a:t>, </a:t>
            </a:r>
            <a:r>
              <a:rPr lang="en-US" dirty="0"/>
              <a:t>welding (manufacturing) </a:t>
            </a:r>
            <a:r>
              <a:rPr lang="en-US" dirty="0" smtClean="0"/>
              <a:t>thermal power</a:t>
            </a:r>
            <a:endParaRPr lang="en-US" sz="1600" b="0" dirty="0" smtClean="0"/>
          </a:p>
          <a:p>
            <a:pPr lvl="1"/>
            <a:r>
              <a:rPr lang="en-US" sz="1600" b="0" dirty="0" smtClean="0"/>
              <a:t>TAB1 . </a:t>
            </a:r>
            <a:r>
              <a:rPr lang="en-US" sz="1600" b="0" dirty="0" smtClean="0">
                <a:solidFill>
                  <a:srgbClr val="C00000"/>
                </a:solidFill>
              </a:rPr>
              <a:t>DIAMETRE_DE_FIL</a:t>
            </a:r>
            <a:r>
              <a:rPr lang="en-US" sz="1600" b="0" dirty="0" smtClean="0"/>
              <a:t>		: FLOTTANT</a:t>
            </a:r>
            <a:r>
              <a:rPr lang="en-US" dirty="0" smtClean="0"/>
              <a:t> </a:t>
            </a:r>
            <a:r>
              <a:rPr lang="en-US" dirty="0"/>
              <a:t>type object</a:t>
            </a:r>
            <a:r>
              <a:rPr lang="en-US" dirty="0" smtClean="0"/>
              <a:t>, </a:t>
            </a:r>
            <a:r>
              <a:rPr lang="en-US" dirty="0"/>
              <a:t>filler wire diameter</a:t>
            </a:r>
            <a:endParaRPr lang="en-US" sz="1600" b="0" dirty="0" smtClean="0"/>
          </a:p>
          <a:p>
            <a:pPr lvl="1"/>
            <a:r>
              <a:rPr lang="en-US" sz="1600" b="0" dirty="0" smtClean="0"/>
              <a:t>TAB1 . </a:t>
            </a:r>
            <a:r>
              <a:rPr lang="en-US" sz="1600" b="0" dirty="0" smtClean="0">
                <a:solidFill>
                  <a:srgbClr val="C00000"/>
                </a:solidFill>
              </a:rPr>
              <a:t>VITESSE_DE_FIL</a:t>
            </a:r>
            <a:r>
              <a:rPr lang="en-US" sz="1600" b="0" dirty="0" smtClean="0"/>
              <a:t>         	: FLOTTANT</a:t>
            </a:r>
            <a:r>
              <a:rPr lang="en-US" dirty="0" smtClean="0"/>
              <a:t> </a:t>
            </a:r>
            <a:r>
              <a:rPr lang="en-US" dirty="0"/>
              <a:t>type object</a:t>
            </a:r>
            <a:r>
              <a:rPr lang="en-US" dirty="0" smtClean="0"/>
              <a:t>, </a:t>
            </a:r>
            <a:r>
              <a:rPr lang="en-US" dirty="0"/>
              <a:t>wire feed </a:t>
            </a:r>
            <a:r>
              <a:rPr lang="en-US" dirty="0" smtClean="0"/>
              <a:t>rate</a:t>
            </a:r>
            <a:endParaRPr lang="en-US" sz="1600" b="0" dirty="0" smtClean="0"/>
          </a:p>
          <a:p>
            <a:pPr lvl="1"/>
            <a:r>
              <a:rPr lang="en-US" sz="1600" b="0" dirty="0" smtClean="0"/>
              <a:t>TAB1 . </a:t>
            </a:r>
            <a:r>
              <a:rPr lang="en-US" sz="1600" b="0" dirty="0" smtClean="0">
                <a:solidFill>
                  <a:srgbClr val="C00000"/>
                </a:solidFill>
              </a:rPr>
              <a:t>DEBIT_DE_FIL</a:t>
            </a:r>
            <a:r>
              <a:rPr lang="en-US" sz="1600" b="0" dirty="0" smtClean="0"/>
              <a:t>          	: FLOTTANT</a:t>
            </a:r>
            <a:r>
              <a:rPr lang="en-US" dirty="0" smtClean="0"/>
              <a:t> </a:t>
            </a:r>
            <a:r>
              <a:rPr lang="en-US" dirty="0"/>
              <a:t>type object</a:t>
            </a:r>
            <a:r>
              <a:rPr lang="en-US" dirty="0" smtClean="0"/>
              <a:t>, material </a:t>
            </a:r>
            <a:r>
              <a:rPr lang="en-US" dirty="0"/>
              <a:t>volume flow</a:t>
            </a:r>
            <a:endParaRPr lang="en-US" sz="1600" b="0" dirty="0" smtClean="0"/>
          </a:p>
          <a:p>
            <a:pPr lvl="1"/>
            <a:r>
              <a:rPr lang="en-US" sz="1600" b="0" dirty="0" smtClean="0"/>
              <a:t>TAB1 . </a:t>
            </a:r>
            <a:r>
              <a:rPr lang="en-US" sz="1600" b="0" dirty="0" smtClean="0">
                <a:solidFill>
                  <a:srgbClr val="C00000"/>
                </a:solidFill>
              </a:rPr>
              <a:t>POINT_DE_DEPART</a:t>
            </a:r>
            <a:r>
              <a:rPr lang="en-US" sz="1600" b="0" dirty="0" smtClean="0"/>
              <a:t> 	: POINT</a:t>
            </a:r>
            <a:r>
              <a:rPr lang="en-US" dirty="0" smtClean="0"/>
              <a:t> </a:t>
            </a:r>
            <a:r>
              <a:rPr lang="en-US" dirty="0"/>
              <a:t>type object</a:t>
            </a:r>
            <a:r>
              <a:rPr lang="en-US" sz="1600" b="0" dirty="0" smtClean="0"/>
              <a:t>, beginning point of manufacturing ((0 0 0) by default)</a:t>
            </a:r>
          </a:p>
          <a:p>
            <a:pPr lvl="1"/>
            <a:r>
              <a:rPr lang="en-US" sz="1600" b="0" dirty="0" smtClean="0"/>
              <a:t>TAB1 . </a:t>
            </a:r>
            <a:r>
              <a:rPr lang="en-US" sz="1600" b="0" dirty="0" smtClean="0">
                <a:solidFill>
                  <a:srgbClr val="C00000"/>
                </a:solidFill>
              </a:rPr>
              <a:t>VITESSE_DE_DEPLACEMENT</a:t>
            </a:r>
            <a:r>
              <a:rPr lang="en-US" dirty="0" smtClean="0"/>
              <a:t>	</a:t>
            </a:r>
            <a:r>
              <a:rPr lang="en-US" sz="1600" b="0" dirty="0" smtClean="0"/>
              <a:t>: FLOTTANT</a:t>
            </a:r>
            <a:r>
              <a:rPr lang="en-US" dirty="0" smtClean="0"/>
              <a:t> </a:t>
            </a:r>
            <a:r>
              <a:rPr lang="en-US" dirty="0"/>
              <a:t>type object</a:t>
            </a:r>
            <a:r>
              <a:rPr lang="en-US" sz="1600" b="0" dirty="0" smtClean="0"/>
              <a:t>, displacement speed (without manufacturing)</a:t>
            </a:r>
          </a:p>
          <a:p>
            <a:pPr lvl="1"/>
            <a:r>
              <a:rPr lang="en-US" sz="1600" b="0" dirty="0" smtClean="0"/>
              <a:t>TAB1 . </a:t>
            </a:r>
            <a:r>
              <a:rPr lang="en-US" sz="1600" b="0" dirty="0" smtClean="0">
                <a:solidFill>
                  <a:srgbClr val="C00000"/>
                </a:solidFill>
              </a:rPr>
              <a:t>LARGEUR_DE_PASSE</a:t>
            </a:r>
            <a:r>
              <a:rPr lang="en-US" sz="1600" b="0" dirty="0" smtClean="0"/>
              <a:t>        	: FLOTTANT</a:t>
            </a:r>
            <a:r>
              <a:rPr lang="en-US" dirty="0" smtClean="0"/>
              <a:t> </a:t>
            </a:r>
            <a:r>
              <a:rPr lang="en-US" dirty="0"/>
              <a:t>type object</a:t>
            </a:r>
            <a:r>
              <a:rPr lang="en-US" sz="1600" b="0" dirty="0" smtClean="0"/>
              <a:t>, weld bead width</a:t>
            </a:r>
          </a:p>
          <a:p>
            <a:pPr lvl="1"/>
            <a:r>
              <a:rPr lang="en-US" sz="1600" b="0" dirty="0" smtClean="0"/>
              <a:t>TAB1 . </a:t>
            </a:r>
            <a:r>
              <a:rPr lang="en-US" sz="1600" b="0" dirty="0" smtClean="0">
                <a:solidFill>
                  <a:srgbClr val="C00000"/>
                </a:solidFill>
              </a:rPr>
              <a:t>TEMPS_DE_COUPURE</a:t>
            </a:r>
            <a:r>
              <a:rPr lang="en-US" sz="1600" b="0" dirty="0" smtClean="0"/>
              <a:t>	: FLOTTANT</a:t>
            </a:r>
            <a:r>
              <a:rPr lang="en-US" dirty="0" smtClean="0"/>
              <a:t> </a:t>
            </a:r>
            <a:r>
              <a:rPr lang="en-US" dirty="0"/>
              <a:t>type object</a:t>
            </a:r>
            <a:r>
              <a:rPr lang="en-US" sz="1600" b="0" dirty="0" smtClean="0"/>
              <a:t>, time delay to </a:t>
            </a:r>
            <a:r>
              <a:rPr lang="en-US" dirty="0" smtClean="0"/>
              <a:t>switch on/off the heat source and/or the 					  material deposition </a:t>
            </a:r>
            <a:r>
              <a:rPr lang="en-US" sz="1600" b="0" dirty="0" smtClean="0"/>
              <a:t>(0,1s by default)</a:t>
            </a:r>
            <a:endParaRPr lang="en-US" sz="1600" b="0" dirty="0"/>
          </a:p>
        </p:txBody>
      </p:sp>
    </p:spTree>
    <p:extLst>
      <p:ext uri="{BB962C8B-B14F-4D97-AF65-F5344CB8AC3E}">
        <p14:creationId xmlns:p14="http://schemas.microsoft.com/office/powerpoint/2010/main" val="2699453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17</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3254442"/>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SOUDAGE</a:t>
            </a:r>
            <a:endParaRPr lang="en-US" sz="2000" u="sng" dirty="0" smtClean="0"/>
          </a:p>
          <a:p>
            <a:pPr marL="478963" lvl="1" indent="0">
              <a:buNone/>
            </a:pPr>
            <a:endParaRPr lang="en-US" sz="1800" dirty="0" smtClean="0">
              <a:solidFill>
                <a:srgbClr val="548235"/>
              </a:solidFill>
            </a:endParaRPr>
          </a:p>
          <a:p>
            <a:pPr marL="478963" lvl="1" indent="0">
              <a:buNone/>
            </a:pPr>
            <a:r>
              <a:rPr lang="en-US" sz="1800" dirty="0" smtClean="0"/>
              <a:t>TAB1 outputs:</a:t>
            </a:r>
          </a:p>
          <a:p>
            <a:pPr lvl="1">
              <a:tabLst>
                <a:tab pos="3854450" algn="l"/>
              </a:tabLst>
            </a:pPr>
            <a:r>
              <a:rPr lang="en-US" b="0" dirty="0" smtClean="0"/>
              <a:t>TAB1 . </a:t>
            </a:r>
            <a:r>
              <a:rPr lang="en-US" b="0" dirty="0" smtClean="0">
                <a:solidFill>
                  <a:srgbClr val="C00000"/>
                </a:solidFill>
              </a:rPr>
              <a:t>TRAJECTOIRE</a:t>
            </a:r>
            <a:r>
              <a:rPr lang="en-US" b="0" dirty="0" smtClean="0"/>
              <a:t>	</a:t>
            </a:r>
            <a:r>
              <a:rPr lang="en-US" dirty="0" smtClean="0"/>
              <a:t>: MAILLAGE </a:t>
            </a:r>
            <a:r>
              <a:rPr lang="en-US" dirty="0"/>
              <a:t>type object, welding </a:t>
            </a:r>
            <a:r>
              <a:rPr lang="en-US" dirty="0" smtClean="0"/>
              <a:t>tool trajectory.</a:t>
            </a:r>
            <a:br>
              <a:rPr lang="en-US" dirty="0" smtClean="0"/>
            </a:br>
            <a:r>
              <a:rPr lang="en-US" dirty="0" smtClean="0"/>
              <a:t>	  </a:t>
            </a:r>
            <a:r>
              <a:rPr lang="en-US" dirty="0" smtClean="0">
                <a:solidFill>
                  <a:srgbClr val="C00000"/>
                </a:solidFill>
              </a:rPr>
              <a:t>Red </a:t>
            </a:r>
            <a:r>
              <a:rPr lang="en-US" dirty="0">
                <a:solidFill>
                  <a:srgbClr val="C00000"/>
                </a:solidFill>
              </a:rPr>
              <a:t>lines </a:t>
            </a:r>
            <a:r>
              <a:rPr lang="en-US" dirty="0" smtClean="0"/>
              <a:t>represent welding pass, </a:t>
            </a:r>
            <a:r>
              <a:rPr lang="en-US" dirty="0" smtClean="0">
                <a:solidFill>
                  <a:srgbClr val="548235"/>
                </a:solidFill>
              </a:rPr>
              <a:t>green </a:t>
            </a:r>
            <a:r>
              <a:rPr lang="en-US" dirty="0">
                <a:solidFill>
                  <a:srgbClr val="548235"/>
                </a:solidFill>
              </a:rPr>
              <a:t>lines</a:t>
            </a:r>
            <a:r>
              <a:rPr lang="en-US" dirty="0"/>
              <a:t>, displacements</a:t>
            </a:r>
            <a:r>
              <a:rPr lang="en-US" dirty="0" smtClean="0"/>
              <a:t>.</a:t>
            </a:r>
            <a:endParaRPr lang="en-US" b="0" dirty="0" smtClean="0"/>
          </a:p>
          <a:p>
            <a:pPr lvl="1">
              <a:tabLst>
                <a:tab pos="2873375" algn="l"/>
              </a:tabLst>
            </a:pPr>
            <a:endParaRPr lang="en-US" b="0" dirty="0" smtClean="0"/>
          </a:p>
          <a:p>
            <a:pPr lvl="1">
              <a:tabLst>
                <a:tab pos="3854450" algn="l"/>
              </a:tabLst>
            </a:pPr>
            <a:r>
              <a:rPr lang="en-US" b="0" dirty="0" smtClean="0"/>
              <a:t>TAB1 . </a:t>
            </a:r>
            <a:r>
              <a:rPr lang="en-US" b="0" dirty="0" smtClean="0">
                <a:solidFill>
                  <a:srgbClr val="C00000"/>
                </a:solidFill>
              </a:rPr>
              <a:t>EVOLUTION_DEPLACEMENT</a:t>
            </a:r>
            <a:r>
              <a:rPr lang="en-US" dirty="0" smtClean="0"/>
              <a:t>	: EVOLUTION type object, time evolution of the manufacturing tool motion.</a:t>
            </a:r>
            <a:endParaRPr lang="en-US" b="0" dirty="0" smtClean="0"/>
          </a:p>
          <a:p>
            <a:pPr lvl="1"/>
            <a:endParaRPr lang="en-US" b="0" dirty="0" smtClean="0"/>
          </a:p>
          <a:p>
            <a:pPr lvl="1"/>
            <a:r>
              <a:rPr lang="en-US" b="0" dirty="0" smtClean="0"/>
              <a:t>TAB1 . </a:t>
            </a:r>
            <a:r>
              <a:rPr lang="en-US" b="0" dirty="0" smtClean="0">
                <a:solidFill>
                  <a:srgbClr val="C00000"/>
                </a:solidFill>
              </a:rPr>
              <a:t>EVOLUTION_PUISSANCE</a:t>
            </a:r>
            <a:r>
              <a:rPr lang="en-US" dirty="0" smtClean="0"/>
              <a:t>	</a:t>
            </a:r>
            <a:r>
              <a:rPr lang="en-US" b="0" dirty="0" smtClean="0"/>
              <a:t>: </a:t>
            </a:r>
            <a:r>
              <a:rPr lang="en-US" dirty="0" smtClean="0"/>
              <a:t>EVOLUTION type object, time evolution of the thermal power</a:t>
            </a:r>
            <a:r>
              <a:rPr lang="en-US" b="0" dirty="0" smtClean="0"/>
              <a:t>.</a:t>
            </a:r>
          </a:p>
          <a:p>
            <a:pPr lvl="1"/>
            <a:endParaRPr lang="en-US" b="0" dirty="0" smtClean="0"/>
          </a:p>
          <a:p>
            <a:pPr lvl="1"/>
            <a:r>
              <a:rPr lang="en-US" b="0" dirty="0" smtClean="0"/>
              <a:t>TAB1 . </a:t>
            </a:r>
            <a:r>
              <a:rPr lang="en-US" b="0" dirty="0" smtClean="0">
                <a:solidFill>
                  <a:srgbClr val="C00000"/>
                </a:solidFill>
              </a:rPr>
              <a:t>EVOLUTION_DEBIT</a:t>
            </a:r>
            <a:r>
              <a:rPr lang="en-US" b="0" dirty="0" smtClean="0"/>
              <a:t>		: </a:t>
            </a:r>
            <a:r>
              <a:rPr lang="en-US" dirty="0" smtClean="0"/>
              <a:t>EVOLUTION type object, time evolution of the filler material volume flow.</a:t>
            </a:r>
            <a:endParaRPr lang="en-US" b="0" dirty="0"/>
          </a:p>
        </p:txBody>
      </p:sp>
    </p:spTree>
    <p:extLst>
      <p:ext uri="{BB962C8B-B14F-4D97-AF65-F5344CB8AC3E}">
        <p14:creationId xmlns:p14="http://schemas.microsoft.com/office/powerpoint/2010/main" val="393992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18</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480419"/>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SOUDAGE</a:t>
            </a:r>
            <a:endParaRPr lang="en-US" sz="2000" u="sng" dirty="0" smtClean="0"/>
          </a:p>
          <a:p>
            <a:pPr marL="478963" lvl="1" indent="0">
              <a:buNone/>
            </a:pPr>
            <a:r>
              <a:rPr lang="en-US" sz="1800" dirty="0" smtClean="0"/>
              <a:t>Option </a:t>
            </a:r>
            <a:r>
              <a:rPr lang="en-US" sz="1800" dirty="0" smtClean="0">
                <a:solidFill>
                  <a:srgbClr val="548235"/>
                </a:solidFill>
              </a:rPr>
              <a:t>POINT</a:t>
            </a:r>
            <a:r>
              <a:rPr lang="en-US" sz="1800" dirty="0" smtClean="0"/>
              <a:t> : to define a weld point.</a:t>
            </a:r>
          </a:p>
          <a:p>
            <a:pPr marL="478963" lvl="1" indent="0">
              <a:buNone/>
            </a:pPr>
            <a:endParaRPr lang="en-US" sz="1800" dirty="0" smtClean="0"/>
          </a:p>
          <a:p>
            <a:pPr marL="478963" lvl="1" indent="0">
              <a:buNone/>
            </a:pPr>
            <a:r>
              <a:rPr lang="en-US" sz="1800" dirty="0" smtClean="0"/>
              <a:t>Syntax :</a:t>
            </a:r>
          </a:p>
          <a:p>
            <a:pPr marL="478963" lvl="1" indent="0">
              <a:buNone/>
            </a:pPr>
            <a:r>
              <a:rPr lang="en-US" sz="1800" dirty="0" smtClean="0"/>
              <a:t>	SOUDAGE TAB1 </a:t>
            </a:r>
            <a:r>
              <a:rPr lang="en-US" sz="1800" dirty="0" smtClean="0">
                <a:solidFill>
                  <a:srgbClr val="548235"/>
                </a:solidFill>
              </a:rPr>
              <a:t>POINT</a:t>
            </a:r>
            <a:r>
              <a:rPr lang="en-US" sz="1800" dirty="0" smtClean="0"/>
              <a:t> </a:t>
            </a:r>
            <a:r>
              <a:rPr lang="en-US" sz="1800" dirty="0" smtClean="0">
                <a:solidFill>
                  <a:srgbClr val="C00000"/>
                </a:solidFill>
              </a:rPr>
              <a:t>FLOT1</a:t>
            </a:r>
            <a:r>
              <a:rPr lang="en-US" sz="1800" dirty="0" smtClean="0"/>
              <a:t> ('PUIS' FLOT2) ('DEBI' FLOT3) ;</a:t>
            </a:r>
          </a:p>
          <a:p>
            <a:pPr marL="478963" lvl="1" indent="0">
              <a:buNone/>
            </a:pPr>
            <a:endParaRPr lang="en-US" sz="1800" dirty="0" smtClean="0"/>
          </a:p>
          <a:p>
            <a:pPr marL="478963" lvl="1" indent="0">
              <a:buNone/>
              <a:tabLst>
                <a:tab pos="2873375" algn="l"/>
              </a:tabLst>
            </a:pPr>
            <a:r>
              <a:rPr lang="en-US" sz="1800" dirty="0" smtClean="0"/>
              <a:t>With:</a:t>
            </a:r>
          </a:p>
          <a:p>
            <a:pPr marL="478963" lvl="1" indent="0">
              <a:buNone/>
              <a:tabLst>
                <a:tab pos="2873375" algn="l"/>
              </a:tabLst>
            </a:pPr>
            <a:r>
              <a:rPr lang="en-US" sz="1800" dirty="0" smtClean="0">
                <a:solidFill>
                  <a:srgbClr val="C00000"/>
                </a:solidFill>
              </a:rPr>
              <a:t>FLOT1</a:t>
            </a:r>
            <a:r>
              <a:rPr lang="en-US" sz="1800" dirty="0" smtClean="0"/>
              <a:t>   : FLOTTANT </a:t>
            </a:r>
            <a:r>
              <a:rPr lang="en-US" sz="1800" dirty="0"/>
              <a:t>type object, </a:t>
            </a:r>
            <a:r>
              <a:rPr lang="en-US" sz="1800" dirty="0" smtClean="0">
                <a:solidFill>
                  <a:srgbClr val="C00000"/>
                </a:solidFill>
              </a:rPr>
              <a:t>time </a:t>
            </a:r>
            <a:r>
              <a:rPr lang="en-US" sz="1800" dirty="0"/>
              <a:t>to achieve </a:t>
            </a:r>
            <a:r>
              <a:rPr lang="en-US" sz="1800" dirty="0" smtClean="0"/>
              <a:t>that welding point.</a:t>
            </a:r>
          </a:p>
          <a:p>
            <a:pPr marL="478963" lvl="1" indent="0">
              <a:buNone/>
              <a:tabLst>
                <a:tab pos="2873375" algn="l"/>
              </a:tabLst>
            </a:pPr>
            <a:endParaRPr lang="en-US" sz="1800" dirty="0" smtClean="0"/>
          </a:p>
          <a:p>
            <a:pPr marL="478963" lvl="1" indent="0">
              <a:buNone/>
              <a:tabLst>
                <a:tab pos="1344613" algn="l"/>
                <a:tab pos="2873375" algn="l"/>
              </a:tabLst>
            </a:pPr>
            <a:r>
              <a:rPr lang="en-US" sz="1800" dirty="0" smtClean="0"/>
              <a:t>FLOT2   : 	 </a:t>
            </a:r>
            <a:r>
              <a:rPr lang="en-US" sz="1800" dirty="0"/>
              <a:t>FLOTTANT type object, </a:t>
            </a:r>
            <a:r>
              <a:rPr lang="en-US" sz="1800" dirty="0" smtClean="0"/>
              <a:t>thermal </a:t>
            </a:r>
            <a:r>
              <a:rPr lang="en-US" sz="1800" dirty="0"/>
              <a:t>power used to </a:t>
            </a:r>
            <a:r>
              <a:rPr lang="en-US" sz="1800" dirty="0" smtClean="0"/>
              <a:t>achieve the welding point.</a:t>
            </a:r>
            <a:br>
              <a:rPr lang="en-US" sz="1800" dirty="0" smtClean="0"/>
            </a:br>
            <a:r>
              <a:rPr lang="en-US" sz="1800" dirty="0" smtClean="0"/>
              <a:t>	Do </a:t>
            </a:r>
            <a:r>
              <a:rPr lang="en-US" sz="1800" dirty="0"/>
              <a:t>not modify default value </a:t>
            </a:r>
            <a:r>
              <a:rPr lang="en-US" sz="1800" dirty="0" smtClean="0"/>
              <a:t>TAB1</a:t>
            </a:r>
            <a:r>
              <a:rPr lang="en-US" sz="1800" dirty="0"/>
              <a:t>.</a:t>
            </a:r>
            <a:r>
              <a:rPr lang="en-US" sz="1800" dirty="0" smtClean="0"/>
              <a:t>'PUISSANCE_DE_SOUDAGE‘.</a:t>
            </a:r>
          </a:p>
          <a:p>
            <a:pPr marL="478963" lvl="1" indent="0">
              <a:buNone/>
              <a:tabLst>
                <a:tab pos="2873375" algn="l"/>
              </a:tabLst>
            </a:pPr>
            <a:endParaRPr lang="en-US" sz="1800" dirty="0" smtClean="0"/>
          </a:p>
          <a:p>
            <a:pPr marL="478963" lvl="1" indent="0">
              <a:buNone/>
              <a:tabLst>
                <a:tab pos="2873375" algn="l"/>
              </a:tabLst>
            </a:pPr>
            <a:r>
              <a:rPr lang="en-US" sz="1800" dirty="0" smtClean="0"/>
              <a:t>FLOT3   : FLOTTANT </a:t>
            </a:r>
            <a:r>
              <a:rPr lang="en-US" sz="1800" dirty="0"/>
              <a:t>type object, </a:t>
            </a:r>
            <a:r>
              <a:rPr lang="en-US" sz="1800" dirty="0" smtClean="0"/>
              <a:t>wire volume flow used to achieve that welding point.</a:t>
            </a:r>
          </a:p>
          <a:p>
            <a:pPr marL="478963" lvl="1" indent="0">
              <a:buNone/>
              <a:tabLst>
                <a:tab pos="1344613" algn="l"/>
                <a:tab pos="2873375" algn="l"/>
              </a:tabLst>
            </a:pPr>
            <a:r>
              <a:rPr lang="en-US" sz="1800" dirty="0"/>
              <a:t>	 Do not modify </a:t>
            </a:r>
            <a:r>
              <a:rPr lang="en-US" sz="1800" dirty="0" smtClean="0"/>
              <a:t>default value TAB1.'DEBIT_DE_FIL‘.</a:t>
            </a:r>
            <a:endParaRPr lang="en-US" sz="1800" dirty="0"/>
          </a:p>
        </p:txBody>
      </p:sp>
    </p:spTree>
    <p:extLst>
      <p:ext uri="{BB962C8B-B14F-4D97-AF65-F5344CB8AC3E}">
        <p14:creationId xmlns:p14="http://schemas.microsoft.com/office/powerpoint/2010/main" val="2766155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19</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1015065" cy="5521217"/>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SOUDAGE</a:t>
            </a:r>
            <a:endParaRPr lang="en-US" sz="2000" u="sng" dirty="0" smtClean="0"/>
          </a:p>
          <a:p>
            <a:pPr marL="478963" lvl="1" indent="0">
              <a:buNone/>
            </a:pPr>
            <a:r>
              <a:rPr lang="en-US" sz="1800" dirty="0" smtClean="0"/>
              <a:t>Option </a:t>
            </a:r>
            <a:r>
              <a:rPr lang="en-US" sz="1800" dirty="0" smtClean="0">
                <a:solidFill>
                  <a:srgbClr val="548235"/>
                </a:solidFill>
              </a:rPr>
              <a:t>PASSE</a:t>
            </a:r>
            <a:r>
              <a:rPr lang="en-US" sz="1800" dirty="0" smtClean="0"/>
              <a:t> : to define a welding pass (or a “lasing line”).</a:t>
            </a:r>
          </a:p>
          <a:p>
            <a:pPr marL="478963" lvl="1" indent="0">
              <a:buNone/>
            </a:pPr>
            <a:endParaRPr lang="en-US" sz="1800" dirty="0" smtClean="0"/>
          </a:p>
          <a:p>
            <a:pPr marL="478963" lvl="1" indent="0">
              <a:buNone/>
            </a:pPr>
            <a:r>
              <a:rPr lang="en-US" sz="1800" dirty="0" smtClean="0"/>
              <a:t>Syntax :</a:t>
            </a:r>
          </a:p>
          <a:p>
            <a:r>
              <a:rPr lang="en-US" sz="1800" dirty="0" smtClean="0"/>
              <a:t>	</a:t>
            </a:r>
            <a:r>
              <a:rPr lang="en-US" b="0" dirty="0" smtClean="0"/>
              <a:t>SOUDAGE TAB1 </a:t>
            </a:r>
            <a:r>
              <a:rPr lang="en-US" b="0" dirty="0" smtClean="0">
                <a:solidFill>
                  <a:srgbClr val="548235"/>
                </a:solidFill>
              </a:rPr>
              <a:t>PASSE  </a:t>
            </a:r>
            <a:r>
              <a:rPr lang="en-US" b="0" dirty="0" smtClean="0"/>
              <a:t>| 'DROI' </a:t>
            </a:r>
            <a:r>
              <a:rPr lang="en-US" b="0" dirty="0" smtClean="0">
                <a:solidFill>
                  <a:srgbClr val="C00000"/>
                </a:solidFill>
              </a:rPr>
              <a:t>P1</a:t>
            </a:r>
            <a:r>
              <a:rPr lang="en-US" b="0" dirty="0" smtClean="0"/>
              <a:t>	  | ('RELA')  | ('VITE' FLOT1) ('PUIS' FLOT2) ('DEBI' FLOT3) ;</a:t>
            </a:r>
          </a:p>
          <a:p>
            <a:r>
              <a:rPr lang="en-US" b="0" dirty="0" smtClean="0"/>
              <a:t>			     | 'CERC' P1 P2 (N1)|  'ABSO‘   |</a:t>
            </a:r>
          </a:p>
          <a:p>
            <a:r>
              <a:rPr lang="en-US" b="0" dirty="0" smtClean="0"/>
              <a:t>			     | 'MAIL' LIGN1 ;</a:t>
            </a:r>
          </a:p>
          <a:p>
            <a:pPr marL="478963" lvl="1" indent="0">
              <a:buNone/>
              <a:tabLst>
                <a:tab pos="2873375" algn="l"/>
              </a:tabLst>
            </a:pPr>
            <a:r>
              <a:rPr lang="en-US" sz="1800" dirty="0"/>
              <a:t>With </a:t>
            </a:r>
            <a:r>
              <a:rPr lang="en-US" sz="1800" dirty="0" smtClean="0"/>
              <a:t>:</a:t>
            </a:r>
          </a:p>
          <a:p>
            <a:pPr lvl="1"/>
            <a:r>
              <a:rPr lang="en-US" dirty="0" smtClean="0">
                <a:solidFill>
                  <a:srgbClr val="C00000"/>
                </a:solidFill>
              </a:rPr>
              <a:t>P1</a:t>
            </a:r>
            <a:r>
              <a:rPr lang="en-US" dirty="0" smtClean="0"/>
              <a:t>		: POINT type object, </a:t>
            </a:r>
            <a:r>
              <a:rPr lang="en-US" dirty="0" smtClean="0">
                <a:solidFill>
                  <a:srgbClr val="C00000"/>
                </a:solidFill>
              </a:rPr>
              <a:t>final point </a:t>
            </a:r>
            <a:r>
              <a:rPr lang="en-US" dirty="0" smtClean="0"/>
              <a:t>of the pass (line).</a:t>
            </a:r>
          </a:p>
          <a:p>
            <a:pPr lvl="1"/>
            <a:r>
              <a:rPr lang="en-US" dirty="0" smtClean="0"/>
              <a:t>P2		: POINT </a:t>
            </a:r>
            <a:r>
              <a:rPr lang="en-US" dirty="0"/>
              <a:t>type object, </a:t>
            </a:r>
            <a:r>
              <a:rPr lang="en-US" dirty="0" smtClean="0"/>
              <a:t>circle center.</a:t>
            </a:r>
          </a:p>
          <a:p>
            <a:pPr lvl="1">
              <a:tabLst>
                <a:tab pos="1882775" algn="l"/>
              </a:tabLst>
            </a:pPr>
            <a:r>
              <a:rPr lang="en-US" dirty="0" smtClean="0"/>
              <a:t>N1		: ENTIER </a:t>
            </a:r>
            <a:r>
              <a:rPr lang="en-US" dirty="0"/>
              <a:t>type object, </a:t>
            </a:r>
            <a:r>
              <a:rPr lang="en-US" dirty="0" smtClean="0"/>
              <a:t>number of line segments along the circle arc.</a:t>
            </a:r>
            <a:br>
              <a:rPr lang="en-US" dirty="0" smtClean="0"/>
            </a:br>
            <a:r>
              <a:rPr lang="en-US" dirty="0" smtClean="0"/>
              <a:t>	  (by default, this number is computed to get an angle of 5 degrees between 2 consecutive segments).</a:t>
            </a:r>
          </a:p>
          <a:p>
            <a:pPr lvl="1"/>
            <a:r>
              <a:rPr lang="en-US" dirty="0" smtClean="0"/>
              <a:t>LIGN1	: MAILLAGE </a:t>
            </a:r>
            <a:r>
              <a:rPr lang="en-US" dirty="0"/>
              <a:t>type object, </a:t>
            </a:r>
            <a:r>
              <a:rPr lang="en-US" b="1" dirty="0" smtClean="0"/>
              <a:t>oriented line</a:t>
            </a:r>
            <a:r>
              <a:rPr lang="en-US" dirty="0" smtClean="0"/>
              <a:t> representing the pass trajectory.</a:t>
            </a:r>
          </a:p>
          <a:p>
            <a:pPr lvl="1"/>
            <a:r>
              <a:rPr lang="en-US" dirty="0" smtClean="0"/>
              <a:t>'RELA‘	: MOT </a:t>
            </a:r>
            <a:r>
              <a:rPr lang="en-US" dirty="0"/>
              <a:t>type object, </a:t>
            </a:r>
            <a:r>
              <a:rPr lang="en-US" dirty="0" smtClean="0"/>
              <a:t>specify that point coordinates are defined according to the current point as point origin.</a:t>
            </a:r>
          </a:p>
          <a:p>
            <a:pPr lvl="1"/>
            <a:r>
              <a:rPr lang="en-US" dirty="0" smtClean="0"/>
              <a:t>'ABSO‘	: MOT </a:t>
            </a:r>
            <a:r>
              <a:rPr lang="en-US" dirty="0"/>
              <a:t>type object</a:t>
            </a:r>
            <a:r>
              <a:rPr lang="en-US" dirty="0" smtClean="0"/>
              <a:t>, </a:t>
            </a:r>
            <a:r>
              <a:rPr lang="en-US" dirty="0"/>
              <a:t>specify that point coordinates are defined </a:t>
            </a:r>
            <a:r>
              <a:rPr lang="en-US" dirty="0" smtClean="0"/>
              <a:t>in the general reference basis.</a:t>
            </a:r>
          </a:p>
          <a:p>
            <a:pPr lvl="1"/>
            <a:r>
              <a:rPr lang="en-US" dirty="0" smtClean="0"/>
              <a:t>FLOT1	: FLOTTANT </a:t>
            </a:r>
            <a:r>
              <a:rPr lang="en-US" dirty="0"/>
              <a:t>type object, </a:t>
            </a:r>
            <a:r>
              <a:rPr lang="en-US" dirty="0" smtClean="0"/>
              <a:t>welding speed of that welding pass. </a:t>
            </a:r>
            <a:br>
              <a:rPr lang="en-US" dirty="0" smtClean="0"/>
            </a:br>
            <a:r>
              <a:rPr lang="en-US" dirty="0" smtClean="0"/>
              <a:t>		 Do </a:t>
            </a:r>
            <a:r>
              <a:rPr lang="en-US" dirty="0"/>
              <a:t>not modify default value </a:t>
            </a:r>
            <a:r>
              <a:rPr lang="en-US" dirty="0" smtClean="0"/>
              <a:t>TAB1. VITESSE_DE_SOUDAGE‘.</a:t>
            </a:r>
          </a:p>
          <a:p>
            <a:pPr lvl="1"/>
            <a:r>
              <a:rPr lang="en-US" dirty="0" smtClean="0"/>
              <a:t>FLOT2, FLOT3 : idem option POINT.</a:t>
            </a:r>
            <a:endParaRPr lang="en-US" dirty="0"/>
          </a:p>
        </p:txBody>
      </p:sp>
    </p:spTree>
    <p:extLst>
      <p:ext uri="{BB962C8B-B14F-4D97-AF65-F5344CB8AC3E}">
        <p14:creationId xmlns:p14="http://schemas.microsoft.com/office/powerpoint/2010/main" val="163752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fr-FR" sz="1000">
                <a:solidFill>
                  <a:schemeClr val="bg1"/>
                </a:solidFill>
                <a:latin typeface="Arial" charset="0"/>
                <a:ea typeface="Arial" charset="0"/>
                <a:cs typeface="Arial" charset="0"/>
              </a:rPr>
              <a:pPr algn="ctr"/>
              <a:t>2</a:t>
            </a:fld>
            <a:endParaRPr lang="fr-FR" sz="1000" dirty="0">
              <a:solidFill>
                <a:schemeClr val="bg1"/>
              </a:solidFill>
              <a:latin typeface="Arial" charset="0"/>
              <a:ea typeface="Arial" charset="0"/>
              <a:cs typeface="Arial" charset="0"/>
            </a:endParaRPr>
          </a:p>
        </p:txBody>
      </p:sp>
      <p:sp>
        <p:nvSpPr>
          <p:cNvPr id="15" name="Rectangle 14"/>
          <p:cNvSpPr/>
          <p:nvPr/>
        </p:nvSpPr>
        <p:spPr>
          <a:xfrm>
            <a:off x="4750771" y="3104908"/>
            <a:ext cx="2722605" cy="830997"/>
          </a:xfrm>
          <a:prstGeom prst="rect">
            <a:avLst/>
          </a:prstGeom>
        </p:spPr>
        <p:txBody>
          <a:bodyPr wrap="none">
            <a:spAutoFit/>
          </a:bodyPr>
          <a:lstStyle/>
          <a:p>
            <a:pPr algn="ctr"/>
            <a:r>
              <a:rPr lang="fr-FR" sz="4800" b="1" dirty="0" smtClean="0">
                <a:solidFill>
                  <a:srgbClr val="C00000"/>
                </a:solidFill>
              </a:rPr>
              <a:t>OUTLINES</a:t>
            </a:r>
          </a:p>
        </p:txBody>
      </p:sp>
      <p:sp>
        <p:nvSpPr>
          <p:cNvPr id="20" name="Titre 19"/>
          <p:cNvSpPr>
            <a:spLocks noGrp="1"/>
          </p:cNvSpPr>
          <p:nvPr>
            <p:ph type="title"/>
          </p:nvPr>
        </p:nvSpPr>
        <p:spPr/>
        <p:txBody>
          <a:bodyPr/>
          <a:lstStyle/>
          <a:p>
            <a:endParaRPr lang="fr-FR"/>
          </a:p>
        </p:txBody>
      </p:sp>
    </p:spTree>
    <p:extLst>
      <p:ext uri="{BB962C8B-B14F-4D97-AF65-F5344CB8AC3E}">
        <p14:creationId xmlns:p14="http://schemas.microsoft.com/office/powerpoint/2010/main" val="3077548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20</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5677157"/>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SOUDAGE</a:t>
            </a:r>
            <a:endParaRPr lang="en-US" sz="2000" u="sng" dirty="0" smtClean="0"/>
          </a:p>
          <a:p>
            <a:pPr marL="478963" lvl="1" indent="0">
              <a:buNone/>
            </a:pPr>
            <a:r>
              <a:rPr lang="en-US" sz="1800" dirty="0" smtClean="0"/>
              <a:t>Option </a:t>
            </a:r>
            <a:r>
              <a:rPr lang="en-US" sz="1800" dirty="0" smtClean="0">
                <a:solidFill>
                  <a:srgbClr val="548235"/>
                </a:solidFill>
              </a:rPr>
              <a:t>DEPLA</a:t>
            </a:r>
            <a:r>
              <a:rPr lang="en-US" sz="1800" dirty="0" smtClean="0"/>
              <a:t> : to define a displacement of the tool.</a:t>
            </a:r>
          </a:p>
          <a:p>
            <a:pPr marL="478963" lvl="1" indent="0">
              <a:buNone/>
            </a:pPr>
            <a:endParaRPr lang="en-US" sz="1800" dirty="0" smtClean="0"/>
          </a:p>
          <a:p>
            <a:pPr marL="478963" lvl="1" indent="0">
              <a:buNone/>
            </a:pPr>
            <a:r>
              <a:rPr lang="en-US" sz="1800" dirty="0" smtClean="0"/>
              <a:t>Syntax :</a:t>
            </a:r>
          </a:p>
          <a:p>
            <a:r>
              <a:rPr lang="en-US" b="0" dirty="0" smtClean="0"/>
              <a:t>	SOUDAGE TAB1 </a:t>
            </a:r>
            <a:r>
              <a:rPr lang="en-US" b="0" dirty="0" smtClean="0">
                <a:solidFill>
                  <a:srgbClr val="548235"/>
                </a:solidFill>
              </a:rPr>
              <a:t>DEPLA  </a:t>
            </a:r>
            <a:r>
              <a:rPr lang="en-US" b="0" dirty="0" smtClean="0"/>
              <a:t>| 'DROI' </a:t>
            </a:r>
            <a:r>
              <a:rPr lang="en-US" b="0" dirty="0" smtClean="0">
                <a:solidFill>
                  <a:srgbClr val="C00000"/>
                </a:solidFill>
              </a:rPr>
              <a:t>P1</a:t>
            </a:r>
            <a:r>
              <a:rPr lang="en-US" b="0" dirty="0" smtClean="0"/>
              <a:t>	  | ('RELA')  | ('VITE' FLOT1) ;</a:t>
            </a:r>
          </a:p>
          <a:p>
            <a:r>
              <a:rPr lang="en-US" b="0" dirty="0" smtClean="0"/>
              <a:t>			     | 'CERC' P1 P2 (N1)|  'ABSO‘   |</a:t>
            </a:r>
          </a:p>
          <a:p>
            <a:r>
              <a:rPr lang="en-US" b="0" dirty="0" smtClean="0"/>
              <a:t>			     | 'MAIL' LIGN1 ;</a:t>
            </a:r>
          </a:p>
          <a:p>
            <a:pPr>
              <a:tabLst>
                <a:tab pos="3135313" algn="l"/>
              </a:tabLst>
            </a:pPr>
            <a:r>
              <a:rPr lang="en-US" b="0" dirty="0" smtClean="0"/>
              <a:t>	| 'COUCHE' ('PAUSE' FLOT2) ;</a:t>
            </a:r>
          </a:p>
          <a:p>
            <a:pPr marL="478963" lvl="1" indent="0">
              <a:buNone/>
              <a:tabLst>
                <a:tab pos="2873375" algn="l"/>
              </a:tabLst>
            </a:pPr>
            <a:r>
              <a:rPr lang="en-US" sz="1800" dirty="0" smtClean="0"/>
              <a:t>With :</a:t>
            </a:r>
          </a:p>
          <a:p>
            <a:pPr lvl="1"/>
            <a:r>
              <a:rPr lang="en-US" dirty="0" smtClean="0">
                <a:solidFill>
                  <a:srgbClr val="C00000"/>
                </a:solidFill>
              </a:rPr>
              <a:t>P1</a:t>
            </a:r>
            <a:r>
              <a:rPr lang="en-US" dirty="0" smtClean="0"/>
              <a:t>		: objet POINT, </a:t>
            </a:r>
            <a:r>
              <a:rPr lang="en-US" dirty="0" smtClean="0">
                <a:solidFill>
                  <a:srgbClr val="C00000"/>
                </a:solidFill>
              </a:rPr>
              <a:t>final point </a:t>
            </a:r>
            <a:r>
              <a:rPr lang="en-US" dirty="0" smtClean="0"/>
              <a:t>of the displacement.</a:t>
            </a:r>
          </a:p>
          <a:p>
            <a:pPr lvl="1"/>
            <a:r>
              <a:rPr lang="en-US" dirty="0" smtClean="0"/>
              <a:t>P2		: objet POINT, circle center.</a:t>
            </a:r>
          </a:p>
          <a:p>
            <a:pPr lvl="1"/>
            <a:r>
              <a:rPr lang="en-US" dirty="0" smtClean="0"/>
              <a:t>N1		: objet ENTIER</a:t>
            </a:r>
            <a:r>
              <a:rPr lang="en-US" dirty="0"/>
              <a:t>, number of line segments along the circle arc(idem </a:t>
            </a:r>
            <a:r>
              <a:rPr lang="en-US" dirty="0" smtClean="0"/>
              <a:t>pass option).</a:t>
            </a:r>
          </a:p>
          <a:p>
            <a:pPr lvl="1"/>
            <a:r>
              <a:rPr lang="en-US" dirty="0" smtClean="0"/>
              <a:t>LIGN1	: objet MAILLAGE, </a:t>
            </a:r>
            <a:r>
              <a:rPr lang="en-US" b="1" dirty="0"/>
              <a:t>oriented line</a:t>
            </a:r>
            <a:r>
              <a:rPr lang="en-US" dirty="0"/>
              <a:t> representing the pass trajectory.</a:t>
            </a:r>
            <a:endParaRPr lang="en-US" dirty="0" smtClean="0"/>
          </a:p>
          <a:p>
            <a:pPr lvl="1"/>
            <a:r>
              <a:rPr lang="en-US" dirty="0" smtClean="0"/>
              <a:t>'RELA‘	: objet MOT</a:t>
            </a:r>
            <a:r>
              <a:rPr lang="en-US" dirty="0"/>
              <a:t>, specify that point coordinates are defined according to the current point as point origin</a:t>
            </a:r>
            <a:r>
              <a:rPr lang="en-US" dirty="0" smtClean="0"/>
              <a:t>.</a:t>
            </a:r>
          </a:p>
          <a:p>
            <a:pPr lvl="1"/>
            <a:r>
              <a:rPr lang="en-US" dirty="0" smtClean="0"/>
              <a:t>'ABSO‘	: objet MOT</a:t>
            </a:r>
            <a:r>
              <a:rPr lang="en-US" dirty="0"/>
              <a:t>, specify that point coordinates are defined in the general reference basis</a:t>
            </a:r>
            <a:r>
              <a:rPr lang="en-US" dirty="0" smtClean="0"/>
              <a:t>.</a:t>
            </a:r>
          </a:p>
          <a:p>
            <a:pPr lvl="1"/>
            <a:r>
              <a:rPr lang="en-US" dirty="0" smtClean="0"/>
              <a:t>FLOT1	: objet FLOTTANT</a:t>
            </a:r>
            <a:r>
              <a:rPr lang="en-US" dirty="0"/>
              <a:t>, welding speed of that welding </a:t>
            </a:r>
            <a:r>
              <a:rPr lang="en-US" dirty="0" smtClean="0"/>
              <a:t>pass.</a:t>
            </a:r>
            <a:br>
              <a:rPr lang="en-US" dirty="0" smtClean="0"/>
            </a:br>
            <a:r>
              <a:rPr lang="en-US" dirty="0" smtClean="0"/>
              <a:t>	</a:t>
            </a:r>
            <a:r>
              <a:rPr lang="en-US" dirty="0"/>
              <a:t>	 Do not modify default value TAB1</a:t>
            </a:r>
            <a:r>
              <a:rPr lang="en-US" dirty="0" smtClean="0"/>
              <a:t>. VITESSE_DE_SOUDAGE‘.</a:t>
            </a:r>
          </a:p>
          <a:p>
            <a:pPr lvl="1"/>
            <a:r>
              <a:rPr lang="en-US" dirty="0" smtClean="0"/>
              <a:t>FLOT4	: objet FLOTTANT, time delay between 2 layers.</a:t>
            </a:r>
            <a:endParaRPr lang="en-US" dirty="0"/>
          </a:p>
        </p:txBody>
      </p:sp>
    </p:spTree>
    <p:extLst>
      <p:ext uri="{BB962C8B-B14F-4D97-AF65-F5344CB8AC3E}">
        <p14:creationId xmlns:p14="http://schemas.microsoft.com/office/powerpoint/2010/main" val="1359216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21</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719389"/>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Back to </a:t>
            </a:r>
            <a:r>
              <a:rPr lang="en-US" sz="2000" dirty="0" smtClean="0">
                <a:solidFill>
                  <a:srgbClr val="C00000"/>
                </a:solidFill>
              </a:rPr>
              <a:t>waam1_formation.dgibi</a:t>
            </a:r>
            <a:endParaRPr lang="en-US" sz="2000" u="sng" dirty="0" smtClean="0"/>
          </a:p>
          <a:p>
            <a:pPr marL="478963" lvl="1" indent="0">
              <a:buNone/>
            </a:pPr>
            <a:r>
              <a:rPr lang="en-US" sz="1800" dirty="0" smtClean="0"/>
              <a:t>Program stopped here:</a:t>
            </a:r>
            <a:endParaRPr lang="en-US" sz="1800" dirty="0"/>
          </a:p>
        </p:txBody>
      </p:sp>
      <p:pic>
        <p:nvPicPr>
          <p:cNvPr id="4" name="Image 3"/>
          <p:cNvPicPr>
            <a:picLocks noChangeAspect="1"/>
          </p:cNvPicPr>
          <p:nvPr/>
        </p:nvPicPr>
        <p:blipFill rotWithShape="1">
          <a:blip r:embed="rId2"/>
          <a:srcRect t="21387" b="12863"/>
          <a:stretch/>
        </p:blipFill>
        <p:spPr>
          <a:xfrm>
            <a:off x="881100" y="1787036"/>
            <a:ext cx="7775028" cy="4680000"/>
          </a:xfrm>
          <a:prstGeom prst="rect">
            <a:avLst/>
          </a:prstGeom>
        </p:spPr>
      </p:pic>
      <p:grpSp>
        <p:nvGrpSpPr>
          <p:cNvPr id="10" name="Groupe 9"/>
          <p:cNvGrpSpPr/>
          <p:nvPr/>
        </p:nvGrpSpPr>
        <p:grpSpPr>
          <a:xfrm>
            <a:off x="7126935" y="2738808"/>
            <a:ext cx="4320000" cy="3068164"/>
            <a:chOff x="7126935" y="2738808"/>
            <a:chExt cx="4320000" cy="3068164"/>
          </a:xfrm>
        </p:grpSpPr>
        <p:grpSp>
          <p:nvGrpSpPr>
            <p:cNvPr id="7" name="Groupe 6"/>
            <p:cNvGrpSpPr/>
            <p:nvPr/>
          </p:nvGrpSpPr>
          <p:grpSpPr>
            <a:xfrm>
              <a:off x="7126935" y="2738808"/>
              <a:ext cx="4320000" cy="3068164"/>
              <a:chOff x="498796" y="2482413"/>
              <a:chExt cx="4320000" cy="3068164"/>
            </a:xfrm>
          </p:grpSpPr>
          <p:pic>
            <p:nvPicPr>
              <p:cNvPr id="8" name="Image 7"/>
              <p:cNvPicPr>
                <a:picLocks noChangeAspect="1"/>
              </p:cNvPicPr>
              <p:nvPr/>
            </p:nvPicPr>
            <p:blipFill rotWithShape="1">
              <a:blip r:embed="rId3"/>
              <a:srcRect t="3130" b="-1"/>
              <a:stretch/>
            </p:blipFill>
            <p:spPr>
              <a:xfrm>
                <a:off x="498796" y="2482413"/>
                <a:ext cx="4320000" cy="3068164"/>
              </a:xfrm>
              <a:prstGeom prst="rect">
                <a:avLst/>
              </a:prstGeom>
            </p:spPr>
          </p:pic>
          <p:sp>
            <p:nvSpPr>
              <p:cNvPr id="9" name="Rectangle 8"/>
              <p:cNvSpPr/>
              <p:nvPr/>
            </p:nvSpPr>
            <p:spPr>
              <a:xfrm>
                <a:off x="511722" y="2750884"/>
                <a:ext cx="430305" cy="36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ZoneTexte 4"/>
            <p:cNvSpPr txBox="1"/>
            <p:nvPr/>
          </p:nvSpPr>
          <p:spPr>
            <a:xfrm>
              <a:off x="8567003" y="3867841"/>
              <a:ext cx="300082" cy="369332"/>
            </a:xfrm>
            <a:prstGeom prst="rect">
              <a:avLst/>
            </a:prstGeom>
            <a:noFill/>
          </p:spPr>
          <p:txBody>
            <a:bodyPr wrap="none" rtlCol="0">
              <a:spAutoFit/>
            </a:bodyPr>
            <a:lstStyle/>
            <a:p>
              <a:pPr algn="l"/>
              <a:r>
                <a:rPr lang="en-US" sz="1800" b="1" dirty="0" smtClean="0">
                  <a:solidFill>
                    <a:schemeClr val="accent2"/>
                  </a:solidFill>
                </a:rPr>
                <a:t>+</a:t>
              </a:r>
              <a:endParaRPr lang="en-US" sz="1800" b="1" dirty="0">
                <a:solidFill>
                  <a:schemeClr val="accent2"/>
                </a:solidFill>
              </a:endParaRPr>
            </a:p>
          </p:txBody>
        </p:sp>
      </p:grpSp>
      <p:grpSp>
        <p:nvGrpSpPr>
          <p:cNvPr id="20" name="Groupe 19"/>
          <p:cNvGrpSpPr/>
          <p:nvPr/>
        </p:nvGrpSpPr>
        <p:grpSpPr>
          <a:xfrm>
            <a:off x="3924300" y="3796711"/>
            <a:ext cx="5055803" cy="2161033"/>
            <a:chOff x="3924300" y="3796711"/>
            <a:chExt cx="5055803" cy="2161033"/>
          </a:xfrm>
        </p:grpSpPr>
        <p:cxnSp>
          <p:nvCxnSpPr>
            <p:cNvPr id="12" name="Connecteur droit avec flèche 11"/>
            <p:cNvCxnSpPr/>
            <p:nvPr/>
          </p:nvCxnSpPr>
          <p:spPr>
            <a:xfrm flipV="1">
              <a:off x="3924300" y="4272890"/>
              <a:ext cx="4529685" cy="168485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a:off x="8440103" y="3796711"/>
              <a:ext cx="540000" cy="540000"/>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975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22</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99638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File </a:t>
            </a:r>
            <a:r>
              <a:rPr lang="en-US" sz="2000" dirty="0" smtClean="0">
                <a:solidFill>
                  <a:srgbClr val="C00000"/>
                </a:solidFill>
              </a:rPr>
              <a:t>waam1_formation.dgibi :</a:t>
            </a:r>
            <a:br>
              <a:rPr lang="en-US" sz="2000" dirty="0" smtClean="0">
                <a:solidFill>
                  <a:srgbClr val="C00000"/>
                </a:solidFill>
              </a:rPr>
            </a:br>
            <a:r>
              <a:rPr lang="en-US" sz="2000" dirty="0" smtClean="0"/>
              <a:t>Definition of the manufacturing sequence – call to </a:t>
            </a:r>
            <a:r>
              <a:rPr lang="en-US" sz="2000" dirty="0" smtClean="0">
                <a:solidFill>
                  <a:srgbClr val="C00000"/>
                </a:solidFill>
              </a:rPr>
              <a:t>SOUDAGE </a:t>
            </a:r>
            <a:r>
              <a:rPr lang="en-US" sz="2000" dirty="0" smtClean="0"/>
              <a:t>procedure</a:t>
            </a:r>
          </a:p>
          <a:p>
            <a:pPr marL="478963" lvl="1" indent="0">
              <a:buNone/>
            </a:pPr>
            <a:endParaRPr lang="en-US" sz="1800" dirty="0"/>
          </a:p>
        </p:txBody>
      </p:sp>
      <p:pic>
        <p:nvPicPr>
          <p:cNvPr id="13" name="Image 12"/>
          <p:cNvPicPr>
            <a:picLocks noChangeAspect="1"/>
          </p:cNvPicPr>
          <p:nvPr/>
        </p:nvPicPr>
        <p:blipFill>
          <a:blip r:embed="rId2"/>
          <a:stretch>
            <a:fillRect/>
          </a:stretch>
        </p:blipFill>
        <p:spPr>
          <a:xfrm>
            <a:off x="1476588" y="1891086"/>
            <a:ext cx="5487166" cy="3419952"/>
          </a:xfrm>
          <a:prstGeom prst="rect">
            <a:avLst/>
          </a:prstGeom>
        </p:spPr>
      </p:pic>
      <p:pic>
        <p:nvPicPr>
          <p:cNvPr id="15" name="Image 14"/>
          <p:cNvPicPr>
            <a:picLocks noChangeAspect="1"/>
          </p:cNvPicPr>
          <p:nvPr/>
        </p:nvPicPr>
        <p:blipFill rotWithShape="1">
          <a:blip r:embed="rId3"/>
          <a:srcRect l="-1" r="-523"/>
          <a:stretch/>
        </p:blipFill>
        <p:spPr>
          <a:xfrm>
            <a:off x="3126566" y="5336916"/>
            <a:ext cx="6074901" cy="1260000"/>
          </a:xfrm>
          <a:prstGeom prst="rect">
            <a:avLst/>
          </a:prstGeom>
        </p:spPr>
      </p:pic>
      <p:sp>
        <p:nvSpPr>
          <p:cNvPr id="14" name="Rectangle 13"/>
          <p:cNvSpPr/>
          <p:nvPr/>
        </p:nvSpPr>
        <p:spPr>
          <a:xfrm>
            <a:off x="1069675" y="3864634"/>
            <a:ext cx="5443268" cy="1472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4384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8039"/>
          <a:stretch/>
        </p:blipFill>
        <p:spPr>
          <a:xfrm>
            <a:off x="1476588" y="1867756"/>
            <a:ext cx="5163271" cy="3469160"/>
          </a:xfrm>
          <a:prstGeom prst="rect">
            <a:avLst/>
          </a:prstGeom>
        </p:spPr>
      </p:pic>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23</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99638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File </a:t>
            </a:r>
            <a:r>
              <a:rPr lang="en-US" sz="2000" dirty="0" smtClean="0">
                <a:solidFill>
                  <a:srgbClr val="C00000"/>
                </a:solidFill>
              </a:rPr>
              <a:t>waam1_formation.dgibi :</a:t>
            </a:r>
            <a:br>
              <a:rPr lang="en-US" sz="2000" dirty="0" smtClean="0">
                <a:solidFill>
                  <a:srgbClr val="C00000"/>
                </a:solidFill>
              </a:rPr>
            </a:br>
            <a:r>
              <a:rPr lang="en-US" sz="2000" dirty="0"/>
              <a:t>Definition of the manufacturing sequence – call to </a:t>
            </a:r>
            <a:r>
              <a:rPr lang="en-US" sz="2000" dirty="0">
                <a:solidFill>
                  <a:srgbClr val="C00000"/>
                </a:solidFill>
              </a:rPr>
              <a:t>SOUDAGE </a:t>
            </a:r>
            <a:r>
              <a:rPr lang="en-US" sz="2000" dirty="0"/>
              <a:t>procedure</a:t>
            </a:r>
            <a:endParaRPr lang="en-US" sz="2000" dirty="0" smtClean="0">
              <a:solidFill>
                <a:srgbClr val="C00000"/>
              </a:solidFill>
            </a:endParaRPr>
          </a:p>
          <a:p>
            <a:pPr marL="478963" lvl="1" indent="0">
              <a:buNone/>
            </a:pPr>
            <a:endParaRPr lang="en-US" sz="1800" dirty="0"/>
          </a:p>
        </p:txBody>
      </p:sp>
      <p:pic>
        <p:nvPicPr>
          <p:cNvPr id="15" name="Image 14"/>
          <p:cNvPicPr>
            <a:picLocks noChangeAspect="1"/>
          </p:cNvPicPr>
          <p:nvPr/>
        </p:nvPicPr>
        <p:blipFill rotWithShape="1">
          <a:blip r:embed="rId3"/>
          <a:srcRect l="-1" r="-523"/>
          <a:stretch/>
        </p:blipFill>
        <p:spPr>
          <a:xfrm>
            <a:off x="3126566" y="5336916"/>
            <a:ext cx="6074901" cy="1260000"/>
          </a:xfrm>
          <a:prstGeom prst="rect">
            <a:avLst/>
          </a:prstGeom>
        </p:spPr>
      </p:pic>
      <p:sp>
        <p:nvSpPr>
          <p:cNvPr id="14" name="Rectangle 13"/>
          <p:cNvSpPr/>
          <p:nvPr/>
        </p:nvSpPr>
        <p:spPr>
          <a:xfrm>
            <a:off x="1069675" y="3561806"/>
            <a:ext cx="5443268" cy="1775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9567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t="22906"/>
          <a:stretch/>
        </p:blipFill>
        <p:spPr>
          <a:xfrm>
            <a:off x="1476588" y="1907176"/>
            <a:ext cx="6506483" cy="3429739"/>
          </a:xfrm>
          <a:prstGeom prst="rect">
            <a:avLst/>
          </a:prstGeom>
        </p:spPr>
      </p:pic>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24</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99638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File </a:t>
            </a:r>
            <a:r>
              <a:rPr lang="en-US" sz="2000" dirty="0" smtClean="0">
                <a:solidFill>
                  <a:srgbClr val="C00000"/>
                </a:solidFill>
              </a:rPr>
              <a:t>waam1_formation.dgibi :</a:t>
            </a:r>
            <a:br>
              <a:rPr lang="en-US" sz="2000" dirty="0" smtClean="0">
                <a:solidFill>
                  <a:srgbClr val="C00000"/>
                </a:solidFill>
              </a:rPr>
            </a:br>
            <a:r>
              <a:rPr lang="en-US" sz="2000" dirty="0" smtClean="0"/>
              <a:t>Definition of the manufacturing sequence – call to </a:t>
            </a:r>
            <a:r>
              <a:rPr lang="en-US" sz="2000" dirty="0" smtClean="0">
                <a:solidFill>
                  <a:srgbClr val="C00000"/>
                </a:solidFill>
              </a:rPr>
              <a:t>SOUDAGE </a:t>
            </a:r>
            <a:r>
              <a:rPr lang="en-US" sz="2000" dirty="0" smtClean="0"/>
              <a:t>procedure</a:t>
            </a:r>
            <a:endParaRPr lang="en-US" sz="2000" dirty="0" smtClean="0">
              <a:solidFill>
                <a:srgbClr val="C00000"/>
              </a:solidFill>
            </a:endParaRPr>
          </a:p>
          <a:p>
            <a:pPr marL="478963" lvl="1" indent="0">
              <a:buNone/>
            </a:pPr>
            <a:endParaRPr lang="en-US" sz="1800" dirty="0"/>
          </a:p>
        </p:txBody>
      </p:sp>
      <p:pic>
        <p:nvPicPr>
          <p:cNvPr id="15" name="Image 14"/>
          <p:cNvPicPr>
            <a:picLocks noChangeAspect="1"/>
          </p:cNvPicPr>
          <p:nvPr/>
        </p:nvPicPr>
        <p:blipFill rotWithShape="1">
          <a:blip r:embed="rId3"/>
          <a:srcRect l="-1" r="-523"/>
          <a:stretch/>
        </p:blipFill>
        <p:spPr>
          <a:xfrm>
            <a:off x="3126566" y="5336916"/>
            <a:ext cx="6074901" cy="1260000"/>
          </a:xfrm>
          <a:prstGeom prst="rect">
            <a:avLst/>
          </a:prstGeom>
        </p:spPr>
      </p:pic>
      <p:sp>
        <p:nvSpPr>
          <p:cNvPr id="14" name="Rectangle 13"/>
          <p:cNvSpPr/>
          <p:nvPr/>
        </p:nvSpPr>
        <p:spPr>
          <a:xfrm>
            <a:off x="1069675" y="3274423"/>
            <a:ext cx="6654828" cy="2062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6334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18954" b="15845"/>
          <a:stretch/>
        </p:blipFill>
        <p:spPr>
          <a:xfrm>
            <a:off x="1476588" y="1759131"/>
            <a:ext cx="6544588" cy="3577785"/>
          </a:xfrm>
          <a:prstGeom prst="rect">
            <a:avLst/>
          </a:prstGeom>
        </p:spPr>
      </p:pic>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25</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99638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File </a:t>
            </a:r>
            <a:r>
              <a:rPr lang="en-US" sz="2000" dirty="0" smtClean="0">
                <a:solidFill>
                  <a:srgbClr val="C00000"/>
                </a:solidFill>
              </a:rPr>
              <a:t>waam1_formation.dgibi :</a:t>
            </a:r>
            <a:br>
              <a:rPr lang="en-US" sz="2000" dirty="0" smtClean="0">
                <a:solidFill>
                  <a:srgbClr val="C00000"/>
                </a:solidFill>
              </a:rPr>
            </a:br>
            <a:r>
              <a:rPr lang="en-US" sz="2000" dirty="0" smtClean="0"/>
              <a:t>Definition of the manufacturing sequence – Call </a:t>
            </a:r>
            <a:r>
              <a:rPr lang="en-US" sz="2000" dirty="0" smtClean="0">
                <a:solidFill>
                  <a:srgbClr val="C00000"/>
                </a:solidFill>
              </a:rPr>
              <a:t>SOUDAGE </a:t>
            </a:r>
            <a:r>
              <a:rPr lang="en-US" sz="2000" dirty="0" smtClean="0"/>
              <a:t>procedure</a:t>
            </a:r>
            <a:endParaRPr lang="en-US" sz="2000" dirty="0" smtClean="0">
              <a:solidFill>
                <a:srgbClr val="C00000"/>
              </a:solidFill>
            </a:endParaRPr>
          </a:p>
          <a:p>
            <a:pPr marL="478963" lvl="1" indent="0">
              <a:buNone/>
            </a:pPr>
            <a:endParaRPr lang="en-US" sz="1800" dirty="0"/>
          </a:p>
        </p:txBody>
      </p:sp>
      <p:pic>
        <p:nvPicPr>
          <p:cNvPr id="15" name="Image 14"/>
          <p:cNvPicPr>
            <a:picLocks noChangeAspect="1"/>
          </p:cNvPicPr>
          <p:nvPr/>
        </p:nvPicPr>
        <p:blipFill rotWithShape="1">
          <a:blip r:embed="rId3"/>
          <a:srcRect l="-1" r="-523"/>
          <a:stretch/>
        </p:blipFill>
        <p:spPr>
          <a:xfrm>
            <a:off x="3126566" y="5336916"/>
            <a:ext cx="6074901" cy="1260000"/>
          </a:xfrm>
          <a:prstGeom prst="rect">
            <a:avLst/>
          </a:prstGeom>
        </p:spPr>
      </p:pic>
      <p:sp>
        <p:nvSpPr>
          <p:cNvPr id="10" name="Rectangle 9"/>
          <p:cNvSpPr/>
          <p:nvPr/>
        </p:nvSpPr>
        <p:spPr>
          <a:xfrm>
            <a:off x="1069675" y="2755519"/>
            <a:ext cx="6654828" cy="25813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1060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t="8623"/>
          <a:stretch/>
        </p:blipFill>
        <p:spPr>
          <a:xfrm>
            <a:off x="4920774" y="1541417"/>
            <a:ext cx="7200000" cy="5020384"/>
          </a:xfrm>
          <a:prstGeom prst="rect">
            <a:avLst/>
          </a:prstGeom>
        </p:spPr>
      </p:pic>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26</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844826"/>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Continuation of </a:t>
            </a:r>
            <a:r>
              <a:rPr lang="en-US" sz="2000" dirty="0" smtClean="0">
                <a:solidFill>
                  <a:srgbClr val="C00000"/>
                </a:solidFill>
              </a:rPr>
              <a:t>waam1_formation.dgibi</a:t>
            </a:r>
            <a:endParaRPr lang="en-US" sz="2000" u="sng" dirty="0" smtClean="0"/>
          </a:p>
          <a:p>
            <a:pPr marL="478963" lvl="1" indent="0">
              <a:buNone/>
            </a:pPr>
            <a:r>
              <a:rPr lang="en-US" sz="1800" dirty="0" smtClean="0"/>
              <a:t>Type :</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r>
              <a:rPr lang="en-US" sz="1800" dirty="0" smtClean="0"/>
              <a:t>Program continues,</a:t>
            </a:r>
            <a:br>
              <a:rPr lang="en-US" sz="1800" dirty="0" smtClean="0"/>
            </a:br>
            <a:r>
              <a:rPr lang="en-US" sz="1800" dirty="0" smtClean="0"/>
              <a:t>then stops again on:</a:t>
            </a:r>
          </a:p>
          <a:p>
            <a:pPr marL="478963" lvl="1" indent="0">
              <a:buNone/>
            </a:pPr>
            <a:r>
              <a:rPr lang="en-US" sz="1800" dirty="0" smtClean="0"/>
              <a:t>OPTI DONN 5 ;</a:t>
            </a:r>
            <a:endParaRPr lang="en-US" sz="1800" dirty="0"/>
          </a:p>
        </p:txBody>
      </p:sp>
    </p:spTree>
    <p:extLst>
      <p:ext uri="{BB962C8B-B14F-4D97-AF65-F5344CB8AC3E}">
        <p14:creationId xmlns:p14="http://schemas.microsoft.com/office/powerpoint/2010/main" val="3724168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27</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352179"/>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WAAM</a:t>
            </a:r>
            <a:endParaRPr lang="en-US" sz="2000" u="sng" dirty="0" smtClean="0"/>
          </a:p>
          <a:p>
            <a:pPr marL="478963" lvl="1" indent="0">
              <a:buNone/>
            </a:pPr>
            <a:r>
              <a:rPr lang="en-US" sz="1800" dirty="0" smtClean="0"/>
              <a:t>To mesh a manufacturing sequence defined with the SOUDAGE procedure.</a:t>
            </a:r>
          </a:p>
          <a:p>
            <a:pPr marL="478963" lvl="1" indent="0">
              <a:buNone/>
            </a:pPr>
            <a:endParaRPr lang="en-US" sz="1800" dirty="0" smtClean="0"/>
          </a:p>
          <a:p>
            <a:pPr marL="478963" lvl="1" indent="0">
              <a:buNone/>
            </a:pPr>
            <a:r>
              <a:rPr lang="en-US" sz="1800" dirty="0" smtClean="0"/>
              <a:t>Syntax, option ‘MAIL’:</a:t>
            </a:r>
          </a:p>
          <a:p>
            <a:pPr marL="478963" lvl="1" indent="0">
              <a:buNone/>
            </a:pPr>
            <a:r>
              <a:rPr lang="en-US" sz="1800" dirty="0" smtClean="0"/>
              <a:t>	</a:t>
            </a:r>
            <a:r>
              <a:rPr lang="en-US" sz="1800" dirty="0" smtClean="0">
                <a:solidFill>
                  <a:srgbClr val="548235"/>
                </a:solidFill>
              </a:rPr>
              <a:t>TAB2</a:t>
            </a:r>
            <a:r>
              <a:rPr lang="en-US" sz="1800" dirty="0" smtClean="0"/>
              <a:t> = WAAM </a:t>
            </a:r>
            <a:r>
              <a:rPr lang="en-US" sz="1800" dirty="0" smtClean="0">
                <a:solidFill>
                  <a:srgbClr val="C00000"/>
                </a:solidFill>
              </a:rPr>
              <a:t>TAB1</a:t>
            </a:r>
            <a:r>
              <a:rPr lang="en-US" sz="1800" dirty="0" smtClean="0"/>
              <a:t> 'MAIL' 'PAS' | </a:t>
            </a:r>
            <a:r>
              <a:rPr lang="en-US" sz="1800" dirty="0" smtClean="0">
                <a:solidFill>
                  <a:srgbClr val="C00000"/>
                </a:solidFill>
              </a:rPr>
              <a:t>FLOT1</a:t>
            </a:r>
            <a:r>
              <a:rPr lang="en-US" sz="1800" dirty="0" smtClean="0"/>
              <a:t> | ('LARG' FLOT2) | ('DENS FLOT3) | (‘TEMP’  (FLOT4));</a:t>
            </a:r>
            <a:br>
              <a:rPr lang="en-US" sz="1800" dirty="0" smtClean="0"/>
            </a:br>
            <a:r>
              <a:rPr lang="en-US" sz="1800" dirty="0" smtClean="0"/>
              <a:t>				   | LRE1  	|	           |          (N1)          | </a:t>
            </a:r>
          </a:p>
          <a:p>
            <a:pPr marL="478963" lvl="1" indent="0">
              <a:buNone/>
            </a:pPr>
            <a:r>
              <a:rPr lang="en-US" sz="1800" dirty="0" smtClean="0"/>
              <a:t>Inputs:</a:t>
            </a:r>
          </a:p>
          <a:p>
            <a:pPr lvl="1"/>
            <a:r>
              <a:rPr lang="en-US" sz="1800" dirty="0" smtClean="0">
                <a:solidFill>
                  <a:srgbClr val="C00000"/>
                </a:solidFill>
              </a:rPr>
              <a:t>TAB1</a:t>
            </a:r>
            <a:r>
              <a:rPr lang="en-US" sz="1800" dirty="0" smtClean="0"/>
              <a:t>	: TABLE type object</a:t>
            </a:r>
            <a:r>
              <a:rPr lang="en-US" sz="1800" dirty="0"/>
              <a:t>, manufacturing sequence defined with the SOUDAGE procedure</a:t>
            </a:r>
            <a:endParaRPr lang="en-US" sz="1800" dirty="0" smtClean="0"/>
          </a:p>
          <a:p>
            <a:pPr lvl="1"/>
            <a:r>
              <a:rPr lang="en-US" sz="1800" dirty="0" smtClean="0">
                <a:solidFill>
                  <a:srgbClr val="C00000"/>
                </a:solidFill>
              </a:rPr>
              <a:t>FLOT1</a:t>
            </a:r>
            <a:r>
              <a:rPr lang="en-US" sz="1800" dirty="0" smtClean="0"/>
              <a:t>	: FLOTTANT</a:t>
            </a:r>
            <a:r>
              <a:rPr lang="en-US" sz="1800" dirty="0"/>
              <a:t> type object</a:t>
            </a:r>
            <a:r>
              <a:rPr lang="en-US" sz="1800" dirty="0" smtClean="0"/>
              <a:t>, space discretization step of material deposition.</a:t>
            </a:r>
          </a:p>
          <a:p>
            <a:pPr lvl="1"/>
            <a:r>
              <a:rPr lang="en-US" sz="1800" dirty="0" smtClean="0"/>
              <a:t>FLOT2	: FLOTTANT</a:t>
            </a:r>
            <a:r>
              <a:rPr lang="en-US" sz="1800" dirty="0"/>
              <a:t> type object</a:t>
            </a:r>
            <a:r>
              <a:rPr lang="en-US" sz="1800" dirty="0" smtClean="0"/>
              <a:t>, welding pass width (if TAB1.LARGEUR_DE_PASSE not defined)</a:t>
            </a:r>
          </a:p>
          <a:p>
            <a:pPr lvl="1"/>
            <a:r>
              <a:rPr lang="en-US" sz="1800" dirty="0" smtClean="0"/>
              <a:t>FLOT3	: FLOTTANT</a:t>
            </a:r>
            <a:r>
              <a:rPr lang="en-US" sz="1800" dirty="0"/>
              <a:t> type object</a:t>
            </a:r>
            <a:r>
              <a:rPr lang="en-US" sz="1800" dirty="0" smtClean="0"/>
              <a:t>, mesh density (~finite element side length)</a:t>
            </a:r>
          </a:p>
          <a:p>
            <a:pPr lvl="1"/>
            <a:r>
              <a:rPr lang="en-US" sz="1800" dirty="0" smtClean="0"/>
              <a:t>N1	: ENTIER</a:t>
            </a:r>
            <a:r>
              <a:rPr lang="en-US" sz="1800" dirty="0"/>
              <a:t> type object</a:t>
            </a:r>
            <a:r>
              <a:rPr lang="en-US" sz="1800" dirty="0" smtClean="0"/>
              <a:t>, number of finite element by </a:t>
            </a:r>
            <a:r>
              <a:rPr lang="en-US" sz="1800" dirty="0"/>
              <a:t>space </a:t>
            </a:r>
            <a:r>
              <a:rPr lang="en-US" sz="1800" dirty="0" smtClean="0"/>
              <a:t>discretization step (1 by default)</a:t>
            </a:r>
          </a:p>
          <a:p>
            <a:pPr lvl="1"/>
            <a:r>
              <a:rPr lang="en-US" sz="1800" dirty="0" smtClean="0"/>
              <a:t>FLOT4	: FLOTTANT</a:t>
            </a:r>
            <a:r>
              <a:rPr lang="en-US" sz="1800" dirty="0"/>
              <a:t> type object</a:t>
            </a:r>
            <a:r>
              <a:rPr lang="en-US" sz="1800" dirty="0" smtClean="0"/>
              <a:t>, </a:t>
            </a:r>
            <a:r>
              <a:rPr lang="en-US" sz="1800" dirty="0"/>
              <a:t>time discretization step for </a:t>
            </a:r>
            <a:r>
              <a:rPr lang="en-US" sz="1800" dirty="0" smtClean="0"/>
              <a:t>transient thermal analysis.</a:t>
            </a:r>
            <a:br>
              <a:rPr lang="en-US" sz="1800" dirty="0" smtClean="0"/>
            </a:br>
            <a:r>
              <a:rPr lang="en-US" sz="1800" dirty="0" smtClean="0"/>
              <a:t>		By default, (1/</a:t>
            </a:r>
            <a:r>
              <a:rPr lang="en-US" sz="1800" dirty="0" smtClean="0">
                <a:sym typeface="Symbol" panose="05050102010706020507" pitchFamily="18" charset="2"/>
              </a:rPr>
              <a:t></a:t>
            </a:r>
            <a:r>
              <a:rPr lang="en-US" sz="1800" dirty="0"/>
              <a:t>) </a:t>
            </a:r>
            <a:r>
              <a:rPr lang="en-US" sz="1800" dirty="0" smtClean="0"/>
              <a:t>of travel </a:t>
            </a:r>
            <a:r>
              <a:rPr lang="en-US" sz="1800" dirty="0"/>
              <a:t>time of the </a:t>
            </a:r>
            <a:r>
              <a:rPr lang="en-US" sz="1800" dirty="0" smtClean="0"/>
              <a:t>first </a:t>
            </a:r>
            <a:r>
              <a:rPr lang="en-US" sz="1800" dirty="0"/>
              <a:t>step of </a:t>
            </a:r>
            <a:r>
              <a:rPr lang="en-US" sz="1800" dirty="0" smtClean="0"/>
              <a:t>material </a:t>
            </a:r>
            <a:r>
              <a:rPr lang="en-US" sz="1800" dirty="0"/>
              <a:t>deposition</a:t>
            </a:r>
            <a:r>
              <a:rPr lang="en-US" sz="1800" dirty="0" smtClean="0"/>
              <a:t>.</a:t>
            </a:r>
            <a:endParaRPr lang="en-US" sz="2000" dirty="0" smtClean="0"/>
          </a:p>
        </p:txBody>
      </p:sp>
    </p:spTree>
    <p:extLst>
      <p:ext uri="{BB962C8B-B14F-4D97-AF65-F5344CB8AC3E}">
        <p14:creationId xmlns:p14="http://schemas.microsoft.com/office/powerpoint/2010/main" val="1880705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28</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997135" cy="4288059"/>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WAAM</a:t>
            </a:r>
            <a:endParaRPr lang="en-US" sz="2000" u="sng" dirty="0" smtClean="0"/>
          </a:p>
          <a:p>
            <a:pPr marL="478963" lvl="1" indent="0">
              <a:buNone/>
            </a:pPr>
            <a:r>
              <a:rPr lang="en-US" sz="1800" dirty="0"/>
              <a:t>To mesh a manufacturing sequence defined with the SOUDAGE procedure.</a:t>
            </a:r>
            <a:endParaRPr lang="en-US" sz="1800" dirty="0" smtClean="0"/>
          </a:p>
          <a:p>
            <a:pPr marL="478963" lvl="1" indent="0">
              <a:buNone/>
            </a:pPr>
            <a:endParaRPr lang="en-US" sz="1800" dirty="0" smtClean="0"/>
          </a:p>
          <a:p>
            <a:pPr marL="478963" lvl="1" indent="0">
              <a:buNone/>
            </a:pPr>
            <a:r>
              <a:rPr lang="en-US" sz="1800" dirty="0" smtClean="0"/>
              <a:t>Syntax, option ‘MAIL’:</a:t>
            </a:r>
          </a:p>
          <a:p>
            <a:pPr marL="478963" lvl="1" indent="0">
              <a:buNone/>
            </a:pPr>
            <a:r>
              <a:rPr lang="en-US" sz="1800" dirty="0" smtClean="0"/>
              <a:t>	</a:t>
            </a:r>
            <a:r>
              <a:rPr lang="en-US" sz="1800" dirty="0" smtClean="0">
                <a:solidFill>
                  <a:srgbClr val="548235"/>
                </a:solidFill>
              </a:rPr>
              <a:t>TAB2</a:t>
            </a:r>
            <a:r>
              <a:rPr lang="en-US" sz="1800" dirty="0" smtClean="0"/>
              <a:t> = WAAM </a:t>
            </a:r>
            <a:r>
              <a:rPr lang="en-US" sz="1800" dirty="0" smtClean="0">
                <a:solidFill>
                  <a:srgbClr val="C00000"/>
                </a:solidFill>
              </a:rPr>
              <a:t>TAB1</a:t>
            </a:r>
            <a:r>
              <a:rPr lang="en-US" sz="1800" dirty="0" smtClean="0"/>
              <a:t> 'MAIL' </a:t>
            </a:r>
            <a:r>
              <a:rPr lang="en-US" sz="1800" dirty="0" smtClean="0">
                <a:solidFill>
                  <a:srgbClr val="C00000"/>
                </a:solidFill>
              </a:rPr>
              <a:t>'PAS' </a:t>
            </a:r>
            <a:r>
              <a:rPr lang="en-US" sz="1800" dirty="0" smtClean="0"/>
              <a:t>| </a:t>
            </a:r>
            <a:r>
              <a:rPr lang="en-US" sz="1800" dirty="0" smtClean="0">
                <a:solidFill>
                  <a:srgbClr val="C00000"/>
                </a:solidFill>
              </a:rPr>
              <a:t>FLOT1</a:t>
            </a:r>
            <a:r>
              <a:rPr lang="en-US" sz="1800" dirty="0" smtClean="0"/>
              <a:t> | ('LARG' FLOT2) | ('DENS FLOT3) | (</a:t>
            </a:r>
            <a:r>
              <a:rPr lang="en-US" sz="1800" dirty="0" smtClean="0">
                <a:solidFill>
                  <a:srgbClr val="C00000"/>
                </a:solidFill>
              </a:rPr>
              <a:t>‘TEMP’</a:t>
            </a:r>
            <a:r>
              <a:rPr lang="en-US" sz="1800" dirty="0" smtClean="0"/>
              <a:t>  (FLOT4));</a:t>
            </a:r>
            <a:br>
              <a:rPr lang="en-US" sz="1800" dirty="0" smtClean="0"/>
            </a:br>
            <a:r>
              <a:rPr lang="en-US" sz="1800" dirty="0" smtClean="0"/>
              <a:t>				   | LRE1  	|	           |          (N1)          | </a:t>
            </a:r>
          </a:p>
          <a:p>
            <a:pPr marL="478963" lvl="1" indent="0">
              <a:buNone/>
            </a:pPr>
            <a:r>
              <a:rPr lang="en-US" sz="1800" dirty="0" smtClean="0"/>
              <a:t>Outputs:</a:t>
            </a:r>
          </a:p>
          <a:p>
            <a:pPr lvl="1">
              <a:tabLst>
                <a:tab pos="3227388" algn="l"/>
              </a:tabLst>
            </a:pPr>
            <a:r>
              <a:rPr lang="en-US" sz="1800" dirty="0" smtClean="0"/>
              <a:t>TAB2 . </a:t>
            </a:r>
            <a:r>
              <a:rPr lang="en-US" sz="1800" dirty="0" smtClean="0">
                <a:solidFill>
                  <a:srgbClr val="548235"/>
                </a:solidFill>
              </a:rPr>
              <a:t>MAILLAGE</a:t>
            </a:r>
            <a:r>
              <a:rPr lang="en-US" sz="1800" dirty="0" smtClean="0"/>
              <a:t> 	 : MAILLAGE type object, mesh of the manufacturing</a:t>
            </a:r>
          </a:p>
          <a:p>
            <a:pPr lvl="1"/>
            <a:r>
              <a:rPr lang="en-US" sz="1800" dirty="0" smtClean="0"/>
              <a:t>TAB2 . </a:t>
            </a:r>
            <a:r>
              <a:rPr lang="en-US" sz="1800" dirty="0" smtClean="0">
                <a:solidFill>
                  <a:srgbClr val="548235"/>
                </a:solidFill>
              </a:rPr>
              <a:t>EVOLUTION_MAILLAGE</a:t>
            </a:r>
            <a:r>
              <a:rPr lang="en-US" sz="1800" dirty="0" smtClean="0"/>
              <a:t> </a:t>
            </a:r>
            <a:r>
              <a:rPr lang="en-US" sz="1800" dirty="0"/>
              <a:t>: TABLE type object, </a:t>
            </a:r>
            <a:r>
              <a:rPr lang="en-US" sz="1800" dirty="0" smtClean="0"/>
              <a:t>it has 2 sub-index:</a:t>
            </a:r>
          </a:p>
          <a:p>
            <a:pPr marL="478963" lvl="1" indent="0">
              <a:buNone/>
              <a:tabLst>
                <a:tab pos="714375" algn="l"/>
                <a:tab pos="3227388" algn="l"/>
              </a:tabLst>
            </a:pPr>
            <a:r>
              <a:rPr lang="en-US" sz="1800" dirty="0" smtClean="0"/>
              <a:t>	. </a:t>
            </a:r>
            <a:r>
              <a:rPr lang="en-US" sz="1800" dirty="0" smtClean="0">
                <a:solidFill>
                  <a:srgbClr val="548235"/>
                </a:solidFill>
              </a:rPr>
              <a:t>TEMPS</a:t>
            </a:r>
            <a:r>
              <a:rPr lang="en-US" sz="1800" dirty="0" smtClean="0"/>
              <a:t> 	 </a:t>
            </a:r>
            <a:r>
              <a:rPr lang="en-US" sz="1800" dirty="0"/>
              <a:t>: TABLE type object, </a:t>
            </a:r>
            <a:r>
              <a:rPr lang="en-US" sz="1800" dirty="0" smtClean="0"/>
              <a:t>contains the instants of “mesh deposition”</a:t>
            </a:r>
            <a:br>
              <a:rPr lang="en-US" sz="1800" dirty="0" smtClean="0"/>
            </a:br>
            <a:r>
              <a:rPr lang="en-US" sz="1800" dirty="0" smtClean="0"/>
              <a:t>		   (FLOTTANT type objects), indexed by integers ranging from 0 to N.</a:t>
            </a:r>
          </a:p>
          <a:p>
            <a:pPr marL="478963" lvl="1" indent="0">
              <a:buNone/>
              <a:tabLst>
                <a:tab pos="714375" algn="l"/>
                <a:tab pos="3227388" algn="l"/>
              </a:tabLst>
            </a:pPr>
            <a:r>
              <a:rPr lang="en-US" sz="1800" dirty="0" smtClean="0"/>
              <a:t>	. </a:t>
            </a:r>
            <a:r>
              <a:rPr lang="en-US" sz="1800" dirty="0" smtClean="0">
                <a:solidFill>
                  <a:srgbClr val="548235"/>
                </a:solidFill>
              </a:rPr>
              <a:t>MAILLAGE</a:t>
            </a:r>
            <a:r>
              <a:rPr lang="en-US" sz="1800" dirty="0" smtClean="0"/>
              <a:t>	 </a:t>
            </a:r>
            <a:r>
              <a:rPr lang="en-US" sz="1800" dirty="0"/>
              <a:t>: TABLE type object, contains </a:t>
            </a:r>
            <a:r>
              <a:rPr lang="en-US" sz="1800" dirty="0" smtClean="0"/>
              <a:t>the meshes of the manufacturing</a:t>
            </a:r>
            <a:br>
              <a:rPr lang="en-US" sz="1800" dirty="0" smtClean="0"/>
            </a:br>
            <a:r>
              <a:rPr lang="en-US" sz="1800" dirty="0" smtClean="0"/>
              <a:t>		    (MAILLAGE type objects) at the corresponding instants and indices (0 </a:t>
            </a:r>
            <a:r>
              <a:rPr lang="en-US" sz="1800" dirty="0"/>
              <a:t>to </a:t>
            </a:r>
            <a:r>
              <a:rPr lang="en-US" sz="1800" dirty="0" smtClean="0"/>
              <a:t>N).</a:t>
            </a:r>
          </a:p>
          <a:p>
            <a:pPr lvl="1">
              <a:tabLst>
                <a:tab pos="3227388" algn="l"/>
              </a:tabLst>
            </a:pPr>
            <a:r>
              <a:rPr lang="en-US" sz="1800" dirty="0" smtClean="0"/>
              <a:t>TAB2 . </a:t>
            </a:r>
            <a:r>
              <a:rPr lang="en-US" sz="1800" dirty="0" smtClean="0">
                <a:solidFill>
                  <a:srgbClr val="548235"/>
                </a:solidFill>
              </a:rPr>
              <a:t>TEMPS_CALCULES</a:t>
            </a:r>
            <a:r>
              <a:rPr lang="en-US" sz="1800" dirty="0" smtClean="0"/>
              <a:t>	 : LISTREEL type object, list of time steps given by TEMP option.</a:t>
            </a:r>
            <a:endParaRPr lang="en-US" sz="1800" dirty="0"/>
          </a:p>
        </p:txBody>
      </p:sp>
    </p:spTree>
    <p:extLst>
      <p:ext uri="{BB962C8B-B14F-4D97-AF65-F5344CB8AC3E}">
        <p14:creationId xmlns:p14="http://schemas.microsoft.com/office/powerpoint/2010/main" val="25313364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29</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2398823"/>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File </a:t>
            </a:r>
            <a:r>
              <a:rPr lang="en-US" sz="2000" dirty="0" smtClean="0">
                <a:solidFill>
                  <a:srgbClr val="C00000"/>
                </a:solidFill>
              </a:rPr>
              <a:t>waam1_formation.dgibi :</a:t>
            </a:r>
            <a:br>
              <a:rPr lang="en-US" sz="2000" dirty="0" smtClean="0">
                <a:solidFill>
                  <a:srgbClr val="C00000"/>
                </a:solidFill>
              </a:rPr>
            </a:br>
            <a:r>
              <a:rPr lang="en-US" sz="2000" dirty="0" smtClean="0"/>
              <a:t>Meshing the manufacturing sequence –</a:t>
            </a:r>
            <a:br>
              <a:rPr lang="en-US" sz="2000" dirty="0" smtClean="0"/>
            </a:br>
            <a:r>
              <a:rPr lang="en-US" sz="2000" dirty="0" smtClean="0"/>
              <a:t>Call </a:t>
            </a:r>
            <a:r>
              <a:rPr lang="en-US" sz="2000" dirty="0" smtClean="0">
                <a:solidFill>
                  <a:srgbClr val="C00000"/>
                </a:solidFill>
              </a:rPr>
              <a:t>WAAM procedure</a:t>
            </a:r>
            <a:endParaRPr lang="en-US" sz="2000" u="sng" dirty="0" smtClean="0"/>
          </a:p>
          <a:p>
            <a:pPr marL="478963" lvl="1" indent="0">
              <a:buNone/>
            </a:pPr>
            <a:r>
              <a:rPr lang="en-US" sz="1800" dirty="0" smtClean="0"/>
              <a:t>Type:</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r>
              <a:rPr lang="en-US" sz="1800" dirty="0"/>
              <a:t>Program continues,</a:t>
            </a:r>
            <a:br>
              <a:rPr lang="en-US" sz="1800" dirty="0"/>
            </a:br>
            <a:r>
              <a:rPr lang="en-US" sz="1800" dirty="0"/>
              <a:t>then stops again </a:t>
            </a:r>
            <a:r>
              <a:rPr lang="en-US" sz="1800" dirty="0" smtClean="0"/>
              <a:t>on:</a:t>
            </a:r>
          </a:p>
          <a:p>
            <a:pPr marL="478963" lvl="1" indent="0">
              <a:buNone/>
            </a:pPr>
            <a:r>
              <a:rPr lang="en-US" sz="1800" dirty="0" smtClean="0"/>
              <a:t>OPTI DONN 5 ;</a:t>
            </a:r>
            <a:endParaRPr lang="en-US" sz="1800" dirty="0"/>
          </a:p>
        </p:txBody>
      </p:sp>
      <p:grpSp>
        <p:nvGrpSpPr>
          <p:cNvPr id="7" name="Groupe 6"/>
          <p:cNvGrpSpPr/>
          <p:nvPr/>
        </p:nvGrpSpPr>
        <p:grpSpPr>
          <a:xfrm>
            <a:off x="470328" y="3497692"/>
            <a:ext cx="6538603" cy="2429692"/>
            <a:chOff x="10242" y="1776549"/>
            <a:chExt cx="6538603" cy="2429692"/>
          </a:xfrm>
        </p:grpSpPr>
        <p:pic>
          <p:nvPicPr>
            <p:cNvPr id="4" name="Image 3"/>
            <p:cNvPicPr>
              <a:picLocks noChangeAspect="1"/>
            </p:cNvPicPr>
            <p:nvPr/>
          </p:nvPicPr>
          <p:blipFill rotWithShape="1">
            <a:blip r:embed="rId2"/>
            <a:srcRect t="32952" r="33983" b="8145"/>
            <a:stretch/>
          </p:blipFill>
          <p:spPr>
            <a:xfrm>
              <a:off x="605730" y="1776549"/>
              <a:ext cx="5943115" cy="2429692"/>
            </a:xfrm>
            <a:prstGeom prst="rect">
              <a:avLst/>
            </a:prstGeom>
          </p:spPr>
        </p:pic>
        <p:sp>
          <p:nvSpPr>
            <p:cNvPr id="9" name="Flèche droite 8"/>
            <p:cNvSpPr/>
            <p:nvPr/>
          </p:nvSpPr>
          <p:spPr>
            <a:xfrm>
              <a:off x="10242" y="2517833"/>
              <a:ext cx="545566" cy="998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Image 4"/>
          <p:cNvPicPr>
            <a:picLocks noChangeAspect="1"/>
          </p:cNvPicPr>
          <p:nvPr/>
        </p:nvPicPr>
        <p:blipFill>
          <a:blip r:embed="rId3"/>
          <a:stretch>
            <a:fillRect/>
          </a:stretch>
        </p:blipFill>
        <p:spPr>
          <a:xfrm>
            <a:off x="7008931" y="830657"/>
            <a:ext cx="5183069" cy="5760000"/>
          </a:xfrm>
          <a:prstGeom prst="rect">
            <a:avLst/>
          </a:prstGeom>
        </p:spPr>
      </p:pic>
    </p:spTree>
    <p:extLst>
      <p:ext uri="{BB962C8B-B14F-4D97-AF65-F5344CB8AC3E}">
        <p14:creationId xmlns:p14="http://schemas.microsoft.com/office/powerpoint/2010/main" val="2008521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fr-FR" sz="2400" dirty="0" smtClean="0">
                <a:solidFill>
                  <a:srgbClr val="C00000"/>
                </a:solidFill>
              </a:rPr>
              <a:t>Training program</a:t>
            </a:r>
            <a:endParaRPr lang="fr-FR"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fr-FR" sz="1000">
                <a:solidFill>
                  <a:schemeClr val="bg1"/>
                </a:solidFill>
                <a:latin typeface="Arial" charset="0"/>
                <a:ea typeface="Arial" charset="0"/>
                <a:cs typeface="Arial" charset="0"/>
              </a:rPr>
              <a:pPr algn="ctr"/>
              <a:t>3</a:t>
            </a:fld>
            <a:endParaRPr lang="fr-FR"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43804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b="0" dirty="0" smtClean="0"/>
              <a:t>To rebuild the </a:t>
            </a:r>
            <a:r>
              <a:rPr lang="en-US" sz="2000" b="0" dirty="0" err="1" smtClean="0"/>
              <a:t>dgibi</a:t>
            </a:r>
            <a:r>
              <a:rPr lang="en-US" sz="2000" b="0" dirty="0" smtClean="0"/>
              <a:t> example files :</a:t>
            </a:r>
          </a:p>
          <a:p>
            <a:pPr marL="821863" lvl="1">
              <a:buFontTx/>
              <a:buChar char="-"/>
            </a:pPr>
            <a:r>
              <a:rPr lang="en-US" sz="1800" b="0" dirty="0" smtClean="0">
                <a:solidFill>
                  <a:srgbClr val="C00000"/>
                </a:solidFill>
              </a:rPr>
              <a:t>waam1.dgibi</a:t>
            </a:r>
            <a:r>
              <a:rPr lang="en-US" sz="1800" b="0" dirty="0" smtClean="0"/>
              <a:t> : </a:t>
            </a:r>
            <a:r>
              <a:rPr lang="en-US" sz="1800" dirty="0" smtClean="0"/>
              <a:t>thermal analysis</a:t>
            </a:r>
            <a:endParaRPr lang="en-US" sz="1800" b="0" dirty="0" smtClean="0"/>
          </a:p>
          <a:p>
            <a:pPr marL="821863" lvl="1">
              <a:buFontTx/>
              <a:buChar char="-"/>
            </a:pPr>
            <a:r>
              <a:rPr lang="en-US" sz="1800" b="0" dirty="0" smtClean="0">
                <a:solidFill>
                  <a:srgbClr val="C00000"/>
                </a:solidFill>
              </a:rPr>
              <a:t>waam2.dgibi</a:t>
            </a:r>
            <a:r>
              <a:rPr lang="en-US" sz="1800" b="0" dirty="0" smtClean="0"/>
              <a:t> : thermomechanical analysis</a:t>
            </a:r>
            <a:endParaRPr lang="en-US" sz="1800" dirty="0" smtClean="0"/>
          </a:p>
          <a:p>
            <a:pPr indent="-136062"/>
            <a:r>
              <a:rPr lang="en-US" sz="2000" b="0" dirty="0" smtClean="0"/>
              <a:t>Both are available in the Cast3M </a:t>
            </a:r>
            <a:r>
              <a:rPr lang="en-US" sz="2000" b="0" dirty="0" err="1" smtClean="0"/>
              <a:t>dgibi</a:t>
            </a:r>
            <a:r>
              <a:rPr lang="en-US" sz="2000" b="0" dirty="0" smtClean="0"/>
              <a:t> base since version 2021.</a:t>
            </a:r>
            <a:endParaRPr lang="en-US" sz="2000" b="0" dirty="0"/>
          </a:p>
        </p:txBody>
      </p:sp>
      <p:grpSp>
        <p:nvGrpSpPr>
          <p:cNvPr id="10" name="Groupe 9"/>
          <p:cNvGrpSpPr/>
          <p:nvPr/>
        </p:nvGrpSpPr>
        <p:grpSpPr>
          <a:xfrm>
            <a:off x="794521" y="2792832"/>
            <a:ext cx="10608769" cy="3605662"/>
            <a:chOff x="794521" y="3060247"/>
            <a:chExt cx="10608769" cy="3605662"/>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21" y="3060247"/>
              <a:ext cx="5040000" cy="356119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290" y="3060247"/>
              <a:ext cx="5040000" cy="3561198"/>
            </a:xfrm>
            <a:prstGeom prst="rect">
              <a:avLst/>
            </a:prstGeom>
          </p:spPr>
        </p:pic>
        <p:sp>
          <p:nvSpPr>
            <p:cNvPr id="9" name="ZoneTexte 8"/>
            <p:cNvSpPr txBox="1"/>
            <p:nvPr/>
          </p:nvSpPr>
          <p:spPr>
            <a:xfrm>
              <a:off x="2834678" y="6296577"/>
              <a:ext cx="981744" cy="369332"/>
            </a:xfrm>
            <a:prstGeom prst="rect">
              <a:avLst/>
            </a:prstGeom>
            <a:noFill/>
          </p:spPr>
          <p:txBody>
            <a:bodyPr wrap="none" rtlCol="0">
              <a:spAutoFit/>
            </a:bodyPr>
            <a:lstStyle/>
            <a:p>
              <a:pPr algn="l"/>
              <a:r>
                <a:rPr lang="fr-FR" sz="1800" b="1" dirty="0" smtClean="0">
                  <a:solidFill>
                    <a:srgbClr val="C00000"/>
                  </a:solidFill>
                </a:rPr>
                <a:t>WAAM1</a:t>
              </a:r>
              <a:endParaRPr lang="fr-FR" sz="1800" b="1" dirty="0">
                <a:solidFill>
                  <a:srgbClr val="C00000"/>
                </a:solidFill>
              </a:endParaRPr>
            </a:p>
          </p:txBody>
        </p:sp>
        <p:sp>
          <p:nvSpPr>
            <p:cNvPr id="22" name="ZoneTexte 21"/>
            <p:cNvSpPr txBox="1"/>
            <p:nvPr/>
          </p:nvSpPr>
          <p:spPr>
            <a:xfrm>
              <a:off x="8403447" y="6296577"/>
              <a:ext cx="981744" cy="369332"/>
            </a:xfrm>
            <a:prstGeom prst="rect">
              <a:avLst/>
            </a:prstGeom>
            <a:noFill/>
          </p:spPr>
          <p:txBody>
            <a:bodyPr wrap="none" rtlCol="0">
              <a:spAutoFit/>
            </a:bodyPr>
            <a:lstStyle/>
            <a:p>
              <a:pPr algn="l"/>
              <a:r>
                <a:rPr lang="fr-FR" sz="1800" b="1" dirty="0" smtClean="0">
                  <a:solidFill>
                    <a:srgbClr val="C00000"/>
                  </a:solidFill>
                </a:rPr>
                <a:t>WAAM2</a:t>
              </a:r>
              <a:endParaRPr lang="fr-FR" sz="1800" b="1" dirty="0">
                <a:solidFill>
                  <a:srgbClr val="C00000"/>
                </a:solidFill>
              </a:endParaRPr>
            </a:p>
          </p:txBody>
        </p:sp>
      </p:grpSp>
    </p:spTree>
    <p:extLst>
      <p:ext uri="{BB962C8B-B14F-4D97-AF65-F5344CB8AC3E}">
        <p14:creationId xmlns:p14="http://schemas.microsoft.com/office/powerpoint/2010/main" val="4036437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30</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99638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File </a:t>
            </a:r>
            <a:r>
              <a:rPr lang="en-US" sz="2000" dirty="0" smtClean="0">
                <a:solidFill>
                  <a:srgbClr val="C00000"/>
                </a:solidFill>
              </a:rPr>
              <a:t>waam1_formation.dgibi :</a:t>
            </a:r>
            <a:br>
              <a:rPr lang="en-US" sz="2000" dirty="0" smtClean="0">
                <a:solidFill>
                  <a:srgbClr val="C00000"/>
                </a:solidFill>
              </a:rPr>
            </a:br>
            <a:r>
              <a:rPr lang="en-US" sz="2000" dirty="0"/>
              <a:t>Meshing the manufacturing sequence – Call </a:t>
            </a:r>
            <a:r>
              <a:rPr lang="en-US" sz="2000" dirty="0" smtClean="0">
                <a:solidFill>
                  <a:srgbClr val="C00000"/>
                </a:solidFill>
              </a:rPr>
              <a:t>WAAM </a:t>
            </a:r>
            <a:r>
              <a:rPr lang="en-US" sz="2000" dirty="0" smtClean="0"/>
              <a:t>procedure</a:t>
            </a:r>
          </a:p>
          <a:p>
            <a:pPr marL="478963" lvl="1" indent="0">
              <a:buNone/>
            </a:pPr>
            <a:endParaRPr lang="en-US" sz="1800" dirty="0"/>
          </a:p>
        </p:txBody>
      </p:sp>
      <p:pic>
        <p:nvPicPr>
          <p:cNvPr id="10" name="Image 9"/>
          <p:cNvPicPr>
            <a:picLocks noChangeAspect="1"/>
          </p:cNvPicPr>
          <p:nvPr/>
        </p:nvPicPr>
        <p:blipFill rotWithShape="1">
          <a:blip r:embed="rId2"/>
          <a:srcRect l="19674" t="36601" r="28234" b="16008"/>
          <a:stretch/>
        </p:blipFill>
        <p:spPr>
          <a:xfrm>
            <a:off x="2685209" y="3965765"/>
            <a:ext cx="4320000" cy="2456331"/>
          </a:xfrm>
          <a:prstGeom prst="rect">
            <a:avLst/>
          </a:prstGeom>
          <a:ln>
            <a:noFill/>
          </a:ln>
        </p:spPr>
      </p:pic>
      <p:grpSp>
        <p:nvGrpSpPr>
          <p:cNvPr id="11" name="Groupe 10"/>
          <p:cNvGrpSpPr/>
          <p:nvPr/>
        </p:nvGrpSpPr>
        <p:grpSpPr>
          <a:xfrm>
            <a:off x="6439286" y="1672910"/>
            <a:ext cx="5760000" cy="3908060"/>
            <a:chOff x="6133917" y="701337"/>
            <a:chExt cx="5760000" cy="3908060"/>
          </a:xfrm>
        </p:grpSpPr>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500" y="717514"/>
              <a:ext cx="5400000" cy="3815569"/>
            </a:xfrm>
            <a:prstGeom prst="rect">
              <a:avLst/>
            </a:prstGeom>
          </p:spPr>
        </p:pic>
        <p:sp>
          <p:nvSpPr>
            <p:cNvPr id="16" name="Rectangle 15"/>
            <p:cNvSpPr/>
            <p:nvPr/>
          </p:nvSpPr>
          <p:spPr>
            <a:xfrm>
              <a:off x="6133917" y="4050663"/>
              <a:ext cx="5760000" cy="558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33917" y="701337"/>
              <a:ext cx="5760000" cy="102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ZoneTexte 17"/>
            <p:cNvSpPr txBox="1"/>
            <p:nvPr/>
          </p:nvSpPr>
          <p:spPr>
            <a:xfrm>
              <a:off x="6699840" y="1082768"/>
              <a:ext cx="5012660" cy="646331"/>
            </a:xfrm>
            <a:prstGeom prst="rect">
              <a:avLst/>
            </a:prstGeom>
            <a:noFill/>
            <a:ln>
              <a:noFill/>
            </a:ln>
          </p:spPr>
          <p:txBody>
            <a:bodyPr wrap="square" rtlCol="0">
              <a:spAutoFit/>
            </a:bodyPr>
            <a:lstStyle/>
            <a:p>
              <a:pPr algn="r"/>
              <a:r>
                <a:rPr lang="en-US" sz="2000" dirty="0" smtClean="0">
                  <a:solidFill>
                    <a:srgbClr val="C00000"/>
                  </a:solidFill>
                </a:rPr>
                <a:t>Material deposition mesh sequencing</a:t>
              </a:r>
            </a:p>
            <a:p>
              <a:pPr algn="r"/>
              <a:r>
                <a:rPr lang="en-US" sz="1600" dirty="0" smtClean="0">
                  <a:solidFill>
                    <a:schemeClr val="bg2">
                      <a:lumMod val="50000"/>
                    </a:schemeClr>
                  </a:solidFill>
                </a:rPr>
                <a:t>Material deposition discretization step~ 3 mm</a:t>
              </a:r>
              <a:endParaRPr lang="en-US" sz="1600" dirty="0">
                <a:solidFill>
                  <a:schemeClr val="bg2">
                    <a:lumMod val="50000"/>
                  </a:schemeClr>
                </a:solidFill>
              </a:endParaRPr>
            </a:p>
          </p:txBody>
        </p:sp>
      </p:grpSp>
      <p:grpSp>
        <p:nvGrpSpPr>
          <p:cNvPr id="13" name="Groupe 12"/>
          <p:cNvGrpSpPr/>
          <p:nvPr/>
        </p:nvGrpSpPr>
        <p:grpSpPr>
          <a:xfrm>
            <a:off x="10242" y="1776549"/>
            <a:ext cx="6538603" cy="2429692"/>
            <a:chOff x="10242" y="1776549"/>
            <a:chExt cx="6538603" cy="2429692"/>
          </a:xfrm>
        </p:grpSpPr>
        <p:pic>
          <p:nvPicPr>
            <p:cNvPr id="14" name="Image 13"/>
            <p:cNvPicPr>
              <a:picLocks noChangeAspect="1"/>
            </p:cNvPicPr>
            <p:nvPr/>
          </p:nvPicPr>
          <p:blipFill rotWithShape="1">
            <a:blip r:embed="rId4"/>
            <a:srcRect t="32952" r="33983" b="8145"/>
            <a:stretch/>
          </p:blipFill>
          <p:spPr>
            <a:xfrm>
              <a:off x="605730" y="1776549"/>
              <a:ext cx="5943115" cy="2429692"/>
            </a:xfrm>
            <a:prstGeom prst="rect">
              <a:avLst/>
            </a:prstGeom>
          </p:spPr>
        </p:pic>
        <p:sp>
          <p:nvSpPr>
            <p:cNvPr id="15" name="Flèche droite 14"/>
            <p:cNvSpPr/>
            <p:nvPr/>
          </p:nvSpPr>
          <p:spPr>
            <a:xfrm>
              <a:off x="10242" y="2517833"/>
              <a:ext cx="545566" cy="998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923592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31</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844826"/>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Continuation of </a:t>
            </a:r>
            <a:r>
              <a:rPr lang="en-US" sz="2000" dirty="0" smtClean="0">
                <a:solidFill>
                  <a:srgbClr val="C00000"/>
                </a:solidFill>
              </a:rPr>
              <a:t>waam1_formation.dgibi</a:t>
            </a:r>
            <a:endParaRPr lang="en-US" sz="2000" u="sng" dirty="0" smtClean="0"/>
          </a:p>
          <a:p>
            <a:pPr marL="478963" lvl="1" indent="0">
              <a:buNone/>
            </a:pPr>
            <a:r>
              <a:rPr lang="en-US" sz="1800" dirty="0" smtClean="0"/>
              <a:t>Type:</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r>
              <a:rPr lang="en-US" sz="1800" dirty="0"/>
              <a:t>Program continues,</a:t>
            </a:r>
            <a:br>
              <a:rPr lang="en-US" sz="1800" dirty="0"/>
            </a:br>
            <a:r>
              <a:rPr lang="en-US" sz="1800" dirty="0"/>
              <a:t>then stops again </a:t>
            </a:r>
            <a:r>
              <a:rPr lang="en-US" sz="1800" dirty="0" smtClean="0"/>
              <a:t>on:</a:t>
            </a:r>
          </a:p>
          <a:p>
            <a:pPr marL="478963" lvl="1" indent="0">
              <a:buNone/>
            </a:pPr>
            <a:r>
              <a:rPr lang="en-US" sz="1800" dirty="0" smtClean="0"/>
              <a:t>OPTI DONN 5 ;</a:t>
            </a:r>
            <a:endParaRPr lang="en-US" sz="1800" dirty="0"/>
          </a:p>
        </p:txBody>
      </p:sp>
      <p:pic>
        <p:nvPicPr>
          <p:cNvPr id="7" name="Image 6"/>
          <p:cNvPicPr>
            <a:picLocks noChangeAspect="1"/>
          </p:cNvPicPr>
          <p:nvPr/>
        </p:nvPicPr>
        <p:blipFill rotWithShape="1">
          <a:blip r:embed="rId2"/>
          <a:srcRect r="22588"/>
          <a:stretch/>
        </p:blipFill>
        <p:spPr>
          <a:xfrm>
            <a:off x="6002147" y="161263"/>
            <a:ext cx="5573670" cy="6433572"/>
          </a:xfrm>
          <a:prstGeom prst="rect">
            <a:avLst/>
          </a:prstGeom>
        </p:spPr>
      </p:pic>
    </p:spTree>
    <p:extLst>
      <p:ext uri="{BB962C8B-B14F-4D97-AF65-F5344CB8AC3E}">
        <p14:creationId xmlns:p14="http://schemas.microsoft.com/office/powerpoint/2010/main" val="18013349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32</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844826"/>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a:t>
            </a:r>
            <a:r>
              <a:rPr lang="en-US" sz="2000" dirty="0">
                <a:solidFill>
                  <a:srgbClr val="C00000"/>
                </a:solidFill>
              </a:rPr>
              <a:t>waam1_formation.dgibi</a:t>
            </a:r>
            <a:endParaRPr lang="en-US" sz="2000" u="sng" dirty="0"/>
          </a:p>
          <a:p>
            <a:pPr marL="478963" lvl="1" indent="0">
              <a:buNone/>
            </a:pPr>
            <a:r>
              <a:rPr lang="en-US" sz="1800" dirty="0"/>
              <a:t>Type:</a:t>
            </a:r>
            <a:br>
              <a:rPr lang="en-US" sz="1800" dirty="0"/>
            </a:br>
            <a:r>
              <a:rPr lang="en-US" sz="1800" dirty="0" err="1">
                <a:solidFill>
                  <a:schemeClr val="accent2"/>
                </a:solidFill>
              </a:rPr>
              <a:t>opti</a:t>
            </a:r>
            <a:r>
              <a:rPr lang="en-US" sz="1800" dirty="0">
                <a:solidFill>
                  <a:schemeClr val="accent2"/>
                </a:solidFill>
              </a:rPr>
              <a:t> </a:t>
            </a:r>
            <a:r>
              <a:rPr lang="en-US" sz="1800" dirty="0" err="1">
                <a:solidFill>
                  <a:schemeClr val="accent2"/>
                </a:solidFill>
              </a:rPr>
              <a:t>donn</a:t>
            </a:r>
            <a:r>
              <a:rPr lang="en-US" sz="1800" dirty="0">
                <a:solidFill>
                  <a:schemeClr val="accent2"/>
                </a:solidFill>
              </a:rPr>
              <a:t> 3 ;</a:t>
            </a:r>
          </a:p>
          <a:p>
            <a:pPr marL="478963" lvl="1" indent="0">
              <a:buNone/>
            </a:pPr>
            <a:r>
              <a:rPr lang="en-US" sz="1800" dirty="0"/>
              <a:t>Program continues,</a:t>
            </a:r>
            <a:br>
              <a:rPr lang="en-US" sz="1800" dirty="0"/>
            </a:br>
            <a:r>
              <a:rPr lang="en-US" sz="1800" dirty="0"/>
              <a:t>then stops again on:</a:t>
            </a:r>
          </a:p>
          <a:p>
            <a:pPr marL="478963" lvl="1" indent="0">
              <a:buNone/>
            </a:pPr>
            <a:r>
              <a:rPr lang="en-US" sz="1800" dirty="0"/>
              <a:t>OPTI DONN 5 ;</a:t>
            </a:r>
          </a:p>
        </p:txBody>
      </p:sp>
      <p:pic>
        <p:nvPicPr>
          <p:cNvPr id="4" name="Image 3"/>
          <p:cNvPicPr>
            <a:picLocks noChangeAspect="1"/>
          </p:cNvPicPr>
          <p:nvPr/>
        </p:nvPicPr>
        <p:blipFill rotWithShape="1">
          <a:blip r:embed="rId2"/>
          <a:srcRect r="31508"/>
          <a:stretch/>
        </p:blipFill>
        <p:spPr>
          <a:xfrm>
            <a:off x="6225719" y="183579"/>
            <a:ext cx="4931469" cy="6446770"/>
          </a:xfrm>
          <a:prstGeom prst="rect">
            <a:avLst/>
          </a:prstGeom>
        </p:spPr>
      </p:pic>
    </p:spTree>
    <p:extLst>
      <p:ext uri="{BB962C8B-B14F-4D97-AF65-F5344CB8AC3E}">
        <p14:creationId xmlns:p14="http://schemas.microsoft.com/office/powerpoint/2010/main" val="21141825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33</a:t>
            </a:fld>
            <a:endParaRPr lang="en-US" sz="1000" dirty="0">
              <a:solidFill>
                <a:schemeClr val="bg1"/>
              </a:solidFill>
              <a:latin typeface="Arial" charset="0"/>
              <a:ea typeface="Arial" charset="0"/>
              <a:cs typeface="Arial" charset="0"/>
            </a:endParaRPr>
          </a:p>
        </p:txBody>
      </p:sp>
      <p:sp>
        <p:nvSpPr>
          <p:cNvPr id="5" name="Espace réservé du texte 4">
            <a:extLst>
              <a:ext uri="{FF2B5EF4-FFF2-40B4-BE49-F238E27FC236}">
                <a16:creationId xmlns:a16="http://schemas.microsoft.com/office/drawing/2014/main" id="{CF52470E-E059-46CE-B245-3E20FF5303C9}"/>
              </a:ext>
            </a:extLst>
          </p:cNvPr>
          <p:cNvSpPr>
            <a:spLocks noGrp="1"/>
          </p:cNvSpPr>
          <p:nvPr>
            <p:ph type="body" sz="quarter" idx="12"/>
          </p:nvPr>
        </p:nvSpPr>
        <p:spPr>
          <a:xfrm>
            <a:off x="881100" y="1067647"/>
            <a:ext cx="10775579" cy="3634546"/>
          </a:xfrm>
        </p:spPr>
        <p:txBody>
          <a:bodyPr/>
          <a:lstStyle/>
          <a:p>
            <a:r>
              <a:rPr lang="en-US" sz="2000" dirty="0" smtClean="0">
                <a:solidFill>
                  <a:srgbClr val="C00000"/>
                </a:solidFill>
              </a:rPr>
              <a:t>Gaussian heat source model</a:t>
            </a:r>
          </a:p>
          <a:p>
            <a:pPr marL="478963" lvl="1" indent="0">
              <a:buNone/>
            </a:pPr>
            <a:r>
              <a:rPr lang="en-US" dirty="0" smtClean="0"/>
              <a:t>Syntax :</a:t>
            </a:r>
          </a:p>
          <a:p>
            <a:pPr marL="478963" lvl="1" indent="0">
              <a:buNone/>
            </a:pPr>
            <a:r>
              <a:rPr lang="en-US" sz="1400" b="0" dirty="0" smtClean="0"/>
              <a:t>	MOD1 = </a:t>
            </a:r>
            <a:r>
              <a:rPr lang="en-US" sz="1400" b="0" dirty="0" smtClean="0">
                <a:solidFill>
                  <a:srgbClr val="0000CC"/>
                </a:solidFill>
              </a:rPr>
              <a:t>MODE</a:t>
            </a:r>
            <a:r>
              <a:rPr lang="en-US" sz="1400" b="0" dirty="0" smtClean="0"/>
              <a:t> GEO1 THERMIQUE </a:t>
            </a:r>
            <a:r>
              <a:rPr lang="en-US" sz="1400" b="0" dirty="0" smtClean="0">
                <a:solidFill>
                  <a:srgbClr val="C00000"/>
                </a:solidFill>
              </a:rPr>
              <a:t>SOURCE GAUSSIENNE ISOTROPE </a:t>
            </a:r>
            <a:r>
              <a:rPr lang="en-US" sz="1400" b="0" dirty="0" smtClean="0"/>
              <a:t>; </a:t>
            </a:r>
            <a:r>
              <a:rPr lang="en-US" sz="1400" b="0" dirty="0" smtClean="0">
                <a:sym typeface="Wingdings" panose="05000000000000000000" pitchFamily="2" charset="2"/>
              </a:rPr>
              <a:t/>
            </a:r>
            <a:br>
              <a:rPr lang="en-US" sz="1400" b="0" dirty="0" smtClean="0">
                <a:sym typeface="Wingdings" panose="05000000000000000000" pitchFamily="2" charset="2"/>
              </a:rPr>
            </a:br>
            <a:r>
              <a:rPr lang="en-US" sz="1400" dirty="0" smtClean="0">
                <a:sym typeface="Wingdings" panose="05000000000000000000" pitchFamily="2" charset="2"/>
              </a:rPr>
              <a:t>	</a:t>
            </a:r>
            <a:r>
              <a:rPr lang="en-US" sz="1400" b="0" dirty="0" smtClean="0">
                <a:sym typeface="Wingdings" panose="05000000000000000000" pitchFamily="2" charset="2"/>
              </a:rPr>
              <a:t>MAT1  = </a:t>
            </a:r>
            <a:r>
              <a:rPr lang="en-US" sz="1400" b="0" dirty="0" smtClean="0">
                <a:solidFill>
                  <a:srgbClr val="0000CC"/>
                </a:solidFill>
                <a:sym typeface="Wingdings" panose="05000000000000000000" pitchFamily="2" charset="2"/>
              </a:rPr>
              <a:t>MATE</a:t>
            </a:r>
            <a:r>
              <a:rPr lang="en-US" sz="1400" b="0" dirty="0" smtClean="0">
                <a:sym typeface="Wingdings" panose="05000000000000000000" pitchFamily="2" charset="2"/>
              </a:rPr>
              <a:t>  MOD1 </a:t>
            </a:r>
            <a:r>
              <a:rPr lang="en-US" sz="1400" b="0" dirty="0" smtClean="0">
                <a:solidFill>
                  <a:srgbClr val="C00000"/>
                </a:solidFill>
                <a:sym typeface="Wingdings" panose="05000000000000000000" pitchFamily="2" charset="2"/>
              </a:rPr>
              <a:t>‘QTOT’ </a:t>
            </a:r>
            <a:r>
              <a:rPr lang="en-US" sz="1400" b="0" dirty="0" smtClean="0">
                <a:sym typeface="Wingdings" panose="05000000000000000000" pitchFamily="2" charset="2"/>
              </a:rPr>
              <a:t>PTH1 </a:t>
            </a:r>
            <a:r>
              <a:rPr lang="en-US" sz="1400" b="0" dirty="0" smtClean="0">
                <a:solidFill>
                  <a:srgbClr val="C00000"/>
                </a:solidFill>
                <a:sym typeface="Wingdings" panose="05000000000000000000" pitchFamily="2" charset="2"/>
              </a:rPr>
              <a:t>‘ORIG’ </a:t>
            </a:r>
            <a:r>
              <a:rPr lang="en-US" sz="1400" b="0" dirty="0" smtClean="0">
                <a:sym typeface="Wingdings" panose="05000000000000000000" pitchFamily="2" charset="2"/>
              </a:rPr>
              <a:t>P1 </a:t>
            </a:r>
            <a:r>
              <a:rPr lang="en-US" sz="1400" b="0" dirty="0" smtClean="0">
                <a:solidFill>
                  <a:srgbClr val="C00000"/>
                </a:solidFill>
                <a:sym typeface="Wingdings" panose="05000000000000000000" pitchFamily="2" charset="2"/>
              </a:rPr>
              <a:t>‘RGAU’ </a:t>
            </a:r>
            <a:r>
              <a:rPr lang="en-US" sz="1400" b="0" dirty="0" smtClean="0">
                <a:sym typeface="Wingdings" panose="05000000000000000000" pitchFamily="2" charset="2"/>
              </a:rPr>
              <a:t>RG1 ; </a:t>
            </a:r>
            <a:endParaRPr lang="en-US" sz="1600" b="0" dirty="0" smtClean="0"/>
          </a:p>
          <a:p>
            <a:pPr marL="478963" lvl="1" indent="0">
              <a:buNone/>
            </a:pPr>
            <a:endParaRPr lang="en-US" dirty="0" smtClean="0"/>
          </a:p>
          <a:p>
            <a:pPr marL="478963" lvl="1" indent="0">
              <a:buNone/>
            </a:pPr>
            <a:r>
              <a:rPr lang="en-US" dirty="0" smtClean="0"/>
              <a:t>Heat source volume distribution :</a:t>
            </a:r>
          </a:p>
          <a:p>
            <a:endParaRPr lang="en-US" dirty="0" smtClean="0">
              <a:solidFill>
                <a:srgbClr val="C00000"/>
              </a:solidFill>
            </a:endParaRPr>
          </a:p>
          <a:p>
            <a:endParaRPr lang="en-US" dirty="0" smtClean="0">
              <a:solidFill>
                <a:srgbClr val="C00000"/>
              </a:solidFill>
            </a:endParaRPr>
          </a:p>
          <a:p>
            <a:r>
              <a:rPr lang="en-US" dirty="0" smtClean="0">
                <a:solidFill>
                  <a:srgbClr val="C00000"/>
                </a:solidFill>
              </a:rPr>
              <a:t>Heat source time displacement</a:t>
            </a:r>
            <a:endParaRPr lang="en-US" dirty="0" smtClean="0"/>
          </a:p>
          <a:p>
            <a:r>
              <a:rPr lang="en-US" sz="1600" b="0" dirty="0" smtClean="0">
                <a:sym typeface="Wingdings" panose="05000000000000000000" pitchFamily="2" charset="2"/>
              </a:rPr>
              <a:t>Point P1 moves along the trajectory time evolution of its curvilinear abscissa along the trajectory</a:t>
            </a:r>
            <a:br>
              <a:rPr lang="en-US" sz="1600" b="0" dirty="0" smtClean="0">
                <a:sym typeface="Wingdings" panose="05000000000000000000" pitchFamily="2" charset="2"/>
              </a:rPr>
            </a:br>
            <a:r>
              <a:rPr lang="en-US" sz="1600" b="0" dirty="0" smtClean="0">
                <a:sym typeface="Wingdings" panose="05000000000000000000" pitchFamily="2" charset="2"/>
              </a:rPr>
              <a:t>PTH1 varies also over time (welding stops and starts)  time evolution of the thermal power</a:t>
            </a:r>
          </a:p>
          <a:p>
            <a:pPr>
              <a:lnSpc>
                <a:spcPct val="100000"/>
              </a:lnSpc>
              <a:spcBef>
                <a:spcPts val="0"/>
              </a:spcBef>
              <a:tabLst>
                <a:tab pos="714375" algn="l"/>
              </a:tabLst>
            </a:pPr>
            <a:endParaRPr lang="en-US" sz="1400" b="0" dirty="0" smtClean="0">
              <a:sym typeface="Wingdings" panose="05000000000000000000" pitchFamily="2" charset="2"/>
            </a:endParaRPr>
          </a:p>
        </p:txBody>
      </p:sp>
      <mc:AlternateContent xmlns:mc="http://schemas.openxmlformats.org/markup-compatibility/2006" xmlns:a14="http://schemas.microsoft.com/office/drawing/2010/main">
        <mc:Choice Requires="a14">
          <p:sp>
            <p:nvSpPr>
              <p:cNvPr id="4" name="ZoneTexte 3"/>
              <p:cNvSpPr txBox="1"/>
              <p:nvPr/>
            </p:nvSpPr>
            <p:spPr>
              <a:xfrm>
                <a:off x="4383308" y="2240240"/>
                <a:ext cx="3771161" cy="516616"/>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𝑞</m:t>
                      </m:r>
                      <m:r>
                        <a:rPr lang="en-US" sz="1600" b="0" i="1" smtClean="0">
                          <a:latin typeface="Cambria Math" panose="02040503050406030204" pitchFamily="18" charset="0"/>
                        </a:rPr>
                        <m:t>(</m:t>
                      </m:r>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𝑥</m:t>
                          </m:r>
                        </m:e>
                      </m:acc>
                      <m:r>
                        <a:rPr lang="en-US" sz="1600" b="0" i="1" smtClean="0">
                          <a:latin typeface="Cambria Math" panose="02040503050406030204" pitchFamily="18" charset="0"/>
                        </a:rPr>
                        <m:t>)</m:t>
                      </m:r>
                      <m:r>
                        <a:rPr lang="en-US" sz="160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0</m:t>
                          </m:r>
                        </m:sub>
                      </m:sSub>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d>
                            <m:dPr>
                              <m:ctrlPr>
                                <a:rPr lang="en-US" sz="1600" b="0" i="1" smtClean="0">
                                  <a:latin typeface="Cambria Math" panose="02040503050406030204" pitchFamily="18" charset="0"/>
                                </a:rPr>
                              </m:ctrlPr>
                            </m:dPr>
                            <m:e>
                              <m:r>
                                <a:rPr lang="en-US" sz="1600" i="1">
                                  <a:latin typeface="Cambria Math" panose="02040503050406030204" pitchFamily="18" charset="0"/>
                                </a:rPr>
                                <m:t>−2</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𝑥</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𝑃</m:t>
                                          </m:r>
                                          <m:r>
                                            <a:rPr lang="en-US" sz="1600" i="1">
                                              <a:latin typeface="Cambria Math" panose="02040503050406030204" pitchFamily="18" charset="0"/>
                                            </a:rPr>
                                            <m:t>1</m:t>
                                          </m:r>
                                        </m:sub>
                                      </m:sSub>
                                      <m:r>
                                        <a:rPr lang="en-US" sz="1600" i="1">
                                          <a:latin typeface="Cambria Math" panose="02040503050406030204" pitchFamily="18" charset="0"/>
                                        </a:rPr>
                                        <m:t>)</m:t>
                                      </m:r>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𝑦</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𝑃</m:t>
                                          </m:r>
                                          <m:r>
                                            <a:rPr lang="en-US" sz="1600" i="1">
                                              <a:latin typeface="Cambria Math" panose="02040503050406030204" pitchFamily="18" charset="0"/>
                                            </a:rPr>
                                            <m:t>1</m:t>
                                          </m:r>
                                        </m:sub>
                                      </m:sSub>
                                      <m:r>
                                        <a:rPr lang="en-US" sz="1600" i="1">
                                          <a:latin typeface="Cambria Math" panose="02040503050406030204" pitchFamily="18" charset="0"/>
                                        </a:rPr>
                                        <m:t>)</m:t>
                                      </m:r>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𝑧</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𝑧</m:t>
                                          </m:r>
                                        </m:e>
                                        <m:sub>
                                          <m:r>
                                            <a:rPr lang="en-US" sz="1600" i="1">
                                              <a:latin typeface="Cambria Math" panose="02040503050406030204" pitchFamily="18" charset="0"/>
                                            </a:rPr>
                                            <m:t>𝑃</m:t>
                                          </m:r>
                                          <m:r>
                                            <a:rPr lang="en-US" sz="1600" i="1">
                                              <a:latin typeface="Cambria Math" panose="02040503050406030204" pitchFamily="18" charset="0"/>
                                            </a:rPr>
                                            <m:t>1</m:t>
                                          </m:r>
                                        </m:sub>
                                      </m:sSub>
                                      <m:r>
                                        <a:rPr lang="en-US" sz="1600" i="1">
                                          <a:latin typeface="Cambria Math" panose="02040503050406030204" pitchFamily="18" charset="0"/>
                                        </a:rPr>
                                        <m:t>)</m:t>
                                      </m:r>
                                    </m:e>
                                    <m:sup>
                                      <m:r>
                                        <a:rPr lang="en-US" sz="1600" i="1">
                                          <a:latin typeface="Cambria Math" panose="02040503050406030204" pitchFamily="18" charset="0"/>
                                        </a:rPr>
                                        <m:t>2</m:t>
                                      </m:r>
                                    </m:sup>
                                  </m:sSup>
                                </m:num>
                                <m:den>
                                  <m:sSup>
                                    <m:sSupPr>
                                      <m:ctrlPr>
                                        <a:rPr lang="en-US" sz="1600" i="1" smtClean="0">
                                          <a:latin typeface="Cambria Math" panose="02040503050406030204" pitchFamily="18" charset="0"/>
                                        </a:rPr>
                                      </m:ctrlPr>
                                    </m:sSupPr>
                                    <m:e>
                                      <m:r>
                                        <a:rPr lang="en-US" sz="1600" i="1">
                                          <a:latin typeface="Cambria Math" panose="02040503050406030204" pitchFamily="18" charset="0"/>
                                        </a:rPr>
                                        <m:t>𝑅𝐺</m:t>
                                      </m:r>
                                      <m:r>
                                        <a:rPr lang="en-US" sz="1600" i="1">
                                          <a:latin typeface="Cambria Math" panose="02040503050406030204" pitchFamily="18" charset="0"/>
                                        </a:rPr>
                                        <m:t>1</m:t>
                                      </m:r>
                                    </m:e>
                                    <m:sup>
                                      <m:r>
                                        <a:rPr lang="en-US" sz="1600" b="0" i="1" smtClean="0">
                                          <a:latin typeface="Cambria Math" panose="02040503050406030204" pitchFamily="18" charset="0"/>
                                        </a:rPr>
                                        <m:t>2</m:t>
                                      </m:r>
                                    </m:sup>
                                  </m:sSup>
                                </m:den>
                              </m:f>
                            </m:e>
                          </m:d>
                        </m:sup>
                      </m:sSup>
                    </m:oMath>
                  </m:oMathPara>
                </a14:m>
                <a:endParaRPr lang="en-US" sz="1600" dirty="0" smtClean="0"/>
              </a:p>
            </p:txBody>
          </p:sp>
        </mc:Choice>
        <mc:Fallback xmlns="">
          <p:sp>
            <p:nvSpPr>
              <p:cNvPr id="4" name="ZoneTexte 3"/>
              <p:cNvSpPr txBox="1">
                <a:spLocks noRot="1" noChangeAspect="1" noMove="1" noResize="1" noEditPoints="1" noAdjustHandles="1" noChangeArrowheads="1" noChangeShapeType="1" noTextEdit="1"/>
              </p:cNvSpPr>
              <p:nvPr/>
            </p:nvSpPr>
            <p:spPr>
              <a:xfrm>
                <a:off x="4383308" y="2240240"/>
                <a:ext cx="3771161" cy="516616"/>
              </a:xfrm>
              <a:prstGeom prst="rect">
                <a:avLst/>
              </a:prstGeom>
              <a:blipFill>
                <a:blip r:embed="rId2"/>
                <a:stretch>
                  <a:fillRect/>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p:cNvSpPr txBox="1"/>
              <p:nvPr/>
            </p:nvSpPr>
            <p:spPr>
              <a:xfrm>
                <a:off x="4383308" y="2894719"/>
                <a:ext cx="4943469" cy="488147"/>
              </a:xfrm>
              <a:prstGeom prst="rect">
                <a:avLst/>
              </a:prstGeom>
              <a:noFill/>
              <a:ln>
                <a:noFill/>
              </a:ln>
            </p:spPr>
            <p:txBody>
              <a:bodyPr wrap="none" rtlCol="0">
                <a:spAutoFit/>
              </a:bodyPr>
              <a:lstStyle/>
              <a:p>
                <a:r>
                  <a:rPr lang="en-US" sz="1600" dirty="0" smtClean="0"/>
                  <a:t>With: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2</m:t>
                            </m:r>
                          </m:e>
                          <m:sup>
                            <m:r>
                              <a:rPr lang="en-US" sz="1600" b="0" i="1" smtClean="0">
                                <a:latin typeface="Cambria Math" panose="02040503050406030204" pitchFamily="18" charset="0"/>
                              </a:rPr>
                              <m:t>5/2</m:t>
                            </m:r>
                          </m:sup>
                        </m:sSup>
                        <m:r>
                          <a:rPr lang="en-US" sz="1600" b="0" i="1" smtClean="0">
                            <a:latin typeface="Cambria Math" panose="02040503050406030204" pitchFamily="18" charset="0"/>
                            <a:ea typeface="Cambria Math" panose="02040503050406030204" pitchFamily="18" charset="0"/>
                          </a:rPr>
                          <m:t>𝑃𝑇𝐻</m:t>
                        </m:r>
                        <m:r>
                          <a:rPr lang="en-US" sz="1600" b="0" i="1" smtClean="0">
                            <a:latin typeface="Cambria Math" panose="02040503050406030204" pitchFamily="18" charset="0"/>
                            <a:ea typeface="Cambria Math" panose="02040503050406030204" pitchFamily="18" charset="0"/>
                          </a:rPr>
                          <m:t>1</m:t>
                        </m:r>
                      </m:num>
                      <m:den>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𝜋</m:t>
                            </m:r>
                          </m:e>
                          <m:sup>
                            <m:r>
                              <a:rPr lang="en-US" sz="1600" b="0" i="1" smtClean="0">
                                <a:latin typeface="Cambria Math" panose="02040503050406030204" pitchFamily="18" charset="0"/>
                              </a:rPr>
                              <m:t>3/2</m:t>
                            </m:r>
                          </m:sup>
                        </m:sSup>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𝑅𝐺</m:t>
                            </m:r>
                            <m:r>
                              <a:rPr lang="en-US" sz="1600" b="0" i="1" smtClean="0">
                                <a:latin typeface="Cambria Math" panose="02040503050406030204" pitchFamily="18" charset="0"/>
                              </a:rPr>
                              <m:t>1</m:t>
                            </m:r>
                          </m:e>
                          <m:sup>
                            <m:r>
                              <a:rPr lang="en-US" sz="1600" b="0" i="1" smtClean="0">
                                <a:latin typeface="Cambria Math" panose="02040503050406030204" pitchFamily="18" charset="0"/>
                              </a:rPr>
                              <m:t>3</m:t>
                            </m:r>
                          </m:sup>
                        </m:sSup>
                      </m:den>
                    </m:f>
                    <m:r>
                      <a:rPr lang="en-US" sz="1600" b="0" i="1" smtClean="0">
                        <a:latin typeface="Cambria Math" panose="02040503050406030204" pitchFamily="18" charset="0"/>
                      </a:rPr>
                      <m:t> </m:t>
                    </m:r>
                  </m:oMath>
                </a14:m>
                <a:r>
                  <a:rPr lang="en-US" sz="1600" b="0" dirty="0" smtClean="0"/>
                  <a:t>, one has: </a:t>
                </a:r>
                <a14:m>
                  <m:oMath xmlns:m="http://schemas.openxmlformats.org/officeDocument/2006/math">
                    <m:r>
                      <a:rPr lang="en-US" sz="1600" b="0" i="1" smtClean="0">
                        <a:latin typeface="Cambria Math" panose="02040503050406030204" pitchFamily="18" charset="0"/>
                      </a:rPr>
                      <m:t>𝑃𝑇𝐻</m:t>
                    </m:r>
                    <m:r>
                      <a:rPr lang="en-US" sz="1600" b="0" i="1" smtClean="0">
                        <a:latin typeface="Cambria Math" panose="02040503050406030204" pitchFamily="18" charset="0"/>
                      </a:rPr>
                      <m:t>1=</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𝑧</m:t>
                            </m:r>
                          </m:e>
                          <m:sub>
                            <m:r>
                              <a:rPr lang="en-US" sz="1600" i="1">
                                <a:latin typeface="Cambria Math" panose="02040503050406030204" pitchFamily="18" charset="0"/>
                              </a:rPr>
                              <m:t>𝑃</m:t>
                            </m:r>
                            <m:r>
                              <a:rPr lang="en-US" sz="1600" i="1">
                                <a:latin typeface="Cambria Math" panose="02040503050406030204" pitchFamily="18" charset="0"/>
                              </a:rPr>
                              <m:t>1</m:t>
                            </m:r>
                          </m:sub>
                        </m:sSub>
                      </m:sub>
                      <m:sup/>
                      <m:e>
                        <m:r>
                          <a:rPr lang="en-US" sz="1600" i="1">
                            <a:latin typeface="Cambria Math" panose="02040503050406030204" pitchFamily="18" charset="0"/>
                          </a:rPr>
                          <m:t>𝑞</m:t>
                        </m:r>
                        <m:d>
                          <m:dPr>
                            <m:ctrlPr>
                              <a:rPr lang="en-US" sz="1600" i="1">
                                <a:latin typeface="Cambria Math" panose="02040503050406030204" pitchFamily="18" charset="0"/>
                              </a:rPr>
                            </m:ctrlPr>
                          </m:dPr>
                          <m:e>
                            <m:acc>
                              <m:accPr>
                                <m:chr m:val="⃗"/>
                                <m:ctrlPr>
                                  <a:rPr lang="en-US" sz="1600" i="1">
                                    <a:latin typeface="Cambria Math" panose="02040503050406030204" pitchFamily="18" charset="0"/>
                                  </a:rPr>
                                </m:ctrlPr>
                              </m:accPr>
                              <m:e>
                                <m:r>
                                  <a:rPr lang="en-US" sz="1600" i="1">
                                    <a:latin typeface="Cambria Math" panose="02040503050406030204" pitchFamily="18" charset="0"/>
                                  </a:rPr>
                                  <m:t>𝑥</m:t>
                                </m:r>
                              </m:e>
                            </m:acc>
                          </m:e>
                        </m:d>
                        <m:r>
                          <a:rPr lang="en-US" sz="1600" b="0" i="1" smtClean="0">
                            <a:latin typeface="Cambria Math" panose="02040503050406030204" pitchFamily="18" charset="0"/>
                          </a:rPr>
                          <m:t> </m:t>
                        </m:r>
                        <m:r>
                          <a:rPr lang="en-US" sz="1600" b="0" i="1" smtClean="0">
                            <a:latin typeface="Cambria Math" panose="02040503050406030204" pitchFamily="18" charset="0"/>
                          </a:rPr>
                          <m:t>𝑑𝑉</m:t>
                        </m:r>
                      </m:e>
                    </m:nary>
                  </m:oMath>
                </a14:m>
                <a:endParaRPr lang="en-US" sz="1600" b="0" dirty="0" smtClean="0"/>
              </a:p>
            </p:txBody>
          </p:sp>
        </mc:Choice>
        <mc:Fallback xmlns="">
          <p:sp>
            <p:nvSpPr>
              <p:cNvPr id="6" name="ZoneTexte 5"/>
              <p:cNvSpPr txBox="1">
                <a:spLocks noRot="1" noChangeAspect="1" noMove="1" noResize="1" noEditPoints="1" noAdjustHandles="1" noChangeArrowheads="1" noChangeShapeType="1" noTextEdit="1"/>
              </p:cNvSpPr>
              <p:nvPr/>
            </p:nvSpPr>
            <p:spPr>
              <a:xfrm>
                <a:off x="4383308" y="2894719"/>
                <a:ext cx="4943469" cy="488147"/>
              </a:xfrm>
              <a:prstGeom prst="rect">
                <a:avLst/>
              </a:prstGeom>
              <a:blipFill>
                <a:blip r:embed="rId3"/>
                <a:stretch>
                  <a:fillRect l="-617" t="-80000" b="-136250"/>
                </a:stretch>
              </a:blipFill>
              <a:ln>
                <a:noFill/>
              </a:ln>
            </p:spPr>
            <p:txBody>
              <a:bodyPr/>
              <a:lstStyle/>
              <a:p>
                <a:r>
                  <a:rPr lang="fr-FR">
                    <a:noFill/>
                  </a:rPr>
                  <a:t> </a:t>
                </a:r>
              </a:p>
            </p:txBody>
          </p:sp>
        </mc:Fallback>
      </mc:AlternateContent>
      <p:pic>
        <p:nvPicPr>
          <p:cNvPr id="7" name="Image 6"/>
          <p:cNvPicPr>
            <a:picLocks noChangeAspect="1"/>
          </p:cNvPicPr>
          <p:nvPr/>
        </p:nvPicPr>
        <p:blipFill rotWithShape="1">
          <a:blip r:embed="rId4"/>
          <a:srcRect t="32835"/>
          <a:stretch/>
        </p:blipFill>
        <p:spPr>
          <a:xfrm>
            <a:off x="1476588" y="4528451"/>
            <a:ext cx="6663880" cy="1934359"/>
          </a:xfrm>
          <a:prstGeom prst="rect">
            <a:avLst/>
          </a:prstGeom>
        </p:spPr>
      </p:pic>
    </p:spTree>
    <p:extLst>
      <p:ext uri="{BB962C8B-B14F-4D97-AF65-F5344CB8AC3E}">
        <p14:creationId xmlns:p14="http://schemas.microsoft.com/office/powerpoint/2010/main" val="2317767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34</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844826"/>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a:t>
            </a:r>
            <a:r>
              <a:rPr lang="en-US" sz="2000" dirty="0">
                <a:solidFill>
                  <a:srgbClr val="C00000"/>
                </a:solidFill>
              </a:rPr>
              <a:t>waam1_formation.dgibi</a:t>
            </a:r>
            <a:endParaRPr lang="en-US" sz="2000" u="sng" dirty="0"/>
          </a:p>
          <a:p>
            <a:pPr marL="478963" lvl="1" indent="0">
              <a:buNone/>
            </a:pPr>
            <a:r>
              <a:rPr lang="en-US" sz="1800" dirty="0"/>
              <a:t>Type:</a:t>
            </a:r>
            <a:br>
              <a:rPr lang="en-US" sz="1800" dirty="0"/>
            </a:br>
            <a:r>
              <a:rPr lang="en-US" sz="1800" dirty="0" err="1">
                <a:solidFill>
                  <a:schemeClr val="accent2"/>
                </a:solidFill>
              </a:rPr>
              <a:t>opti</a:t>
            </a:r>
            <a:r>
              <a:rPr lang="en-US" sz="1800" dirty="0">
                <a:solidFill>
                  <a:schemeClr val="accent2"/>
                </a:solidFill>
              </a:rPr>
              <a:t> </a:t>
            </a:r>
            <a:r>
              <a:rPr lang="en-US" sz="1800" dirty="0" err="1">
                <a:solidFill>
                  <a:schemeClr val="accent2"/>
                </a:solidFill>
              </a:rPr>
              <a:t>donn</a:t>
            </a:r>
            <a:r>
              <a:rPr lang="en-US" sz="1800" dirty="0">
                <a:solidFill>
                  <a:schemeClr val="accent2"/>
                </a:solidFill>
              </a:rPr>
              <a:t> 3 ;</a:t>
            </a:r>
          </a:p>
          <a:p>
            <a:pPr marL="478963" lvl="1" indent="0">
              <a:buNone/>
            </a:pPr>
            <a:r>
              <a:rPr lang="en-US" sz="1800" dirty="0"/>
              <a:t>Program continues,</a:t>
            </a:r>
            <a:br>
              <a:rPr lang="en-US" sz="1800" dirty="0"/>
            </a:br>
            <a:r>
              <a:rPr lang="en-US" sz="1800" dirty="0"/>
              <a:t>then stops again on:</a:t>
            </a:r>
          </a:p>
          <a:p>
            <a:pPr marL="478963" lvl="1" indent="0">
              <a:buNone/>
            </a:pPr>
            <a:r>
              <a:rPr lang="en-US" sz="1800" dirty="0"/>
              <a:t>OPTI DONN 5 ;</a:t>
            </a:r>
          </a:p>
        </p:txBody>
      </p:sp>
      <p:pic>
        <p:nvPicPr>
          <p:cNvPr id="5" name="Image 4"/>
          <p:cNvPicPr>
            <a:picLocks noChangeAspect="1"/>
          </p:cNvPicPr>
          <p:nvPr/>
        </p:nvPicPr>
        <p:blipFill rotWithShape="1">
          <a:blip r:embed="rId2"/>
          <a:srcRect t="10886" r="32655"/>
          <a:stretch/>
        </p:blipFill>
        <p:spPr>
          <a:xfrm>
            <a:off x="6308368" y="819274"/>
            <a:ext cx="4848820" cy="5758115"/>
          </a:xfrm>
          <a:prstGeom prst="rect">
            <a:avLst/>
          </a:prstGeom>
        </p:spPr>
      </p:pic>
    </p:spTree>
    <p:extLst>
      <p:ext uri="{BB962C8B-B14F-4D97-AF65-F5344CB8AC3E}">
        <p14:creationId xmlns:p14="http://schemas.microsoft.com/office/powerpoint/2010/main" val="22796405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35</a:t>
            </a:fld>
            <a:endParaRPr lang="en-US" sz="1000" dirty="0">
              <a:solidFill>
                <a:schemeClr val="bg1"/>
              </a:solidFill>
              <a:latin typeface="Arial" charset="0"/>
              <a:ea typeface="Arial" charset="0"/>
              <a:cs typeface="Arial" charset="0"/>
            </a:endParaRPr>
          </a:p>
        </p:txBody>
      </p:sp>
      <p:sp>
        <p:nvSpPr>
          <p:cNvPr id="5" name="Espace réservé du texte 4">
            <a:extLst>
              <a:ext uri="{FF2B5EF4-FFF2-40B4-BE49-F238E27FC236}">
                <a16:creationId xmlns:a16="http://schemas.microsoft.com/office/drawing/2014/main" id="{CF52470E-E059-46CE-B245-3E20FF5303C9}"/>
              </a:ext>
            </a:extLst>
          </p:cNvPr>
          <p:cNvSpPr>
            <a:spLocks noGrp="1"/>
          </p:cNvSpPr>
          <p:nvPr>
            <p:ph type="body" sz="quarter" idx="12"/>
          </p:nvPr>
        </p:nvSpPr>
        <p:spPr>
          <a:xfrm>
            <a:off x="881100" y="1067647"/>
            <a:ext cx="10775579" cy="5530450"/>
          </a:xfrm>
        </p:spPr>
        <p:txBody>
          <a:bodyPr/>
          <a:lstStyle/>
          <a:p>
            <a:r>
              <a:rPr lang="en-US" sz="2000" dirty="0" smtClean="0">
                <a:solidFill>
                  <a:srgbClr val="C00000"/>
                </a:solidFill>
              </a:rPr>
              <a:t>Material deposition modeling </a:t>
            </a:r>
            <a:r>
              <a:rPr lang="en-US" sz="2000" dirty="0" smtClean="0"/>
              <a:t>– Definition of </a:t>
            </a:r>
            <a:r>
              <a:rPr lang="en-US" sz="2000" dirty="0" smtClean="0">
                <a:solidFill>
                  <a:srgbClr val="C00000"/>
                </a:solidFill>
              </a:rPr>
              <a:t>CHARGEMENT </a:t>
            </a:r>
            <a:r>
              <a:rPr lang="en-US" sz="2000" dirty="0" smtClean="0"/>
              <a:t>of models and materials</a:t>
            </a:r>
          </a:p>
          <a:p>
            <a:pPr marL="478963" lvl="1" indent="0">
              <a:buNone/>
            </a:pPr>
            <a:r>
              <a:rPr lang="en-US" b="1" dirty="0" smtClean="0"/>
              <a:t>Reminder</a:t>
            </a:r>
            <a:r>
              <a:rPr lang="en-US" b="0" dirty="0" smtClean="0"/>
              <a:t> : concepts of MODELE et MATERIAL in Cast3M</a:t>
            </a:r>
          </a:p>
          <a:p>
            <a:pPr marL="478963" lvl="1" indent="0">
              <a:buNone/>
            </a:pPr>
            <a:r>
              <a:rPr lang="en-US" sz="1400" b="0" dirty="0" smtClean="0">
                <a:solidFill>
                  <a:srgbClr val="548235"/>
                </a:solidFill>
              </a:rPr>
              <a:t>MOD1</a:t>
            </a:r>
            <a:r>
              <a:rPr lang="en-US" sz="1400" b="0" dirty="0" smtClean="0"/>
              <a:t> = </a:t>
            </a:r>
            <a:r>
              <a:rPr lang="en-US" sz="1400" b="0" dirty="0" smtClean="0">
                <a:solidFill>
                  <a:srgbClr val="0000CC"/>
                </a:solidFill>
              </a:rPr>
              <a:t>MODE</a:t>
            </a:r>
            <a:r>
              <a:rPr lang="en-US" sz="1400" b="0" dirty="0" smtClean="0"/>
              <a:t> GEO1 </a:t>
            </a:r>
            <a:r>
              <a:rPr lang="en-US" sz="1400" b="0" dirty="0" smtClean="0">
                <a:solidFill>
                  <a:schemeClr val="accent2"/>
                </a:solidFill>
              </a:rPr>
              <a:t>THERMIQUE CONDUCTION </a:t>
            </a:r>
            <a:r>
              <a:rPr lang="en-US" sz="1400" u="sng" dirty="0" smtClean="0">
                <a:solidFill>
                  <a:srgbClr val="548235"/>
                </a:solidFill>
              </a:rPr>
              <a:t>CONS ‘316L’</a:t>
            </a:r>
            <a:r>
              <a:rPr lang="en-US" sz="1400" dirty="0" smtClean="0">
                <a:solidFill>
                  <a:srgbClr val="548235"/>
                </a:solidFill>
              </a:rPr>
              <a:t> </a:t>
            </a:r>
            <a:r>
              <a:rPr lang="en-US" sz="1400" b="0" dirty="0" smtClean="0"/>
              <a:t>; </a:t>
            </a:r>
            <a:r>
              <a:rPr lang="en-US" sz="1400" b="0" dirty="0" smtClean="0">
                <a:sym typeface="Wingdings" panose="05000000000000000000" pitchFamily="2" charset="2"/>
              </a:rPr>
              <a:t> defines a thermal model over GEO1</a:t>
            </a:r>
          </a:p>
          <a:p>
            <a:pPr marL="478963" lvl="1" indent="0">
              <a:buNone/>
            </a:pPr>
            <a:r>
              <a:rPr lang="en-US" sz="1400" b="0" dirty="0" smtClean="0">
                <a:solidFill>
                  <a:srgbClr val="548235"/>
                </a:solidFill>
                <a:sym typeface="Wingdings" panose="05000000000000000000" pitchFamily="2" charset="2"/>
              </a:rPr>
              <a:t>MAT1</a:t>
            </a:r>
            <a:r>
              <a:rPr lang="en-US" sz="1400" b="0" dirty="0" smtClean="0">
                <a:sym typeface="Wingdings" panose="05000000000000000000" pitchFamily="2" charset="2"/>
              </a:rPr>
              <a:t>  = </a:t>
            </a:r>
            <a:r>
              <a:rPr lang="en-US" sz="1400" b="0" dirty="0" smtClean="0">
                <a:solidFill>
                  <a:srgbClr val="0000CC"/>
                </a:solidFill>
                <a:sym typeface="Wingdings" panose="05000000000000000000" pitchFamily="2" charset="2"/>
              </a:rPr>
              <a:t>MATE</a:t>
            </a:r>
            <a:r>
              <a:rPr lang="en-US" sz="1400" b="0" dirty="0" smtClean="0">
                <a:sym typeface="Wingdings" panose="05000000000000000000" pitchFamily="2" charset="2"/>
              </a:rPr>
              <a:t> MOD1 </a:t>
            </a:r>
            <a:r>
              <a:rPr lang="en-US" sz="1400" b="0" dirty="0" smtClean="0">
                <a:solidFill>
                  <a:schemeClr val="accent2"/>
                </a:solidFill>
                <a:sym typeface="Wingdings" panose="05000000000000000000" pitchFamily="2" charset="2"/>
              </a:rPr>
              <a:t>RHO</a:t>
            </a:r>
            <a:r>
              <a:rPr lang="en-US" sz="1400" b="0" dirty="0" smtClean="0">
                <a:sym typeface="Wingdings" panose="05000000000000000000" pitchFamily="2" charset="2"/>
              </a:rPr>
              <a:t> RHO1 </a:t>
            </a:r>
            <a:r>
              <a:rPr lang="en-US" sz="1400" b="0" dirty="0" smtClean="0">
                <a:solidFill>
                  <a:schemeClr val="accent2"/>
                </a:solidFill>
                <a:sym typeface="Wingdings" panose="05000000000000000000" pitchFamily="2" charset="2"/>
              </a:rPr>
              <a:t>K</a:t>
            </a:r>
            <a:r>
              <a:rPr lang="en-US" sz="1400" b="0" dirty="0" smtClean="0">
                <a:sym typeface="Wingdings" panose="05000000000000000000" pitchFamily="2" charset="2"/>
              </a:rPr>
              <a:t> K1 </a:t>
            </a:r>
            <a:r>
              <a:rPr lang="en-US" sz="1400" b="0" dirty="0" smtClean="0">
                <a:solidFill>
                  <a:schemeClr val="accent2"/>
                </a:solidFill>
                <a:sym typeface="Wingdings" panose="05000000000000000000" pitchFamily="2" charset="2"/>
              </a:rPr>
              <a:t>C</a:t>
            </a:r>
            <a:r>
              <a:rPr lang="en-US" sz="1400" b="0" dirty="0" smtClean="0">
                <a:sym typeface="Wingdings" panose="05000000000000000000" pitchFamily="2" charset="2"/>
              </a:rPr>
              <a:t> CP1 ;  defines the material characteristics of MOD1</a:t>
            </a:r>
          </a:p>
          <a:p>
            <a:pPr marL="478963" lvl="1" indent="0">
              <a:lnSpc>
                <a:spcPct val="100000"/>
              </a:lnSpc>
              <a:spcBef>
                <a:spcPts val="0"/>
              </a:spcBef>
              <a:buNone/>
            </a:pPr>
            <a:endParaRPr lang="en-US" dirty="0" smtClean="0">
              <a:sym typeface="Wingdings" panose="05000000000000000000" pitchFamily="2" charset="2"/>
            </a:endParaRPr>
          </a:p>
          <a:p>
            <a:pPr marL="478963" lvl="1" indent="0">
              <a:buNone/>
            </a:pPr>
            <a:r>
              <a:rPr lang="en-US" b="1" dirty="0" smtClean="0"/>
              <a:t>Material deposition</a:t>
            </a:r>
          </a:p>
          <a:p>
            <a:pPr marL="478963" lvl="1" indent="0">
              <a:buNone/>
            </a:pPr>
            <a:r>
              <a:rPr lang="en-US" sz="1600" b="0" dirty="0" smtClean="0">
                <a:sym typeface="Wingdings" panose="05000000000000000000" pitchFamily="2" charset="2"/>
              </a:rPr>
              <a:t>GEO1 evolves over time MOD1 is discretized as GEO1 (mesh sequence)</a:t>
            </a:r>
          </a:p>
          <a:p>
            <a:pPr marL="478963" lvl="1" indent="0">
              <a:spcBef>
                <a:spcPts val="0"/>
              </a:spcBef>
              <a:buNone/>
            </a:pPr>
            <a:r>
              <a:rPr lang="en-US" sz="1400" b="0" dirty="0" smtClean="0"/>
              <a:t>TTPS1	   = TAB2.EVOLUTION_MAILLAGE.TEMPS ;</a:t>
            </a:r>
          </a:p>
          <a:p>
            <a:pPr marL="478963" lvl="1" indent="0">
              <a:spcBef>
                <a:spcPts val="0"/>
              </a:spcBef>
              <a:buNone/>
            </a:pPr>
            <a:r>
              <a:rPr lang="en-US" sz="1400" b="0" dirty="0" smtClean="0"/>
              <a:t>TMAI1   = TAB2.EVOLUTION_MAILLAGE.MAILLAGE ;</a:t>
            </a:r>
          </a:p>
          <a:p>
            <a:pPr marL="478963" lvl="1" indent="0">
              <a:spcBef>
                <a:spcPts val="0"/>
              </a:spcBef>
              <a:buNone/>
            </a:pPr>
            <a:r>
              <a:rPr lang="en-US" sz="1400" b="0" dirty="0" smtClean="0">
                <a:sym typeface="Wingdings" panose="05000000000000000000" pitchFamily="2" charset="2"/>
              </a:rPr>
              <a:t>NB1 	   = </a:t>
            </a:r>
            <a:r>
              <a:rPr lang="en-US" sz="1400" b="0" dirty="0" smtClean="0">
                <a:solidFill>
                  <a:srgbClr val="0000CC"/>
                </a:solidFill>
                <a:sym typeface="Wingdings" panose="05000000000000000000" pitchFamily="2" charset="2"/>
              </a:rPr>
              <a:t>DIME</a:t>
            </a:r>
            <a:r>
              <a:rPr lang="en-US" sz="1400" b="0" dirty="0" smtClean="0">
                <a:sym typeface="Wingdings" panose="05000000000000000000" pitchFamily="2" charset="2"/>
              </a:rPr>
              <a:t> TMAI1 ;</a:t>
            </a:r>
          </a:p>
          <a:p>
            <a:pPr marL="478963" lvl="1" indent="0">
              <a:spcBef>
                <a:spcPts val="0"/>
              </a:spcBef>
              <a:buNone/>
            </a:pPr>
            <a:r>
              <a:rPr lang="en-US" sz="1400" b="0" dirty="0" smtClean="0">
                <a:sym typeface="Wingdings" panose="05000000000000000000" pitchFamily="2" charset="2"/>
              </a:rPr>
              <a:t>TMOD1 = </a:t>
            </a:r>
            <a:r>
              <a:rPr lang="en-US" sz="1400" b="0" dirty="0" smtClean="0">
                <a:solidFill>
                  <a:srgbClr val="0000CC"/>
                </a:solidFill>
                <a:sym typeface="Wingdings" panose="05000000000000000000" pitchFamily="2" charset="2"/>
              </a:rPr>
              <a:t>TABLE</a:t>
            </a:r>
            <a:r>
              <a:rPr lang="en-US" sz="1400" b="0" dirty="0" smtClean="0">
                <a:sym typeface="Wingdings" panose="05000000000000000000" pitchFamily="2" charset="2"/>
              </a:rPr>
              <a:t> ;</a:t>
            </a:r>
          </a:p>
          <a:p>
            <a:pPr marL="478963" lvl="1" indent="0">
              <a:spcBef>
                <a:spcPts val="0"/>
              </a:spcBef>
              <a:buNone/>
            </a:pPr>
            <a:r>
              <a:rPr lang="en-US" sz="1400" b="0" dirty="0" smtClean="0">
                <a:sym typeface="Wingdings" panose="05000000000000000000" pitchFamily="2" charset="2"/>
              </a:rPr>
              <a:t>TMAT1  = </a:t>
            </a:r>
            <a:r>
              <a:rPr lang="en-US" sz="1400" b="0" dirty="0" smtClean="0">
                <a:solidFill>
                  <a:srgbClr val="0000CC"/>
                </a:solidFill>
                <a:sym typeface="Wingdings" panose="05000000000000000000" pitchFamily="2" charset="2"/>
              </a:rPr>
              <a:t>TABLE</a:t>
            </a:r>
            <a:r>
              <a:rPr lang="en-US" sz="1400" b="0" dirty="0" smtClean="0">
                <a:sym typeface="Wingdings" panose="05000000000000000000" pitchFamily="2" charset="2"/>
              </a:rPr>
              <a:t> ;</a:t>
            </a:r>
          </a:p>
          <a:p>
            <a:pPr marL="478963" lvl="1" indent="0">
              <a:spcBef>
                <a:spcPts val="0"/>
              </a:spcBef>
              <a:buNone/>
            </a:pPr>
            <a:r>
              <a:rPr lang="en-US" sz="1400" b="0" dirty="0" smtClean="0">
                <a:solidFill>
                  <a:srgbClr val="C00000"/>
                </a:solidFill>
                <a:sym typeface="Wingdings" panose="05000000000000000000" pitchFamily="2" charset="2"/>
              </a:rPr>
              <a:t>I1 	   = 0 ;</a:t>
            </a:r>
          </a:p>
          <a:p>
            <a:pPr marL="478963" lvl="1" indent="0">
              <a:spcBef>
                <a:spcPts val="0"/>
              </a:spcBef>
              <a:buNone/>
            </a:pPr>
            <a:r>
              <a:rPr lang="en-US" sz="1400" b="0" dirty="0" smtClean="0">
                <a:solidFill>
                  <a:srgbClr val="0000CC"/>
                </a:solidFill>
                <a:sym typeface="Wingdings" panose="05000000000000000000" pitchFamily="2" charset="2"/>
              </a:rPr>
              <a:t>REPE</a:t>
            </a:r>
            <a:r>
              <a:rPr lang="en-US" sz="1400" b="0" dirty="0" smtClean="0">
                <a:sym typeface="Wingdings" panose="05000000000000000000" pitchFamily="2" charset="2"/>
              </a:rPr>
              <a:t> B1 NB1 ;</a:t>
            </a:r>
          </a:p>
          <a:p>
            <a:pPr marL="478963" lvl="1" indent="0">
              <a:spcBef>
                <a:spcPts val="0"/>
              </a:spcBef>
              <a:buNone/>
            </a:pPr>
            <a:r>
              <a:rPr lang="en-US" sz="1400" dirty="0" smtClean="0">
                <a:sym typeface="Wingdings" panose="05000000000000000000" pitchFamily="2" charset="2"/>
              </a:rPr>
              <a:t>   </a:t>
            </a:r>
            <a:r>
              <a:rPr lang="en-US" sz="1400" b="0" dirty="0" smtClean="0">
                <a:sym typeface="Wingdings" panose="05000000000000000000" pitchFamily="2" charset="2"/>
              </a:rPr>
              <a:t>TMOD1 . I1 = </a:t>
            </a:r>
            <a:r>
              <a:rPr lang="en-US" sz="1400" b="0" dirty="0" smtClean="0">
                <a:solidFill>
                  <a:srgbClr val="0000CC"/>
                </a:solidFill>
                <a:sym typeface="Wingdings" panose="05000000000000000000" pitchFamily="2" charset="2"/>
              </a:rPr>
              <a:t>REDU</a:t>
            </a:r>
            <a:r>
              <a:rPr lang="en-US" sz="1400" b="0" dirty="0" smtClean="0">
                <a:sym typeface="Wingdings" panose="05000000000000000000" pitchFamily="2" charset="2"/>
              </a:rPr>
              <a:t> </a:t>
            </a:r>
            <a:r>
              <a:rPr lang="en-US" sz="1400" b="0" dirty="0" smtClean="0">
                <a:solidFill>
                  <a:srgbClr val="548235"/>
                </a:solidFill>
                <a:sym typeface="Wingdings" panose="05000000000000000000" pitchFamily="2" charset="2"/>
              </a:rPr>
              <a:t>MOD1</a:t>
            </a:r>
            <a:r>
              <a:rPr lang="en-US" sz="1400" b="0" dirty="0" smtClean="0">
                <a:sym typeface="Wingdings" panose="05000000000000000000" pitchFamily="2" charset="2"/>
              </a:rPr>
              <a:t> (TMAI1  . I1) ; </a:t>
            </a:r>
          </a:p>
          <a:p>
            <a:pPr marL="478963" lvl="1" indent="0">
              <a:spcBef>
                <a:spcPts val="0"/>
              </a:spcBef>
              <a:buNone/>
            </a:pPr>
            <a:r>
              <a:rPr lang="en-US" sz="1400" b="0" dirty="0" smtClean="0">
                <a:sym typeface="Wingdings" panose="05000000000000000000" pitchFamily="2" charset="2"/>
              </a:rPr>
              <a:t>   TMAT1  . I1 = </a:t>
            </a:r>
            <a:r>
              <a:rPr lang="en-US" sz="1400" b="0" dirty="0" smtClean="0">
                <a:solidFill>
                  <a:srgbClr val="0000CC"/>
                </a:solidFill>
                <a:sym typeface="Wingdings" panose="05000000000000000000" pitchFamily="2" charset="2"/>
              </a:rPr>
              <a:t>REDU </a:t>
            </a:r>
            <a:r>
              <a:rPr lang="en-US" sz="1400" b="0" dirty="0" smtClean="0">
                <a:solidFill>
                  <a:srgbClr val="548235"/>
                </a:solidFill>
                <a:sym typeface="Wingdings" panose="05000000000000000000" pitchFamily="2" charset="2"/>
              </a:rPr>
              <a:t>MAT1</a:t>
            </a:r>
            <a:r>
              <a:rPr lang="en-US" sz="1400" b="0" dirty="0" smtClean="0">
                <a:sym typeface="Wingdings" panose="05000000000000000000" pitchFamily="2" charset="2"/>
              </a:rPr>
              <a:t>  (TMOD1 . I1) ;</a:t>
            </a:r>
          </a:p>
          <a:p>
            <a:pPr marL="478963" lvl="1" indent="0">
              <a:spcBef>
                <a:spcPts val="0"/>
              </a:spcBef>
              <a:buNone/>
            </a:pPr>
            <a:r>
              <a:rPr lang="en-US" sz="1400" b="0" dirty="0" smtClean="0">
                <a:sym typeface="Wingdings" panose="05000000000000000000" pitchFamily="2" charset="2"/>
              </a:rPr>
              <a:t>   I1                  = I1 + 1 ;</a:t>
            </a:r>
          </a:p>
          <a:p>
            <a:pPr marL="478963" lvl="1" indent="0">
              <a:spcBef>
                <a:spcPts val="0"/>
              </a:spcBef>
              <a:buNone/>
            </a:pPr>
            <a:r>
              <a:rPr lang="en-US" sz="1400" b="0" dirty="0" smtClean="0">
                <a:solidFill>
                  <a:srgbClr val="0000CC"/>
                </a:solidFill>
                <a:sym typeface="Wingdings" panose="05000000000000000000" pitchFamily="2" charset="2"/>
              </a:rPr>
              <a:t>FIN</a:t>
            </a:r>
            <a:r>
              <a:rPr lang="en-US" sz="1400" b="0" dirty="0" smtClean="0">
                <a:sym typeface="Wingdings" panose="05000000000000000000" pitchFamily="2" charset="2"/>
              </a:rPr>
              <a:t> B1 ;</a:t>
            </a:r>
          </a:p>
          <a:p>
            <a:pPr marL="478963" lvl="1" indent="0">
              <a:spcBef>
                <a:spcPts val="0"/>
              </a:spcBef>
              <a:buNone/>
            </a:pPr>
            <a:endParaRPr lang="en-US" sz="1400" dirty="0" smtClean="0">
              <a:sym typeface="Wingdings" panose="05000000000000000000" pitchFamily="2" charset="2"/>
            </a:endParaRPr>
          </a:p>
          <a:p>
            <a:pPr marL="478963" lvl="1" indent="0">
              <a:spcBef>
                <a:spcPts val="0"/>
              </a:spcBef>
              <a:buNone/>
            </a:pPr>
            <a:r>
              <a:rPr lang="en-US" b="1" dirty="0" smtClean="0"/>
              <a:t>Definition de CHARGEMENT of MODE and MATE</a:t>
            </a:r>
          </a:p>
          <a:p>
            <a:pPr marL="478963" lvl="1" indent="0">
              <a:lnSpc>
                <a:spcPct val="100000"/>
              </a:lnSpc>
              <a:spcBef>
                <a:spcPts val="0"/>
              </a:spcBef>
              <a:buNone/>
              <a:tabLst>
                <a:tab pos="714375" algn="l"/>
              </a:tabLst>
            </a:pPr>
            <a:r>
              <a:rPr lang="en-US" sz="1400" b="0" dirty="0" smtClean="0"/>
              <a:t>CGMOD1	= </a:t>
            </a:r>
            <a:r>
              <a:rPr lang="en-US" sz="1400" b="0" dirty="0" smtClean="0">
                <a:solidFill>
                  <a:srgbClr val="0000CC"/>
                </a:solidFill>
              </a:rPr>
              <a:t>CHAR</a:t>
            </a:r>
            <a:r>
              <a:rPr lang="en-US" sz="1400" b="0" dirty="0" smtClean="0"/>
              <a:t> </a:t>
            </a:r>
            <a:r>
              <a:rPr lang="en-US" sz="1400" b="0" dirty="0" smtClean="0">
                <a:solidFill>
                  <a:schemeClr val="accent2"/>
                </a:solidFill>
              </a:rPr>
              <a:t>MODE</a:t>
            </a:r>
            <a:r>
              <a:rPr lang="en-US" sz="1400" b="0" dirty="0" smtClean="0"/>
              <a:t> </a:t>
            </a:r>
            <a:r>
              <a:rPr lang="en-US" sz="1400" b="0" dirty="0" smtClean="0">
                <a:sym typeface="Wingdings" panose="05000000000000000000" pitchFamily="2" charset="2"/>
              </a:rPr>
              <a:t>TTPS1 TMOD1 ;  defines a MODE CHARGEMENT that describes the time evolution of the model</a:t>
            </a:r>
          </a:p>
          <a:p>
            <a:pPr marL="478963" lvl="1" indent="0">
              <a:lnSpc>
                <a:spcPct val="100000"/>
              </a:lnSpc>
              <a:spcBef>
                <a:spcPts val="0"/>
              </a:spcBef>
              <a:buNone/>
              <a:tabLst>
                <a:tab pos="714375" algn="l"/>
              </a:tabLst>
            </a:pPr>
            <a:r>
              <a:rPr lang="en-US" sz="1400" b="0" dirty="0" smtClean="0">
                <a:sym typeface="Wingdings" panose="05000000000000000000" pitchFamily="2" charset="2"/>
              </a:rPr>
              <a:t>CGMAT1 	= </a:t>
            </a:r>
            <a:r>
              <a:rPr lang="en-US" sz="1400" b="0" dirty="0" smtClean="0">
                <a:solidFill>
                  <a:srgbClr val="0000CC"/>
                </a:solidFill>
              </a:rPr>
              <a:t>CHAR</a:t>
            </a:r>
            <a:r>
              <a:rPr lang="en-US" sz="1400" b="0" dirty="0" smtClean="0"/>
              <a:t> </a:t>
            </a:r>
            <a:r>
              <a:rPr lang="en-US" sz="1400" b="0" dirty="0" smtClean="0">
                <a:solidFill>
                  <a:schemeClr val="accent2"/>
                </a:solidFill>
              </a:rPr>
              <a:t>MATE</a:t>
            </a:r>
            <a:r>
              <a:rPr lang="en-US" sz="1400" b="0" dirty="0" smtClean="0"/>
              <a:t> </a:t>
            </a:r>
            <a:r>
              <a:rPr lang="en-US" sz="1400" b="0" dirty="0" smtClean="0">
                <a:sym typeface="Wingdings" panose="05000000000000000000" pitchFamily="2" charset="2"/>
              </a:rPr>
              <a:t>TTPS1 TMAT1 ;   idem for </a:t>
            </a:r>
            <a:r>
              <a:rPr lang="en-US" sz="1400" dirty="0">
                <a:sym typeface="Wingdings" panose="05000000000000000000" pitchFamily="2" charset="2"/>
              </a:rPr>
              <a:t>material characteristics</a:t>
            </a:r>
            <a:endParaRPr lang="en-US" sz="1400" b="0" dirty="0" smtClean="0">
              <a:sym typeface="Wingdings" panose="05000000000000000000" pitchFamily="2" charset="2"/>
            </a:endParaRPr>
          </a:p>
          <a:p>
            <a:pPr marL="478963" lvl="1" indent="0">
              <a:lnSpc>
                <a:spcPct val="100000"/>
              </a:lnSpc>
              <a:spcBef>
                <a:spcPts val="0"/>
              </a:spcBef>
              <a:buNone/>
              <a:tabLst>
                <a:tab pos="714375" algn="l"/>
              </a:tabLst>
            </a:pPr>
            <a:endParaRPr lang="en-US" sz="1400" b="0" dirty="0" smtClean="0"/>
          </a:p>
          <a:p>
            <a:pPr marL="478963" lvl="1" indent="0">
              <a:lnSpc>
                <a:spcPct val="100000"/>
              </a:lnSpc>
              <a:spcBef>
                <a:spcPts val="0"/>
              </a:spcBef>
              <a:buNone/>
              <a:tabLst>
                <a:tab pos="714375" algn="l"/>
              </a:tabLst>
            </a:pPr>
            <a:r>
              <a:rPr lang="en-US" sz="1400" b="0" dirty="0" smtClean="0"/>
              <a:t>MOD(t1) 	= </a:t>
            </a:r>
            <a:r>
              <a:rPr lang="en-US" sz="1400" b="0" dirty="0" smtClean="0">
                <a:solidFill>
                  <a:srgbClr val="0000CC"/>
                </a:solidFill>
              </a:rPr>
              <a:t>TIRE</a:t>
            </a:r>
            <a:r>
              <a:rPr lang="en-US" sz="1400" b="0" dirty="0" smtClean="0"/>
              <a:t> CGMOD1 </a:t>
            </a:r>
            <a:r>
              <a:rPr lang="en-US" sz="1400" b="0" dirty="0" smtClean="0">
                <a:solidFill>
                  <a:schemeClr val="accent2"/>
                </a:solidFill>
              </a:rPr>
              <a:t>MODE</a:t>
            </a:r>
            <a:r>
              <a:rPr lang="en-US" sz="1400" b="0" dirty="0" smtClean="0"/>
              <a:t>  t1 ; </a:t>
            </a:r>
            <a:r>
              <a:rPr lang="en-US" sz="1400" b="0" dirty="0" smtClean="0">
                <a:sym typeface="Wingdings" panose="05000000000000000000" pitchFamily="2" charset="2"/>
              </a:rPr>
              <a:t> supplies the model MOD(t1) to use at time t1 (idem with CGMAT1)</a:t>
            </a:r>
            <a:endParaRPr lang="en-US" b="0" dirty="0" smtClean="0">
              <a:sym typeface="Wingdings" panose="05000000000000000000" pitchFamily="2" charset="2"/>
            </a:endParaRPr>
          </a:p>
        </p:txBody>
      </p:sp>
      <p:sp>
        <p:nvSpPr>
          <p:cNvPr id="6" name="Flèche droite 5"/>
          <p:cNvSpPr/>
          <p:nvPr/>
        </p:nvSpPr>
        <p:spPr>
          <a:xfrm>
            <a:off x="868035" y="4025925"/>
            <a:ext cx="545566" cy="998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ccolade fermante 3"/>
          <p:cNvSpPr/>
          <p:nvPr/>
        </p:nvSpPr>
        <p:spPr>
          <a:xfrm>
            <a:off x="4687410" y="4333875"/>
            <a:ext cx="183040" cy="433434"/>
          </a:xfrm>
          <a:prstGeom prst="rightBrace">
            <a:avLst>
              <a:gd name="adj1" fmla="val 27414"/>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7" name="ZoneTexte 6"/>
          <p:cNvSpPr txBox="1"/>
          <p:nvPr/>
        </p:nvSpPr>
        <p:spPr>
          <a:xfrm>
            <a:off x="5006975" y="4381315"/>
            <a:ext cx="4416722" cy="338554"/>
          </a:xfrm>
          <a:prstGeom prst="rect">
            <a:avLst/>
          </a:prstGeom>
          <a:noFill/>
        </p:spPr>
        <p:txBody>
          <a:bodyPr wrap="none" rtlCol="0">
            <a:spAutoFit/>
          </a:bodyPr>
          <a:lstStyle/>
          <a:p>
            <a:pPr algn="l"/>
            <a:r>
              <a:rPr lang="en-US" sz="1600" dirty="0" smtClean="0">
                <a:solidFill>
                  <a:srgbClr val="C00000"/>
                </a:solidFill>
              </a:rPr>
              <a:t>with MOD1 et MAT1 defined on the final geometry</a:t>
            </a:r>
            <a:endParaRPr lang="en-US" sz="1600" dirty="0">
              <a:solidFill>
                <a:srgbClr val="C00000"/>
              </a:solidFill>
            </a:endParaRPr>
          </a:p>
        </p:txBody>
      </p:sp>
    </p:spTree>
    <p:extLst>
      <p:ext uri="{BB962C8B-B14F-4D97-AF65-F5344CB8AC3E}">
        <p14:creationId xmlns:p14="http://schemas.microsoft.com/office/powerpoint/2010/main" val="3262813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36</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05970"/>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File </a:t>
            </a:r>
            <a:r>
              <a:rPr lang="en-US" sz="2000" dirty="0" smtClean="0">
                <a:solidFill>
                  <a:srgbClr val="C00000"/>
                </a:solidFill>
              </a:rPr>
              <a:t>waam1_formation.dgibi : </a:t>
            </a:r>
            <a:r>
              <a:rPr lang="en-US" sz="2000" dirty="0" smtClean="0"/>
              <a:t>model and material characteristics sequencing</a:t>
            </a:r>
            <a:endParaRPr lang="en-US" sz="2000" u="sng" dirty="0"/>
          </a:p>
        </p:txBody>
      </p:sp>
      <p:pic>
        <p:nvPicPr>
          <p:cNvPr id="5" name="Image 4"/>
          <p:cNvPicPr>
            <a:picLocks noChangeAspect="1"/>
          </p:cNvPicPr>
          <p:nvPr/>
        </p:nvPicPr>
        <p:blipFill>
          <a:blip r:embed="rId2"/>
          <a:stretch>
            <a:fillRect/>
          </a:stretch>
        </p:blipFill>
        <p:spPr>
          <a:xfrm>
            <a:off x="1476588" y="1458000"/>
            <a:ext cx="4864756" cy="5040000"/>
          </a:xfrm>
          <a:prstGeom prst="rect">
            <a:avLst/>
          </a:prstGeom>
        </p:spPr>
      </p:pic>
      <p:grpSp>
        <p:nvGrpSpPr>
          <p:cNvPr id="9" name="Groupe 8"/>
          <p:cNvGrpSpPr/>
          <p:nvPr/>
        </p:nvGrpSpPr>
        <p:grpSpPr>
          <a:xfrm>
            <a:off x="6936832" y="2076989"/>
            <a:ext cx="4320000" cy="3985548"/>
            <a:chOff x="6936832" y="2076989"/>
            <a:chExt cx="4320000" cy="3985548"/>
          </a:xfrm>
        </p:grpSpPr>
        <p:pic>
          <p:nvPicPr>
            <p:cNvPr id="7" name="Image 6"/>
            <p:cNvPicPr>
              <a:picLocks noChangeAspect="1"/>
            </p:cNvPicPr>
            <p:nvPr/>
          </p:nvPicPr>
          <p:blipFill rotWithShape="1">
            <a:blip r:embed="rId3"/>
            <a:srcRect l="20722" t="22215" r="41783" b="16287"/>
            <a:stretch/>
          </p:blipFill>
          <p:spPr>
            <a:xfrm>
              <a:off x="6936832" y="2076989"/>
              <a:ext cx="4320000" cy="3985548"/>
            </a:xfrm>
            <a:prstGeom prst="rect">
              <a:avLst/>
            </a:prstGeom>
          </p:spPr>
        </p:pic>
        <p:sp>
          <p:nvSpPr>
            <p:cNvPr id="8" name="ZoneTexte 7"/>
            <p:cNvSpPr txBox="1"/>
            <p:nvPr/>
          </p:nvSpPr>
          <p:spPr>
            <a:xfrm>
              <a:off x="8342908" y="3442274"/>
              <a:ext cx="753924" cy="369332"/>
            </a:xfrm>
            <a:prstGeom prst="rect">
              <a:avLst/>
            </a:prstGeom>
            <a:noFill/>
          </p:spPr>
          <p:txBody>
            <a:bodyPr wrap="none" rtlCol="0">
              <a:spAutoFit/>
            </a:bodyPr>
            <a:lstStyle/>
            <a:p>
              <a:pPr algn="l"/>
              <a:r>
                <a:rPr lang="en-US" sz="1800" dirty="0" smtClean="0"/>
                <a:t>sinte1</a:t>
              </a:r>
              <a:endParaRPr lang="en-US" sz="1800" dirty="0"/>
            </a:p>
          </p:txBody>
        </p:sp>
      </p:grpSp>
    </p:spTree>
    <p:extLst>
      <p:ext uri="{BB962C8B-B14F-4D97-AF65-F5344CB8AC3E}">
        <p14:creationId xmlns:p14="http://schemas.microsoft.com/office/powerpoint/2010/main" val="25964681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37</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844826"/>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a:t>
            </a:r>
            <a:r>
              <a:rPr lang="en-US" sz="2000" dirty="0">
                <a:solidFill>
                  <a:srgbClr val="C00000"/>
                </a:solidFill>
              </a:rPr>
              <a:t>waam1_formation.dgibi</a:t>
            </a:r>
            <a:endParaRPr lang="en-US" sz="2000" u="sng" dirty="0"/>
          </a:p>
          <a:p>
            <a:pPr marL="478963" lvl="1" indent="0">
              <a:buNone/>
            </a:pPr>
            <a:r>
              <a:rPr lang="en-US" sz="1800" dirty="0"/>
              <a:t>Type:</a:t>
            </a:r>
            <a:br>
              <a:rPr lang="en-US" sz="1800" dirty="0"/>
            </a:br>
            <a:r>
              <a:rPr lang="en-US" sz="1800" dirty="0" err="1">
                <a:solidFill>
                  <a:schemeClr val="accent2"/>
                </a:solidFill>
              </a:rPr>
              <a:t>opti</a:t>
            </a:r>
            <a:r>
              <a:rPr lang="en-US" sz="1800" dirty="0">
                <a:solidFill>
                  <a:schemeClr val="accent2"/>
                </a:solidFill>
              </a:rPr>
              <a:t> </a:t>
            </a:r>
            <a:r>
              <a:rPr lang="en-US" sz="1800" dirty="0" err="1">
                <a:solidFill>
                  <a:schemeClr val="accent2"/>
                </a:solidFill>
              </a:rPr>
              <a:t>donn</a:t>
            </a:r>
            <a:r>
              <a:rPr lang="en-US" sz="1800" dirty="0">
                <a:solidFill>
                  <a:schemeClr val="accent2"/>
                </a:solidFill>
              </a:rPr>
              <a:t> 3 ;</a:t>
            </a:r>
          </a:p>
          <a:p>
            <a:pPr marL="478963" lvl="1" indent="0">
              <a:buNone/>
            </a:pPr>
            <a:r>
              <a:rPr lang="en-US" sz="1800" dirty="0"/>
              <a:t>Program continues,</a:t>
            </a:r>
            <a:br>
              <a:rPr lang="en-US" sz="1800" dirty="0"/>
            </a:br>
            <a:r>
              <a:rPr lang="en-US" sz="1800" dirty="0"/>
              <a:t>then stops again on:</a:t>
            </a:r>
          </a:p>
          <a:p>
            <a:pPr marL="478963" lvl="1" indent="0">
              <a:buNone/>
            </a:pPr>
            <a:r>
              <a:rPr lang="en-US" sz="1800" dirty="0"/>
              <a:t>OPTI DONN 5 ;</a:t>
            </a:r>
          </a:p>
        </p:txBody>
      </p:sp>
      <p:pic>
        <p:nvPicPr>
          <p:cNvPr id="4" name="Image 3"/>
          <p:cNvPicPr>
            <a:picLocks noChangeAspect="1"/>
          </p:cNvPicPr>
          <p:nvPr/>
        </p:nvPicPr>
        <p:blipFill rotWithShape="1">
          <a:blip r:embed="rId2"/>
          <a:srcRect r="36642"/>
          <a:stretch/>
        </p:blipFill>
        <p:spPr>
          <a:xfrm>
            <a:off x="6164017" y="183579"/>
            <a:ext cx="4561763" cy="6432786"/>
          </a:xfrm>
          <a:prstGeom prst="rect">
            <a:avLst/>
          </a:prstGeom>
        </p:spPr>
      </p:pic>
    </p:spTree>
    <p:extLst>
      <p:ext uri="{BB962C8B-B14F-4D97-AF65-F5344CB8AC3E}">
        <p14:creationId xmlns:p14="http://schemas.microsoft.com/office/powerpoint/2010/main" val="3965282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38</a:t>
            </a:fld>
            <a:endParaRPr lang="en-US" sz="1000" dirty="0">
              <a:solidFill>
                <a:schemeClr val="bg1"/>
              </a:solidFill>
              <a:latin typeface="Arial" charset="0"/>
              <a:ea typeface="Arial" charset="0"/>
              <a:cs typeface="Arial" charset="0"/>
            </a:endParaRPr>
          </a:p>
        </p:txBody>
      </p:sp>
      <p:sp>
        <p:nvSpPr>
          <p:cNvPr id="5" name="Espace réservé du texte 4">
            <a:extLst>
              <a:ext uri="{FF2B5EF4-FFF2-40B4-BE49-F238E27FC236}">
                <a16:creationId xmlns:a16="http://schemas.microsoft.com/office/drawing/2014/main" id="{CF52470E-E059-46CE-B245-3E20FF5303C9}"/>
              </a:ext>
            </a:extLst>
          </p:cNvPr>
          <p:cNvSpPr>
            <a:spLocks noGrp="1"/>
          </p:cNvSpPr>
          <p:nvPr>
            <p:ph type="body" sz="quarter" idx="12"/>
          </p:nvPr>
        </p:nvSpPr>
        <p:spPr>
          <a:xfrm>
            <a:off x="881100" y="1067647"/>
            <a:ext cx="10775579" cy="5253451"/>
          </a:xfrm>
        </p:spPr>
        <p:txBody>
          <a:bodyPr/>
          <a:lstStyle/>
          <a:p>
            <a:r>
              <a:rPr lang="en-US" sz="2000" dirty="0" smtClean="0"/>
              <a:t>CHARGEMENT of type </a:t>
            </a:r>
            <a:r>
              <a:rPr lang="en-US" sz="2000" dirty="0" smtClean="0">
                <a:solidFill>
                  <a:srgbClr val="C00000"/>
                </a:solidFill>
              </a:rPr>
              <a:t>MODE</a:t>
            </a:r>
            <a:r>
              <a:rPr lang="en-US" sz="2000" dirty="0" smtClean="0"/>
              <a:t> et </a:t>
            </a:r>
            <a:r>
              <a:rPr lang="en-US" sz="2000" dirty="0" smtClean="0">
                <a:solidFill>
                  <a:srgbClr val="C00000"/>
                </a:solidFill>
              </a:rPr>
              <a:t>MATE </a:t>
            </a:r>
            <a:r>
              <a:rPr lang="en-US" sz="2000" dirty="0" smtClean="0"/>
              <a:t>: how to use with </a:t>
            </a:r>
            <a:r>
              <a:rPr lang="en-US" sz="2000" dirty="0" smtClean="0">
                <a:solidFill>
                  <a:srgbClr val="C00000"/>
                </a:solidFill>
              </a:rPr>
              <a:t>PASAPAS?</a:t>
            </a:r>
          </a:p>
          <a:p>
            <a:pPr marL="478963" lvl="1" indent="0">
              <a:lnSpc>
                <a:spcPct val="100000"/>
              </a:lnSpc>
              <a:spcBef>
                <a:spcPts val="0"/>
              </a:spcBef>
              <a:buNone/>
            </a:pPr>
            <a:r>
              <a:rPr lang="en-US" b="0" dirty="0" smtClean="0">
                <a:solidFill>
                  <a:srgbClr val="548235"/>
                </a:solidFill>
                <a:sym typeface="Wingdings" panose="05000000000000000000" pitchFamily="2" charset="2"/>
              </a:rPr>
              <a:t>In input</a:t>
            </a:r>
            <a:r>
              <a:rPr lang="en-US" b="0" dirty="0" smtClean="0">
                <a:solidFill>
                  <a:srgbClr val="E7E6E6">
                    <a:lumMod val="50000"/>
                  </a:srgbClr>
                </a:solidFill>
                <a:sym typeface="Wingdings" panose="05000000000000000000" pitchFamily="2" charset="2"/>
              </a:rPr>
              <a:t>: add the CHARGEMENT </a:t>
            </a:r>
            <a:r>
              <a:rPr lang="en-US" b="0" dirty="0" smtClean="0">
                <a:solidFill>
                  <a:srgbClr val="548235"/>
                </a:solidFill>
                <a:sym typeface="Wingdings" panose="05000000000000000000" pitchFamily="2" charset="2"/>
              </a:rPr>
              <a:t>MODE </a:t>
            </a:r>
            <a:r>
              <a:rPr lang="en-US" b="0" dirty="0" smtClean="0">
                <a:solidFill>
                  <a:srgbClr val="E7E6E6">
                    <a:lumMod val="50000"/>
                  </a:srgbClr>
                </a:solidFill>
                <a:sym typeface="Wingdings" panose="05000000000000000000" pitchFamily="2" charset="2"/>
              </a:rPr>
              <a:t>and </a:t>
            </a:r>
            <a:r>
              <a:rPr lang="en-US" b="0" dirty="0" smtClean="0">
                <a:solidFill>
                  <a:srgbClr val="548235"/>
                </a:solidFill>
                <a:sym typeface="Wingdings" panose="05000000000000000000" pitchFamily="2" charset="2"/>
              </a:rPr>
              <a:t>MATE</a:t>
            </a:r>
            <a:r>
              <a:rPr lang="en-US" b="0" dirty="0" smtClean="0">
                <a:solidFill>
                  <a:srgbClr val="E7E6E6">
                    <a:lumMod val="50000"/>
                  </a:srgbClr>
                </a:solidFill>
                <a:sym typeface="Wingdings" panose="05000000000000000000" pitchFamily="2" charset="2"/>
              </a:rPr>
              <a:t> to PASAPAS table</a:t>
            </a:r>
          </a:p>
          <a:p>
            <a:pPr marL="478963" lvl="1" indent="0">
              <a:lnSpc>
                <a:spcPct val="100000"/>
              </a:lnSpc>
              <a:spcBef>
                <a:spcPts val="0"/>
              </a:spcBef>
              <a:buNone/>
              <a:tabLst>
                <a:tab pos="714375" algn="l"/>
                <a:tab pos="2058988" algn="l"/>
              </a:tabLst>
            </a:pPr>
            <a:r>
              <a:rPr lang="en-US" b="0" dirty="0" smtClean="0">
                <a:solidFill>
                  <a:srgbClr val="E7E6E6">
                    <a:lumMod val="50000"/>
                  </a:srgbClr>
                </a:solidFill>
              </a:rPr>
              <a:t>TPAS1		= </a:t>
            </a:r>
            <a:r>
              <a:rPr lang="en-US" b="0" dirty="0" smtClean="0">
                <a:solidFill>
                  <a:srgbClr val="0000CC"/>
                </a:solidFill>
              </a:rPr>
              <a:t>TABLE</a:t>
            </a:r>
            <a:r>
              <a:rPr lang="en-US" b="0" dirty="0" smtClean="0">
                <a:solidFill>
                  <a:srgbClr val="E7E6E6">
                    <a:lumMod val="50000"/>
                  </a:srgbClr>
                </a:solidFill>
              </a:rPr>
              <a:t> ;</a:t>
            </a:r>
          </a:p>
          <a:p>
            <a:pPr marL="478963" lvl="1" indent="0">
              <a:lnSpc>
                <a:spcPct val="100000"/>
              </a:lnSpc>
              <a:spcBef>
                <a:spcPts val="0"/>
              </a:spcBef>
              <a:buNone/>
              <a:tabLst>
                <a:tab pos="714375" algn="l"/>
                <a:tab pos="2058988" algn="l"/>
              </a:tabLst>
            </a:pPr>
            <a:r>
              <a:rPr lang="en-US" b="0" dirty="0" smtClean="0">
                <a:solidFill>
                  <a:srgbClr val="E7E6E6">
                    <a:lumMod val="50000"/>
                  </a:srgbClr>
                </a:solidFill>
              </a:rPr>
              <a:t>TPAS1 . CHARGEMENT 	= </a:t>
            </a:r>
            <a:r>
              <a:rPr lang="en-US" b="0" dirty="0" smtClean="0"/>
              <a:t>CGMOD1 </a:t>
            </a:r>
            <a:r>
              <a:rPr lang="en-US" b="0" dirty="0" smtClean="0">
                <a:solidFill>
                  <a:srgbClr val="0000CC"/>
                </a:solidFill>
              </a:rPr>
              <a:t>ET</a:t>
            </a:r>
            <a:r>
              <a:rPr lang="en-US" b="0" dirty="0" smtClean="0"/>
              <a:t> CGMAT1 </a:t>
            </a:r>
            <a:r>
              <a:rPr lang="en-US" b="0" dirty="0" smtClean="0">
                <a:solidFill>
                  <a:srgbClr val="0000CC"/>
                </a:solidFill>
              </a:rPr>
              <a:t>ET</a:t>
            </a:r>
            <a:r>
              <a:rPr lang="en-US" b="0" dirty="0" smtClean="0"/>
              <a:t> …</a:t>
            </a:r>
          </a:p>
          <a:p>
            <a:pPr marL="478963" lvl="1" indent="0">
              <a:lnSpc>
                <a:spcPct val="100000"/>
              </a:lnSpc>
              <a:spcBef>
                <a:spcPts val="0"/>
              </a:spcBef>
              <a:buNone/>
              <a:tabLst>
                <a:tab pos="714375" algn="l"/>
                <a:tab pos="2058988" algn="l"/>
                <a:tab pos="2151063" algn="l"/>
              </a:tabLst>
            </a:pPr>
            <a:r>
              <a:rPr lang="en-US" b="0" dirty="0" smtClean="0">
                <a:solidFill>
                  <a:srgbClr val="E7E6E6">
                    <a:lumMod val="50000"/>
                  </a:srgbClr>
                </a:solidFill>
              </a:rPr>
              <a:t>TPAS1 . MODELE 			= </a:t>
            </a:r>
            <a:r>
              <a:rPr lang="en-US" b="0" dirty="0" smtClean="0">
                <a:solidFill>
                  <a:srgbClr val="0000CC"/>
                </a:solidFill>
              </a:rPr>
              <a:t>TIRE</a:t>
            </a:r>
            <a:r>
              <a:rPr lang="en-US" b="0" dirty="0" smtClean="0">
                <a:solidFill>
                  <a:srgbClr val="E7E6E6">
                    <a:lumMod val="50000"/>
                  </a:srgbClr>
                </a:solidFill>
              </a:rPr>
              <a:t> </a:t>
            </a:r>
            <a:r>
              <a:rPr lang="en-US" b="0" dirty="0" smtClean="0"/>
              <a:t>CGMOD1 </a:t>
            </a:r>
            <a:r>
              <a:rPr lang="en-US" b="0" dirty="0" smtClean="0">
                <a:solidFill>
                  <a:srgbClr val="548235"/>
                </a:solidFill>
              </a:rPr>
              <a:t>MODE</a:t>
            </a:r>
            <a:r>
              <a:rPr lang="en-US" b="0" dirty="0" smtClean="0"/>
              <a:t> t0 ;</a:t>
            </a:r>
          </a:p>
          <a:p>
            <a:pPr marL="478963" lvl="1" indent="0">
              <a:lnSpc>
                <a:spcPct val="100000"/>
              </a:lnSpc>
              <a:spcBef>
                <a:spcPts val="0"/>
              </a:spcBef>
              <a:buNone/>
              <a:tabLst>
                <a:tab pos="714375" algn="l"/>
                <a:tab pos="2151063" algn="l"/>
                <a:tab pos="2243138" algn="l"/>
              </a:tabLst>
            </a:pPr>
            <a:r>
              <a:rPr lang="en-US" b="0" dirty="0" smtClean="0">
                <a:solidFill>
                  <a:srgbClr val="E7E6E6">
                    <a:lumMod val="50000"/>
                  </a:srgbClr>
                </a:solidFill>
              </a:rPr>
              <a:t>TPAS1 . CARACTERISTIQUES  	= </a:t>
            </a:r>
            <a:r>
              <a:rPr lang="en-US" b="0" dirty="0" smtClean="0">
                <a:solidFill>
                  <a:srgbClr val="0000CC"/>
                </a:solidFill>
              </a:rPr>
              <a:t>TIRE</a:t>
            </a:r>
            <a:r>
              <a:rPr lang="en-US" b="0" dirty="0" smtClean="0">
                <a:solidFill>
                  <a:srgbClr val="E7E6E6">
                    <a:lumMod val="50000"/>
                  </a:srgbClr>
                </a:solidFill>
              </a:rPr>
              <a:t> </a:t>
            </a:r>
            <a:r>
              <a:rPr lang="en-US" b="0" dirty="0" smtClean="0"/>
              <a:t>CGMAT1  </a:t>
            </a:r>
            <a:r>
              <a:rPr lang="en-US" b="0" dirty="0" smtClean="0">
                <a:solidFill>
                  <a:srgbClr val="548235"/>
                </a:solidFill>
              </a:rPr>
              <a:t>MATE</a:t>
            </a:r>
            <a:r>
              <a:rPr lang="en-US" b="0" dirty="0" smtClean="0"/>
              <a:t>   t0 ;</a:t>
            </a:r>
          </a:p>
          <a:p>
            <a:pPr marL="478963" lvl="1" indent="0">
              <a:lnSpc>
                <a:spcPct val="100000"/>
              </a:lnSpc>
              <a:spcBef>
                <a:spcPts val="0"/>
              </a:spcBef>
              <a:buNone/>
              <a:tabLst>
                <a:tab pos="714375" algn="l"/>
              </a:tabLst>
            </a:pPr>
            <a:r>
              <a:rPr lang="en-US" b="0" dirty="0" smtClean="0">
                <a:solidFill>
                  <a:srgbClr val="E7E6E6">
                    <a:lumMod val="50000"/>
                  </a:srgbClr>
                </a:solidFill>
              </a:rPr>
              <a:t>…</a:t>
            </a:r>
          </a:p>
          <a:p>
            <a:pPr marL="478963" lvl="1" indent="0">
              <a:lnSpc>
                <a:spcPct val="100000"/>
              </a:lnSpc>
              <a:spcBef>
                <a:spcPts val="0"/>
              </a:spcBef>
              <a:buNone/>
              <a:tabLst>
                <a:tab pos="714375" algn="l"/>
              </a:tabLst>
            </a:pPr>
            <a:endParaRPr lang="en-US" sz="1100" b="0" dirty="0" smtClean="0">
              <a:solidFill>
                <a:srgbClr val="E7E6E6">
                  <a:lumMod val="50000"/>
                </a:srgbClr>
              </a:solidFill>
            </a:endParaRPr>
          </a:p>
          <a:p>
            <a:pPr marL="478963" lvl="1" indent="0">
              <a:lnSpc>
                <a:spcPct val="100000"/>
              </a:lnSpc>
              <a:spcBef>
                <a:spcPts val="0"/>
              </a:spcBef>
              <a:buNone/>
            </a:pPr>
            <a:r>
              <a:rPr lang="en-US" dirty="0">
                <a:solidFill>
                  <a:srgbClr val="548235"/>
                </a:solidFill>
                <a:sym typeface="Wingdings" panose="05000000000000000000" pitchFamily="2" charset="2"/>
              </a:rPr>
              <a:t>In </a:t>
            </a:r>
            <a:r>
              <a:rPr lang="en-US" dirty="0" smtClean="0">
                <a:solidFill>
                  <a:srgbClr val="548235"/>
                </a:solidFill>
                <a:sym typeface="Wingdings" panose="05000000000000000000" pitchFamily="2" charset="2"/>
              </a:rPr>
              <a:t>outputs</a:t>
            </a:r>
            <a:r>
              <a:rPr lang="en-US" b="0" dirty="0" smtClean="0">
                <a:solidFill>
                  <a:srgbClr val="E7E6E6">
                    <a:lumMod val="50000"/>
                  </a:srgbClr>
                </a:solidFill>
                <a:sym typeface="Wingdings" panose="05000000000000000000" pitchFamily="2" charset="2"/>
              </a:rPr>
              <a:t>: new output index TAB1.</a:t>
            </a:r>
            <a:r>
              <a:rPr lang="en-US" b="0" dirty="0" smtClean="0">
                <a:solidFill>
                  <a:srgbClr val="548235"/>
                </a:solidFill>
                <a:sym typeface="Wingdings" panose="05000000000000000000" pitchFamily="2" charset="2"/>
              </a:rPr>
              <a:t>MODELES</a:t>
            </a:r>
            <a:r>
              <a:rPr lang="en-US" b="0" dirty="0" smtClean="0">
                <a:solidFill>
                  <a:srgbClr val="E7E6E6">
                    <a:lumMod val="50000"/>
                  </a:srgbClr>
                </a:solidFill>
                <a:sym typeface="Wingdings" panose="05000000000000000000" pitchFamily="2" charset="2"/>
              </a:rPr>
              <a:t> = models used at the corresponding time steps.</a:t>
            </a:r>
          </a:p>
          <a:p>
            <a:pPr marL="478963" lvl="1" indent="0">
              <a:lnSpc>
                <a:spcPct val="100000"/>
              </a:lnSpc>
              <a:spcBef>
                <a:spcPts val="0"/>
              </a:spcBef>
              <a:buNone/>
            </a:pPr>
            <a:r>
              <a:rPr lang="en-US" b="0" dirty="0" smtClean="0">
                <a:solidFill>
                  <a:srgbClr val="E7E6E6">
                    <a:lumMod val="50000"/>
                  </a:srgbClr>
                </a:solidFill>
                <a:sym typeface="Wingdings" panose="05000000000000000000" pitchFamily="2" charset="2"/>
              </a:rPr>
              <a:t>MODi1     = TPAS1 . MODELES . i1 ;</a:t>
            </a:r>
          </a:p>
          <a:p>
            <a:pPr marL="478963" lvl="1" indent="0">
              <a:lnSpc>
                <a:spcPct val="100000"/>
              </a:lnSpc>
              <a:spcBef>
                <a:spcPts val="0"/>
              </a:spcBef>
              <a:buNone/>
            </a:pPr>
            <a:r>
              <a:rPr lang="en-US" b="0" dirty="0" smtClean="0">
                <a:solidFill>
                  <a:srgbClr val="E7E6E6">
                    <a:lumMod val="50000"/>
                  </a:srgbClr>
                </a:solidFill>
                <a:sym typeface="Wingdings" panose="05000000000000000000" pitchFamily="2" charset="2"/>
              </a:rPr>
              <a:t>SIGi1         = TPAS1 . CONTRAINTES . i1 ;</a:t>
            </a:r>
          </a:p>
          <a:p>
            <a:pPr marL="478963" lvl="1" indent="0">
              <a:lnSpc>
                <a:spcPct val="100000"/>
              </a:lnSpc>
              <a:spcBef>
                <a:spcPts val="0"/>
              </a:spcBef>
              <a:buNone/>
            </a:pPr>
            <a:r>
              <a:rPr lang="en-US" b="0" dirty="0" smtClean="0">
                <a:solidFill>
                  <a:srgbClr val="0000CC"/>
                </a:solidFill>
                <a:sym typeface="Wingdings" panose="05000000000000000000" pitchFamily="2" charset="2"/>
              </a:rPr>
              <a:t>TRAC</a:t>
            </a:r>
            <a:r>
              <a:rPr lang="en-US" b="0" dirty="0" smtClean="0">
                <a:solidFill>
                  <a:srgbClr val="E7E6E6">
                    <a:lumMod val="50000"/>
                  </a:srgbClr>
                </a:solidFill>
                <a:sym typeface="Wingdings" panose="05000000000000000000" pitchFamily="2" charset="2"/>
              </a:rPr>
              <a:t> SIGi1 MODi1 ;</a:t>
            </a:r>
          </a:p>
          <a:p>
            <a:pPr marL="478963" lvl="1" indent="0">
              <a:lnSpc>
                <a:spcPct val="100000"/>
              </a:lnSpc>
              <a:spcBef>
                <a:spcPts val="0"/>
              </a:spcBef>
              <a:buNone/>
            </a:pPr>
            <a:endParaRPr lang="en-US" b="0" dirty="0" smtClean="0">
              <a:solidFill>
                <a:srgbClr val="E7E6E6">
                  <a:lumMod val="50000"/>
                </a:srgbClr>
              </a:solidFill>
              <a:sym typeface="Wingdings" panose="05000000000000000000" pitchFamily="2" charset="2"/>
            </a:endParaRPr>
          </a:p>
          <a:p>
            <a:pPr marL="478963" lvl="1" indent="0">
              <a:lnSpc>
                <a:spcPct val="100000"/>
              </a:lnSpc>
              <a:spcBef>
                <a:spcPts val="0"/>
              </a:spcBef>
              <a:buNone/>
            </a:pPr>
            <a:r>
              <a:rPr lang="en-US" b="0" dirty="0" smtClean="0">
                <a:solidFill>
                  <a:srgbClr val="E7E6E6">
                    <a:lumMod val="50000"/>
                  </a:srgbClr>
                </a:solidFill>
                <a:sym typeface="Wingdings" panose="05000000000000000000" pitchFamily="2" charset="2"/>
              </a:rPr>
              <a:t>To get the mesh belonging on the model:</a:t>
            </a:r>
          </a:p>
          <a:p>
            <a:pPr marL="478963" lvl="1" indent="0">
              <a:lnSpc>
                <a:spcPct val="100000"/>
              </a:lnSpc>
              <a:spcBef>
                <a:spcPts val="0"/>
              </a:spcBef>
              <a:buNone/>
            </a:pPr>
            <a:r>
              <a:rPr lang="en-US" b="0" dirty="0" smtClean="0">
                <a:solidFill>
                  <a:srgbClr val="E7E6E6">
                    <a:lumMod val="50000"/>
                  </a:srgbClr>
                </a:solidFill>
                <a:sym typeface="Wingdings" panose="05000000000000000000" pitchFamily="2" charset="2"/>
              </a:rPr>
              <a:t>GEOi1       = </a:t>
            </a:r>
            <a:r>
              <a:rPr lang="en-US" b="0" dirty="0" smtClean="0">
                <a:solidFill>
                  <a:srgbClr val="0000CC"/>
                </a:solidFill>
                <a:sym typeface="Wingdings" panose="05000000000000000000" pitchFamily="2" charset="2"/>
              </a:rPr>
              <a:t>EXTR</a:t>
            </a:r>
            <a:r>
              <a:rPr lang="en-US" b="0" dirty="0" smtClean="0">
                <a:solidFill>
                  <a:srgbClr val="E7E6E6">
                    <a:lumMod val="50000"/>
                  </a:srgbClr>
                </a:solidFill>
                <a:sym typeface="Wingdings" panose="05000000000000000000" pitchFamily="2" charset="2"/>
              </a:rPr>
              <a:t> MODi1 </a:t>
            </a:r>
            <a:r>
              <a:rPr lang="en-US" b="0" dirty="0" smtClean="0">
                <a:solidFill>
                  <a:srgbClr val="548235"/>
                </a:solidFill>
                <a:sym typeface="Wingdings" panose="05000000000000000000" pitchFamily="2" charset="2"/>
              </a:rPr>
              <a:t>MAIL</a:t>
            </a:r>
            <a:r>
              <a:rPr lang="en-US" b="0" dirty="0" smtClean="0">
                <a:solidFill>
                  <a:srgbClr val="E7E6E6">
                    <a:lumMod val="50000"/>
                  </a:srgbClr>
                </a:solidFill>
                <a:sym typeface="Wingdings" panose="05000000000000000000" pitchFamily="2" charset="2"/>
              </a:rPr>
              <a:t> ;</a:t>
            </a:r>
          </a:p>
          <a:p>
            <a:pPr marL="478963" lvl="1" indent="0">
              <a:lnSpc>
                <a:spcPct val="100000"/>
              </a:lnSpc>
              <a:spcBef>
                <a:spcPts val="0"/>
              </a:spcBef>
              <a:buNone/>
            </a:pPr>
            <a:r>
              <a:rPr lang="en-US" b="0" dirty="0" smtClean="0">
                <a:solidFill>
                  <a:srgbClr val="E7E6E6">
                    <a:lumMod val="50000"/>
                  </a:srgbClr>
                </a:solidFill>
                <a:sym typeface="Wingdings" panose="05000000000000000000" pitchFamily="2" charset="2"/>
              </a:rPr>
              <a:t>DEPi1        = TPAS1 . DEPLACEMENTS . i1 ;</a:t>
            </a:r>
          </a:p>
          <a:p>
            <a:pPr marL="478963" lvl="1" indent="0">
              <a:lnSpc>
                <a:spcPct val="100000"/>
              </a:lnSpc>
              <a:spcBef>
                <a:spcPts val="0"/>
              </a:spcBef>
              <a:buNone/>
            </a:pPr>
            <a:r>
              <a:rPr lang="en-US" b="0" dirty="0" smtClean="0">
                <a:solidFill>
                  <a:srgbClr val="0000CC"/>
                </a:solidFill>
                <a:sym typeface="Wingdings" panose="05000000000000000000" pitchFamily="2" charset="2"/>
              </a:rPr>
              <a:t>TRAC</a:t>
            </a:r>
            <a:r>
              <a:rPr lang="en-US" b="0" dirty="0" smtClean="0">
                <a:solidFill>
                  <a:srgbClr val="E7E6E6">
                    <a:lumMod val="50000"/>
                  </a:srgbClr>
                </a:solidFill>
                <a:sym typeface="Wingdings" panose="05000000000000000000" pitchFamily="2" charset="2"/>
              </a:rPr>
              <a:t> DEPi1 GEOi1</a:t>
            </a:r>
          </a:p>
          <a:p>
            <a:pPr marL="478963" lvl="1" indent="0">
              <a:lnSpc>
                <a:spcPct val="100000"/>
              </a:lnSpc>
              <a:spcBef>
                <a:spcPts val="0"/>
              </a:spcBef>
              <a:buNone/>
            </a:pPr>
            <a:endParaRPr lang="en-US" b="0" dirty="0" smtClean="0">
              <a:solidFill>
                <a:srgbClr val="E7E6E6">
                  <a:lumMod val="50000"/>
                </a:srgbClr>
              </a:solidFill>
              <a:sym typeface="Wingdings" panose="05000000000000000000" pitchFamily="2" charset="2"/>
            </a:endParaRPr>
          </a:p>
          <a:p>
            <a:pPr marL="478963" lvl="1" indent="0">
              <a:lnSpc>
                <a:spcPct val="100000"/>
              </a:lnSpc>
              <a:spcBef>
                <a:spcPts val="0"/>
              </a:spcBef>
              <a:buNone/>
            </a:pPr>
            <a:r>
              <a:rPr lang="en-US" b="0" dirty="0" smtClean="0">
                <a:solidFill>
                  <a:srgbClr val="548235"/>
                </a:solidFill>
                <a:sym typeface="Wingdings" panose="05000000000000000000" pitchFamily="2" charset="2"/>
              </a:rPr>
              <a:t>Remark</a:t>
            </a:r>
            <a:r>
              <a:rPr lang="en-US" b="0" dirty="0" smtClean="0">
                <a:solidFill>
                  <a:srgbClr val="E7E6E6">
                    <a:lumMod val="50000"/>
                  </a:srgbClr>
                </a:solidFill>
                <a:sym typeface="Wingdings" panose="05000000000000000000" pitchFamily="2" charset="2"/>
              </a:rPr>
              <a:t>:</a:t>
            </a:r>
          </a:p>
          <a:p>
            <a:pPr marL="478963" lvl="1" indent="0">
              <a:lnSpc>
                <a:spcPct val="100000"/>
              </a:lnSpc>
              <a:spcBef>
                <a:spcPts val="0"/>
              </a:spcBef>
              <a:buNone/>
            </a:pPr>
            <a:r>
              <a:rPr lang="en-US" b="0" dirty="0" smtClean="0">
                <a:solidFill>
                  <a:srgbClr val="E7E6E6">
                    <a:lumMod val="50000"/>
                  </a:srgbClr>
                </a:solidFill>
                <a:sym typeface="Wingdings" panose="05000000000000000000" pitchFamily="2" charset="2"/>
              </a:rPr>
              <a:t>With a thermal model concatenating conduction + convection + …  GEOi1 does not contains only solid elements</a:t>
            </a:r>
          </a:p>
          <a:p>
            <a:pPr marL="478963" lvl="1" indent="0">
              <a:lnSpc>
                <a:spcPct val="100000"/>
              </a:lnSpc>
              <a:spcBef>
                <a:spcPts val="0"/>
              </a:spcBef>
              <a:buNone/>
            </a:pPr>
            <a:r>
              <a:rPr lang="en-US" b="0" dirty="0" smtClean="0">
                <a:solidFill>
                  <a:srgbClr val="E7E6E6">
                    <a:lumMod val="50000"/>
                  </a:srgbClr>
                </a:solidFill>
                <a:sym typeface="Wingdings" panose="05000000000000000000" pitchFamily="2" charset="2"/>
              </a:rPr>
              <a:t>GEOi1       = (</a:t>
            </a:r>
            <a:r>
              <a:rPr lang="en-US" b="0" dirty="0" smtClean="0">
                <a:solidFill>
                  <a:srgbClr val="0000CC"/>
                </a:solidFill>
                <a:sym typeface="Wingdings" panose="05000000000000000000" pitchFamily="2" charset="2"/>
              </a:rPr>
              <a:t>EXTR</a:t>
            </a:r>
            <a:r>
              <a:rPr lang="en-US" b="0" dirty="0" smtClean="0">
                <a:solidFill>
                  <a:srgbClr val="E7E6E6">
                    <a:lumMod val="50000"/>
                  </a:srgbClr>
                </a:solidFill>
                <a:sym typeface="Wingdings" panose="05000000000000000000" pitchFamily="2" charset="2"/>
              </a:rPr>
              <a:t> MODi1 </a:t>
            </a:r>
            <a:r>
              <a:rPr lang="en-US" b="0" dirty="0" smtClean="0">
                <a:solidFill>
                  <a:srgbClr val="548235"/>
                </a:solidFill>
                <a:sym typeface="Wingdings" panose="05000000000000000000" pitchFamily="2" charset="2"/>
              </a:rPr>
              <a:t>MATE </a:t>
            </a:r>
            <a:r>
              <a:rPr lang="en-US" b="0" dirty="0" smtClean="0">
                <a:sym typeface="Wingdings" panose="05000000000000000000" pitchFamily="2" charset="2"/>
              </a:rPr>
              <a:t>CONDUCTION</a:t>
            </a:r>
            <a:r>
              <a:rPr lang="en-US" b="0" dirty="0" smtClean="0">
                <a:solidFill>
                  <a:srgbClr val="E7E6E6">
                    <a:lumMod val="50000"/>
                  </a:srgbClr>
                </a:solidFill>
                <a:sym typeface="Wingdings" panose="05000000000000000000" pitchFamily="2" charset="2"/>
              </a:rPr>
              <a:t>) </a:t>
            </a:r>
            <a:r>
              <a:rPr lang="en-US" b="0" dirty="0" smtClean="0">
                <a:solidFill>
                  <a:srgbClr val="0000CC"/>
                </a:solidFill>
                <a:sym typeface="Wingdings" panose="05000000000000000000" pitchFamily="2" charset="2"/>
              </a:rPr>
              <a:t>EXTR</a:t>
            </a:r>
            <a:r>
              <a:rPr lang="en-US" b="0" dirty="0" smtClean="0">
                <a:solidFill>
                  <a:srgbClr val="E7E6E6">
                    <a:lumMod val="50000"/>
                  </a:srgbClr>
                </a:solidFill>
                <a:sym typeface="Wingdings" panose="05000000000000000000" pitchFamily="2" charset="2"/>
              </a:rPr>
              <a:t> </a:t>
            </a:r>
            <a:r>
              <a:rPr lang="en-US" b="0" dirty="0" smtClean="0">
                <a:solidFill>
                  <a:srgbClr val="548235"/>
                </a:solidFill>
                <a:sym typeface="Wingdings" panose="05000000000000000000" pitchFamily="2" charset="2"/>
              </a:rPr>
              <a:t>MAIL</a:t>
            </a:r>
            <a:r>
              <a:rPr lang="en-US" b="0" dirty="0" smtClean="0">
                <a:solidFill>
                  <a:srgbClr val="E7E6E6">
                    <a:lumMod val="50000"/>
                  </a:srgbClr>
                </a:solidFill>
                <a:sym typeface="Wingdings" panose="05000000000000000000" pitchFamily="2" charset="2"/>
              </a:rPr>
              <a:t> ;</a:t>
            </a:r>
            <a:endParaRPr lang="en-US" b="0" dirty="0">
              <a:solidFill>
                <a:srgbClr val="E7E6E6">
                  <a:lumMod val="50000"/>
                </a:srgbClr>
              </a:solidFill>
              <a:sym typeface="Wingdings" panose="05000000000000000000" pitchFamily="2" charset="2"/>
            </a:endParaRPr>
          </a:p>
        </p:txBody>
      </p:sp>
    </p:spTree>
    <p:extLst>
      <p:ext uri="{BB962C8B-B14F-4D97-AF65-F5344CB8AC3E}">
        <p14:creationId xmlns:p14="http://schemas.microsoft.com/office/powerpoint/2010/main" val="2781117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39</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05970"/>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File </a:t>
            </a:r>
            <a:r>
              <a:rPr lang="en-US" sz="2000" dirty="0" smtClean="0">
                <a:solidFill>
                  <a:srgbClr val="C00000"/>
                </a:solidFill>
              </a:rPr>
              <a:t>waam1_formation.dgibi : </a:t>
            </a:r>
            <a:r>
              <a:rPr lang="en-US" sz="2000" dirty="0"/>
              <a:t>PASAPAS table</a:t>
            </a:r>
            <a:endParaRPr lang="en-US" sz="2000" u="sng" dirty="0"/>
          </a:p>
        </p:txBody>
      </p:sp>
      <p:pic>
        <p:nvPicPr>
          <p:cNvPr id="4" name="Image 3"/>
          <p:cNvPicPr>
            <a:picLocks noChangeAspect="1"/>
          </p:cNvPicPr>
          <p:nvPr/>
        </p:nvPicPr>
        <p:blipFill>
          <a:blip r:embed="rId2"/>
          <a:stretch>
            <a:fillRect/>
          </a:stretch>
        </p:blipFill>
        <p:spPr>
          <a:xfrm>
            <a:off x="1476588" y="1800528"/>
            <a:ext cx="7200000" cy="3258000"/>
          </a:xfrm>
          <a:prstGeom prst="rect">
            <a:avLst/>
          </a:prstGeom>
        </p:spPr>
      </p:pic>
      <p:sp>
        <p:nvSpPr>
          <p:cNvPr id="12" name="Rectangle 11"/>
          <p:cNvSpPr/>
          <p:nvPr/>
        </p:nvSpPr>
        <p:spPr>
          <a:xfrm>
            <a:off x="1166949" y="3762103"/>
            <a:ext cx="5146765" cy="4876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èche droite 12"/>
          <p:cNvSpPr/>
          <p:nvPr/>
        </p:nvSpPr>
        <p:spPr>
          <a:xfrm>
            <a:off x="881100" y="2809921"/>
            <a:ext cx="545566" cy="998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Main functionalities taught</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90463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Modelling</a:t>
            </a:r>
          </a:p>
          <a:p>
            <a:pPr lvl="1"/>
            <a:r>
              <a:rPr lang="en-US" sz="1800" b="0" dirty="0" smtClean="0"/>
              <a:t>Procedure </a:t>
            </a:r>
            <a:r>
              <a:rPr lang="en-US" sz="1800" b="0" dirty="0" smtClean="0">
                <a:solidFill>
                  <a:srgbClr val="C00000"/>
                </a:solidFill>
              </a:rPr>
              <a:t>BIBLIO</a:t>
            </a:r>
            <a:r>
              <a:rPr lang="en-US" sz="1800" b="0" dirty="0" smtClean="0"/>
              <a:t> : how to get material data</a:t>
            </a:r>
          </a:p>
          <a:p>
            <a:pPr lvl="1"/>
            <a:r>
              <a:rPr lang="en-US" sz="1800" b="0" dirty="0" smtClean="0"/>
              <a:t>Procedure </a:t>
            </a:r>
            <a:r>
              <a:rPr lang="en-US" sz="1800" b="0" dirty="0" smtClean="0">
                <a:solidFill>
                  <a:srgbClr val="C00000"/>
                </a:solidFill>
              </a:rPr>
              <a:t>SOUDAGE</a:t>
            </a:r>
            <a:r>
              <a:rPr lang="en-US" sz="1800" b="0" dirty="0" smtClean="0"/>
              <a:t> </a:t>
            </a:r>
            <a:r>
              <a:rPr lang="en-US" sz="1800" dirty="0"/>
              <a:t>: how </a:t>
            </a:r>
            <a:r>
              <a:rPr lang="en-US" sz="1800" dirty="0" smtClean="0"/>
              <a:t>to </a:t>
            </a:r>
            <a:r>
              <a:rPr lang="en-US" sz="1800" b="0" dirty="0" smtClean="0"/>
              <a:t>define a </a:t>
            </a:r>
            <a:r>
              <a:rPr lang="en-US" sz="1800" dirty="0" smtClean="0"/>
              <a:t>manufacturing sequence</a:t>
            </a:r>
            <a:endParaRPr lang="en-US" sz="1800" b="0" dirty="0" smtClean="0"/>
          </a:p>
          <a:p>
            <a:pPr lvl="1"/>
            <a:r>
              <a:rPr lang="en-US" sz="1800" dirty="0" smtClean="0"/>
              <a:t>Procedure </a:t>
            </a:r>
            <a:r>
              <a:rPr lang="en-US" sz="1800" dirty="0" smtClean="0">
                <a:solidFill>
                  <a:srgbClr val="C00000"/>
                </a:solidFill>
              </a:rPr>
              <a:t>WAAM</a:t>
            </a:r>
            <a:r>
              <a:rPr lang="en-US" sz="1800" dirty="0" smtClean="0"/>
              <a:t> : </a:t>
            </a:r>
            <a:r>
              <a:rPr lang="en-US" sz="1800" dirty="0"/>
              <a:t>how </a:t>
            </a:r>
            <a:r>
              <a:rPr lang="en-US" sz="1800" dirty="0" smtClean="0"/>
              <a:t>to mesh </a:t>
            </a:r>
            <a:r>
              <a:rPr lang="en-US" sz="1800" dirty="0"/>
              <a:t>a manufacturing </a:t>
            </a:r>
            <a:r>
              <a:rPr lang="en-US" sz="1800" dirty="0" smtClean="0"/>
              <a:t>sequence</a:t>
            </a:r>
          </a:p>
          <a:p>
            <a:pPr lvl="1"/>
            <a:r>
              <a:rPr lang="en-US" sz="1800" dirty="0" smtClean="0"/>
              <a:t>How to </a:t>
            </a:r>
            <a:r>
              <a:rPr lang="en-US" sz="1800" dirty="0"/>
              <a:t>define</a:t>
            </a:r>
            <a:r>
              <a:rPr lang="en-US" sz="1800" dirty="0" smtClean="0">
                <a:solidFill>
                  <a:srgbClr val="C00000"/>
                </a:solidFill>
              </a:rPr>
              <a:t> time evolutive Cast3M models </a:t>
            </a:r>
            <a:r>
              <a:rPr lang="en-US" sz="1800" dirty="0" smtClean="0"/>
              <a:t>(MODE) as </a:t>
            </a:r>
            <a:r>
              <a:rPr lang="en-US" sz="1800" dirty="0" smtClean="0">
                <a:solidFill>
                  <a:srgbClr val="C00000"/>
                </a:solidFill>
              </a:rPr>
              <a:t>CHARGEMENT</a:t>
            </a:r>
            <a:r>
              <a:rPr lang="en-US" sz="1800" dirty="0" smtClean="0"/>
              <a:t> type objects,</a:t>
            </a:r>
            <a:br>
              <a:rPr lang="en-US" sz="1800" dirty="0" smtClean="0"/>
            </a:br>
            <a:r>
              <a:rPr lang="en-US" sz="1800" dirty="0" smtClean="0"/>
              <a:t>and their </a:t>
            </a:r>
            <a:r>
              <a:rPr lang="en-US" sz="1800" dirty="0" smtClean="0">
                <a:solidFill>
                  <a:srgbClr val="C00000"/>
                </a:solidFill>
              </a:rPr>
              <a:t>characteristics</a:t>
            </a:r>
            <a:r>
              <a:rPr lang="en-US" sz="1800" dirty="0" smtClean="0"/>
              <a:t> (MATE)</a:t>
            </a:r>
          </a:p>
          <a:p>
            <a:pPr lvl="1"/>
            <a:r>
              <a:rPr lang="en-US" sz="1800" dirty="0" smtClean="0"/>
              <a:t>How </a:t>
            </a:r>
            <a:r>
              <a:rPr lang="en-US" sz="1800" dirty="0"/>
              <a:t>to define </a:t>
            </a:r>
            <a:r>
              <a:rPr lang="en-US" sz="1800" dirty="0" smtClean="0"/>
              <a:t>a </a:t>
            </a:r>
            <a:r>
              <a:rPr lang="en-US" sz="1800" dirty="0">
                <a:solidFill>
                  <a:srgbClr val="C00000"/>
                </a:solidFill>
              </a:rPr>
              <a:t>heat source model </a:t>
            </a:r>
            <a:r>
              <a:rPr lang="en-US" sz="1800" dirty="0" smtClean="0"/>
              <a:t>as a </a:t>
            </a:r>
            <a:r>
              <a:rPr lang="en-US" sz="1800" dirty="0">
                <a:solidFill>
                  <a:srgbClr val="C00000"/>
                </a:solidFill>
              </a:rPr>
              <a:t>mobile</a:t>
            </a:r>
            <a:r>
              <a:rPr lang="en-US" sz="1800" dirty="0" smtClean="0">
                <a:solidFill>
                  <a:srgbClr val="C00000"/>
                </a:solidFill>
              </a:rPr>
              <a:t>, Gaussian </a:t>
            </a:r>
            <a:r>
              <a:rPr lang="en-US" sz="1800" dirty="0">
                <a:solidFill>
                  <a:srgbClr val="C00000"/>
                </a:solidFill>
              </a:rPr>
              <a:t>distribution</a:t>
            </a:r>
          </a:p>
          <a:p>
            <a:pPr lvl="1"/>
            <a:r>
              <a:rPr lang="en-US" sz="1800" dirty="0" smtClean="0"/>
              <a:t>How to reset plastic hardening after material fusion : </a:t>
            </a:r>
            <a:r>
              <a:rPr lang="en-US" sz="1800" dirty="0" smtClean="0">
                <a:solidFill>
                  <a:srgbClr val="C00000"/>
                </a:solidFill>
              </a:rPr>
              <a:t>FUSION model option</a:t>
            </a:r>
          </a:p>
          <a:p>
            <a:pPr>
              <a:spcBef>
                <a:spcPts val="524"/>
              </a:spcBef>
            </a:pPr>
            <a:endParaRPr lang="en-US" sz="2000" b="0" dirty="0" smtClean="0"/>
          </a:p>
          <a:p>
            <a:pPr>
              <a:spcBef>
                <a:spcPts val="524"/>
              </a:spcBef>
            </a:pPr>
            <a:r>
              <a:rPr lang="en-US" sz="2000" dirty="0" smtClean="0"/>
              <a:t>Solver</a:t>
            </a:r>
            <a:endParaRPr lang="en-US" b="0" dirty="0" smtClean="0"/>
          </a:p>
          <a:p>
            <a:pPr lvl="1"/>
            <a:r>
              <a:rPr lang="en-US" sz="1800" b="0" dirty="0" smtClean="0"/>
              <a:t>Procedure </a:t>
            </a:r>
            <a:r>
              <a:rPr lang="en-US" sz="1800" b="0" dirty="0" smtClean="0">
                <a:solidFill>
                  <a:srgbClr val="C00000"/>
                </a:solidFill>
              </a:rPr>
              <a:t>PASAPAS</a:t>
            </a:r>
          </a:p>
          <a:p>
            <a:endParaRPr lang="en-US" sz="2000" b="0" dirty="0" smtClean="0"/>
          </a:p>
          <a:p>
            <a:pPr>
              <a:spcBef>
                <a:spcPts val="524"/>
              </a:spcBef>
            </a:pPr>
            <a:r>
              <a:rPr lang="en-US" sz="2000" dirty="0" smtClean="0"/>
              <a:t>Post-treatment</a:t>
            </a:r>
            <a:endParaRPr lang="en-US" sz="2000" b="0" dirty="0" smtClean="0"/>
          </a:p>
          <a:p>
            <a:pPr lvl="1"/>
            <a:r>
              <a:rPr lang="en-US" sz="1800" dirty="0" smtClean="0"/>
              <a:t>Procedure </a:t>
            </a:r>
            <a:r>
              <a:rPr lang="en-US" sz="1800" dirty="0" smtClean="0">
                <a:solidFill>
                  <a:srgbClr val="C00000"/>
                </a:solidFill>
              </a:rPr>
              <a:t>EXPLORER</a:t>
            </a:r>
          </a:p>
          <a:p>
            <a:pPr lvl="1"/>
            <a:r>
              <a:rPr lang="en-US" sz="1800" b="0" dirty="0" smtClean="0">
                <a:solidFill>
                  <a:srgbClr val="C00000"/>
                </a:solidFill>
              </a:rPr>
              <a:t>PASAPAS results table analysis</a:t>
            </a:r>
            <a:endParaRPr lang="en-US" sz="1800" b="0" dirty="0">
              <a:solidFill>
                <a:srgbClr val="C00000"/>
              </a:solidFill>
            </a:endParaRPr>
          </a:p>
        </p:txBody>
      </p:sp>
    </p:spTree>
    <p:extLst>
      <p:ext uri="{BB962C8B-B14F-4D97-AF65-F5344CB8AC3E}">
        <p14:creationId xmlns:p14="http://schemas.microsoft.com/office/powerpoint/2010/main" val="2817698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40</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2250065"/>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Continuation of the file </a:t>
            </a:r>
            <a:r>
              <a:rPr lang="en-US" sz="2000" dirty="0" smtClean="0">
                <a:solidFill>
                  <a:srgbClr val="C00000"/>
                </a:solidFill>
              </a:rPr>
              <a:t>waam1_formation.dgibi :</a:t>
            </a:r>
          </a:p>
          <a:p>
            <a:pPr>
              <a:spcBef>
                <a:spcPts val="524"/>
              </a:spcBef>
            </a:pPr>
            <a:r>
              <a:rPr lang="en-US" sz="2000" dirty="0" smtClean="0">
                <a:solidFill>
                  <a:srgbClr val="C00000"/>
                </a:solidFill>
              </a:rPr>
              <a:t>RESOLUTION with PASAPAS procedure</a:t>
            </a:r>
            <a:endParaRPr lang="en-US" sz="2000" u="sng" dirty="0" smtClean="0">
              <a:solidFill>
                <a:srgbClr val="C00000"/>
              </a:solidFill>
            </a:endParaRPr>
          </a:p>
          <a:p>
            <a:pPr marL="478963" lvl="1" indent="0">
              <a:buNone/>
            </a:pPr>
            <a:r>
              <a:rPr lang="en-US" sz="1800" dirty="0" smtClean="0"/>
              <a:t>Type:</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r>
              <a:rPr lang="en-US" sz="1800" dirty="0" smtClean="0"/>
              <a:t>The program continues and resolution starts.</a:t>
            </a:r>
          </a:p>
          <a:p>
            <a:pPr marL="478963" lvl="1" indent="0">
              <a:buNone/>
            </a:pPr>
            <a:endParaRPr lang="en-US" sz="1800" dirty="0" smtClean="0"/>
          </a:p>
          <a:p>
            <a:pPr marL="478963" lvl="1" indent="0">
              <a:buNone/>
            </a:pPr>
            <a:r>
              <a:rPr lang="en-US" sz="1800" dirty="0" smtClean="0"/>
              <a:t>Stop it by pressing: </a:t>
            </a:r>
            <a:r>
              <a:rPr lang="en-US" sz="1800" dirty="0" smtClean="0">
                <a:solidFill>
                  <a:schemeClr val="accent2"/>
                </a:solidFill>
              </a:rPr>
              <a:t>CTRL + C</a:t>
            </a:r>
          </a:p>
        </p:txBody>
      </p:sp>
      <p:pic>
        <p:nvPicPr>
          <p:cNvPr id="5" name="Image 4"/>
          <p:cNvPicPr>
            <a:picLocks noChangeAspect="1"/>
          </p:cNvPicPr>
          <p:nvPr/>
        </p:nvPicPr>
        <p:blipFill rotWithShape="1">
          <a:blip r:embed="rId2"/>
          <a:srcRect r="42140"/>
          <a:stretch/>
        </p:blipFill>
        <p:spPr>
          <a:xfrm>
            <a:off x="6991256" y="183579"/>
            <a:ext cx="4165932" cy="6433572"/>
          </a:xfrm>
          <a:prstGeom prst="rect">
            <a:avLst/>
          </a:prstGeom>
        </p:spPr>
      </p:pic>
    </p:spTree>
    <p:extLst>
      <p:ext uri="{BB962C8B-B14F-4D97-AF65-F5344CB8AC3E}">
        <p14:creationId xmlns:p14="http://schemas.microsoft.com/office/powerpoint/2010/main" val="403228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41</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531407"/>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waam1_formation.dgibi :</a:t>
            </a:r>
          </a:p>
          <a:p>
            <a:pPr marL="478963" lvl="1" indent="0">
              <a:buNone/>
            </a:pPr>
            <a:r>
              <a:rPr lang="en-US" sz="1800" dirty="0" smtClean="0"/>
              <a:t>Type:</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r>
              <a:rPr lang="en-US" sz="1800" dirty="0" smtClean="0"/>
              <a:t>The program restore the saved results from</a:t>
            </a:r>
            <a:br>
              <a:rPr lang="en-US" sz="1800" dirty="0" smtClean="0"/>
            </a:br>
            <a:r>
              <a:rPr lang="en-US" sz="1800" dirty="0" smtClean="0"/>
              <a:t>the saved file.</a:t>
            </a:r>
          </a:p>
        </p:txBody>
      </p:sp>
      <p:pic>
        <p:nvPicPr>
          <p:cNvPr id="4" name="Image 3"/>
          <p:cNvPicPr>
            <a:picLocks noChangeAspect="1"/>
          </p:cNvPicPr>
          <p:nvPr/>
        </p:nvPicPr>
        <p:blipFill rotWithShape="1">
          <a:blip r:embed="rId2"/>
          <a:srcRect r="32395"/>
          <a:stretch/>
        </p:blipFill>
        <p:spPr>
          <a:xfrm>
            <a:off x="6579347" y="183579"/>
            <a:ext cx="4867588" cy="6438604"/>
          </a:xfrm>
          <a:prstGeom prst="rect">
            <a:avLst/>
          </a:prstGeom>
        </p:spPr>
      </p:pic>
      <p:pic>
        <p:nvPicPr>
          <p:cNvPr id="7" name="Image 6"/>
          <p:cNvPicPr>
            <a:picLocks noChangeAspect="1"/>
          </p:cNvPicPr>
          <p:nvPr/>
        </p:nvPicPr>
        <p:blipFill rotWithShape="1">
          <a:blip r:embed="rId3"/>
          <a:srcRect r="8469"/>
          <a:stretch/>
        </p:blipFill>
        <p:spPr>
          <a:xfrm>
            <a:off x="311197" y="2910572"/>
            <a:ext cx="5931198" cy="3028872"/>
          </a:xfrm>
          <a:prstGeom prst="rect">
            <a:avLst/>
          </a:prstGeom>
        </p:spPr>
      </p:pic>
    </p:spTree>
    <p:extLst>
      <p:ext uri="{BB962C8B-B14F-4D97-AF65-F5344CB8AC3E}">
        <p14:creationId xmlns:p14="http://schemas.microsoft.com/office/powerpoint/2010/main" val="790908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42</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719389"/>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waam1_formation.dgibi :</a:t>
            </a:r>
          </a:p>
          <a:p>
            <a:pPr marL="478963" lvl="1" indent="0">
              <a:buNone/>
            </a:pPr>
            <a:r>
              <a:rPr lang="en-US" sz="1800" dirty="0"/>
              <a:t>Remarks on the executed </a:t>
            </a:r>
            <a:r>
              <a:rPr lang="en-US" sz="1800" dirty="0" smtClean="0"/>
              <a:t>code (save / restore).</a:t>
            </a:r>
          </a:p>
        </p:txBody>
      </p:sp>
      <p:pic>
        <p:nvPicPr>
          <p:cNvPr id="8" name="Image 7"/>
          <p:cNvPicPr>
            <a:picLocks noChangeAspect="1"/>
          </p:cNvPicPr>
          <p:nvPr/>
        </p:nvPicPr>
        <p:blipFill rotWithShape="1">
          <a:blip r:embed="rId2"/>
          <a:srcRect t="10357" r="3835"/>
          <a:stretch/>
        </p:blipFill>
        <p:spPr>
          <a:xfrm>
            <a:off x="6172726" y="2471052"/>
            <a:ext cx="5888179" cy="2581725"/>
          </a:xfrm>
          <a:prstGeom prst="rect">
            <a:avLst/>
          </a:prstGeom>
        </p:spPr>
      </p:pic>
      <p:pic>
        <p:nvPicPr>
          <p:cNvPr id="9" name="Image 8"/>
          <p:cNvPicPr>
            <a:picLocks noChangeAspect="1"/>
          </p:cNvPicPr>
          <p:nvPr/>
        </p:nvPicPr>
        <p:blipFill rotWithShape="1">
          <a:blip r:embed="rId3"/>
          <a:srcRect r="8469"/>
          <a:stretch/>
        </p:blipFill>
        <p:spPr>
          <a:xfrm>
            <a:off x="106587" y="2471052"/>
            <a:ext cx="5931198" cy="3028872"/>
          </a:xfrm>
          <a:prstGeom prst="rect">
            <a:avLst/>
          </a:prstGeom>
        </p:spPr>
      </p:pic>
      <p:sp>
        <p:nvSpPr>
          <p:cNvPr id="10" name="ZoneTexte 9"/>
          <p:cNvSpPr txBox="1"/>
          <p:nvPr/>
        </p:nvSpPr>
        <p:spPr>
          <a:xfrm>
            <a:off x="2452235" y="2098766"/>
            <a:ext cx="2435347" cy="369332"/>
          </a:xfrm>
          <a:prstGeom prst="rect">
            <a:avLst/>
          </a:prstGeom>
          <a:noFill/>
          <a:ln>
            <a:solidFill>
              <a:srgbClr val="C00000"/>
            </a:solidFill>
          </a:ln>
        </p:spPr>
        <p:txBody>
          <a:bodyPr wrap="none" rtlCol="0">
            <a:spAutoFit/>
          </a:bodyPr>
          <a:lstStyle/>
          <a:p>
            <a:pPr algn="l"/>
            <a:r>
              <a:rPr lang="en-US" sz="1800" dirty="0" smtClean="0">
                <a:solidFill>
                  <a:srgbClr val="C00000"/>
                </a:solidFill>
              </a:rPr>
              <a:t>waam1_formation.dgibi</a:t>
            </a:r>
            <a:endParaRPr lang="en-US" sz="1800" dirty="0">
              <a:solidFill>
                <a:srgbClr val="C00000"/>
              </a:solidFill>
            </a:endParaRPr>
          </a:p>
        </p:txBody>
      </p:sp>
      <p:sp>
        <p:nvSpPr>
          <p:cNvPr id="11" name="ZoneTexte 10"/>
          <p:cNvSpPr txBox="1"/>
          <p:nvPr/>
        </p:nvSpPr>
        <p:spPr>
          <a:xfrm>
            <a:off x="9005238" y="2098766"/>
            <a:ext cx="1420582" cy="369332"/>
          </a:xfrm>
          <a:prstGeom prst="rect">
            <a:avLst/>
          </a:prstGeom>
          <a:noFill/>
          <a:ln>
            <a:solidFill>
              <a:srgbClr val="C00000"/>
            </a:solidFill>
          </a:ln>
        </p:spPr>
        <p:txBody>
          <a:bodyPr wrap="none" rtlCol="0">
            <a:spAutoFit/>
          </a:bodyPr>
          <a:lstStyle/>
          <a:p>
            <a:pPr algn="l"/>
            <a:r>
              <a:rPr lang="en-US" sz="1800" dirty="0" smtClean="0">
                <a:solidFill>
                  <a:srgbClr val="C00000"/>
                </a:solidFill>
              </a:rPr>
              <a:t>waam1.dgibi</a:t>
            </a:r>
            <a:endParaRPr lang="en-US" sz="1800" dirty="0">
              <a:solidFill>
                <a:srgbClr val="C00000"/>
              </a:solidFill>
            </a:endParaRPr>
          </a:p>
        </p:txBody>
      </p:sp>
      <p:sp>
        <p:nvSpPr>
          <p:cNvPr id="12" name="Rectangle 11"/>
          <p:cNvSpPr/>
          <p:nvPr/>
        </p:nvSpPr>
        <p:spPr>
          <a:xfrm>
            <a:off x="1680752" y="2864731"/>
            <a:ext cx="2708367" cy="209006"/>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C00000"/>
                </a:solidFill>
              </a:rPr>
              <a:t>CTRL + C, then: “</a:t>
            </a:r>
            <a:r>
              <a:rPr lang="en-US" sz="1600" dirty="0" err="1" smtClean="0">
                <a:solidFill>
                  <a:srgbClr val="C00000"/>
                </a:solidFill>
              </a:rPr>
              <a:t>opti</a:t>
            </a:r>
            <a:r>
              <a:rPr lang="en-US" sz="1600" dirty="0" smtClean="0">
                <a:solidFill>
                  <a:srgbClr val="C00000"/>
                </a:solidFill>
              </a:rPr>
              <a:t> </a:t>
            </a:r>
            <a:r>
              <a:rPr lang="en-US" sz="1600" dirty="0" err="1" smtClean="0">
                <a:solidFill>
                  <a:srgbClr val="C00000"/>
                </a:solidFill>
              </a:rPr>
              <a:t>donn</a:t>
            </a:r>
            <a:r>
              <a:rPr lang="en-US" sz="1600" dirty="0" smtClean="0">
                <a:solidFill>
                  <a:srgbClr val="C00000"/>
                </a:solidFill>
              </a:rPr>
              <a:t> 3 ;”</a:t>
            </a:r>
            <a:endParaRPr lang="en-US" sz="1600" dirty="0">
              <a:solidFill>
                <a:srgbClr val="C00000"/>
              </a:solidFill>
            </a:endParaRPr>
          </a:p>
        </p:txBody>
      </p:sp>
    </p:spTree>
    <p:extLst>
      <p:ext uri="{BB962C8B-B14F-4D97-AF65-F5344CB8AC3E}">
        <p14:creationId xmlns:p14="http://schemas.microsoft.com/office/powerpoint/2010/main" val="3729599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43</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59021"/>
            <a:ext cx="10565835" cy="4416299"/>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EXPLORER</a:t>
            </a:r>
            <a:r>
              <a:rPr lang="en-US" sz="2000" dirty="0" smtClean="0"/>
              <a:t> : post-treatment of the PASAPAS result table</a:t>
            </a:r>
            <a:endParaRPr lang="en-US" sz="2000" dirty="0" smtClean="0">
              <a:solidFill>
                <a:srgbClr val="C00000"/>
              </a:solidFill>
            </a:endParaRPr>
          </a:p>
          <a:p>
            <a:pPr marL="478963" lvl="1" indent="0">
              <a:buNone/>
            </a:pPr>
            <a:r>
              <a:rPr lang="en-US" sz="1800" dirty="0" smtClean="0"/>
              <a:t>Type:</a:t>
            </a:r>
            <a:br>
              <a:rPr lang="en-US" sz="1800" dirty="0" smtClean="0"/>
            </a:br>
            <a:r>
              <a:rPr lang="en-US" sz="1800" dirty="0" smtClean="0">
                <a:solidFill>
                  <a:schemeClr val="accent2"/>
                </a:solidFill>
              </a:rPr>
              <a:t>explorer TAB1 ;</a:t>
            </a:r>
          </a:p>
          <a:p>
            <a:pPr marL="478963" lvl="1" indent="0">
              <a:buNone/>
            </a:pPr>
            <a:r>
              <a:rPr lang="en-US" sz="1800" dirty="0" smtClean="0"/>
              <a:t>(temperature visualization)</a:t>
            </a:r>
          </a:p>
          <a:p>
            <a:pPr marL="478963" lvl="1" indent="0">
              <a:buNone/>
            </a:pPr>
            <a:endParaRPr lang="en-US" sz="1800" dirty="0" smtClean="0">
              <a:solidFill>
                <a:schemeClr val="accent2"/>
              </a:solidFill>
            </a:endParaRPr>
          </a:p>
          <a:p>
            <a:pPr marL="478963" lvl="1" indent="0">
              <a:buNone/>
            </a:pPr>
            <a:r>
              <a:rPr lang="en-US" sz="1800" dirty="0" smtClean="0"/>
              <a:t>Quit EXPLORER and type:</a:t>
            </a:r>
          </a:p>
          <a:p>
            <a:pPr marL="478963" lvl="1" indent="0">
              <a:buNone/>
            </a:pPr>
            <a:r>
              <a:rPr lang="en-US" sz="1800" dirty="0" err="1" smtClean="0">
                <a:solidFill>
                  <a:schemeClr val="accent2"/>
                </a:solidFill>
              </a:rPr>
              <a:t>Trac</a:t>
            </a:r>
            <a:r>
              <a:rPr lang="en-US" sz="1800" dirty="0" smtClean="0">
                <a:solidFill>
                  <a:schemeClr val="accent2"/>
                </a:solidFill>
              </a:rPr>
              <a:t> sup0 </a:t>
            </a:r>
            <a:r>
              <a:rPr lang="en-US" sz="1800" dirty="0" err="1" smtClean="0">
                <a:solidFill>
                  <a:schemeClr val="accent2"/>
                </a:solidFill>
              </a:rPr>
              <a:t>cach</a:t>
            </a:r>
            <a:r>
              <a:rPr lang="en-US" sz="1800" dirty="0" smtClean="0">
                <a:solidFill>
                  <a:schemeClr val="accent2"/>
                </a:solidFill>
              </a:rPr>
              <a:t> </a:t>
            </a:r>
            <a:r>
              <a:rPr lang="en-US" sz="1800" dirty="0" err="1" smtClean="0">
                <a:solidFill>
                  <a:schemeClr val="accent2"/>
                </a:solidFill>
              </a:rPr>
              <a:t>qual</a:t>
            </a:r>
            <a:r>
              <a:rPr lang="en-US" sz="1800" dirty="0" smtClean="0">
                <a:solidFill>
                  <a:schemeClr val="accent2"/>
                </a:solidFill>
              </a:rPr>
              <a:t> ;</a:t>
            </a:r>
          </a:p>
          <a:p>
            <a:pPr marL="478963" lvl="1" indent="0">
              <a:buNone/>
            </a:pPr>
            <a:r>
              <a:rPr lang="en-US" sz="1800" dirty="0" smtClean="0"/>
              <a:t>Then:</a:t>
            </a:r>
          </a:p>
          <a:p>
            <a:pPr marL="478963" lvl="1" indent="0">
              <a:buNone/>
            </a:pPr>
            <a:r>
              <a:rPr lang="en-US" sz="1800" dirty="0" smtClean="0">
                <a:solidFill>
                  <a:schemeClr val="accent2"/>
                </a:solidFill>
              </a:rPr>
              <a:t>Lx1 = (</a:t>
            </a:r>
            <a:r>
              <a:rPr lang="en-US" sz="1800" dirty="0" err="1" smtClean="0">
                <a:solidFill>
                  <a:schemeClr val="accent2"/>
                </a:solidFill>
              </a:rPr>
              <a:t>aret</a:t>
            </a:r>
            <a:r>
              <a:rPr lang="en-US" sz="1800" dirty="0" smtClean="0">
                <a:solidFill>
                  <a:schemeClr val="accent2"/>
                </a:solidFill>
              </a:rPr>
              <a:t> sup0) </a:t>
            </a:r>
            <a:r>
              <a:rPr lang="en-US" sz="1800" dirty="0" err="1" smtClean="0">
                <a:solidFill>
                  <a:schemeClr val="accent2"/>
                </a:solidFill>
              </a:rPr>
              <a:t>elem</a:t>
            </a:r>
            <a:r>
              <a:rPr lang="en-US" sz="1800" dirty="0" smtClean="0">
                <a:solidFill>
                  <a:schemeClr val="accent2"/>
                </a:solidFill>
              </a:rPr>
              <a:t> comp P1 P4 ;</a:t>
            </a:r>
          </a:p>
          <a:p>
            <a:pPr marL="478963" lvl="1" indent="0">
              <a:buNone/>
            </a:pPr>
            <a:endParaRPr lang="en-US" sz="1800" dirty="0" smtClean="0">
              <a:solidFill>
                <a:schemeClr val="accent2"/>
              </a:solidFill>
            </a:endParaRPr>
          </a:p>
          <a:p>
            <a:pPr marL="478963" lvl="1" indent="0">
              <a:buNone/>
            </a:pPr>
            <a:r>
              <a:rPr lang="en-US" sz="1800" dirty="0" smtClean="0"/>
              <a:t>Then, once again:</a:t>
            </a:r>
          </a:p>
          <a:p>
            <a:pPr marL="478963" lvl="1" indent="0">
              <a:buNone/>
            </a:pPr>
            <a:r>
              <a:rPr lang="en-US" sz="1800" dirty="0" smtClean="0">
                <a:solidFill>
                  <a:schemeClr val="accent2"/>
                </a:solidFill>
              </a:rPr>
              <a:t>Explorer tab1 ;</a:t>
            </a:r>
          </a:p>
          <a:p>
            <a:pPr marL="478963" lvl="1" indent="0">
              <a:buNone/>
            </a:pPr>
            <a:r>
              <a:rPr lang="en-US" sz="1800" dirty="0" smtClean="0"/>
              <a:t>(space evolution of T along LX1)</a:t>
            </a:r>
          </a:p>
          <a:p>
            <a:pPr marL="478963" lvl="1" indent="0">
              <a:buNone/>
            </a:pPr>
            <a:r>
              <a:rPr lang="en-US" sz="1800" dirty="0" smtClean="0"/>
              <a:t>(time evolution of T in P1)</a:t>
            </a:r>
          </a:p>
        </p:txBody>
      </p:sp>
      <p:pic>
        <p:nvPicPr>
          <p:cNvPr id="4" name="Image 3"/>
          <p:cNvPicPr>
            <a:picLocks noChangeAspect="1"/>
          </p:cNvPicPr>
          <p:nvPr/>
        </p:nvPicPr>
        <p:blipFill>
          <a:blip r:embed="rId2"/>
          <a:stretch>
            <a:fillRect/>
          </a:stretch>
        </p:blipFill>
        <p:spPr>
          <a:xfrm>
            <a:off x="5514447" y="1753282"/>
            <a:ext cx="6480000" cy="3747316"/>
          </a:xfrm>
          <a:prstGeom prst="rect">
            <a:avLst/>
          </a:prstGeom>
        </p:spPr>
      </p:pic>
    </p:spTree>
    <p:extLst>
      <p:ext uri="{BB962C8B-B14F-4D97-AF65-F5344CB8AC3E}">
        <p14:creationId xmlns:p14="http://schemas.microsoft.com/office/powerpoint/2010/main" val="3174881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44</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96868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waam1_formation.dgibi : </a:t>
            </a:r>
            <a:r>
              <a:rPr lang="en-US" sz="2000" dirty="0" smtClean="0"/>
              <a:t>temperature measurements post-processing</a:t>
            </a:r>
          </a:p>
          <a:p>
            <a:pPr marL="478963" lvl="1" indent="0">
              <a:buNone/>
            </a:pPr>
            <a:r>
              <a:rPr lang="en-US" sz="1800" dirty="0" smtClean="0"/>
              <a:t>Time:</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p:txBody>
      </p:sp>
      <p:pic>
        <p:nvPicPr>
          <p:cNvPr id="7" name="Image 6"/>
          <p:cNvPicPr>
            <a:picLocks noChangeAspect="1"/>
          </p:cNvPicPr>
          <p:nvPr/>
        </p:nvPicPr>
        <p:blipFill>
          <a:blip r:embed="rId2"/>
          <a:stretch>
            <a:fillRect/>
          </a:stretch>
        </p:blipFill>
        <p:spPr>
          <a:xfrm>
            <a:off x="881100" y="4600237"/>
            <a:ext cx="3514644" cy="1073236"/>
          </a:xfrm>
          <a:prstGeom prst="rect">
            <a:avLst/>
          </a:prstGeom>
        </p:spPr>
      </p:pic>
      <p:pic>
        <p:nvPicPr>
          <p:cNvPr id="8" name="Image 7"/>
          <p:cNvPicPr>
            <a:picLocks noChangeAspect="1"/>
          </p:cNvPicPr>
          <p:nvPr/>
        </p:nvPicPr>
        <p:blipFill>
          <a:blip r:embed="rId3"/>
          <a:stretch>
            <a:fillRect/>
          </a:stretch>
        </p:blipFill>
        <p:spPr>
          <a:xfrm>
            <a:off x="4903792" y="4600237"/>
            <a:ext cx="5947859" cy="475173"/>
          </a:xfrm>
          <a:prstGeom prst="rect">
            <a:avLst/>
          </a:prstGeom>
        </p:spPr>
      </p:pic>
      <p:pic>
        <p:nvPicPr>
          <p:cNvPr id="13" name="Image 12"/>
          <p:cNvPicPr>
            <a:picLocks noChangeAspect="1"/>
          </p:cNvPicPr>
          <p:nvPr/>
        </p:nvPicPr>
        <p:blipFill>
          <a:blip r:embed="rId4"/>
          <a:stretch>
            <a:fillRect/>
          </a:stretch>
        </p:blipFill>
        <p:spPr>
          <a:xfrm>
            <a:off x="881100" y="2104006"/>
            <a:ext cx="9757438" cy="2203821"/>
          </a:xfrm>
          <a:prstGeom prst="rect">
            <a:avLst/>
          </a:prstGeom>
        </p:spPr>
      </p:pic>
      <p:pic>
        <p:nvPicPr>
          <p:cNvPr id="14" name="Image 13"/>
          <p:cNvPicPr>
            <a:picLocks noChangeAspect="1"/>
          </p:cNvPicPr>
          <p:nvPr/>
        </p:nvPicPr>
        <p:blipFill>
          <a:blip r:embed="rId5"/>
          <a:stretch>
            <a:fillRect/>
          </a:stretch>
        </p:blipFill>
        <p:spPr>
          <a:xfrm>
            <a:off x="4903792" y="5367820"/>
            <a:ext cx="4268367" cy="1056851"/>
          </a:xfrm>
          <a:prstGeom prst="rect">
            <a:avLst/>
          </a:prstGeom>
        </p:spPr>
      </p:pic>
    </p:spTree>
    <p:extLst>
      <p:ext uri="{BB962C8B-B14F-4D97-AF65-F5344CB8AC3E}">
        <p14:creationId xmlns:p14="http://schemas.microsoft.com/office/powerpoint/2010/main" val="206644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45</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352179"/>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waam1_formation.dgibi : </a:t>
            </a:r>
            <a:r>
              <a:rPr lang="en-US" sz="2000" dirty="0" smtClean="0"/>
              <a:t>temperature field charts animation</a:t>
            </a:r>
          </a:p>
          <a:p>
            <a:pPr marL="478963" lvl="1" indent="0">
              <a:buNone/>
            </a:pPr>
            <a:r>
              <a:rPr lang="en-US" sz="1800" dirty="0" smtClean="0"/>
              <a:t>Type:</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endParaRPr lang="en-US" sz="1800" dirty="0" smtClean="0">
              <a:solidFill>
                <a:schemeClr val="accent2"/>
              </a:solidFill>
            </a:endParaRPr>
          </a:p>
          <a:p>
            <a:pPr marL="478963" lvl="1" indent="0">
              <a:buNone/>
            </a:pPr>
            <a:r>
              <a:rPr lang="en-US" sz="1800" dirty="0" smtClean="0"/>
              <a:t>Click on « </a:t>
            </a:r>
            <a:r>
              <a:rPr lang="en-US" sz="1800" dirty="0" smtClean="0">
                <a:solidFill>
                  <a:schemeClr val="accent2"/>
                </a:solidFill>
              </a:rPr>
              <a:t>Fin trace </a:t>
            </a:r>
            <a:r>
              <a:rPr lang="en-US" sz="1800" dirty="0" smtClean="0"/>
              <a:t>»:</a:t>
            </a:r>
          </a:p>
          <a:p>
            <a:pPr marL="478963" lvl="1" indent="0">
              <a:buNone/>
            </a:pPr>
            <a:r>
              <a:rPr lang="en-US" sz="1800" dirty="0" smtClean="0">
                <a:sym typeface="Wingdings" panose="05000000000000000000" pitchFamily="2" charset="2"/>
              </a:rPr>
              <a:t> A new temperature field is displayed</a:t>
            </a:r>
            <a:r>
              <a:rPr lang="en-US" sz="1800" dirty="0" smtClean="0"/>
              <a:t>.</a:t>
            </a:r>
          </a:p>
          <a:p>
            <a:pPr marL="478963" lvl="1" indent="0">
              <a:buNone/>
            </a:pPr>
            <a:endParaRPr lang="en-US" sz="1800" dirty="0" smtClean="0"/>
          </a:p>
          <a:p>
            <a:pPr marL="478963" lvl="1" indent="0">
              <a:buNone/>
            </a:pPr>
            <a:r>
              <a:rPr lang="en-US" sz="1800" dirty="0" smtClean="0"/>
              <a:t>After a few clicks, press:</a:t>
            </a:r>
          </a:p>
          <a:p>
            <a:pPr marL="478963" lvl="1" indent="0">
              <a:buNone/>
            </a:pPr>
            <a:r>
              <a:rPr lang="en-US" sz="1800" dirty="0" smtClean="0">
                <a:solidFill>
                  <a:schemeClr val="accent2"/>
                </a:solidFill>
              </a:rPr>
              <a:t>CTRL+C</a:t>
            </a:r>
          </a:p>
          <a:p>
            <a:pPr marL="478963" lvl="1" indent="0">
              <a:buNone/>
            </a:pPr>
            <a:r>
              <a:rPr lang="en-US" sz="1800" dirty="0" smtClean="0"/>
              <a:t>Then, « </a:t>
            </a:r>
            <a:r>
              <a:rPr lang="en-US" sz="1800" dirty="0" smtClean="0">
                <a:solidFill>
                  <a:schemeClr val="accent2"/>
                </a:solidFill>
              </a:rPr>
              <a:t>Fin trace </a:t>
            </a:r>
            <a:r>
              <a:rPr lang="en-US" sz="1800" dirty="0" smtClean="0"/>
              <a:t>» to regain control.</a:t>
            </a:r>
            <a:br>
              <a:rPr lang="en-US" sz="1800" dirty="0" smtClean="0"/>
            </a:br>
            <a:endParaRPr lang="en-US" sz="1800" dirty="0" smtClean="0"/>
          </a:p>
          <a:p>
            <a:pPr marL="478963" lvl="1" indent="0">
              <a:buNone/>
            </a:pPr>
            <a:r>
              <a:rPr lang="en-US" sz="1800" dirty="0" smtClean="0"/>
              <a:t>Type:</a:t>
            </a:r>
          </a:p>
          <a:p>
            <a:pPr marL="478963" lvl="1" indent="0">
              <a:buNone/>
            </a:pP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trac</a:t>
            </a:r>
            <a:r>
              <a:rPr lang="en-US" sz="1800" dirty="0" smtClean="0">
                <a:solidFill>
                  <a:schemeClr val="accent2"/>
                </a:solidFill>
              </a:rPr>
              <a:t> PSC ;</a:t>
            </a:r>
          </a:p>
          <a:p>
            <a:pPr marL="478963" lvl="1" indent="0">
              <a:buNone/>
            </a:pPr>
            <a:r>
              <a:rPr lang="en-US" sz="1800" dirty="0" smtClean="0">
                <a:solidFill>
                  <a:schemeClr val="accent2"/>
                </a:solidFill>
              </a:rPr>
              <a:t>ANIM_T ;</a:t>
            </a:r>
          </a:p>
        </p:txBody>
      </p:sp>
      <p:pic>
        <p:nvPicPr>
          <p:cNvPr id="9" name="Image 8"/>
          <p:cNvPicPr>
            <a:picLocks noChangeAspect="1"/>
          </p:cNvPicPr>
          <p:nvPr/>
        </p:nvPicPr>
        <p:blipFill rotWithShape="1">
          <a:blip r:embed="rId2"/>
          <a:srcRect t="9718"/>
          <a:stretch/>
        </p:blipFill>
        <p:spPr>
          <a:xfrm>
            <a:off x="5154447" y="2547991"/>
            <a:ext cx="6840000" cy="2541174"/>
          </a:xfrm>
          <a:prstGeom prst="rect">
            <a:avLst/>
          </a:prstGeom>
        </p:spPr>
      </p:pic>
      <p:sp>
        <p:nvSpPr>
          <p:cNvPr id="10" name="Rectangle 9"/>
          <p:cNvSpPr/>
          <p:nvPr/>
        </p:nvSpPr>
        <p:spPr>
          <a:xfrm>
            <a:off x="881100" y="5844351"/>
            <a:ext cx="1618502" cy="646331"/>
          </a:xfrm>
          <a:prstGeom prst="rect">
            <a:avLst/>
          </a:prstGeom>
          <a:ln w="28575">
            <a:solidFill>
              <a:srgbClr val="FF0000"/>
            </a:solidFill>
          </a:ln>
        </p:spPr>
        <p:txBody>
          <a:bodyPr wrap="square">
            <a:spAutoFit/>
          </a:bodyPr>
          <a:lstStyle/>
          <a:p>
            <a:pPr marL="478963" lvl="1" indent="0">
              <a:buNone/>
            </a:pPr>
            <a:r>
              <a:rPr lang="en-US" sz="1800" dirty="0" smtClean="0"/>
              <a:t>Type:</a:t>
            </a:r>
          </a:p>
          <a:p>
            <a:pPr marL="478963" lvl="1" indent="0">
              <a:buNone/>
            </a:pPr>
            <a:r>
              <a:rPr lang="en-US" sz="1800" dirty="0" smtClean="0">
                <a:solidFill>
                  <a:schemeClr val="accent2"/>
                </a:solidFill>
              </a:rPr>
              <a:t>FIN ;</a:t>
            </a:r>
            <a:endParaRPr lang="en-US" sz="1800" dirty="0">
              <a:solidFill>
                <a:schemeClr val="accent2"/>
              </a:solidFill>
            </a:endParaRPr>
          </a:p>
        </p:txBody>
      </p:sp>
    </p:spTree>
    <p:extLst>
      <p:ext uri="{BB962C8B-B14F-4D97-AF65-F5344CB8AC3E}">
        <p14:creationId xmlns:p14="http://schemas.microsoft.com/office/powerpoint/2010/main" val="122484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46</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79383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How to realize an animated GIF file</a:t>
            </a:r>
          </a:p>
          <a:p>
            <a:pPr marL="478963" lvl="1" indent="0">
              <a:buNone/>
            </a:pPr>
            <a:r>
              <a:rPr lang="en-US" sz="1800" dirty="0" smtClean="0"/>
              <a:t>In the current directory, you should find the file (type « ls » on the command line) :</a:t>
            </a:r>
          </a:p>
          <a:p>
            <a:pPr marL="478963" lvl="1" indent="0">
              <a:buNone/>
            </a:pPr>
            <a:r>
              <a:rPr lang="en-US" sz="1800" dirty="0" smtClean="0">
                <a:solidFill>
                  <a:srgbClr val="FF0000"/>
                </a:solidFill>
              </a:rPr>
              <a:t>Temperature_Waam1_Anim.ps</a:t>
            </a:r>
          </a:p>
          <a:p>
            <a:pPr marL="478963" lvl="1" indent="0">
              <a:buNone/>
            </a:pPr>
            <a:endParaRPr lang="en-US" sz="1800" dirty="0" smtClean="0"/>
          </a:p>
          <a:p>
            <a:pPr marL="478963" lvl="1" indent="0">
              <a:buNone/>
            </a:pPr>
            <a:r>
              <a:rPr lang="en-US" sz="1800" dirty="0" smtClean="0"/>
              <a:t>To convert this file in an animated GIF file, type:</a:t>
            </a:r>
          </a:p>
          <a:p>
            <a:pPr marL="478963" lvl="1" indent="0">
              <a:buNone/>
            </a:pPr>
            <a:r>
              <a:rPr lang="en-US" sz="1800" dirty="0" smtClean="0">
                <a:solidFill>
                  <a:schemeClr val="accent2"/>
                </a:solidFill>
              </a:rPr>
              <a:t>ps2gif –d 10 Temperature_Waam1_Anim.ps</a:t>
            </a:r>
          </a:p>
          <a:p>
            <a:pPr marL="478963" lvl="1" indent="0">
              <a:buNone/>
            </a:pPr>
            <a:endParaRPr lang="en-US" sz="1800" dirty="0" smtClean="0"/>
          </a:p>
          <a:p>
            <a:pPr marL="478963" lvl="1" indent="0">
              <a:buNone/>
            </a:pPr>
            <a:r>
              <a:rPr lang="en-US" sz="1800" dirty="0" smtClean="0"/>
              <a:t>After 1 or 2 minutes, you get:</a:t>
            </a:r>
          </a:p>
          <a:p>
            <a:pPr marL="478963" lvl="1" indent="0">
              <a:buNone/>
            </a:pPr>
            <a:r>
              <a:rPr lang="en-US" sz="1800" dirty="0" smtClean="0">
                <a:solidFill>
                  <a:srgbClr val="FF0000"/>
                </a:solidFill>
              </a:rPr>
              <a:t>Temperature_Waam1_Anim.gif</a:t>
            </a:r>
          </a:p>
          <a:p>
            <a:pPr marL="478963" lvl="1" indent="0">
              <a:buNone/>
            </a:pPr>
            <a:endParaRPr lang="en-US" sz="1800" dirty="0" smtClean="0"/>
          </a:p>
          <a:p>
            <a:pPr marL="478963" lvl="1" indent="0">
              <a:buNone/>
            </a:pPr>
            <a:r>
              <a:rPr lang="en-US" sz="1800" dirty="0" smtClean="0"/>
              <a:t>To display it with Firefox, type:</a:t>
            </a:r>
          </a:p>
          <a:p>
            <a:pPr marL="478963" lvl="1" indent="0">
              <a:buNone/>
            </a:pPr>
            <a:r>
              <a:rPr lang="en-US" sz="1800" dirty="0" err="1" smtClean="0">
                <a:solidFill>
                  <a:schemeClr val="accent2"/>
                </a:solidFill>
              </a:rPr>
              <a:t>firefox</a:t>
            </a:r>
            <a:r>
              <a:rPr lang="en-US" sz="1800" dirty="0" smtClean="0">
                <a:solidFill>
                  <a:schemeClr val="accent2"/>
                </a:solidFill>
              </a:rPr>
              <a:t> Temperature_Waam1_Anim.gif</a:t>
            </a:r>
          </a:p>
          <a:p>
            <a:pPr marL="478963" lvl="1" indent="0">
              <a:buNone/>
            </a:pPr>
            <a:endParaRPr lang="en-US" sz="1800" dirty="0" smtClean="0">
              <a:solidFill>
                <a:srgbClr val="FF0000"/>
              </a:solidFill>
            </a:endParaRPr>
          </a:p>
          <a:p>
            <a:pPr marL="478963" lvl="1" indent="0">
              <a:buNone/>
            </a:pPr>
            <a:endParaRPr lang="en-US" sz="1800" dirty="0" smtClean="0">
              <a:solidFill>
                <a:schemeClr val="accent2"/>
              </a:solidFill>
            </a:endParaRPr>
          </a:p>
          <a:p>
            <a:pPr marL="478963" lvl="1" indent="0">
              <a:buNone/>
            </a:pPr>
            <a:endParaRPr lang="en-US" sz="1800" dirty="0">
              <a:solidFill>
                <a:schemeClr val="accent2"/>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470" y="1846341"/>
            <a:ext cx="5040000" cy="3561198"/>
          </a:xfrm>
          <a:prstGeom prst="rect">
            <a:avLst/>
          </a:prstGeom>
        </p:spPr>
      </p:pic>
    </p:spTree>
    <p:extLst>
      <p:ext uri="{BB962C8B-B14F-4D97-AF65-F5344CB8AC3E}">
        <p14:creationId xmlns:p14="http://schemas.microsoft.com/office/powerpoint/2010/main" val="39401339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fr-FR" sz="1000">
                <a:solidFill>
                  <a:schemeClr val="bg1"/>
                </a:solidFill>
                <a:latin typeface="Arial" charset="0"/>
                <a:ea typeface="Arial" charset="0"/>
                <a:cs typeface="Arial" charset="0"/>
              </a:rPr>
              <a:pPr algn="ctr"/>
              <a:t>47</a:t>
            </a:fld>
            <a:endParaRPr lang="fr-FR" sz="1000" dirty="0">
              <a:solidFill>
                <a:schemeClr val="bg1"/>
              </a:solidFill>
              <a:latin typeface="Arial" charset="0"/>
              <a:ea typeface="Arial" charset="0"/>
              <a:cs typeface="Arial" charset="0"/>
            </a:endParaRPr>
          </a:p>
        </p:txBody>
      </p:sp>
      <p:sp>
        <p:nvSpPr>
          <p:cNvPr id="15" name="Rectangle 14"/>
          <p:cNvSpPr/>
          <p:nvPr/>
        </p:nvSpPr>
        <p:spPr>
          <a:xfrm>
            <a:off x="4174054" y="3211441"/>
            <a:ext cx="3929281" cy="830997"/>
          </a:xfrm>
          <a:prstGeom prst="rect">
            <a:avLst/>
          </a:prstGeom>
        </p:spPr>
        <p:txBody>
          <a:bodyPr wrap="none">
            <a:spAutoFit/>
          </a:bodyPr>
          <a:lstStyle/>
          <a:p>
            <a:pPr algn="ctr"/>
            <a:r>
              <a:rPr lang="fr-FR" sz="4800" b="1" dirty="0" smtClean="0">
                <a:solidFill>
                  <a:srgbClr val="C00000"/>
                </a:solidFill>
              </a:rPr>
              <a:t>WAAM2.DGIBI</a:t>
            </a:r>
            <a:endParaRPr lang="fr-FR" sz="4400" b="1" dirty="0"/>
          </a:p>
        </p:txBody>
      </p:sp>
      <p:sp>
        <p:nvSpPr>
          <p:cNvPr id="20" name="Titre 19"/>
          <p:cNvSpPr>
            <a:spLocks noGrp="1"/>
          </p:cNvSpPr>
          <p:nvPr>
            <p:ph type="title"/>
          </p:nvPr>
        </p:nvSpPr>
        <p:spPr/>
        <p:txBody>
          <a:bodyPr/>
          <a:lstStyle/>
          <a:p>
            <a:endParaRPr lang="fr-FR"/>
          </a:p>
        </p:txBody>
      </p:sp>
    </p:spTree>
    <p:extLst>
      <p:ext uri="{BB962C8B-B14F-4D97-AF65-F5344CB8AC3E}">
        <p14:creationId xmlns:p14="http://schemas.microsoft.com/office/powerpoint/2010/main" val="25587673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48</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973066"/>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Start of the file </a:t>
            </a:r>
            <a:r>
              <a:rPr lang="en-US" sz="2000" dirty="0" smtClean="0">
                <a:solidFill>
                  <a:srgbClr val="C00000"/>
                </a:solidFill>
              </a:rPr>
              <a:t>waam2_formation.dgibi</a:t>
            </a:r>
            <a:endParaRPr lang="en-US" sz="2000" dirty="0" smtClean="0"/>
          </a:p>
          <a:p>
            <a:pPr marL="478963" lvl="1" indent="0">
              <a:buNone/>
            </a:pPr>
            <a:r>
              <a:rPr lang="en-US" sz="1800" dirty="0" smtClean="0"/>
              <a:t>For this training, we only compute the “mechanical part” of waam2.dgibi.</a:t>
            </a:r>
          </a:p>
          <a:p>
            <a:pPr marL="478963" lvl="1" indent="0">
              <a:buNone/>
            </a:pPr>
            <a:r>
              <a:rPr lang="en-US" sz="1800" dirty="0" smtClean="0"/>
              <a:t>So, let us restore the thermal analysis (waam1.dgibi) </a:t>
            </a:r>
            <a:r>
              <a:rPr lang="en-US" sz="1800" dirty="0"/>
              <a:t>and pursue.</a:t>
            </a:r>
            <a:endParaRPr lang="en-US" sz="1800" dirty="0" smtClean="0"/>
          </a:p>
          <a:p>
            <a:pPr marL="478963" lvl="1" indent="0">
              <a:buNone/>
            </a:pPr>
            <a:endParaRPr lang="en-US" sz="1800" dirty="0" smtClean="0"/>
          </a:p>
          <a:p>
            <a:pPr marL="478963" lvl="1" indent="0">
              <a:buNone/>
            </a:pPr>
            <a:r>
              <a:rPr lang="en-US" sz="1800" dirty="0" smtClean="0"/>
              <a:t>Type:</a:t>
            </a:r>
          </a:p>
          <a:p>
            <a:pPr marL="478963" lvl="1" indent="0">
              <a:buNone/>
            </a:pPr>
            <a:r>
              <a:rPr lang="en-US" sz="1800" dirty="0" smtClean="0">
                <a:solidFill>
                  <a:schemeClr val="accent2"/>
                </a:solidFill>
              </a:rPr>
              <a:t>castem22 waam2_formation.dgibi</a:t>
            </a:r>
          </a:p>
        </p:txBody>
      </p:sp>
      <p:pic>
        <p:nvPicPr>
          <p:cNvPr id="4" name="Image 3"/>
          <p:cNvPicPr>
            <a:picLocks noChangeAspect="1"/>
          </p:cNvPicPr>
          <p:nvPr/>
        </p:nvPicPr>
        <p:blipFill rotWithShape="1">
          <a:blip r:embed="rId2"/>
          <a:srcRect r="34660"/>
          <a:stretch/>
        </p:blipFill>
        <p:spPr>
          <a:xfrm>
            <a:off x="6304007" y="2169590"/>
            <a:ext cx="4494199" cy="4320000"/>
          </a:xfrm>
          <a:prstGeom prst="rect">
            <a:avLst/>
          </a:prstGeom>
        </p:spPr>
      </p:pic>
    </p:spTree>
    <p:extLst>
      <p:ext uri="{BB962C8B-B14F-4D97-AF65-F5344CB8AC3E}">
        <p14:creationId xmlns:p14="http://schemas.microsoft.com/office/powerpoint/2010/main" val="25504287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49</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03280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waam2_formation.dgibi : Boundary conditions</a:t>
            </a:r>
            <a:endParaRPr lang="en-US" sz="2000" dirty="0" smtClean="0"/>
          </a:p>
          <a:p>
            <a:pPr marL="478963" lvl="1" indent="0">
              <a:buNone/>
            </a:pPr>
            <a:r>
              <a:rPr lang="en-US" sz="1800" dirty="0" smtClean="0"/>
              <a:t>Type:</a:t>
            </a:r>
          </a:p>
          <a:p>
            <a:pPr marL="478963" lvl="1" indent="0">
              <a:buNone/>
            </a:pP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p:txBody>
      </p:sp>
      <p:pic>
        <p:nvPicPr>
          <p:cNvPr id="7" name="Image 6"/>
          <p:cNvPicPr>
            <a:picLocks noChangeAspect="1"/>
          </p:cNvPicPr>
          <p:nvPr/>
        </p:nvPicPr>
        <p:blipFill rotWithShape="1">
          <a:blip r:embed="rId2"/>
          <a:srcRect t="20307"/>
          <a:stretch/>
        </p:blipFill>
        <p:spPr>
          <a:xfrm>
            <a:off x="1476588" y="4314548"/>
            <a:ext cx="7560000" cy="2209316"/>
          </a:xfrm>
          <a:prstGeom prst="rect">
            <a:avLst/>
          </a:prstGeom>
        </p:spPr>
      </p:pic>
      <p:pic>
        <p:nvPicPr>
          <p:cNvPr id="4" name="Image 3"/>
          <p:cNvPicPr>
            <a:picLocks noChangeAspect="1"/>
          </p:cNvPicPr>
          <p:nvPr/>
        </p:nvPicPr>
        <p:blipFill rotWithShape="1">
          <a:blip r:embed="rId3"/>
          <a:srcRect b="-94"/>
          <a:stretch/>
        </p:blipFill>
        <p:spPr>
          <a:xfrm>
            <a:off x="1476588" y="2146630"/>
            <a:ext cx="7560000" cy="1928223"/>
          </a:xfrm>
          <a:prstGeom prst="rect">
            <a:avLst/>
          </a:prstGeom>
        </p:spPr>
      </p:pic>
    </p:spTree>
    <p:extLst>
      <p:ext uri="{BB962C8B-B14F-4D97-AF65-F5344CB8AC3E}">
        <p14:creationId xmlns:p14="http://schemas.microsoft.com/office/powerpoint/2010/main" val="3830966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A few reminders about GIBIANE</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5302695"/>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In GIBIANE, </a:t>
            </a:r>
            <a:r>
              <a:rPr lang="en-US" sz="2000" u="sng" dirty="0" smtClean="0"/>
              <a:t>2 types of instructions</a:t>
            </a:r>
          </a:p>
          <a:p>
            <a:pPr lvl="1"/>
            <a:r>
              <a:rPr lang="en-US" sz="1800" dirty="0" smtClean="0">
                <a:solidFill>
                  <a:srgbClr val="C00000"/>
                </a:solidFill>
              </a:rPr>
              <a:t>Directives</a:t>
            </a:r>
            <a:r>
              <a:rPr lang="en-US" sz="1800" dirty="0" smtClean="0"/>
              <a:t>, that do not return any result:</a:t>
            </a:r>
            <a:br>
              <a:rPr lang="en-US" sz="1800" dirty="0" smtClean="0"/>
            </a:br>
            <a:r>
              <a:rPr lang="en-US" sz="1800" dirty="0" smtClean="0">
                <a:solidFill>
                  <a:srgbClr val="C00000"/>
                </a:solidFill>
              </a:rPr>
              <a:t>OPTI</a:t>
            </a:r>
            <a:r>
              <a:rPr lang="en-US" sz="1800" dirty="0" smtClean="0"/>
              <a:t> DIME 3 ELEM CUB8 TRAC X ;</a:t>
            </a:r>
          </a:p>
          <a:p>
            <a:pPr lvl="1"/>
            <a:r>
              <a:rPr lang="en-US" sz="1800" dirty="0" smtClean="0">
                <a:solidFill>
                  <a:srgbClr val="C00000"/>
                </a:solidFill>
              </a:rPr>
              <a:t>Operators</a:t>
            </a:r>
            <a:r>
              <a:rPr lang="en-US" sz="1800" dirty="0" smtClean="0"/>
              <a:t>, that return </a:t>
            </a:r>
            <a:r>
              <a:rPr lang="en-US" sz="1800" dirty="0"/>
              <a:t>result object, </a:t>
            </a:r>
            <a:r>
              <a:rPr lang="en-US" sz="1800" dirty="0" smtClean="0"/>
              <a:t>freely named by the user:</a:t>
            </a:r>
            <a:br>
              <a:rPr lang="en-US" sz="1800" dirty="0" smtClean="0"/>
            </a:br>
            <a:r>
              <a:rPr lang="en-US" sz="1800" dirty="0" smtClean="0"/>
              <a:t>LIGN1  = </a:t>
            </a:r>
            <a:r>
              <a:rPr lang="en-US" sz="1800" dirty="0" smtClean="0">
                <a:solidFill>
                  <a:srgbClr val="C00000"/>
                </a:solidFill>
              </a:rPr>
              <a:t>DROI</a:t>
            </a:r>
            <a:r>
              <a:rPr lang="en-US" sz="1800" dirty="0" smtClean="0"/>
              <a:t> 5 P1 P2 ;</a:t>
            </a:r>
          </a:p>
          <a:p>
            <a:pPr lvl="1"/>
            <a:endParaRPr lang="en-US" sz="2000" b="0" dirty="0" smtClean="0"/>
          </a:p>
          <a:p>
            <a:pPr>
              <a:spcBef>
                <a:spcPts val="524"/>
              </a:spcBef>
            </a:pPr>
            <a:r>
              <a:rPr lang="en-US" sz="2000" dirty="0" smtClean="0"/>
              <a:t>Enables to </a:t>
            </a:r>
            <a:r>
              <a:rPr lang="en-US" sz="2000" u="sng" dirty="0" smtClean="0"/>
              <a:t>check the result </a:t>
            </a:r>
            <a:r>
              <a:rPr lang="en-US" sz="2000" dirty="0" smtClean="0"/>
              <a:t>of each instruction</a:t>
            </a:r>
            <a:endParaRPr lang="en-US" b="0" dirty="0" smtClean="0">
              <a:solidFill>
                <a:srgbClr val="C00000"/>
              </a:solidFill>
            </a:endParaRPr>
          </a:p>
          <a:p>
            <a:pPr lvl="1"/>
            <a:r>
              <a:rPr lang="en-US" sz="1800" b="0" dirty="0" smtClean="0"/>
              <a:t>Directive </a:t>
            </a:r>
            <a:r>
              <a:rPr lang="en-US" sz="1800" b="0" dirty="0" smtClean="0">
                <a:solidFill>
                  <a:srgbClr val="C00000"/>
                </a:solidFill>
              </a:rPr>
              <a:t>LIST</a:t>
            </a:r>
            <a:r>
              <a:rPr lang="en-US" sz="1800" dirty="0" smtClean="0"/>
              <a:t>,</a:t>
            </a:r>
            <a:r>
              <a:rPr lang="en-US" sz="1800" b="0" dirty="0" smtClean="0"/>
              <a:t> option RESU :</a:t>
            </a:r>
            <a:r>
              <a:rPr lang="en-US" sz="1800" b="0" dirty="0" smtClean="0">
                <a:solidFill>
                  <a:srgbClr val="C00000"/>
                </a:solidFill>
              </a:rPr>
              <a:t/>
            </a:r>
            <a:br>
              <a:rPr lang="en-US" sz="1800" b="0" dirty="0" smtClean="0">
                <a:solidFill>
                  <a:srgbClr val="C00000"/>
                </a:solidFill>
              </a:rPr>
            </a:br>
            <a:r>
              <a:rPr lang="en-US" sz="1800" b="0" dirty="0" smtClean="0">
                <a:solidFill>
                  <a:srgbClr val="C00000"/>
                </a:solidFill>
              </a:rPr>
              <a:t>LIST</a:t>
            </a:r>
            <a:r>
              <a:rPr lang="en-US" sz="1800" b="0" dirty="0" smtClean="0"/>
              <a:t> LIGN1 ;</a:t>
            </a:r>
            <a:br>
              <a:rPr lang="en-US" sz="1800" b="0" dirty="0" smtClean="0"/>
            </a:br>
            <a:r>
              <a:rPr lang="en-US" sz="1800" b="0" dirty="0" smtClean="0">
                <a:solidFill>
                  <a:srgbClr val="C00000"/>
                </a:solidFill>
              </a:rPr>
              <a:t>LIST</a:t>
            </a:r>
            <a:r>
              <a:rPr lang="en-US" sz="1800" b="0" dirty="0" smtClean="0"/>
              <a:t> (VALE DIME) ; LIST </a:t>
            </a:r>
            <a:r>
              <a:rPr lang="en-US" sz="1800" b="0" dirty="0" smtClean="0">
                <a:solidFill>
                  <a:srgbClr val="C00000"/>
                </a:solidFill>
              </a:rPr>
              <a:t>RESU</a:t>
            </a:r>
            <a:r>
              <a:rPr lang="en-US" sz="1800" b="0" dirty="0" smtClean="0"/>
              <a:t> CHPO1 ;</a:t>
            </a:r>
          </a:p>
          <a:p>
            <a:pPr lvl="1"/>
            <a:endParaRPr lang="en-US" sz="2000" b="0" dirty="0" smtClean="0"/>
          </a:p>
          <a:p>
            <a:pPr>
              <a:spcBef>
                <a:spcPts val="524"/>
              </a:spcBef>
            </a:pPr>
            <a:r>
              <a:rPr lang="en-US" sz="2000" dirty="0" smtClean="0"/>
              <a:t>All functionalities are documented in </a:t>
            </a:r>
            <a:r>
              <a:rPr lang="en-US" sz="2000" u="sng" dirty="0" smtClean="0"/>
              <a:t>manual pages</a:t>
            </a:r>
            <a:r>
              <a:rPr lang="en-US" sz="2000" dirty="0" smtClean="0"/>
              <a:t>, available on the command line</a:t>
            </a:r>
            <a:endParaRPr lang="en-US" sz="2000" b="0" dirty="0" smtClean="0"/>
          </a:p>
          <a:p>
            <a:pPr lvl="1"/>
            <a:r>
              <a:rPr lang="en-US" sz="1800" dirty="0" smtClean="0"/>
              <a:t>Directive </a:t>
            </a:r>
            <a:r>
              <a:rPr lang="en-US" sz="1800" dirty="0" smtClean="0">
                <a:solidFill>
                  <a:srgbClr val="C00000"/>
                </a:solidFill>
              </a:rPr>
              <a:t>INFO</a:t>
            </a:r>
            <a:r>
              <a:rPr lang="en-US" sz="1800" dirty="0" smtClean="0"/>
              <a:t> :</a:t>
            </a:r>
            <a:br>
              <a:rPr lang="en-US" sz="1800" dirty="0" smtClean="0"/>
            </a:br>
            <a:r>
              <a:rPr lang="en-US" sz="1800" dirty="0" smtClean="0">
                <a:solidFill>
                  <a:srgbClr val="C00000"/>
                </a:solidFill>
              </a:rPr>
              <a:t>INFO</a:t>
            </a:r>
            <a:r>
              <a:rPr lang="en-US" sz="1800" dirty="0" smtClean="0"/>
              <a:t> OPTI ; </a:t>
            </a:r>
            <a:r>
              <a:rPr lang="en-US" sz="1800" dirty="0" smtClean="0">
                <a:solidFill>
                  <a:srgbClr val="C00000"/>
                </a:solidFill>
              </a:rPr>
              <a:t>INFO</a:t>
            </a:r>
            <a:r>
              <a:rPr lang="en-US" sz="1800" dirty="0" smtClean="0"/>
              <a:t> DROI ;</a:t>
            </a:r>
          </a:p>
          <a:p>
            <a:pPr lvl="1"/>
            <a:endParaRPr lang="en-US" sz="1800" b="0" dirty="0" smtClean="0">
              <a:solidFill>
                <a:srgbClr val="C00000"/>
              </a:solidFill>
            </a:endParaRPr>
          </a:p>
          <a:p>
            <a:r>
              <a:rPr lang="en-US" sz="2000" dirty="0" smtClean="0"/>
              <a:t>Dynamic data typing according to </a:t>
            </a:r>
            <a:r>
              <a:rPr lang="en-US" sz="2000" u="sng" dirty="0" smtClean="0"/>
              <a:t>predefined object types</a:t>
            </a:r>
            <a:endParaRPr lang="en-US" sz="2000" u="sng" dirty="0" smtClean="0">
              <a:solidFill>
                <a:srgbClr val="C00000"/>
              </a:solidFill>
            </a:endParaRPr>
          </a:p>
          <a:p>
            <a:pPr lvl="1"/>
            <a:r>
              <a:rPr lang="en-US" sz="1800" dirty="0" smtClean="0"/>
              <a:t>ENTIER, FLOTTANT, MOT… POINT, MAILLAGE, CHPOINT, MCHAML… MMODEL, EVOLUTION…</a:t>
            </a:r>
            <a:endParaRPr lang="en-US" sz="1800" dirty="0"/>
          </a:p>
        </p:txBody>
      </p:sp>
    </p:spTree>
    <p:extLst>
      <p:ext uri="{BB962C8B-B14F-4D97-AF65-F5344CB8AC3E}">
        <p14:creationId xmlns:p14="http://schemas.microsoft.com/office/powerpoint/2010/main" val="6584145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50</a:t>
            </a:fld>
            <a:endParaRPr lang="en-US" sz="1000" dirty="0">
              <a:solidFill>
                <a:schemeClr val="bg1"/>
              </a:solidFill>
              <a:latin typeface="Arial" charset="0"/>
              <a:ea typeface="Arial" charset="0"/>
              <a:cs typeface="Arial" charset="0"/>
            </a:endParaRPr>
          </a:p>
        </p:txBody>
      </p:sp>
      <p:sp>
        <p:nvSpPr>
          <p:cNvPr id="5" name="Espace réservé du texte 4">
            <a:extLst>
              <a:ext uri="{FF2B5EF4-FFF2-40B4-BE49-F238E27FC236}">
                <a16:creationId xmlns:a16="http://schemas.microsoft.com/office/drawing/2014/main" id="{CF52470E-E059-46CE-B245-3E20FF5303C9}"/>
              </a:ext>
            </a:extLst>
          </p:cNvPr>
          <p:cNvSpPr>
            <a:spLocks noGrp="1"/>
          </p:cNvSpPr>
          <p:nvPr>
            <p:ph type="body" sz="quarter" idx="12"/>
          </p:nvPr>
        </p:nvSpPr>
        <p:spPr>
          <a:xfrm>
            <a:off x="881100" y="1067647"/>
            <a:ext cx="10775579" cy="2873825"/>
          </a:xfrm>
        </p:spPr>
        <p:txBody>
          <a:bodyPr/>
          <a:lstStyle/>
          <a:p>
            <a:r>
              <a:rPr lang="en-US" sz="2000" dirty="0" smtClean="0"/>
              <a:t>Mechanical model </a:t>
            </a:r>
            <a:r>
              <a:rPr lang="en-US" sz="2000" dirty="0" smtClean="0">
                <a:solidFill>
                  <a:srgbClr val="C00000"/>
                </a:solidFill>
              </a:rPr>
              <a:t>– Option FUSION</a:t>
            </a:r>
          </a:p>
          <a:p>
            <a:pPr marL="478963" lvl="1" indent="0">
              <a:buNone/>
            </a:pPr>
            <a:r>
              <a:rPr lang="en-US" dirty="0" smtClean="0"/>
              <a:t>Basic </a:t>
            </a:r>
            <a:r>
              <a:rPr lang="en-US" dirty="0"/>
              <a:t>model to account for </a:t>
            </a:r>
            <a:r>
              <a:rPr lang="en-US" dirty="0" smtClean="0"/>
              <a:t>plastic hardening annealing at high temperature</a:t>
            </a:r>
            <a:br>
              <a:rPr lang="en-US" dirty="0" smtClean="0"/>
            </a:br>
            <a:r>
              <a:rPr lang="en-US" dirty="0" smtClean="0">
                <a:sym typeface="Wingdings" panose="05000000000000000000" pitchFamily="2" charset="2"/>
              </a:rPr>
              <a:t> reset to zero </a:t>
            </a:r>
            <a:r>
              <a:rPr lang="en-US" dirty="0" smtClean="0"/>
              <a:t>hardening</a:t>
            </a:r>
            <a:r>
              <a:rPr lang="en-US" dirty="0" smtClean="0">
                <a:sym typeface="Wingdings" panose="05000000000000000000" pitchFamily="2" charset="2"/>
              </a:rPr>
              <a:t> internal variables of the mechanical behavior law if T &gt; </a:t>
            </a:r>
            <a:r>
              <a:rPr lang="en-US" dirty="0" err="1" smtClean="0"/>
              <a:t>T</a:t>
            </a:r>
            <a:r>
              <a:rPr lang="en-US" baseline="-25000" dirty="0" err="1" smtClean="0"/>
              <a:t>fusion</a:t>
            </a:r>
            <a:endParaRPr lang="en-US" dirty="0" smtClean="0"/>
          </a:p>
          <a:p>
            <a:pPr marL="478963" lvl="1" indent="0">
              <a:buNone/>
            </a:pPr>
            <a:endParaRPr lang="en-US" b="1" dirty="0" smtClean="0"/>
          </a:p>
          <a:p>
            <a:pPr marL="478963" lvl="1" indent="0">
              <a:buNone/>
            </a:pPr>
            <a:r>
              <a:rPr lang="en-US" b="1" dirty="0" smtClean="0"/>
              <a:t>Syntax</a:t>
            </a:r>
          </a:p>
          <a:p>
            <a:pPr marL="478963" lvl="1" indent="0">
              <a:buNone/>
            </a:pPr>
            <a:r>
              <a:rPr lang="en-US" sz="1600" b="0" dirty="0" smtClean="0"/>
              <a:t>MOD1 = </a:t>
            </a:r>
            <a:r>
              <a:rPr lang="en-US" sz="1600" b="0" dirty="0" smtClean="0">
                <a:solidFill>
                  <a:srgbClr val="0000CC"/>
                </a:solidFill>
              </a:rPr>
              <a:t>MODE</a:t>
            </a:r>
            <a:r>
              <a:rPr lang="en-US" sz="1600" b="0" dirty="0" smtClean="0"/>
              <a:t> GEO1 MECANIQUE ELASTIQUE PLASTIQUE… </a:t>
            </a:r>
            <a:r>
              <a:rPr lang="en-US" sz="1600" b="0" dirty="0" smtClean="0">
                <a:solidFill>
                  <a:srgbClr val="C00000"/>
                </a:solidFill>
              </a:rPr>
              <a:t>FUSION</a:t>
            </a:r>
            <a:r>
              <a:rPr lang="en-US" sz="1600" b="0" dirty="0" smtClean="0"/>
              <a:t> ; </a:t>
            </a:r>
            <a:r>
              <a:rPr lang="en-US" sz="1600" b="0" dirty="0" smtClean="0">
                <a:sym typeface="Wingdings" panose="05000000000000000000" pitchFamily="2" charset="2"/>
              </a:rPr>
              <a:t> </a:t>
            </a:r>
            <a:r>
              <a:rPr lang="en-US" sz="1600" b="0" dirty="0" smtClean="0"/>
              <a:t>model with FUSION option</a:t>
            </a:r>
            <a:endParaRPr lang="en-US" sz="1600" b="0" dirty="0" smtClean="0">
              <a:sym typeface="Wingdings" panose="05000000000000000000" pitchFamily="2" charset="2"/>
            </a:endParaRPr>
          </a:p>
          <a:p>
            <a:pPr marL="478963" lvl="1" indent="0">
              <a:buNone/>
            </a:pPr>
            <a:r>
              <a:rPr lang="en-US" sz="1600" b="0" dirty="0" smtClean="0">
                <a:sym typeface="Wingdings" panose="05000000000000000000" pitchFamily="2" charset="2"/>
              </a:rPr>
              <a:t>MAT1  = </a:t>
            </a:r>
            <a:r>
              <a:rPr lang="en-US" sz="1600" b="0" dirty="0" smtClean="0">
                <a:solidFill>
                  <a:srgbClr val="0000CC"/>
                </a:solidFill>
                <a:sym typeface="Wingdings" panose="05000000000000000000" pitchFamily="2" charset="2"/>
              </a:rPr>
              <a:t>MATE</a:t>
            </a:r>
            <a:r>
              <a:rPr lang="en-US" sz="1600" b="0" dirty="0" smtClean="0">
                <a:sym typeface="Wingdings" panose="05000000000000000000" pitchFamily="2" charset="2"/>
              </a:rPr>
              <a:t> MOD1 YOUN ... </a:t>
            </a:r>
            <a:r>
              <a:rPr lang="en-US" sz="1600" b="0" dirty="0" smtClean="0">
                <a:solidFill>
                  <a:srgbClr val="C00000"/>
                </a:solidFill>
                <a:sym typeface="Wingdings" panose="05000000000000000000" pitchFamily="2" charset="2"/>
              </a:rPr>
              <a:t>TFUS</a:t>
            </a:r>
            <a:r>
              <a:rPr lang="en-US" sz="1600" b="0" dirty="0" smtClean="0">
                <a:sym typeface="Wingdings" panose="05000000000000000000" pitchFamily="2" charset="2"/>
              </a:rPr>
              <a:t> TFUS1 ;</a:t>
            </a:r>
            <a:r>
              <a:rPr lang="en-US" dirty="0" smtClean="0">
                <a:sym typeface="Wingdings" panose="05000000000000000000" pitchFamily="2" charset="2"/>
              </a:rPr>
              <a:t> </a:t>
            </a:r>
            <a:r>
              <a:rPr lang="en-US" sz="1600" b="0" dirty="0" smtClean="0">
                <a:sym typeface="Wingdings" panose="05000000000000000000" pitchFamily="2" charset="2"/>
              </a:rPr>
              <a:t> value of TFUS</a:t>
            </a:r>
          </a:p>
          <a:p>
            <a:pPr marL="478963" lvl="1" indent="0">
              <a:lnSpc>
                <a:spcPct val="100000"/>
              </a:lnSpc>
              <a:spcBef>
                <a:spcPts val="0"/>
              </a:spcBef>
              <a:buNone/>
            </a:pPr>
            <a:endParaRPr lang="en-US" dirty="0" smtClean="0">
              <a:sym typeface="Wingdings" panose="05000000000000000000" pitchFamily="2" charset="2"/>
            </a:endParaRPr>
          </a:p>
          <a:p>
            <a:pPr marL="478963" lvl="1" indent="0">
              <a:buNone/>
            </a:pPr>
            <a:r>
              <a:rPr lang="en-US" b="1" dirty="0" smtClean="0"/>
              <a:t>Material deposition modelling</a:t>
            </a:r>
          </a:p>
          <a:p>
            <a:pPr marL="478963" lvl="1" indent="0">
              <a:buNone/>
            </a:pPr>
            <a:r>
              <a:rPr lang="en-US" dirty="0" smtClean="0"/>
              <a:t>As the thermal model, the time evolution of the mechanical model is sequenced into a table</a:t>
            </a:r>
          </a:p>
        </p:txBody>
      </p:sp>
      <p:grpSp>
        <p:nvGrpSpPr>
          <p:cNvPr id="9" name="Groupe 8"/>
          <p:cNvGrpSpPr/>
          <p:nvPr/>
        </p:nvGrpSpPr>
        <p:grpSpPr>
          <a:xfrm>
            <a:off x="1476587" y="3941472"/>
            <a:ext cx="6773073" cy="2645759"/>
            <a:chOff x="1476587" y="3941472"/>
            <a:chExt cx="6773073" cy="2645759"/>
          </a:xfrm>
        </p:grpSpPr>
        <p:pic>
          <p:nvPicPr>
            <p:cNvPr id="4" name="Image 3"/>
            <p:cNvPicPr>
              <a:picLocks noChangeAspect="1"/>
            </p:cNvPicPr>
            <p:nvPr/>
          </p:nvPicPr>
          <p:blipFill rotWithShape="1">
            <a:blip r:embed="rId2"/>
            <a:srcRect t="9452" b="17704"/>
            <a:stretch/>
          </p:blipFill>
          <p:spPr>
            <a:xfrm>
              <a:off x="1476587" y="3941472"/>
              <a:ext cx="6773073" cy="2645759"/>
            </a:xfrm>
            <a:prstGeom prst="rect">
              <a:avLst/>
            </a:prstGeom>
          </p:spPr>
        </p:pic>
        <p:cxnSp>
          <p:nvCxnSpPr>
            <p:cNvPr id="8" name="Connecteur droit 7"/>
            <p:cNvCxnSpPr/>
            <p:nvPr/>
          </p:nvCxnSpPr>
          <p:spPr>
            <a:xfrm>
              <a:off x="5868139" y="4900474"/>
              <a:ext cx="2130641" cy="88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55789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51</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03280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waam2_formation.dgibi</a:t>
            </a:r>
            <a:r>
              <a:rPr lang="en-US" sz="2000" dirty="0" smtClean="0"/>
              <a:t> : mechanical model definition and sequencing</a:t>
            </a:r>
          </a:p>
          <a:p>
            <a:pPr marL="478963" lvl="1" indent="0">
              <a:buNone/>
            </a:pPr>
            <a:r>
              <a:rPr lang="en-US" sz="1800" dirty="0" smtClean="0"/>
              <a:t>Type:</a:t>
            </a:r>
          </a:p>
          <a:p>
            <a:pPr marL="478963" lvl="1" indent="0">
              <a:buNone/>
            </a:pP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p:txBody>
      </p:sp>
      <p:pic>
        <p:nvPicPr>
          <p:cNvPr id="4" name="Image 3"/>
          <p:cNvPicPr>
            <a:picLocks noChangeAspect="1"/>
          </p:cNvPicPr>
          <p:nvPr/>
        </p:nvPicPr>
        <p:blipFill>
          <a:blip r:embed="rId2"/>
          <a:stretch>
            <a:fillRect/>
          </a:stretch>
        </p:blipFill>
        <p:spPr>
          <a:xfrm>
            <a:off x="1515168" y="2154021"/>
            <a:ext cx="9297698" cy="4458322"/>
          </a:xfrm>
          <a:prstGeom prst="rect">
            <a:avLst/>
          </a:prstGeom>
        </p:spPr>
      </p:pic>
    </p:spTree>
    <p:extLst>
      <p:ext uri="{BB962C8B-B14F-4D97-AF65-F5344CB8AC3E}">
        <p14:creationId xmlns:p14="http://schemas.microsoft.com/office/powerpoint/2010/main" val="35081736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52</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05970"/>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solidFill>
                  <a:srgbClr val="C00000"/>
                </a:solidFill>
              </a:rPr>
              <a:t>Thermal loading </a:t>
            </a:r>
            <a:r>
              <a:rPr lang="en-US" sz="2000" dirty="0" smtClean="0"/>
              <a:t>and PASAPAS </a:t>
            </a:r>
            <a:r>
              <a:rPr lang="en-US" sz="2000" dirty="0"/>
              <a:t>input </a:t>
            </a:r>
            <a:r>
              <a:rPr lang="en-US" sz="2000" dirty="0" smtClean="0"/>
              <a:t>table definition</a:t>
            </a:r>
            <a:endParaRPr lang="en-US" sz="2000" dirty="0"/>
          </a:p>
        </p:txBody>
      </p:sp>
      <p:sp>
        <p:nvSpPr>
          <p:cNvPr id="8" name="Rectangle 7"/>
          <p:cNvSpPr/>
          <p:nvPr/>
        </p:nvSpPr>
        <p:spPr>
          <a:xfrm>
            <a:off x="1384916" y="2210540"/>
            <a:ext cx="4953740" cy="5770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 3"/>
          <p:cNvPicPr>
            <a:picLocks noChangeAspect="1"/>
          </p:cNvPicPr>
          <p:nvPr/>
        </p:nvPicPr>
        <p:blipFill>
          <a:blip r:embed="rId2"/>
          <a:stretch>
            <a:fillRect/>
          </a:stretch>
        </p:blipFill>
        <p:spPr>
          <a:xfrm>
            <a:off x="881100" y="1953293"/>
            <a:ext cx="7906853" cy="3972479"/>
          </a:xfrm>
          <a:prstGeom prst="rect">
            <a:avLst/>
          </a:prstGeom>
        </p:spPr>
      </p:pic>
    </p:spTree>
    <p:extLst>
      <p:ext uri="{BB962C8B-B14F-4D97-AF65-F5344CB8AC3E}">
        <p14:creationId xmlns:p14="http://schemas.microsoft.com/office/powerpoint/2010/main" val="4514993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53</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03280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waam2_formation.dgibi</a:t>
            </a:r>
            <a:r>
              <a:rPr lang="en-US" sz="2000" dirty="0" smtClean="0"/>
              <a:t> </a:t>
            </a:r>
            <a:r>
              <a:rPr lang="en-US" sz="2000" dirty="0"/>
              <a:t>: PASAPAS input table definition</a:t>
            </a:r>
            <a:endParaRPr lang="en-US" sz="2000" dirty="0" smtClean="0"/>
          </a:p>
          <a:p>
            <a:pPr marL="478963" lvl="1" indent="0">
              <a:buNone/>
            </a:pPr>
            <a:r>
              <a:rPr lang="en-US" sz="1800" dirty="0" smtClean="0"/>
              <a:t>Type:</a:t>
            </a:r>
          </a:p>
          <a:p>
            <a:pPr marL="478963" lvl="1" indent="0">
              <a:buNone/>
            </a:pP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p:txBody>
      </p:sp>
      <p:pic>
        <p:nvPicPr>
          <p:cNvPr id="5" name="Image 4"/>
          <p:cNvPicPr>
            <a:picLocks noChangeAspect="1"/>
          </p:cNvPicPr>
          <p:nvPr/>
        </p:nvPicPr>
        <p:blipFill>
          <a:blip r:embed="rId2"/>
          <a:stretch>
            <a:fillRect/>
          </a:stretch>
        </p:blipFill>
        <p:spPr>
          <a:xfrm>
            <a:off x="1524694" y="2289605"/>
            <a:ext cx="9278645" cy="4001058"/>
          </a:xfrm>
          <a:prstGeom prst="rect">
            <a:avLst/>
          </a:prstGeom>
        </p:spPr>
      </p:pic>
    </p:spTree>
    <p:extLst>
      <p:ext uri="{BB962C8B-B14F-4D97-AF65-F5344CB8AC3E}">
        <p14:creationId xmlns:p14="http://schemas.microsoft.com/office/powerpoint/2010/main" val="16529185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54</a:t>
            </a:fld>
            <a:endParaRPr lang="en-US" sz="1000" dirty="0">
              <a:solidFill>
                <a:schemeClr val="bg1"/>
              </a:solidFill>
              <a:latin typeface="Arial" charset="0"/>
              <a:ea typeface="Arial" charset="0"/>
              <a:cs typeface="Arial" charset="0"/>
            </a:endParaRPr>
          </a:p>
        </p:txBody>
      </p:sp>
      <p:pic>
        <p:nvPicPr>
          <p:cNvPr id="4" name="Image 3"/>
          <p:cNvPicPr>
            <a:picLocks noChangeAspect="1"/>
          </p:cNvPicPr>
          <p:nvPr/>
        </p:nvPicPr>
        <p:blipFill rotWithShape="1">
          <a:blip r:embed="rId2"/>
          <a:srcRect r="9910"/>
          <a:stretch/>
        </p:blipFill>
        <p:spPr>
          <a:xfrm>
            <a:off x="6156598" y="183579"/>
            <a:ext cx="5837849" cy="6393600"/>
          </a:xfrm>
          <a:prstGeom prst="rect">
            <a:avLst/>
          </a:prstGeom>
        </p:spPr>
      </p:pic>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2876903"/>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waam2_formation.dgibi</a:t>
            </a:r>
            <a:br>
              <a:rPr lang="en-US" sz="2000" dirty="0" smtClean="0">
                <a:solidFill>
                  <a:srgbClr val="C00000"/>
                </a:solidFill>
              </a:rPr>
            </a:br>
            <a:r>
              <a:rPr lang="en-US" sz="2000" dirty="0" smtClean="0">
                <a:solidFill>
                  <a:srgbClr val="C00000"/>
                </a:solidFill>
              </a:rPr>
              <a:t>RESOLUTION </a:t>
            </a:r>
            <a:r>
              <a:rPr lang="en-US" sz="2000" dirty="0" smtClean="0"/>
              <a:t>with</a:t>
            </a:r>
            <a:r>
              <a:rPr lang="en-US" sz="2000" dirty="0" smtClean="0">
                <a:solidFill>
                  <a:srgbClr val="C00000"/>
                </a:solidFill>
              </a:rPr>
              <a:t> </a:t>
            </a:r>
            <a:r>
              <a:rPr lang="en-US" sz="2000" dirty="0" smtClean="0"/>
              <a:t>PASAPAS procedure</a:t>
            </a:r>
          </a:p>
          <a:p>
            <a:pPr marL="478963" lvl="1" indent="0">
              <a:buNone/>
            </a:pPr>
            <a:r>
              <a:rPr lang="en-US" sz="1800" dirty="0" smtClean="0"/>
              <a:t>Type:</a:t>
            </a:r>
          </a:p>
          <a:p>
            <a:pPr marL="478963" lvl="1" indent="0">
              <a:buNone/>
            </a:pP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endParaRPr lang="en-US" sz="1800" dirty="0" smtClean="0">
              <a:solidFill>
                <a:schemeClr val="accent2"/>
              </a:solidFill>
            </a:endParaRPr>
          </a:p>
          <a:p>
            <a:pPr marL="478963" lvl="1" indent="0">
              <a:buNone/>
            </a:pPr>
            <a:r>
              <a:rPr lang="en-US" sz="1800" dirty="0" smtClean="0"/>
              <a:t>The program continues,</a:t>
            </a:r>
          </a:p>
          <a:p>
            <a:pPr marL="478963" lvl="1" indent="0">
              <a:buNone/>
            </a:pPr>
            <a:r>
              <a:rPr lang="en-US" sz="1800" dirty="0"/>
              <a:t>t</a:t>
            </a:r>
            <a:r>
              <a:rPr lang="en-US" sz="1800" dirty="0" smtClean="0"/>
              <a:t>he resolution starts.</a:t>
            </a:r>
          </a:p>
          <a:p>
            <a:pPr marL="478963" lvl="1" indent="0">
              <a:buNone/>
            </a:pPr>
            <a:endParaRPr lang="en-US" sz="1800" dirty="0" smtClean="0"/>
          </a:p>
          <a:p>
            <a:pPr marL="478963" lvl="1" indent="0">
              <a:buNone/>
            </a:pPr>
            <a:r>
              <a:rPr lang="en-US" sz="1800" dirty="0" smtClean="0"/>
              <a:t>Stop it by pressing: </a:t>
            </a:r>
            <a:r>
              <a:rPr lang="en-US" sz="1800" dirty="0" smtClean="0">
                <a:solidFill>
                  <a:schemeClr val="accent2"/>
                </a:solidFill>
              </a:rPr>
              <a:t>CTRL + C</a:t>
            </a:r>
            <a:endParaRPr lang="en-US" sz="1800" dirty="0">
              <a:solidFill>
                <a:schemeClr val="accent2"/>
              </a:solidFill>
            </a:endParaRPr>
          </a:p>
        </p:txBody>
      </p:sp>
    </p:spTree>
    <p:extLst>
      <p:ext uri="{BB962C8B-B14F-4D97-AF65-F5344CB8AC3E}">
        <p14:creationId xmlns:p14="http://schemas.microsoft.com/office/powerpoint/2010/main" val="946079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55</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936646"/>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waam2_formation.dgibi</a:t>
            </a:r>
            <a:br>
              <a:rPr lang="en-US" sz="2000" dirty="0" smtClean="0">
                <a:solidFill>
                  <a:srgbClr val="C00000"/>
                </a:solidFill>
              </a:rPr>
            </a:br>
            <a:endParaRPr lang="en-US" sz="2000" dirty="0" smtClean="0"/>
          </a:p>
          <a:p>
            <a:pPr marL="478963" lvl="1" indent="0">
              <a:buNone/>
            </a:pPr>
            <a:r>
              <a:rPr lang="en-US" sz="1800" dirty="0" smtClean="0"/>
              <a:t>Type:</a:t>
            </a:r>
          </a:p>
          <a:p>
            <a:pPr marL="478963" lvl="1" indent="0">
              <a:buNone/>
            </a:pP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endParaRPr lang="en-US" sz="1800" dirty="0" smtClean="0">
              <a:solidFill>
                <a:schemeClr val="accent2"/>
              </a:solidFill>
            </a:endParaRPr>
          </a:p>
          <a:p>
            <a:pPr marL="478963" lvl="1" indent="0">
              <a:buNone/>
            </a:pPr>
            <a:r>
              <a:rPr lang="en-US" sz="1800" dirty="0" smtClean="0"/>
              <a:t>The program restores the mechanical results from the saved file.</a:t>
            </a:r>
            <a:endParaRPr lang="en-US" sz="1800" dirty="0"/>
          </a:p>
        </p:txBody>
      </p:sp>
    </p:spTree>
    <p:extLst>
      <p:ext uri="{BB962C8B-B14F-4D97-AF65-F5344CB8AC3E}">
        <p14:creationId xmlns:p14="http://schemas.microsoft.com/office/powerpoint/2010/main" val="35662206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56</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59021"/>
            <a:ext cx="10565835" cy="3162622"/>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Procedure </a:t>
            </a:r>
            <a:r>
              <a:rPr lang="en-US" sz="2000" dirty="0" smtClean="0">
                <a:solidFill>
                  <a:srgbClr val="C00000"/>
                </a:solidFill>
              </a:rPr>
              <a:t>EXPLORER</a:t>
            </a:r>
            <a:r>
              <a:rPr lang="en-US" sz="2000" dirty="0" smtClean="0"/>
              <a:t> : post-processing of the PASAPAS result table</a:t>
            </a:r>
            <a:endParaRPr lang="en-US" sz="2000" dirty="0" smtClean="0">
              <a:solidFill>
                <a:srgbClr val="C00000"/>
              </a:solidFill>
            </a:endParaRPr>
          </a:p>
          <a:p>
            <a:pPr marL="478963" lvl="1" indent="0">
              <a:buNone/>
            </a:pPr>
            <a:r>
              <a:rPr lang="en-US" sz="1800" dirty="0" smtClean="0"/>
              <a:t>Type:</a:t>
            </a:r>
            <a:br>
              <a:rPr lang="en-US" sz="1800" dirty="0" smtClean="0"/>
            </a:br>
            <a:r>
              <a:rPr lang="en-US" sz="1800" dirty="0" smtClean="0">
                <a:solidFill>
                  <a:schemeClr val="accent2"/>
                </a:solidFill>
              </a:rPr>
              <a:t>explorer TAB2 ;</a:t>
            </a:r>
          </a:p>
          <a:p>
            <a:pPr marL="478963" lvl="1" indent="0">
              <a:buNone/>
            </a:pPr>
            <a:r>
              <a:rPr lang="en-US" sz="1800" dirty="0" smtClean="0"/>
              <a:t>(stress field visualization)</a:t>
            </a:r>
          </a:p>
          <a:p>
            <a:pPr marL="478963" lvl="1" indent="0">
              <a:buNone/>
            </a:pPr>
            <a:endParaRPr lang="en-US" sz="1800" dirty="0" smtClean="0">
              <a:solidFill>
                <a:schemeClr val="accent2"/>
              </a:solidFill>
            </a:endParaRPr>
          </a:p>
          <a:p>
            <a:pPr marL="478963" lvl="1" indent="0">
              <a:buNone/>
            </a:pPr>
            <a:r>
              <a:rPr lang="en-US" sz="1800" dirty="0" err="1" smtClean="0">
                <a:solidFill>
                  <a:schemeClr val="accent2"/>
                </a:solidFill>
              </a:rPr>
              <a:t>trac</a:t>
            </a:r>
            <a:r>
              <a:rPr lang="en-US" sz="1800" dirty="0" smtClean="0">
                <a:solidFill>
                  <a:schemeClr val="accent2"/>
                </a:solidFill>
              </a:rPr>
              <a:t> </a:t>
            </a:r>
            <a:r>
              <a:rPr lang="en-US" sz="1800" dirty="0" err="1" smtClean="0">
                <a:solidFill>
                  <a:schemeClr val="accent2"/>
                </a:solidFill>
              </a:rPr>
              <a:t>cach</a:t>
            </a:r>
            <a:r>
              <a:rPr lang="en-US" sz="1800" dirty="0" smtClean="0">
                <a:solidFill>
                  <a:schemeClr val="accent2"/>
                </a:solidFill>
              </a:rPr>
              <a:t> sup0 </a:t>
            </a:r>
            <a:r>
              <a:rPr lang="en-US" sz="1800" dirty="0" err="1" smtClean="0">
                <a:solidFill>
                  <a:schemeClr val="accent2"/>
                </a:solidFill>
              </a:rPr>
              <a:t>qual</a:t>
            </a:r>
            <a:r>
              <a:rPr lang="en-US" sz="1800" dirty="0" smtClean="0">
                <a:solidFill>
                  <a:schemeClr val="accent2"/>
                </a:solidFill>
              </a:rPr>
              <a:t> ;</a:t>
            </a:r>
          </a:p>
          <a:p>
            <a:pPr marL="478963" lvl="1" indent="0">
              <a:buNone/>
            </a:pPr>
            <a:r>
              <a:rPr lang="en-US" sz="1800" dirty="0" smtClean="0"/>
              <a:t>(time evolution of </a:t>
            </a:r>
            <a:r>
              <a:rPr lang="en-US" sz="1800" dirty="0" err="1" smtClean="0"/>
              <a:t>Uz</a:t>
            </a:r>
            <a:r>
              <a:rPr lang="en-US" sz="1800" dirty="0" smtClean="0"/>
              <a:t> at point P5)</a:t>
            </a:r>
          </a:p>
          <a:p>
            <a:pPr marL="478963" lvl="1" indent="0">
              <a:buNone/>
            </a:pPr>
            <a:r>
              <a:rPr lang="en-US" sz="1800" dirty="0"/>
              <a:t>(time evolution of Rx at point </a:t>
            </a:r>
            <a:r>
              <a:rPr lang="en-US" sz="1800" dirty="0" smtClean="0"/>
              <a:t>P8)</a:t>
            </a:r>
          </a:p>
          <a:p>
            <a:pPr marL="478963" lvl="1" indent="0">
              <a:buNone/>
            </a:pPr>
            <a:endParaRPr lang="en-US" sz="1800" dirty="0" smtClean="0"/>
          </a:p>
          <a:p>
            <a:pPr marL="478963" lvl="1" indent="0">
              <a:buNone/>
            </a:pPr>
            <a:r>
              <a:rPr lang="en-US" sz="1800" dirty="0" smtClean="0"/>
              <a:t>Quit EXPLORER procedure.</a:t>
            </a:r>
          </a:p>
        </p:txBody>
      </p:sp>
      <p:pic>
        <p:nvPicPr>
          <p:cNvPr id="4" name="Image 3"/>
          <p:cNvPicPr>
            <a:picLocks noChangeAspect="1"/>
          </p:cNvPicPr>
          <p:nvPr/>
        </p:nvPicPr>
        <p:blipFill>
          <a:blip r:embed="rId2"/>
          <a:stretch>
            <a:fillRect/>
          </a:stretch>
        </p:blipFill>
        <p:spPr>
          <a:xfrm>
            <a:off x="4992000" y="2718818"/>
            <a:ext cx="7200000" cy="3892805"/>
          </a:xfrm>
          <a:prstGeom prst="rect">
            <a:avLst/>
          </a:prstGeom>
        </p:spPr>
      </p:pic>
    </p:spTree>
    <p:extLst>
      <p:ext uri="{BB962C8B-B14F-4D97-AF65-F5344CB8AC3E}">
        <p14:creationId xmlns:p14="http://schemas.microsoft.com/office/powerpoint/2010/main" val="1550176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57</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59021"/>
            <a:ext cx="10565835" cy="466559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Continuation of the file </a:t>
            </a:r>
            <a:r>
              <a:rPr lang="en-US" sz="2000" dirty="0" smtClean="0">
                <a:solidFill>
                  <a:srgbClr val="C00000"/>
                </a:solidFill>
              </a:rPr>
              <a:t>waam2_formation.dgibi</a:t>
            </a:r>
            <a:r>
              <a:rPr lang="en-US" sz="2000" dirty="0" smtClean="0"/>
              <a:t> : stress field charts animation</a:t>
            </a:r>
            <a:endParaRPr lang="en-US" sz="2000" dirty="0" smtClean="0">
              <a:solidFill>
                <a:srgbClr val="C00000"/>
              </a:solidFill>
            </a:endParaRPr>
          </a:p>
          <a:p>
            <a:pPr marL="478963" lvl="1" indent="0">
              <a:buNone/>
            </a:pPr>
            <a:r>
              <a:rPr lang="en-US" sz="1800" dirty="0" smtClean="0"/>
              <a:t>Type:</a:t>
            </a:r>
            <a:br>
              <a:rPr lang="en-US" sz="1800" dirty="0" smtClean="0"/>
            </a:b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donn</a:t>
            </a:r>
            <a:r>
              <a:rPr lang="en-US" sz="1800" dirty="0" smtClean="0">
                <a:solidFill>
                  <a:schemeClr val="accent2"/>
                </a:solidFill>
              </a:rPr>
              <a:t> 3 ;</a:t>
            </a:r>
          </a:p>
          <a:p>
            <a:pPr marL="478963" lvl="1" indent="0">
              <a:buNone/>
            </a:pPr>
            <a:r>
              <a:rPr lang="en-US" sz="1800" dirty="0" smtClean="0">
                <a:solidFill>
                  <a:schemeClr val="accent2"/>
                </a:solidFill>
              </a:rPr>
              <a:t>SIG_ANIM ;</a:t>
            </a:r>
          </a:p>
          <a:p>
            <a:pPr marL="478963" lvl="1" indent="0">
              <a:buNone/>
            </a:pPr>
            <a:r>
              <a:rPr lang="en-US" sz="1800" dirty="0" smtClean="0"/>
              <a:t>Click on « </a:t>
            </a:r>
            <a:r>
              <a:rPr lang="en-US" sz="1800" dirty="0" smtClean="0">
                <a:solidFill>
                  <a:schemeClr val="accent2"/>
                </a:solidFill>
              </a:rPr>
              <a:t>Fin trace </a:t>
            </a:r>
            <a:r>
              <a:rPr lang="en-US" sz="1800" dirty="0" smtClean="0"/>
              <a:t>» :</a:t>
            </a:r>
          </a:p>
          <a:p>
            <a:pPr marL="478963" lvl="1" indent="0">
              <a:buNone/>
            </a:pPr>
            <a:r>
              <a:rPr lang="en-US" sz="1800" dirty="0" smtClean="0">
                <a:sym typeface="Wingdings" panose="05000000000000000000" pitchFamily="2" charset="2"/>
              </a:rPr>
              <a:t> A new frame is displayed</a:t>
            </a:r>
            <a:r>
              <a:rPr lang="en-US" sz="1800" dirty="0" smtClean="0"/>
              <a:t>.</a:t>
            </a:r>
          </a:p>
          <a:p>
            <a:pPr marL="478963" lvl="1" indent="0">
              <a:buNone/>
            </a:pPr>
            <a:endParaRPr lang="en-US" sz="1800" dirty="0" smtClean="0"/>
          </a:p>
          <a:p>
            <a:pPr marL="478963" lvl="1" indent="0">
              <a:buNone/>
            </a:pPr>
            <a:r>
              <a:rPr lang="en-US" sz="1800" dirty="0" smtClean="0"/>
              <a:t>After a few clicks, press:</a:t>
            </a:r>
          </a:p>
          <a:p>
            <a:pPr marL="478963" lvl="1" indent="0">
              <a:buNone/>
            </a:pPr>
            <a:r>
              <a:rPr lang="en-US" sz="1800" dirty="0" smtClean="0">
                <a:solidFill>
                  <a:schemeClr val="accent2"/>
                </a:solidFill>
              </a:rPr>
              <a:t>CTRL+C</a:t>
            </a:r>
          </a:p>
          <a:p>
            <a:pPr marL="478963" lvl="1" indent="0">
              <a:buNone/>
            </a:pPr>
            <a:r>
              <a:rPr lang="en-US" sz="1800" dirty="0" smtClean="0"/>
              <a:t>Then, « </a:t>
            </a:r>
            <a:r>
              <a:rPr lang="en-US" sz="1800" dirty="0" smtClean="0">
                <a:solidFill>
                  <a:schemeClr val="accent2"/>
                </a:solidFill>
              </a:rPr>
              <a:t>Fin trace </a:t>
            </a:r>
            <a:r>
              <a:rPr lang="en-US" sz="1800" dirty="0" smtClean="0"/>
              <a:t>» to regain control.</a:t>
            </a:r>
            <a:br>
              <a:rPr lang="en-US" sz="1800" dirty="0" smtClean="0"/>
            </a:br>
            <a:endParaRPr lang="en-US" sz="1800" dirty="0" smtClean="0"/>
          </a:p>
          <a:p>
            <a:pPr marL="478963" lvl="1" indent="0">
              <a:buNone/>
            </a:pPr>
            <a:r>
              <a:rPr lang="en-US" sz="1800" dirty="0" smtClean="0"/>
              <a:t>Type:</a:t>
            </a:r>
          </a:p>
          <a:p>
            <a:pPr marL="478963" lvl="1" indent="0">
              <a:buNone/>
            </a:pPr>
            <a:r>
              <a:rPr lang="en-US" sz="1800" dirty="0" err="1" smtClean="0">
                <a:solidFill>
                  <a:schemeClr val="accent2"/>
                </a:solidFill>
              </a:rPr>
              <a:t>opti</a:t>
            </a:r>
            <a:r>
              <a:rPr lang="en-US" sz="1800" dirty="0" smtClean="0">
                <a:solidFill>
                  <a:schemeClr val="accent2"/>
                </a:solidFill>
              </a:rPr>
              <a:t> </a:t>
            </a:r>
            <a:r>
              <a:rPr lang="en-US" sz="1800" dirty="0" err="1" smtClean="0">
                <a:solidFill>
                  <a:schemeClr val="accent2"/>
                </a:solidFill>
              </a:rPr>
              <a:t>trac</a:t>
            </a:r>
            <a:r>
              <a:rPr lang="en-US" sz="1800" dirty="0" smtClean="0">
                <a:solidFill>
                  <a:schemeClr val="accent2"/>
                </a:solidFill>
              </a:rPr>
              <a:t> PSC ;</a:t>
            </a:r>
          </a:p>
          <a:p>
            <a:pPr marL="478963" lvl="1" indent="0">
              <a:buNone/>
            </a:pPr>
            <a:r>
              <a:rPr lang="en-US" sz="1800" dirty="0" smtClean="0">
                <a:solidFill>
                  <a:schemeClr val="accent2"/>
                </a:solidFill>
              </a:rPr>
              <a:t>SIG_ANIM 0.5 ;</a:t>
            </a:r>
          </a:p>
          <a:p>
            <a:pPr marL="478963" lvl="1" indent="0">
              <a:buNone/>
            </a:pPr>
            <a:endParaRPr lang="en-US" sz="1800" dirty="0" smtClean="0">
              <a:solidFill>
                <a:schemeClr val="accent2"/>
              </a:solidFill>
            </a:endParaRPr>
          </a:p>
        </p:txBody>
      </p:sp>
      <p:pic>
        <p:nvPicPr>
          <p:cNvPr id="4" name="Image 3"/>
          <p:cNvPicPr>
            <a:picLocks noChangeAspect="1"/>
          </p:cNvPicPr>
          <p:nvPr/>
        </p:nvPicPr>
        <p:blipFill rotWithShape="1">
          <a:blip r:embed="rId2"/>
          <a:srcRect r="1243"/>
          <a:stretch/>
        </p:blipFill>
        <p:spPr>
          <a:xfrm>
            <a:off x="4883939" y="1650690"/>
            <a:ext cx="7110508" cy="3952500"/>
          </a:xfrm>
          <a:prstGeom prst="rect">
            <a:avLst/>
          </a:prstGeom>
        </p:spPr>
      </p:pic>
      <p:sp>
        <p:nvSpPr>
          <p:cNvPr id="7" name="Rectangle 6"/>
          <p:cNvSpPr/>
          <p:nvPr/>
        </p:nvSpPr>
        <p:spPr>
          <a:xfrm>
            <a:off x="881100" y="5844351"/>
            <a:ext cx="1618502" cy="646331"/>
          </a:xfrm>
          <a:prstGeom prst="rect">
            <a:avLst/>
          </a:prstGeom>
          <a:ln w="28575">
            <a:solidFill>
              <a:srgbClr val="FF0000"/>
            </a:solidFill>
          </a:ln>
        </p:spPr>
        <p:txBody>
          <a:bodyPr wrap="square">
            <a:spAutoFit/>
          </a:bodyPr>
          <a:lstStyle/>
          <a:p>
            <a:pPr marL="478963" lvl="1" indent="0">
              <a:buNone/>
            </a:pPr>
            <a:r>
              <a:rPr lang="en-US" sz="1800" dirty="0" smtClean="0"/>
              <a:t>Type:</a:t>
            </a:r>
          </a:p>
          <a:p>
            <a:pPr marL="478963" lvl="1" indent="0">
              <a:buNone/>
            </a:pPr>
            <a:r>
              <a:rPr lang="en-US" sz="1800" dirty="0" smtClean="0">
                <a:solidFill>
                  <a:schemeClr val="accent2"/>
                </a:solidFill>
              </a:rPr>
              <a:t>FIN ;</a:t>
            </a:r>
            <a:endParaRPr lang="en-US" sz="1800" dirty="0">
              <a:solidFill>
                <a:schemeClr val="accent2"/>
              </a:solidFill>
            </a:endParaRPr>
          </a:p>
        </p:txBody>
      </p:sp>
    </p:spTree>
    <p:extLst>
      <p:ext uri="{BB962C8B-B14F-4D97-AF65-F5344CB8AC3E}">
        <p14:creationId xmlns:p14="http://schemas.microsoft.com/office/powerpoint/2010/main" val="239372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WAAM2.DGIBI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58</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79383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To get an animated GIF file</a:t>
            </a:r>
          </a:p>
          <a:p>
            <a:pPr marL="478963" lvl="1" indent="0">
              <a:buNone/>
            </a:pPr>
            <a:r>
              <a:rPr lang="en-US" sz="1800" dirty="0" smtClean="0"/>
              <a:t>In the current directory, you should find the file (type « ls ») :</a:t>
            </a:r>
          </a:p>
          <a:p>
            <a:pPr marL="478963" lvl="1" indent="0">
              <a:buNone/>
            </a:pPr>
            <a:r>
              <a:rPr lang="en-US" sz="1800" dirty="0" smtClean="0">
                <a:solidFill>
                  <a:srgbClr val="FF0000"/>
                </a:solidFill>
              </a:rPr>
              <a:t>Contrainte_Waam2_Anim.ps</a:t>
            </a:r>
          </a:p>
          <a:p>
            <a:pPr marL="478963" lvl="1" indent="0">
              <a:buNone/>
            </a:pPr>
            <a:endParaRPr lang="en-US" sz="1800" dirty="0" smtClean="0"/>
          </a:p>
          <a:p>
            <a:pPr marL="478963" lvl="1" indent="0">
              <a:buNone/>
            </a:pPr>
            <a:r>
              <a:rPr lang="en-US" sz="1800" dirty="0" smtClean="0"/>
              <a:t>To convert this file in </a:t>
            </a:r>
            <a:r>
              <a:rPr lang="en-US" sz="1800" dirty="0"/>
              <a:t>an animated GIF </a:t>
            </a:r>
            <a:r>
              <a:rPr lang="en-US" sz="1800" dirty="0" smtClean="0"/>
              <a:t>file, type:</a:t>
            </a:r>
          </a:p>
          <a:p>
            <a:pPr marL="478963" lvl="1" indent="0">
              <a:buNone/>
            </a:pPr>
            <a:r>
              <a:rPr lang="en-US" sz="1800" dirty="0" smtClean="0">
                <a:solidFill>
                  <a:schemeClr val="accent2"/>
                </a:solidFill>
              </a:rPr>
              <a:t>ps2gif –d 10 Contrainte_Waam2_Anim.ps</a:t>
            </a:r>
          </a:p>
          <a:p>
            <a:pPr marL="478963" lvl="1" indent="0">
              <a:buNone/>
            </a:pPr>
            <a:endParaRPr lang="en-US" sz="1800" dirty="0" smtClean="0"/>
          </a:p>
          <a:p>
            <a:pPr marL="478963" lvl="1" indent="0">
              <a:buNone/>
            </a:pPr>
            <a:r>
              <a:rPr lang="en-US" sz="1800" dirty="0" smtClean="0"/>
              <a:t>After 1 or 2 minutes, you should get the file:</a:t>
            </a:r>
          </a:p>
          <a:p>
            <a:pPr marL="478963" lvl="1" indent="0">
              <a:buNone/>
            </a:pPr>
            <a:r>
              <a:rPr lang="en-US" sz="1800" dirty="0" smtClean="0">
                <a:solidFill>
                  <a:srgbClr val="FF0000"/>
                </a:solidFill>
              </a:rPr>
              <a:t>Contrainte_Waam2_Anim.gif</a:t>
            </a:r>
          </a:p>
          <a:p>
            <a:pPr marL="478963" lvl="1" indent="0">
              <a:buNone/>
            </a:pPr>
            <a:endParaRPr lang="en-US" sz="1800" dirty="0" smtClean="0"/>
          </a:p>
          <a:p>
            <a:pPr marL="478963" lvl="1" indent="0">
              <a:buNone/>
            </a:pPr>
            <a:r>
              <a:rPr lang="en-US" sz="1800" dirty="0" smtClean="0"/>
              <a:t>To display it with Firefox, type:</a:t>
            </a:r>
          </a:p>
          <a:p>
            <a:pPr marL="478963" lvl="1" indent="0">
              <a:buNone/>
            </a:pPr>
            <a:r>
              <a:rPr lang="en-US" sz="1800" dirty="0" err="1" smtClean="0">
                <a:solidFill>
                  <a:schemeClr val="accent2"/>
                </a:solidFill>
              </a:rPr>
              <a:t>firefox</a:t>
            </a:r>
            <a:r>
              <a:rPr lang="en-US" sz="1800" dirty="0" smtClean="0">
                <a:solidFill>
                  <a:schemeClr val="accent2"/>
                </a:solidFill>
              </a:rPr>
              <a:t> Contrainte_Waam2_Anim.gif</a:t>
            </a:r>
          </a:p>
          <a:p>
            <a:pPr marL="478963" lvl="1" indent="0">
              <a:buNone/>
            </a:pPr>
            <a:endParaRPr lang="en-US" sz="1800" dirty="0" smtClean="0">
              <a:solidFill>
                <a:srgbClr val="FF0000"/>
              </a:solidFill>
            </a:endParaRPr>
          </a:p>
          <a:p>
            <a:pPr marL="478963" lvl="1" indent="0">
              <a:buNone/>
            </a:pPr>
            <a:endParaRPr lang="en-US" sz="1800" dirty="0" smtClean="0">
              <a:solidFill>
                <a:schemeClr val="accent2"/>
              </a:solidFill>
            </a:endParaRPr>
          </a:p>
          <a:p>
            <a:pPr marL="478963" lvl="1" indent="0">
              <a:buNone/>
            </a:pPr>
            <a:endParaRPr lang="en-US" sz="1800" dirty="0">
              <a:solidFill>
                <a:schemeClr val="accent2"/>
              </a:solidFill>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470" y="1846341"/>
            <a:ext cx="5040000" cy="3561198"/>
          </a:xfrm>
          <a:prstGeom prst="rect">
            <a:avLst/>
          </a:prstGeom>
        </p:spPr>
      </p:pic>
    </p:spTree>
    <p:extLst>
      <p:ext uri="{BB962C8B-B14F-4D97-AF65-F5344CB8AC3E}">
        <p14:creationId xmlns:p14="http://schemas.microsoft.com/office/powerpoint/2010/main" val="4913440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fr-FR" sz="1000">
                <a:solidFill>
                  <a:schemeClr val="bg1"/>
                </a:solidFill>
                <a:latin typeface="Arial" charset="0"/>
                <a:ea typeface="Arial" charset="0"/>
                <a:cs typeface="Arial" charset="0"/>
              </a:rPr>
              <a:pPr algn="ctr"/>
              <a:t>59</a:t>
            </a:fld>
            <a:endParaRPr lang="fr-FR" sz="1000" dirty="0">
              <a:solidFill>
                <a:schemeClr val="bg1"/>
              </a:solidFill>
              <a:latin typeface="Arial" charset="0"/>
              <a:ea typeface="Arial" charset="0"/>
              <a:cs typeface="Arial" charset="0"/>
            </a:endParaRPr>
          </a:p>
        </p:txBody>
      </p:sp>
      <p:sp>
        <p:nvSpPr>
          <p:cNvPr id="15" name="Rectangle 14"/>
          <p:cNvSpPr/>
          <p:nvPr/>
        </p:nvSpPr>
        <p:spPr>
          <a:xfrm>
            <a:off x="1095019" y="3211441"/>
            <a:ext cx="10087377" cy="830997"/>
          </a:xfrm>
          <a:prstGeom prst="rect">
            <a:avLst/>
          </a:prstGeom>
        </p:spPr>
        <p:txBody>
          <a:bodyPr wrap="none">
            <a:spAutoFit/>
          </a:bodyPr>
          <a:lstStyle/>
          <a:p>
            <a:pPr algn="ctr"/>
            <a:r>
              <a:rPr lang="fr-FR" sz="4800" b="1" dirty="0" smtClean="0">
                <a:solidFill>
                  <a:srgbClr val="C00000"/>
                </a:solidFill>
              </a:rPr>
              <a:t>ONGOING DEVELOPMENTS IN CAST3M</a:t>
            </a:r>
            <a:endParaRPr lang="fr-FR" sz="4400" b="1" dirty="0"/>
          </a:p>
        </p:txBody>
      </p:sp>
      <p:sp>
        <p:nvSpPr>
          <p:cNvPr id="20" name="Titre 19"/>
          <p:cNvSpPr>
            <a:spLocks noGrp="1"/>
          </p:cNvSpPr>
          <p:nvPr>
            <p:ph type="title"/>
          </p:nvPr>
        </p:nvSpPr>
        <p:spPr/>
        <p:txBody>
          <a:bodyPr/>
          <a:lstStyle/>
          <a:p>
            <a:endParaRPr lang="fr-FR"/>
          </a:p>
        </p:txBody>
      </p:sp>
    </p:spTree>
    <p:extLst>
      <p:ext uri="{BB962C8B-B14F-4D97-AF65-F5344CB8AC3E}">
        <p14:creationId xmlns:p14="http://schemas.microsoft.com/office/powerpoint/2010/main" val="1425790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fr-FR" sz="1000">
                <a:solidFill>
                  <a:schemeClr val="bg1"/>
                </a:solidFill>
                <a:latin typeface="Arial" charset="0"/>
                <a:ea typeface="Arial" charset="0"/>
                <a:cs typeface="Arial" charset="0"/>
              </a:rPr>
              <a:pPr algn="ctr"/>
              <a:t>6</a:t>
            </a:fld>
            <a:endParaRPr lang="fr-FR" sz="1000" dirty="0">
              <a:solidFill>
                <a:schemeClr val="bg1"/>
              </a:solidFill>
              <a:latin typeface="Arial" charset="0"/>
              <a:ea typeface="Arial" charset="0"/>
              <a:cs typeface="Arial" charset="0"/>
            </a:endParaRPr>
          </a:p>
        </p:txBody>
      </p:sp>
      <p:sp>
        <p:nvSpPr>
          <p:cNvPr id="15" name="Rectangle 14"/>
          <p:cNvSpPr/>
          <p:nvPr/>
        </p:nvSpPr>
        <p:spPr>
          <a:xfrm>
            <a:off x="4174054" y="3211441"/>
            <a:ext cx="3929281" cy="830997"/>
          </a:xfrm>
          <a:prstGeom prst="rect">
            <a:avLst/>
          </a:prstGeom>
        </p:spPr>
        <p:txBody>
          <a:bodyPr wrap="none">
            <a:spAutoFit/>
          </a:bodyPr>
          <a:lstStyle/>
          <a:p>
            <a:pPr algn="ctr"/>
            <a:r>
              <a:rPr lang="fr-FR" sz="4800" b="1" dirty="0">
                <a:solidFill>
                  <a:srgbClr val="C00000"/>
                </a:solidFill>
              </a:rPr>
              <a:t>WAAM1.DGIBI</a:t>
            </a:r>
            <a:endParaRPr lang="fr-FR" sz="4400" b="1" dirty="0"/>
          </a:p>
        </p:txBody>
      </p:sp>
      <p:sp>
        <p:nvSpPr>
          <p:cNvPr id="20" name="Titre 19"/>
          <p:cNvSpPr>
            <a:spLocks noGrp="1"/>
          </p:cNvSpPr>
          <p:nvPr>
            <p:ph type="title"/>
          </p:nvPr>
        </p:nvSpPr>
        <p:spPr/>
        <p:txBody>
          <a:bodyPr/>
          <a:lstStyle/>
          <a:p>
            <a:endParaRPr lang="fr-FR"/>
          </a:p>
        </p:txBody>
      </p:sp>
    </p:spTree>
    <p:extLst>
      <p:ext uri="{BB962C8B-B14F-4D97-AF65-F5344CB8AC3E}">
        <p14:creationId xmlns:p14="http://schemas.microsoft.com/office/powerpoint/2010/main" val="12531805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Ongoing developments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60</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5356556"/>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Reminders about </a:t>
            </a:r>
            <a:r>
              <a:rPr lang="en-US" sz="2000" dirty="0" smtClean="0">
                <a:solidFill>
                  <a:srgbClr val="C00000"/>
                </a:solidFill>
              </a:rPr>
              <a:t>Cast3M web site</a:t>
            </a:r>
          </a:p>
          <a:p>
            <a:pPr marL="478963" lvl="1" indent="0">
              <a:buNone/>
            </a:pPr>
            <a:endParaRPr lang="en-US" sz="1800" dirty="0" smtClean="0">
              <a:solidFill>
                <a:srgbClr val="C00000"/>
              </a:solidFill>
            </a:endParaRPr>
          </a:p>
          <a:p>
            <a:pPr marL="478963" lvl="1" indent="0">
              <a:buNone/>
            </a:pPr>
            <a:r>
              <a:rPr lang="en-US" sz="1800" dirty="0" smtClean="0"/>
              <a:t>Cast3M source and documentation files showed </a:t>
            </a:r>
            <a:r>
              <a:rPr lang="en-US" sz="1800" dirty="0" smtClean="0">
                <a:solidFill>
                  <a:srgbClr val="C00000"/>
                </a:solidFill>
              </a:rPr>
              <a:t>on the web site </a:t>
            </a:r>
            <a:r>
              <a:rPr lang="en-US" sz="1800" dirty="0" smtClean="0"/>
              <a:t>(manual pages, examples, </a:t>
            </a:r>
            <a:r>
              <a:rPr lang="en-US" sz="1800" dirty="0" err="1" smtClean="0"/>
              <a:t>Gibiane</a:t>
            </a:r>
            <a:r>
              <a:rPr lang="en-US" sz="1800" dirty="0" smtClean="0"/>
              <a:t> procedures, </a:t>
            </a:r>
            <a:r>
              <a:rPr lang="en-US" sz="1800" dirty="0" err="1" smtClean="0"/>
              <a:t>Esope</a:t>
            </a:r>
            <a:r>
              <a:rPr lang="en-US" sz="1800" dirty="0" smtClean="0"/>
              <a:t> files…) are </a:t>
            </a:r>
            <a:r>
              <a:rPr lang="en-US" sz="1800" dirty="0"/>
              <a:t>those of </a:t>
            </a:r>
            <a:r>
              <a:rPr lang="en-US" sz="1800" u="sng" dirty="0" smtClean="0">
                <a:solidFill>
                  <a:srgbClr val="C00000"/>
                </a:solidFill>
              </a:rPr>
              <a:t>the version in development.</a:t>
            </a:r>
          </a:p>
          <a:p>
            <a:pPr marL="478963" lvl="1" indent="0">
              <a:buNone/>
            </a:pPr>
            <a:endParaRPr lang="en-US" sz="1800" dirty="0" smtClean="0"/>
          </a:p>
          <a:p>
            <a:pPr marL="478963" lvl="1" indent="0">
              <a:buNone/>
            </a:pPr>
            <a:r>
              <a:rPr lang="en-US" sz="1800" dirty="0" smtClean="0"/>
              <a:t>Source </a:t>
            </a:r>
            <a:r>
              <a:rPr lang="en-US" sz="1800" dirty="0"/>
              <a:t>and documentation </a:t>
            </a:r>
            <a:r>
              <a:rPr lang="en-US" sz="1800" dirty="0" smtClean="0"/>
              <a:t>files of annual version are supplied with the version.</a:t>
            </a:r>
          </a:p>
          <a:p>
            <a:pPr marL="478963" lvl="1" indent="0">
              <a:buNone/>
            </a:pPr>
            <a:endParaRPr lang="en-US" sz="1800" dirty="0" smtClean="0"/>
          </a:p>
          <a:p>
            <a:pPr marL="478963" lvl="1" indent="0">
              <a:buNone/>
            </a:pPr>
            <a:r>
              <a:rPr lang="en-US" sz="1800" dirty="0">
                <a:solidFill>
                  <a:srgbClr val="C00000"/>
                </a:solidFill>
              </a:rPr>
              <a:t>Cast3M web </a:t>
            </a:r>
            <a:r>
              <a:rPr lang="en-US" sz="1800" dirty="0" smtClean="0">
                <a:solidFill>
                  <a:srgbClr val="C00000"/>
                </a:solidFill>
              </a:rPr>
              <a:t>site</a:t>
            </a:r>
            <a:r>
              <a:rPr lang="en-US" sz="1800" dirty="0" smtClean="0"/>
              <a:t> is a window on the version in </a:t>
            </a:r>
            <a:r>
              <a:rPr lang="en-US" sz="1800" dirty="0"/>
              <a:t>development</a:t>
            </a:r>
            <a:r>
              <a:rPr lang="en-US" sz="1800" dirty="0" smtClean="0"/>
              <a:t>.</a:t>
            </a:r>
          </a:p>
          <a:p>
            <a:pPr marL="478963" lvl="1" indent="0">
              <a:buNone/>
            </a:pPr>
            <a:r>
              <a:rPr lang="en-US" sz="1800" dirty="0" smtClean="0"/>
              <a:t>It gives an access to upgrade functionalities of annual versions.</a:t>
            </a:r>
            <a:endParaRPr lang="en-US" sz="1800" dirty="0"/>
          </a:p>
          <a:p>
            <a:pPr marL="478963" lvl="1" indent="0">
              <a:buNone/>
            </a:pPr>
            <a:endParaRPr lang="en-US" sz="1800" dirty="0" smtClean="0"/>
          </a:p>
          <a:p>
            <a:pPr marL="478963" lvl="1" indent="0">
              <a:buNone/>
            </a:pPr>
            <a:r>
              <a:rPr lang="en-US" sz="1800" dirty="0" smtClean="0"/>
              <a:t>To get manual pages of your annual version</a:t>
            </a:r>
            <a:r>
              <a:rPr lang="en-US" sz="1800" dirty="0"/>
              <a:t>, see </a:t>
            </a:r>
            <a:r>
              <a:rPr lang="en-US" sz="1800" dirty="0" smtClean="0"/>
              <a:t>the embedded </a:t>
            </a:r>
            <a:r>
              <a:rPr lang="en-US" sz="1800" dirty="0"/>
              <a:t>documentation.</a:t>
            </a:r>
            <a:endParaRPr lang="en-US" sz="1800" dirty="0" smtClean="0"/>
          </a:p>
          <a:p>
            <a:pPr marL="478963" lvl="1" indent="0">
              <a:buNone/>
            </a:pPr>
            <a:endParaRPr lang="en-US" sz="1800" dirty="0" smtClean="0"/>
          </a:p>
          <a:p>
            <a:pPr marL="478963" lvl="1" indent="0">
              <a:buNone/>
            </a:pPr>
            <a:r>
              <a:rPr lang="en-US" sz="1800" dirty="0" smtClean="0"/>
              <a:t>If you face a bug in an operator or a procedure of your Cast3M version…</a:t>
            </a:r>
          </a:p>
          <a:p>
            <a:pPr marL="478963" lvl="1" indent="0">
              <a:buNone/>
            </a:pPr>
            <a:r>
              <a:rPr lang="en-US" sz="1800" dirty="0" smtClean="0"/>
              <a:t>Check if a correction exists in the </a:t>
            </a:r>
            <a:r>
              <a:rPr lang="en-US" sz="1800" dirty="0"/>
              <a:t>development </a:t>
            </a:r>
            <a:r>
              <a:rPr lang="en-US" sz="1800" dirty="0" smtClean="0"/>
              <a:t>version, </a:t>
            </a:r>
            <a:r>
              <a:rPr lang="en-US" sz="1800" dirty="0"/>
              <a:t>section </a:t>
            </a:r>
            <a:r>
              <a:rPr lang="en-US" sz="1800" dirty="0" smtClean="0">
                <a:solidFill>
                  <a:srgbClr val="C00000"/>
                </a:solidFill>
              </a:rPr>
              <a:t>anomalies </a:t>
            </a:r>
            <a:r>
              <a:rPr lang="en-US" sz="1800" dirty="0" smtClean="0"/>
              <a:t>(</a:t>
            </a:r>
            <a:r>
              <a:rPr lang="en-US" sz="1800" dirty="0"/>
              <a:t>then search by key-words).</a:t>
            </a:r>
            <a:endParaRPr lang="en-US" sz="1800" dirty="0" smtClean="0"/>
          </a:p>
          <a:p>
            <a:pPr marL="478963" lvl="1" indent="0">
              <a:buNone/>
            </a:pPr>
            <a:endParaRPr lang="en-US" sz="1800" dirty="0" smtClean="0"/>
          </a:p>
          <a:p>
            <a:pPr marL="478963" lvl="1" indent="0">
              <a:buNone/>
            </a:pPr>
            <a:r>
              <a:rPr lang="en-US" sz="1800" dirty="0" smtClean="0"/>
              <a:t>Demo. : </a:t>
            </a:r>
            <a:r>
              <a:rPr lang="en-US" sz="1800" dirty="0" smtClean="0">
                <a:hlinkClick r:id="rId2"/>
              </a:rPr>
              <a:t>Anomalies | Cast3M (cea.fr)</a:t>
            </a:r>
            <a:endParaRPr lang="en-US" sz="1800" dirty="0" smtClean="0"/>
          </a:p>
          <a:p>
            <a:pPr marL="478963" lvl="1" indent="0">
              <a:buNone/>
            </a:pPr>
            <a:endParaRPr lang="en-US" sz="1800" dirty="0" smtClean="0"/>
          </a:p>
        </p:txBody>
      </p:sp>
    </p:spTree>
    <p:extLst>
      <p:ext uri="{BB962C8B-B14F-4D97-AF65-F5344CB8AC3E}">
        <p14:creationId xmlns:p14="http://schemas.microsoft.com/office/powerpoint/2010/main" val="40635265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a:solidFill>
                  <a:srgbClr val="C00000"/>
                </a:solidFill>
              </a:rPr>
              <a:t>Ongoing developments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61</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5107257"/>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solidFill>
                  <a:srgbClr val="C00000"/>
                </a:solidFill>
              </a:rPr>
              <a:t>Sequencing </a:t>
            </a:r>
            <a:r>
              <a:rPr lang="en-US" sz="2000" dirty="0" smtClean="0"/>
              <a:t>models and material characteristics… : </a:t>
            </a:r>
            <a:r>
              <a:rPr lang="en-US" sz="2000" dirty="0" smtClean="0">
                <a:solidFill>
                  <a:srgbClr val="C00000"/>
                </a:solidFill>
              </a:rPr>
              <a:t>LISTOBJE </a:t>
            </a:r>
            <a:r>
              <a:rPr lang="en-US" sz="2000" dirty="0" smtClean="0"/>
              <a:t>type object</a:t>
            </a:r>
          </a:p>
          <a:p>
            <a:pPr marL="478963" lvl="1" indent="0">
              <a:buNone/>
            </a:pPr>
            <a:r>
              <a:rPr lang="en-US" sz="1800" dirty="0" smtClean="0"/>
              <a:t>New object </a:t>
            </a:r>
            <a:r>
              <a:rPr lang="en-US" sz="1800" dirty="0" smtClean="0">
                <a:solidFill>
                  <a:srgbClr val="C00000"/>
                </a:solidFill>
              </a:rPr>
              <a:t>LISTOBJE</a:t>
            </a:r>
            <a:r>
              <a:rPr lang="en-US" sz="1800" dirty="0"/>
              <a:t> </a:t>
            </a:r>
            <a:r>
              <a:rPr lang="en-US" sz="1800" dirty="0" smtClean="0"/>
              <a:t>: defines a </a:t>
            </a:r>
            <a:r>
              <a:rPr lang="en-US" sz="1800" dirty="0" smtClean="0">
                <a:solidFill>
                  <a:srgbClr val="548235"/>
                </a:solidFill>
              </a:rPr>
              <a:t>list of objects </a:t>
            </a:r>
            <a:r>
              <a:rPr lang="en-US" sz="1800" dirty="0" smtClean="0"/>
              <a:t>of the same type.</a:t>
            </a:r>
          </a:p>
          <a:p>
            <a:pPr marL="478963" lvl="1" indent="0">
              <a:buNone/>
            </a:pPr>
            <a:endParaRPr lang="en-US" sz="1800" dirty="0" smtClean="0"/>
          </a:p>
          <a:p>
            <a:pPr marL="478963" lvl="1" indent="0">
              <a:buNone/>
            </a:pPr>
            <a:r>
              <a:rPr lang="en-US" sz="1800" dirty="0" smtClean="0"/>
              <a:t>Syntax :</a:t>
            </a:r>
          </a:p>
          <a:p>
            <a:pPr marL="478963" lvl="1" indent="0">
              <a:buNone/>
            </a:pPr>
            <a:r>
              <a:rPr lang="en-US" sz="1800" dirty="0" smtClean="0"/>
              <a:t>	LOBJ1  = </a:t>
            </a:r>
            <a:r>
              <a:rPr lang="en-US" sz="1800" dirty="0" smtClean="0">
                <a:solidFill>
                  <a:srgbClr val="C00000"/>
                </a:solidFill>
              </a:rPr>
              <a:t>ENUM</a:t>
            </a:r>
            <a:r>
              <a:rPr lang="en-US" sz="1800" dirty="0" smtClean="0"/>
              <a:t> OBJ1 OBJ2 … ;</a:t>
            </a:r>
          </a:p>
          <a:p>
            <a:pPr marL="478963" lvl="1" indent="0">
              <a:buNone/>
            </a:pPr>
            <a:r>
              <a:rPr lang="en-US" sz="1800" dirty="0" smtClean="0"/>
              <a:t>With	:</a:t>
            </a:r>
          </a:p>
          <a:p>
            <a:pPr marL="478963" lvl="1" indent="0">
              <a:buNone/>
            </a:pPr>
            <a:r>
              <a:rPr lang="en-US" sz="1800" dirty="0" smtClean="0"/>
              <a:t>	OBJ1, OBJ2… : </a:t>
            </a:r>
            <a:r>
              <a:rPr lang="en-US" sz="1800" dirty="0">
                <a:solidFill>
                  <a:srgbClr val="548235"/>
                </a:solidFill>
              </a:rPr>
              <a:t>objects of the same type</a:t>
            </a:r>
            <a:endParaRPr lang="en-US" sz="1800" dirty="0" smtClean="0">
              <a:solidFill>
                <a:srgbClr val="548235"/>
              </a:solidFill>
            </a:endParaRPr>
          </a:p>
          <a:p>
            <a:pPr marL="478963" lvl="1" indent="0">
              <a:buNone/>
            </a:pPr>
            <a:r>
              <a:rPr lang="en-US" sz="1800" dirty="0" smtClean="0"/>
              <a:t>	LOBJ1 : result, LISTOBJ object</a:t>
            </a:r>
          </a:p>
          <a:p>
            <a:pPr marL="478963" lvl="1" indent="0">
              <a:buNone/>
            </a:pPr>
            <a:endParaRPr lang="en-US" sz="1800" dirty="0" smtClean="0"/>
          </a:p>
          <a:p>
            <a:pPr marL="478963" lvl="1" indent="0">
              <a:buNone/>
            </a:pPr>
            <a:r>
              <a:rPr lang="en-US" sz="1800" dirty="0" smtClean="0"/>
              <a:t>Works with </a:t>
            </a:r>
            <a:r>
              <a:rPr lang="en-US" sz="1800" dirty="0" smtClean="0">
                <a:solidFill>
                  <a:srgbClr val="C00000"/>
                </a:solidFill>
              </a:rPr>
              <a:t>ET</a:t>
            </a:r>
            <a:r>
              <a:rPr lang="en-US" sz="1800" dirty="0" smtClean="0"/>
              <a:t> operator:</a:t>
            </a:r>
          </a:p>
          <a:p>
            <a:pPr marL="478963" lvl="1" indent="0">
              <a:buNone/>
            </a:pPr>
            <a:r>
              <a:rPr lang="en-US" sz="1800" dirty="0" smtClean="0"/>
              <a:t>	LOBJ3 = LOBJ1 </a:t>
            </a:r>
            <a:r>
              <a:rPr lang="en-US" sz="1800" dirty="0" smtClean="0">
                <a:solidFill>
                  <a:srgbClr val="C00000"/>
                </a:solidFill>
              </a:rPr>
              <a:t>ET</a:t>
            </a:r>
            <a:r>
              <a:rPr lang="en-US" sz="1800" dirty="0" smtClean="0"/>
              <a:t> LOBJ2 ;</a:t>
            </a:r>
          </a:p>
          <a:p>
            <a:pPr marL="478963" lvl="1" indent="0">
              <a:buNone/>
            </a:pPr>
            <a:r>
              <a:rPr lang="en-US" sz="1800" dirty="0" smtClean="0"/>
              <a:t>LOBJ1 et </a:t>
            </a:r>
            <a:r>
              <a:rPr lang="en-US" sz="1800" dirty="0"/>
              <a:t>LOBJ2 list of objects of </a:t>
            </a:r>
            <a:r>
              <a:rPr lang="en-US" sz="1800" dirty="0" smtClean="0"/>
              <a:t>all the </a:t>
            </a:r>
            <a:r>
              <a:rPr lang="en-US" sz="1800" dirty="0"/>
              <a:t>same type.</a:t>
            </a:r>
            <a:endParaRPr lang="en-US" sz="1800" dirty="0" smtClean="0"/>
          </a:p>
          <a:p>
            <a:pPr marL="478963" lvl="1" indent="0">
              <a:buNone/>
            </a:pPr>
            <a:endParaRPr lang="en-US" sz="1800" dirty="0" smtClean="0"/>
          </a:p>
          <a:p>
            <a:pPr marL="478963" lvl="1" indent="0">
              <a:buNone/>
            </a:pPr>
            <a:r>
              <a:rPr lang="en-US" sz="1800" dirty="0" smtClean="0"/>
              <a:t>Or:</a:t>
            </a:r>
          </a:p>
          <a:p>
            <a:pPr marL="478963" lvl="1" indent="0">
              <a:buNone/>
            </a:pPr>
            <a:r>
              <a:rPr lang="en-US" sz="1800" dirty="0" smtClean="0"/>
              <a:t>	LOBJ2 = LOBJ1 </a:t>
            </a:r>
            <a:r>
              <a:rPr lang="en-US" sz="1800" dirty="0" smtClean="0">
                <a:solidFill>
                  <a:srgbClr val="C00000"/>
                </a:solidFill>
              </a:rPr>
              <a:t>ET</a:t>
            </a:r>
            <a:r>
              <a:rPr lang="en-US" sz="1800" dirty="0" smtClean="0"/>
              <a:t> </a:t>
            </a:r>
            <a:r>
              <a:rPr lang="en-US" sz="1800" dirty="0" smtClean="0">
                <a:solidFill>
                  <a:srgbClr val="548235"/>
                </a:solidFill>
              </a:rPr>
              <a:t>OBJ1</a:t>
            </a:r>
            <a:r>
              <a:rPr lang="en-US" sz="1800" dirty="0" smtClean="0"/>
              <a:t> ;</a:t>
            </a:r>
          </a:p>
          <a:p>
            <a:pPr marL="478963" lvl="1" indent="0">
              <a:buNone/>
            </a:pPr>
            <a:r>
              <a:rPr lang="en-US" sz="1800" dirty="0" smtClean="0">
                <a:solidFill>
                  <a:srgbClr val="548235"/>
                </a:solidFill>
              </a:rPr>
              <a:t>OBJ1</a:t>
            </a:r>
            <a:r>
              <a:rPr lang="en-US" sz="1800" dirty="0" smtClean="0"/>
              <a:t>, </a:t>
            </a:r>
            <a:r>
              <a:rPr lang="en-US" sz="1800" dirty="0" smtClean="0">
                <a:solidFill>
                  <a:srgbClr val="548235"/>
                </a:solidFill>
              </a:rPr>
              <a:t>object </a:t>
            </a:r>
            <a:r>
              <a:rPr lang="en-US" sz="1800" dirty="0"/>
              <a:t>of the same type </a:t>
            </a:r>
            <a:r>
              <a:rPr lang="en-US" sz="1800" dirty="0" smtClean="0"/>
              <a:t>as those contained in LOBJ1.</a:t>
            </a:r>
          </a:p>
        </p:txBody>
      </p:sp>
    </p:spTree>
    <p:extLst>
      <p:ext uri="{BB962C8B-B14F-4D97-AF65-F5344CB8AC3E}">
        <p14:creationId xmlns:p14="http://schemas.microsoft.com/office/powerpoint/2010/main" val="7393868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a:solidFill>
                  <a:srgbClr val="C00000"/>
                </a:solidFill>
              </a:rPr>
              <a:t>Ongoing developments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62</a:t>
            </a:fld>
            <a:endParaRPr lang="en-US" sz="1000" dirty="0">
              <a:solidFill>
                <a:schemeClr val="bg1"/>
              </a:solidFill>
              <a:latin typeface="Arial" charset="0"/>
              <a:ea typeface="Arial" charset="0"/>
              <a:cs typeface="Arial" charset="0"/>
            </a:endParaRPr>
          </a:p>
        </p:txBody>
      </p:sp>
      <p:grpSp>
        <p:nvGrpSpPr>
          <p:cNvPr id="7" name="Groupe 6"/>
          <p:cNvGrpSpPr>
            <a:grpSpLocks noChangeAspect="1"/>
          </p:cNvGrpSpPr>
          <p:nvPr/>
        </p:nvGrpSpPr>
        <p:grpSpPr>
          <a:xfrm>
            <a:off x="7985355" y="838590"/>
            <a:ext cx="4063844" cy="5815228"/>
            <a:chOff x="7985356" y="882981"/>
            <a:chExt cx="4009091" cy="5718307"/>
          </a:xfrm>
        </p:grpSpPr>
        <p:pic>
          <p:nvPicPr>
            <p:cNvPr id="4" name="Image 3"/>
            <p:cNvPicPr>
              <a:picLocks noChangeAspect="1"/>
            </p:cNvPicPr>
            <p:nvPr/>
          </p:nvPicPr>
          <p:blipFill>
            <a:blip r:embed="rId2"/>
            <a:stretch>
              <a:fillRect/>
            </a:stretch>
          </p:blipFill>
          <p:spPr>
            <a:xfrm>
              <a:off x="7985356" y="1201288"/>
              <a:ext cx="4009091" cy="5400000"/>
            </a:xfrm>
            <a:prstGeom prst="rect">
              <a:avLst/>
            </a:prstGeom>
          </p:spPr>
        </p:pic>
        <p:sp>
          <p:nvSpPr>
            <p:cNvPr id="5" name="ZoneTexte 4"/>
            <p:cNvSpPr txBox="1"/>
            <p:nvPr/>
          </p:nvSpPr>
          <p:spPr>
            <a:xfrm>
              <a:off x="9216708" y="882981"/>
              <a:ext cx="1546385" cy="369332"/>
            </a:xfrm>
            <a:prstGeom prst="rect">
              <a:avLst/>
            </a:prstGeom>
            <a:noFill/>
          </p:spPr>
          <p:txBody>
            <a:bodyPr wrap="none" rtlCol="0">
              <a:spAutoFit/>
            </a:bodyPr>
            <a:lstStyle/>
            <a:p>
              <a:pPr algn="l"/>
              <a:r>
                <a:rPr lang="en-US" sz="1800" dirty="0" smtClean="0">
                  <a:solidFill>
                    <a:srgbClr val="C00000"/>
                  </a:solidFill>
                </a:rPr>
                <a:t>WAAM1.DGIBI</a:t>
              </a:r>
              <a:endParaRPr lang="en-US" sz="1800" dirty="0">
                <a:solidFill>
                  <a:srgbClr val="C00000"/>
                </a:solidFill>
              </a:endParaRPr>
            </a:p>
          </p:txBody>
        </p:sp>
      </p:gr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2876903"/>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solidFill>
                  <a:srgbClr val="C00000"/>
                </a:solidFill>
              </a:rPr>
              <a:t>Sequencing </a:t>
            </a:r>
            <a:r>
              <a:rPr lang="en-US" sz="2000" dirty="0"/>
              <a:t>models and material </a:t>
            </a:r>
            <a:r>
              <a:rPr lang="en-US" sz="2000" dirty="0" smtClean="0"/>
              <a:t>characteristics…</a:t>
            </a:r>
            <a:br>
              <a:rPr lang="en-US" sz="2000" dirty="0" smtClean="0"/>
            </a:br>
            <a:r>
              <a:rPr lang="en-US" sz="2000" dirty="0" smtClean="0">
                <a:solidFill>
                  <a:srgbClr val="C00000"/>
                </a:solidFill>
              </a:rPr>
              <a:t>LISTOBJE </a:t>
            </a:r>
            <a:r>
              <a:rPr lang="en-US" sz="2000" dirty="0"/>
              <a:t>type object</a:t>
            </a:r>
            <a:endParaRPr lang="en-US" sz="2000" dirty="0" smtClean="0">
              <a:solidFill>
                <a:srgbClr val="C00000"/>
              </a:solidFill>
            </a:endParaRPr>
          </a:p>
          <a:p>
            <a:pPr marL="478963" lvl="1" indent="0">
              <a:buNone/>
            </a:pPr>
            <a:r>
              <a:rPr lang="en-US" sz="1800" dirty="0" smtClean="0">
                <a:solidFill>
                  <a:srgbClr val="C00000"/>
                </a:solidFill>
              </a:rPr>
              <a:t>Replace</a:t>
            </a:r>
            <a:r>
              <a:rPr lang="en-US" sz="1800" dirty="0" smtClean="0"/>
              <a:t> the use of </a:t>
            </a:r>
            <a:r>
              <a:rPr lang="en-US" sz="1800" dirty="0" smtClean="0">
                <a:solidFill>
                  <a:srgbClr val="C00000"/>
                </a:solidFill>
              </a:rPr>
              <a:t> tables.</a:t>
            </a:r>
            <a:endParaRPr lang="en-US" sz="1800" dirty="0" smtClean="0"/>
          </a:p>
          <a:p>
            <a:pPr marL="478963" lvl="1" indent="0">
              <a:buNone/>
            </a:pPr>
            <a:endParaRPr lang="en-US" sz="1800" dirty="0" smtClean="0"/>
          </a:p>
          <a:p>
            <a:pPr marL="478963" lvl="1" indent="0">
              <a:buNone/>
            </a:pPr>
            <a:r>
              <a:rPr lang="en-US" sz="1800" dirty="0" smtClean="0"/>
              <a:t>Also use to define CHARGEMENT:</a:t>
            </a:r>
          </a:p>
          <a:p>
            <a:pPr marL="478963" lvl="1" indent="0">
              <a:buNone/>
            </a:pPr>
            <a:r>
              <a:rPr lang="en-US" sz="1800" dirty="0" smtClean="0"/>
              <a:t>	CGMOD1 = CHAR MODE LTPS1 </a:t>
            </a:r>
            <a:r>
              <a:rPr lang="en-US" sz="1800" dirty="0" smtClean="0">
                <a:solidFill>
                  <a:srgbClr val="C00000"/>
                </a:solidFill>
              </a:rPr>
              <a:t>LMOD1</a:t>
            </a:r>
            <a:r>
              <a:rPr lang="en-US" sz="1800" dirty="0" smtClean="0"/>
              <a:t> ;</a:t>
            </a:r>
          </a:p>
          <a:p>
            <a:pPr marL="478963" lvl="1" indent="0">
              <a:buNone/>
            </a:pPr>
            <a:r>
              <a:rPr lang="en-US" sz="1800" dirty="0" smtClean="0"/>
              <a:t>With : LMOD1, LISTOBJ type object (list of models)</a:t>
            </a:r>
          </a:p>
          <a:p>
            <a:pPr marL="478963" lvl="1" indent="0">
              <a:buNone/>
            </a:pPr>
            <a:endParaRPr lang="en-US" sz="1800" dirty="0" smtClean="0"/>
          </a:p>
          <a:p>
            <a:pPr marL="478963" lvl="1" indent="0">
              <a:buNone/>
            </a:pPr>
            <a:r>
              <a:rPr lang="en-US" sz="1800" dirty="0" smtClean="0"/>
              <a:t>Now used in “WAAM examples” (waam1.dgibi, waam2.dgibi…)</a:t>
            </a:r>
          </a:p>
        </p:txBody>
      </p:sp>
    </p:spTree>
    <p:extLst>
      <p:ext uri="{BB962C8B-B14F-4D97-AF65-F5344CB8AC3E}">
        <p14:creationId xmlns:p14="http://schemas.microsoft.com/office/powerpoint/2010/main" val="223374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a:solidFill>
                  <a:srgbClr val="C00000"/>
                </a:solidFill>
              </a:rPr>
              <a:t>Ongoing developments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63</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1346228"/>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solidFill>
                  <a:srgbClr val="C00000"/>
                </a:solidFill>
              </a:rPr>
              <a:t>Sequencing </a:t>
            </a:r>
            <a:r>
              <a:rPr lang="en-US" sz="2000" dirty="0"/>
              <a:t>models and material </a:t>
            </a:r>
            <a:r>
              <a:rPr lang="en-US" sz="2000" dirty="0" smtClean="0"/>
              <a:t>characteristics… : </a:t>
            </a:r>
            <a:r>
              <a:rPr lang="en-US" sz="2000" dirty="0" smtClean="0">
                <a:solidFill>
                  <a:srgbClr val="C00000"/>
                </a:solidFill>
              </a:rPr>
              <a:t>LISTOBJE </a:t>
            </a:r>
            <a:r>
              <a:rPr lang="en-US" sz="2000" dirty="0"/>
              <a:t>type object</a:t>
            </a:r>
            <a:endParaRPr lang="en-US" sz="2000" dirty="0" smtClean="0">
              <a:solidFill>
                <a:srgbClr val="C00000"/>
              </a:solidFill>
            </a:endParaRPr>
          </a:p>
          <a:p>
            <a:pPr marL="478963" lvl="1" indent="0">
              <a:buNone/>
            </a:pPr>
            <a:r>
              <a:rPr lang="en-US" sz="1800" dirty="0" smtClean="0"/>
              <a:t>LISTOBJE enables operator </a:t>
            </a:r>
            <a:r>
              <a:rPr lang="en-US" sz="1800" dirty="0" smtClean="0">
                <a:solidFill>
                  <a:srgbClr val="C00000"/>
                </a:solidFill>
              </a:rPr>
              <a:t>vectorization.</a:t>
            </a:r>
          </a:p>
          <a:p>
            <a:pPr marL="478963" lvl="1" indent="0">
              <a:buNone/>
            </a:pPr>
            <a:endParaRPr lang="en-US" sz="1800" dirty="0"/>
          </a:p>
          <a:p>
            <a:pPr marL="478963" lvl="1" indent="0">
              <a:buNone/>
            </a:pPr>
            <a:r>
              <a:rPr lang="en-US" sz="1800" dirty="0" smtClean="0"/>
              <a:t>Used in waam4.dgibi.</a:t>
            </a:r>
          </a:p>
        </p:txBody>
      </p:sp>
      <p:grpSp>
        <p:nvGrpSpPr>
          <p:cNvPr id="10" name="Groupe 9"/>
          <p:cNvGrpSpPr/>
          <p:nvPr/>
        </p:nvGrpSpPr>
        <p:grpSpPr>
          <a:xfrm>
            <a:off x="6055352" y="1479167"/>
            <a:ext cx="5939095" cy="5104970"/>
            <a:chOff x="6055352" y="1479167"/>
            <a:chExt cx="5939095" cy="5104970"/>
          </a:xfrm>
        </p:grpSpPr>
        <p:pic>
          <p:nvPicPr>
            <p:cNvPr id="8" name="Image 7"/>
            <p:cNvPicPr>
              <a:picLocks noChangeAspect="1"/>
            </p:cNvPicPr>
            <p:nvPr/>
          </p:nvPicPr>
          <p:blipFill rotWithShape="1">
            <a:blip r:embed="rId2"/>
            <a:srcRect l="11828" t="19516" r="58974" b="23497"/>
            <a:stretch/>
          </p:blipFill>
          <p:spPr>
            <a:xfrm>
              <a:off x="6055352" y="1693858"/>
              <a:ext cx="5939095" cy="4890279"/>
            </a:xfrm>
            <a:prstGeom prst="rect">
              <a:avLst/>
            </a:prstGeom>
          </p:spPr>
        </p:pic>
        <p:sp>
          <p:nvSpPr>
            <p:cNvPr id="9" name="ZoneTexte 8"/>
            <p:cNvSpPr txBox="1"/>
            <p:nvPr/>
          </p:nvSpPr>
          <p:spPr>
            <a:xfrm>
              <a:off x="8241147" y="1479167"/>
              <a:ext cx="1567504" cy="375592"/>
            </a:xfrm>
            <a:prstGeom prst="rect">
              <a:avLst/>
            </a:prstGeom>
            <a:noFill/>
          </p:spPr>
          <p:txBody>
            <a:bodyPr wrap="none" rtlCol="0">
              <a:spAutoFit/>
            </a:bodyPr>
            <a:lstStyle/>
            <a:p>
              <a:pPr algn="l"/>
              <a:r>
                <a:rPr lang="en-US" sz="1800" dirty="0" smtClean="0">
                  <a:solidFill>
                    <a:srgbClr val="C00000"/>
                  </a:solidFill>
                </a:rPr>
                <a:t>WAAM4.DGIBI</a:t>
              </a:r>
              <a:endParaRPr lang="en-US" sz="1800" dirty="0">
                <a:solidFill>
                  <a:srgbClr val="C00000"/>
                </a:solidFill>
              </a:endParaRPr>
            </a:p>
          </p:txBody>
        </p:sp>
      </p:grpSp>
      <p:sp>
        <p:nvSpPr>
          <p:cNvPr id="11" name="Rectangle 10"/>
          <p:cNvSpPr/>
          <p:nvPr/>
        </p:nvSpPr>
        <p:spPr>
          <a:xfrm>
            <a:off x="6055352" y="2348753"/>
            <a:ext cx="2434224" cy="7799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p:cNvGrpSpPr/>
          <p:nvPr/>
        </p:nvGrpSpPr>
        <p:grpSpPr>
          <a:xfrm>
            <a:off x="4324877" y="3217868"/>
            <a:ext cx="6832311" cy="1972697"/>
            <a:chOff x="4324877" y="3217868"/>
            <a:chExt cx="6832311" cy="1972697"/>
          </a:xfrm>
        </p:grpSpPr>
        <p:sp>
          <p:nvSpPr>
            <p:cNvPr id="12" name="Rectangle 11"/>
            <p:cNvSpPr/>
            <p:nvPr/>
          </p:nvSpPr>
          <p:spPr>
            <a:xfrm>
              <a:off x="6055352" y="3217868"/>
              <a:ext cx="5101836" cy="19726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e 16"/>
            <p:cNvGrpSpPr/>
            <p:nvPr/>
          </p:nvGrpSpPr>
          <p:grpSpPr>
            <a:xfrm>
              <a:off x="4324877" y="3249041"/>
              <a:ext cx="1730475" cy="1901520"/>
              <a:chOff x="4324877" y="3249041"/>
              <a:chExt cx="1730475" cy="1901520"/>
            </a:xfrm>
          </p:grpSpPr>
          <p:sp>
            <p:nvSpPr>
              <p:cNvPr id="13" name="Flèche droite 12"/>
              <p:cNvSpPr/>
              <p:nvPr/>
            </p:nvSpPr>
            <p:spPr>
              <a:xfrm>
                <a:off x="4620999" y="3519762"/>
                <a:ext cx="1434353" cy="98612"/>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a:off x="4620998" y="5051949"/>
                <a:ext cx="1434353" cy="98612"/>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324877" y="4753783"/>
                <a:ext cx="1730474" cy="369332"/>
              </a:xfrm>
              <a:prstGeom prst="rect">
                <a:avLst/>
              </a:prstGeom>
              <a:noFill/>
            </p:spPr>
            <p:txBody>
              <a:bodyPr wrap="none" rtlCol="0">
                <a:spAutoFit/>
              </a:bodyPr>
              <a:lstStyle/>
              <a:p>
                <a:pPr algn="l"/>
                <a:r>
                  <a:rPr lang="en-US" sz="1800" dirty="0" smtClean="0"/>
                  <a:t>Vectorization off</a:t>
                </a:r>
                <a:endParaRPr lang="en-US" sz="1800" dirty="0"/>
              </a:p>
            </p:txBody>
          </p:sp>
          <p:sp>
            <p:nvSpPr>
              <p:cNvPr id="16" name="ZoneTexte 15"/>
              <p:cNvSpPr txBox="1"/>
              <p:nvPr/>
            </p:nvSpPr>
            <p:spPr>
              <a:xfrm>
                <a:off x="4324877" y="3249041"/>
                <a:ext cx="1713482" cy="369332"/>
              </a:xfrm>
              <a:prstGeom prst="rect">
                <a:avLst/>
              </a:prstGeom>
              <a:noFill/>
            </p:spPr>
            <p:txBody>
              <a:bodyPr wrap="none" rtlCol="0">
                <a:spAutoFit/>
              </a:bodyPr>
              <a:lstStyle/>
              <a:p>
                <a:pPr algn="l"/>
                <a:r>
                  <a:rPr lang="en-US" sz="1800" dirty="0" smtClean="0"/>
                  <a:t>Vectorization on</a:t>
                </a:r>
                <a:endParaRPr lang="en-US" sz="1800" dirty="0"/>
              </a:p>
            </p:txBody>
          </p:sp>
        </p:grpSp>
      </p:grpSp>
    </p:spTree>
    <p:extLst>
      <p:ext uri="{BB962C8B-B14F-4D97-AF65-F5344CB8AC3E}">
        <p14:creationId xmlns:p14="http://schemas.microsoft.com/office/powerpoint/2010/main" val="36765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Ongoing developments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64</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3347801"/>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solidFill>
                  <a:srgbClr val="C00000"/>
                </a:solidFill>
              </a:rPr>
              <a:t>CHARGEMENT of MODE and MATE in PASAPAS input table</a:t>
            </a:r>
          </a:p>
          <a:p>
            <a:pPr marL="478963" lvl="1" indent="0">
              <a:buNone/>
            </a:pPr>
            <a:r>
              <a:rPr lang="en-US" sz="1800" dirty="0" smtClean="0"/>
              <a:t>CHARGEMENT of MODE and MATE are now input as model and characteristics in PASAPAS table:</a:t>
            </a:r>
          </a:p>
          <a:p>
            <a:pPr marL="478963" lvl="1" indent="0">
              <a:buNone/>
            </a:pPr>
            <a:r>
              <a:rPr lang="en-US" sz="1800" dirty="0" smtClean="0"/>
              <a:t>	TAB1 . </a:t>
            </a:r>
            <a:r>
              <a:rPr lang="en-US" sz="1800" dirty="0" smtClean="0">
                <a:solidFill>
                  <a:srgbClr val="C00000"/>
                </a:solidFill>
              </a:rPr>
              <a:t>MODELE</a:t>
            </a:r>
            <a:r>
              <a:rPr lang="en-US" sz="1800" dirty="0" smtClean="0"/>
              <a:t>  		= </a:t>
            </a:r>
            <a:r>
              <a:rPr lang="en-US" sz="1800" dirty="0" smtClean="0">
                <a:solidFill>
                  <a:srgbClr val="C00000"/>
                </a:solidFill>
              </a:rPr>
              <a:t>CGMOD1 ;</a:t>
            </a:r>
          </a:p>
          <a:p>
            <a:pPr marL="478963" lvl="1" indent="0">
              <a:buNone/>
            </a:pPr>
            <a:r>
              <a:rPr lang="en-US" sz="1800" dirty="0" smtClean="0"/>
              <a:t>	TAB1 . </a:t>
            </a:r>
            <a:r>
              <a:rPr lang="en-US" sz="1800" dirty="0" smtClean="0">
                <a:solidFill>
                  <a:srgbClr val="C00000"/>
                </a:solidFill>
              </a:rPr>
              <a:t>CARACTERISTIQUES</a:t>
            </a:r>
            <a:r>
              <a:rPr lang="en-US" sz="1800" dirty="0" smtClean="0"/>
              <a:t>  	= </a:t>
            </a:r>
            <a:r>
              <a:rPr lang="en-US" sz="1800" dirty="0" smtClean="0">
                <a:solidFill>
                  <a:srgbClr val="C00000"/>
                </a:solidFill>
              </a:rPr>
              <a:t>CGMAT1  ;</a:t>
            </a:r>
          </a:p>
          <a:p>
            <a:pPr marL="478963" lvl="1" indent="0">
              <a:buNone/>
            </a:pPr>
            <a:r>
              <a:rPr lang="en-US" sz="1800" dirty="0" smtClean="0">
                <a:solidFill>
                  <a:srgbClr val="C00000"/>
                </a:solidFill>
              </a:rPr>
              <a:t>	</a:t>
            </a:r>
            <a:r>
              <a:rPr lang="en-US" sz="1800" dirty="0" smtClean="0"/>
              <a:t>TAB1 . </a:t>
            </a:r>
            <a:r>
              <a:rPr lang="en-US" sz="1800" dirty="0" smtClean="0">
                <a:solidFill>
                  <a:srgbClr val="C00000"/>
                </a:solidFill>
              </a:rPr>
              <a:t>BLOCAGES_...	</a:t>
            </a:r>
            <a:r>
              <a:rPr lang="en-US" sz="1800" dirty="0" smtClean="0"/>
              <a:t>	= </a:t>
            </a:r>
            <a:r>
              <a:rPr lang="en-US" sz="1800" dirty="0" smtClean="0">
                <a:solidFill>
                  <a:srgbClr val="C00000"/>
                </a:solidFill>
              </a:rPr>
              <a:t>CGBLO1   ;</a:t>
            </a:r>
            <a:endParaRPr lang="en-US" sz="1800" dirty="0" smtClean="0"/>
          </a:p>
          <a:p>
            <a:pPr marL="478963" lvl="1" indent="0">
              <a:buNone/>
            </a:pPr>
            <a:endParaRPr lang="en-US" sz="1800" dirty="0" smtClean="0"/>
          </a:p>
          <a:p>
            <a:pPr marL="478963" lvl="1" indent="0">
              <a:buNone/>
            </a:pPr>
            <a:r>
              <a:rPr lang="en-US" sz="1800" dirty="0" smtClean="0">
                <a:sym typeface="Wingdings" panose="05000000000000000000" pitchFamily="2" charset="2"/>
              </a:rPr>
              <a:t>CHARGEMENT objects are used to describe models </a:t>
            </a:r>
            <a:r>
              <a:rPr lang="en-US" sz="1800" dirty="0">
                <a:sym typeface="Wingdings" panose="05000000000000000000" pitchFamily="2" charset="2"/>
              </a:rPr>
              <a:t>and material characteristics </a:t>
            </a:r>
            <a:r>
              <a:rPr lang="en-US" sz="1800" dirty="0" smtClean="0">
                <a:sym typeface="Wingdings" panose="05000000000000000000" pitchFamily="2" charset="2"/>
              </a:rPr>
              <a:t>with geometrical support that evolves with time, </a:t>
            </a:r>
            <a:br>
              <a:rPr lang="en-US" sz="1800" dirty="0" smtClean="0">
                <a:sym typeface="Wingdings" panose="05000000000000000000" pitchFamily="2" charset="2"/>
              </a:rPr>
            </a:br>
            <a:r>
              <a:rPr lang="en-US" sz="1800" dirty="0" smtClean="0">
                <a:sym typeface="Wingdings" panose="05000000000000000000" pitchFamily="2" charset="2"/>
              </a:rPr>
              <a:t>But they are not mechanical or thermal loading, really models and material characteristics.</a:t>
            </a:r>
            <a:br>
              <a:rPr lang="en-US" sz="1800" dirty="0" smtClean="0">
                <a:sym typeface="Wingdings" panose="05000000000000000000" pitchFamily="2" charset="2"/>
              </a:rPr>
            </a:br>
            <a:endParaRPr lang="en-US" sz="1800" dirty="0" smtClean="0">
              <a:sym typeface="Wingdings" panose="05000000000000000000" pitchFamily="2" charset="2"/>
            </a:endParaRPr>
          </a:p>
          <a:p>
            <a:pPr marL="478963" lvl="1" indent="0">
              <a:buNone/>
            </a:pPr>
            <a:r>
              <a:rPr lang="en-US" sz="1800" dirty="0"/>
              <a:t>Now used in “WAAM examples”.</a:t>
            </a:r>
          </a:p>
        </p:txBody>
      </p:sp>
      <p:pic>
        <p:nvPicPr>
          <p:cNvPr id="4" name="Image 3"/>
          <p:cNvPicPr>
            <a:picLocks noChangeAspect="1"/>
          </p:cNvPicPr>
          <p:nvPr/>
        </p:nvPicPr>
        <p:blipFill rotWithShape="1">
          <a:blip r:embed="rId2"/>
          <a:srcRect b="27078"/>
          <a:stretch/>
        </p:blipFill>
        <p:spPr>
          <a:xfrm>
            <a:off x="1476585" y="4575833"/>
            <a:ext cx="5058481" cy="1919398"/>
          </a:xfrm>
          <a:prstGeom prst="rect">
            <a:avLst/>
          </a:prstGeom>
        </p:spPr>
      </p:pic>
    </p:spTree>
    <p:extLst>
      <p:ext uri="{BB962C8B-B14F-4D97-AF65-F5344CB8AC3E}">
        <p14:creationId xmlns:p14="http://schemas.microsoft.com/office/powerpoint/2010/main" val="1182411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Bug corrections and improvements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65</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2691724"/>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solidFill>
                  <a:srgbClr val="C00000"/>
                </a:solidFill>
              </a:rPr>
              <a:t>Corrections et modifications of SOUDAGE and WAAM procedures</a:t>
            </a:r>
            <a:endParaRPr lang="en-US" b="0" dirty="0" smtClean="0"/>
          </a:p>
          <a:p>
            <a:pPr marL="478963" lvl="1" indent="0">
              <a:buNone/>
            </a:pPr>
            <a:endParaRPr lang="en-US" sz="1800" dirty="0" smtClean="0">
              <a:sym typeface="Wingdings" panose="05000000000000000000" pitchFamily="2" charset="2"/>
            </a:endParaRPr>
          </a:p>
          <a:p>
            <a:pPr marL="478963" lvl="1" indent="0">
              <a:buNone/>
            </a:pPr>
            <a:r>
              <a:rPr lang="en-US" sz="1800" dirty="0" smtClean="0">
                <a:sym typeface="Wingdings" panose="05000000000000000000" pitchFamily="2" charset="2"/>
              </a:rPr>
              <a:t>Procedure </a:t>
            </a:r>
            <a:r>
              <a:rPr lang="en-US" sz="1800" dirty="0" smtClean="0">
                <a:solidFill>
                  <a:srgbClr val="C00000"/>
                </a:solidFill>
                <a:sym typeface="Wingdings" panose="05000000000000000000" pitchFamily="2" charset="2"/>
              </a:rPr>
              <a:t>SOUDAGE</a:t>
            </a:r>
            <a:r>
              <a:rPr lang="en-US" sz="1800" dirty="0" smtClean="0">
                <a:sym typeface="Wingdings" panose="05000000000000000000" pitchFamily="2" charset="2"/>
              </a:rPr>
              <a:t>: modification of DEPLA COUCHE option:</a:t>
            </a:r>
          </a:p>
          <a:p>
            <a:pPr marL="478963" lvl="1" indent="0">
              <a:buNone/>
            </a:pPr>
            <a:r>
              <a:rPr lang="en-US" sz="1800" dirty="0" smtClean="0"/>
              <a:t>	SOUDAGE TAB1 </a:t>
            </a:r>
            <a:r>
              <a:rPr lang="en-US" sz="1800" dirty="0" smtClean="0">
                <a:solidFill>
                  <a:srgbClr val="548235"/>
                </a:solidFill>
              </a:rPr>
              <a:t>DEPLA  </a:t>
            </a:r>
            <a:r>
              <a:rPr lang="en-US" sz="1800" dirty="0" smtClean="0"/>
              <a:t>'COUCHE'  </a:t>
            </a:r>
            <a:r>
              <a:rPr lang="en-US" sz="1800" dirty="0" smtClean="0">
                <a:solidFill>
                  <a:srgbClr val="C00000"/>
                </a:solidFill>
              </a:rPr>
              <a:t>(‘VITE' FLOT2) (‘DEBI' FLOT3) </a:t>
            </a:r>
            <a:r>
              <a:rPr lang="en-US" sz="1800" dirty="0" smtClean="0"/>
              <a:t>('PAUSE' FLOT4) ;</a:t>
            </a:r>
          </a:p>
          <a:p>
            <a:pPr marL="478963" lvl="1" indent="0">
              <a:buNone/>
            </a:pPr>
            <a:endParaRPr lang="en-US" sz="1800" dirty="0" smtClean="0">
              <a:sym typeface="Wingdings" panose="05000000000000000000" pitchFamily="2" charset="2"/>
            </a:endParaRPr>
          </a:p>
          <a:p>
            <a:pPr marL="478963" lvl="1" indent="0">
              <a:buNone/>
            </a:pPr>
            <a:r>
              <a:rPr lang="en-US" sz="1800" dirty="0" smtClean="0"/>
              <a:t>Miscellaneous bug fixes in SOUDAGE and WAAM procedures (see </a:t>
            </a:r>
            <a:r>
              <a:rPr lang="en-US" sz="1800" dirty="0" smtClean="0">
                <a:hlinkClick r:id="rId2"/>
              </a:rPr>
              <a:t>fiches anomalies</a:t>
            </a:r>
            <a:r>
              <a:rPr lang="en-US" sz="1800" dirty="0" smtClean="0"/>
              <a:t>).</a:t>
            </a:r>
          </a:p>
          <a:p>
            <a:pPr marL="478963" lvl="1" indent="0">
              <a:buNone/>
            </a:pPr>
            <a:endParaRPr lang="en-US" sz="1800" dirty="0" smtClean="0"/>
          </a:p>
          <a:p>
            <a:pPr indent="-239481"/>
            <a:r>
              <a:rPr lang="en-US" sz="2000" dirty="0" smtClean="0">
                <a:solidFill>
                  <a:srgbClr val="C00000"/>
                </a:solidFill>
              </a:rPr>
              <a:t>Corrections </a:t>
            </a:r>
            <a:r>
              <a:rPr lang="en-US" sz="2000" dirty="0">
                <a:solidFill>
                  <a:srgbClr val="C00000"/>
                </a:solidFill>
              </a:rPr>
              <a:t>and improvements in PASAPAS procedure according to material deposition </a:t>
            </a:r>
            <a:r>
              <a:rPr lang="en-US" sz="2000" dirty="0" smtClean="0">
                <a:solidFill>
                  <a:srgbClr val="C00000"/>
                </a:solidFill>
              </a:rPr>
              <a:t>modelling</a:t>
            </a:r>
            <a:endParaRPr lang="en-US" sz="2000" dirty="0">
              <a:solidFill>
                <a:srgbClr val="C00000"/>
              </a:solidFill>
            </a:endParaRPr>
          </a:p>
        </p:txBody>
      </p:sp>
    </p:spTree>
    <p:extLst>
      <p:ext uri="{BB962C8B-B14F-4D97-AF65-F5344CB8AC3E}">
        <p14:creationId xmlns:p14="http://schemas.microsoft.com/office/powerpoint/2010/main" val="34012193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66</a:t>
            </a:fld>
            <a:endParaRPr lang="en-US" sz="1000" dirty="0">
              <a:solidFill>
                <a:schemeClr val="bg1"/>
              </a:solidFill>
              <a:latin typeface="Arial" charset="0"/>
              <a:ea typeface="Arial" charset="0"/>
              <a:cs typeface="Arial" charset="0"/>
            </a:endParaRPr>
          </a:p>
        </p:txBody>
      </p:sp>
      <p:sp>
        <p:nvSpPr>
          <p:cNvPr id="15" name="Rectangle 14"/>
          <p:cNvSpPr/>
          <p:nvPr/>
        </p:nvSpPr>
        <p:spPr>
          <a:xfrm>
            <a:off x="4891925" y="3211441"/>
            <a:ext cx="2493568" cy="830997"/>
          </a:xfrm>
          <a:prstGeom prst="rect">
            <a:avLst/>
          </a:prstGeom>
        </p:spPr>
        <p:txBody>
          <a:bodyPr wrap="none">
            <a:spAutoFit/>
          </a:bodyPr>
          <a:lstStyle/>
          <a:p>
            <a:pPr algn="ctr"/>
            <a:r>
              <a:rPr lang="en-US" sz="4800" b="1" dirty="0" smtClean="0">
                <a:solidFill>
                  <a:srgbClr val="C00000"/>
                </a:solidFill>
              </a:rPr>
              <a:t>Exercises</a:t>
            </a:r>
            <a:endParaRPr lang="en-US" sz="4400" b="1" dirty="0"/>
          </a:p>
        </p:txBody>
      </p:sp>
      <p:sp>
        <p:nvSpPr>
          <p:cNvPr id="20" name="Titre 19"/>
          <p:cNvSpPr>
            <a:spLocks noGrp="1"/>
          </p:cNvSpPr>
          <p:nvPr>
            <p:ph type="title"/>
          </p:nvPr>
        </p:nvSpPr>
        <p:spPr/>
        <p:txBody>
          <a:bodyPr/>
          <a:lstStyle/>
          <a:p>
            <a:endParaRPr lang="en-US" dirty="0"/>
          </a:p>
        </p:txBody>
      </p:sp>
    </p:spTree>
    <p:extLst>
      <p:ext uri="{BB962C8B-B14F-4D97-AF65-F5344CB8AC3E}">
        <p14:creationId xmlns:p14="http://schemas.microsoft.com/office/powerpoint/2010/main" val="37656383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Exercises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67</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5422215"/>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dirty="0" smtClean="0">
                <a:solidFill>
                  <a:srgbClr val="C00000"/>
                </a:solidFill>
              </a:rPr>
              <a:t>Exo1.dgibi: manufacturing a wall</a:t>
            </a:r>
          </a:p>
          <a:p>
            <a:pPr marL="821863" lvl="1" indent="-342900">
              <a:buAutoNum type="arabicParenR"/>
            </a:pPr>
            <a:r>
              <a:rPr lang="en-US" dirty="0" smtClean="0"/>
              <a:t>Run the file </a:t>
            </a:r>
            <a:r>
              <a:rPr lang="en-US" dirty="0" smtClean="0">
                <a:solidFill>
                  <a:schemeClr val="accent2"/>
                </a:solidFill>
              </a:rPr>
              <a:t>exo1.dgibi</a:t>
            </a:r>
            <a:r>
              <a:rPr lang="en-US" dirty="0" smtClean="0"/>
              <a:t> and use </a:t>
            </a:r>
            <a:r>
              <a:rPr lang="en-US" dirty="0"/>
              <a:t>the procedure </a:t>
            </a:r>
            <a:r>
              <a:rPr lang="en-US" dirty="0">
                <a:solidFill>
                  <a:schemeClr val="accent2"/>
                </a:solidFill>
              </a:rPr>
              <a:t>SOUDAGE </a:t>
            </a:r>
            <a:r>
              <a:rPr lang="en-US" dirty="0"/>
              <a:t>to</a:t>
            </a:r>
            <a:r>
              <a:rPr lang="en-US" dirty="0" smtClean="0">
                <a:solidFill>
                  <a:schemeClr val="accent2"/>
                </a:solidFill>
              </a:rPr>
              <a:t> </a:t>
            </a:r>
            <a:r>
              <a:rPr lang="en-US" dirty="0" smtClean="0"/>
              <a:t>define this manufacturing trajectory:</a:t>
            </a:r>
          </a:p>
          <a:p>
            <a:pPr marL="821863" lvl="1" indent="-342900">
              <a:buAutoNum type="arabicParenR"/>
            </a:pPr>
            <a:endParaRPr lang="en-US" dirty="0"/>
          </a:p>
          <a:p>
            <a:pPr marL="821863" lvl="1" indent="-342900">
              <a:buAutoNum type="arabicParenR"/>
            </a:pPr>
            <a:endParaRPr lang="en-US" dirty="0" smtClean="0"/>
          </a:p>
          <a:p>
            <a:pPr marL="821863" lvl="1" indent="-342900">
              <a:buAutoNum type="arabicParenR"/>
            </a:pPr>
            <a:endParaRPr lang="en-US" dirty="0"/>
          </a:p>
          <a:p>
            <a:pPr marL="821863" lvl="1" indent="-342900">
              <a:buAutoNum type="arabicParenR"/>
            </a:pPr>
            <a:endParaRPr lang="en-US" dirty="0" smtClean="0"/>
          </a:p>
          <a:p>
            <a:pPr marL="821863" lvl="1" indent="-342900">
              <a:buAutoNum type="arabicParenR"/>
            </a:pPr>
            <a:endParaRPr lang="en-US" dirty="0"/>
          </a:p>
          <a:p>
            <a:pPr marL="821863" lvl="1" indent="-342900">
              <a:buAutoNum type="arabicParenR"/>
            </a:pPr>
            <a:endParaRPr lang="en-US" dirty="0" smtClean="0"/>
          </a:p>
          <a:p>
            <a:pPr marL="821863" lvl="1" indent="-342900">
              <a:buAutoNum type="arabicParenR"/>
            </a:pPr>
            <a:r>
              <a:rPr lang="en-US" dirty="0" smtClean="0"/>
              <a:t>Visualize the trajectory and the time-evolution of the tool displacement, heat supply and material flow.</a:t>
            </a:r>
          </a:p>
          <a:p>
            <a:pPr marL="821863" lvl="1" indent="-342900">
              <a:buAutoNum type="arabicParenR"/>
            </a:pPr>
            <a:r>
              <a:rPr lang="en-US" dirty="0" smtClean="0"/>
              <a:t>Mesh this trajectory with the procedure </a:t>
            </a:r>
            <a:r>
              <a:rPr lang="en-US" dirty="0" smtClean="0">
                <a:solidFill>
                  <a:schemeClr val="accent2"/>
                </a:solidFill>
              </a:rPr>
              <a:t>WAAM</a:t>
            </a:r>
            <a:r>
              <a:rPr lang="en-US" dirty="0" smtClean="0"/>
              <a:t>. Discretize the material addition with a step of 2mm and a mesh size (density) of 1mm. </a:t>
            </a:r>
          </a:p>
          <a:p>
            <a:pPr marL="821863" lvl="1" indent="-342900">
              <a:buAutoNum type="arabicParenR"/>
            </a:pPr>
            <a:r>
              <a:rPr lang="en-US" dirty="0" smtClean="0"/>
              <a:t>Visualize the final mesh in output of the procedure WAAM. Merge the nodes in double (ELIM).</a:t>
            </a:r>
          </a:p>
          <a:p>
            <a:pPr marL="821863" lvl="1" indent="-342900">
              <a:buAutoNum type="arabicParenR"/>
            </a:pPr>
            <a:r>
              <a:rPr lang="en-US" dirty="0" smtClean="0"/>
              <a:t>Visualize the material deposition by programming a loop that displays the time evolution of this mesh.</a:t>
            </a:r>
          </a:p>
          <a:p>
            <a:pPr marL="821863" lvl="1" indent="-342900">
              <a:buAutoNum type="arabicParenR"/>
            </a:pPr>
            <a:r>
              <a:rPr lang="en-US" dirty="0" smtClean="0"/>
              <a:t>The previous trajectory represents the deposition of 1 layer.</a:t>
            </a:r>
            <a:br>
              <a:rPr lang="en-US" dirty="0" smtClean="0"/>
            </a:br>
            <a:r>
              <a:rPr lang="en-US" dirty="0" smtClean="0"/>
              <a:t>Modify your script to model the deposition of 4 layers. At the end of each layer, the tool goes back to the starting point, one layer height up, and waits 2 min before </a:t>
            </a:r>
            <a:r>
              <a:rPr lang="en-US" dirty="0"/>
              <a:t>restarting </a:t>
            </a:r>
            <a:r>
              <a:rPr lang="en-US" dirty="0" smtClean="0"/>
              <a:t>manufacturing (time to displace to the upper layer can be neglected). Visualize your results.</a:t>
            </a:r>
          </a:p>
          <a:p>
            <a:pPr marL="821863" lvl="1" indent="-342900">
              <a:buAutoNum type="arabicParenR"/>
            </a:pPr>
            <a:r>
              <a:rPr lang="en-US" dirty="0" smtClean="0"/>
              <a:t>Modify your script to have an offset </a:t>
            </a:r>
            <a:r>
              <a:rPr lang="en-US" dirty="0"/>
              <a:t>of 1</a:t>
            </a:r>
            <a:r>
              <a:rPr lang="en-US" dirty="0" smtClean="0"/>
              <a:t>.5mm </a:t>
            </a:r>
            <a:r>
              <a:rPr lang="en-US" dirty="0"/>
              <a:t>in the “Lw1” direction </a:t>
            </a:r>
            <a:r>
              <a:rPr lang="en-US" dirty="0" smtClean="0"/>
              <a:t>at the beginning of every new layer (the pass length is reduced by this offset) . Check the merging of the nodes at the offset. Find a solution to get a conforming mesh.</a:t>
            </a:r>
          </a:p>
        </p:txBody>
      </p:sp>
      <p:grpSp>
        <p:nvGrpSpPr>
          <p:cNvPr id="38" name="Groupe 37"/>
          <p:cNvGrpSpPr>
            <a:grpSpLocks noChangeAspect="1"/>
          </p:cNvGrpSpPr>
          <p:nvPr/>
        </p:nvGrpSpPr>
        <p:grpSpPr>
          <a:xfrm>
            <a:off x="3218330" y="1707523"/>
            <a:ext cx="5400000" cy="1576987"/>
            <a:chOff x="3245224" y="1680630"/>
            <a:chExt cx="6032909" cy="1761818"/>
          </a:xfrm>
        </p:grpSpPr>
        <p:grpSp>
          <p:nvGrpSpPr>
            <p:cNvPr id="34" name="Groupe 33"/>
            <p:cNvGrpSpPr/>
            <p:nvPr/>
          </p:nvGrpSpPr>
          <p:grpSpPr>
            <a:xfrm>
              <a:off x="3245224" y="1680630"/>
              <a:ext cx="6032909" cy="1761818"/>
              <a:chOff x="3245224" y="1680630"/>
              <a:chExt cx="6032909" cy="1761818"/>
            </a:xfrm>
          </p:grpSpPr>
          <p:pic>
            <p:nvPicPr>
              <p:cNvPr id="4" name="Image 3"/>
              <p:cNvPicPr>
                <a:picLocks noChangeAspect="1"/>
              </p:cNvPicPr>
              <p:nvPr/>
            </p:nvPicPr>
            <p:blipFill rotWithShape="1">
              <a:blip r:embed="rId2"/>
              <a:srcRect l="20337" t="48777" r="28863" b="23480"/>
              <a:stretch/>
            </p:blipFill>
            <p:spPr>
              <a:xfrm>
                <a:off x="3245224" y="2178424"/>
                <a:ext cx="5486400" cy="1264024"/>
              </a:xfrm>
              <a:prstGeom prst="rect">
                <a:avLst/>
              </a:prstGeom>
            </p:spPr>
          </p:pic>
          <p:grpSp>
            <p:nvGrpSpPr>
              <p:cNvPr id="33" name="Groupe 32"/>
              <p:cNvGrpSpPr/>
              <p:nvPr/>
            </p:nvGrpSpPr>
            <p:grpSpPr>
              <a:xfrm>
                <a:off x="3245224" y="1680630"/>
                <a:ext cx="5486400" cy="314013"/>
                <a:chOff x="3245224" y="1680630"/>
                <a:chExt cx="5486400" cy="314013"/>
              </a:xfrm>
            </p:grpSpPr>
            <p:cxnSp>
              <p:nvCxnSpPr>
                <p:cNvPr id="15" name="Connecteur droit avec flèche 14"/>
                <p:cNvCxnSpPr/>
                <p:nvPr/>
              </p:nvCxnSpPr>
              <p:spPr>
                <a:xfrm>
                  <a:off x="3245224" y="1994643"/>
                  <a:ext cx="548640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5710207" y="1680630"/>
                  <a:ext cx="473335" cy="307777"/>
                </a:xfrm>
                <a:prstGeom prst="rect">
                  <a:avLst/>
                </a:prstGeom>
                <a:noFill/>
              </p:spPr>
              <p:txBody>
                <a:bodyPr wrap="none" rtlCol="0">
                  <a:spAutoFit/>
                </a:bodyPr>
                <a:lstStyle/>
                <a:p>
                  <a:pPr algn="l"/>
                  <a:r>
                    <a:rPr lang="fr-FR" sz="1400" dirty="0" smtClean="0"/>
                    <a:t>Lw1</a:t>
                  </a:r>
                  <a:endParaRPr lang="fr-FR" sz="1400" dirty="0"/>
                </a:p>
              </p:txBody>
            </p:sp>
          </p:grpSp>
          <p:grpSp>
            <p:nvGrpSpPr>
              <p:cNvPr id="28" name="Groupe 27"/>
              <p:cNvGrpSpPr/>
              <p:nvPr/>
            </p:nvGrpSpPr>
            <p:grpSpPr>
              <a:xfrm>
                <a:off x="8912327" y="2183187"/>
                <a:ext cx="365806" cy="432000"/>
                <a:chOff x="8912327" y="2183187"/>
                <a:chExt cx="365806" cy="432000"/>
              </a:xfrm>
            </p:grpSpPr>
            <p:cxnSp>
              <p:nvCxnSpPr>
                <p:cNvPr id="30" name="Connecteur droit avec flèche 29"/>
                <p:cNvCxnSpPr/>
                <p:nvPr/>
              </p:nvCxnSpPr>
              <p:spPr>
                <a:xfrm>
                  <a:off x="8912327" y="2183187"/>
                  <a:ext cx="0" cy="43200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8912327" y="2245298"/>
                  <a:ext cx="365806" cy="307777"/>
                </a:xfrm>
                <a:prstGeom prst="rect">
                  <a:avLst/>
                </a:prstGeom>
                <a:noFill/>
              </p:spPr>
              <p:txBody>
                <a:bodyPr wrap="none" rtlCol="0">
                  <a:spAutoFit/>
                </a:bodyPr>
                <a:lstStyle/>
                <a:p>
                  <a:pPr algn="l"/>
                  <a:r>
                    <a:rPr lang="fr-FR" sz="1400" dirty="0" smtClean="0"/>
                    <a:t>e1</a:t>
                  </a:r>
                  <a:endParaRPr lang="fr-FR" sz="1400" dirty="0"/>
                </a:p>
              </p:txBody>
            </p:sp>
          </p:grpSp>
        </p:grpSp>
        <p:cxnSp>
          <p:nvCxnSpPr>
            <p:cNvPr id="36" name="Connecteur droit avec flèche 35"/>
            <p:cNvCxnSpPr/>
            <p:nvPr/>
          </p:nvCxnSpPr>
          <p:spPr>
            <a:xfrm>
              <a:off x="3281084" y="2263226"/>
              <a:ext cx="591670"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flipH="1">
              <a:off x="3281084" y="3338995"/>
              <a:ext cx="591670"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01501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Exercises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68</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5515574"/>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dirty="0" smtClean="0">
                <a:solidFill>
                  <a:srgbClr val="C00000"/>
                </a:solidFill>
              </a:rPr>
              <a:t>Exo2.dgibi: manufacturing a tube</a:t>
            </a:r>
          </a:p>
          <a:p>
            <a:pPr marL="821863" lvl="1" indent="-342900">
              <a:buAutoNum type="arabicParenR"/>
            </a:pPr>
            <a:r>
              <a:rPr lang="en-US" dirty="0" smtClean="0"/>
              <a:t>Run the file </a:t>
            </a:r>
            <a:r>
              <a:rPr lang="en-US" dirty="0" smtClean="0">
                <a:solidFill>
                  <a:schemeClr val="accent2"/>
                </a:solidFill>
              </a:rPr>
              <a:t>exo2.dgibi</a:t>
            </a:r>
            <a:r>
              <a:rPr lang="en-US" dirty="0" smtClean="0"/>
              <a:t> and use </a:t>
            </a:r>
            <a:r>
              <a:rPr lang="en-US" dirty="0"/>
              <a:t>the procedure SOUDAGE</a:t>
            </a:r>
            <a:r>
              <a:rPr lang="en-US" dirty="0">
                <a:solidFill>
                  <a:schemeClr val="accent2"/>
                </a:solidFill>
              </a:rPr>
              <a:t> </a:t>
            </a:r>
            <a:r>
              <a:rPr lang="en-US" dirty="0"/>
              <a:t>to</a:t>
            </a:r>
            <a:r>
              <a:rPr lang="en-US" dirty="0" smtClean="0">
                <a:solidFill>
                  <a:schemeClr val="accent2"/>
                </a:solidFill>
              </a:rPr>
              <a:t> </a:t>
            </a:r>
            <a:r>
              <a:rPr lang="en-US" dirty="0" smtClean="0"/>
              <a:t>define a pass along a circle of radius </a:t>
            </a:r>
            <a:r>
              <a:rPr lang="en-US" dirty="0" smtClean="0">
                <a:solidFill>
                  <a:schemeClr val="accent2"/>
                </a:solidFill>
              </a:rPr>
              <a:t>Rw1</a:t>
            </a:r>
            <a:r>
              <a:rPr lang="en-US" dirty="0" smtClean="0"/>
              <a:t> centered at the origin (check if the “starting point” of the procedure is well defined</a:t>
            </a:r>
            <a:r>
              <a:rPr lang="en-US" dirty="0"/>
              <a:t>). </a:t>
            </a:r>
            <a:r>
              <a:rPr lang="en-US" dirty="0" smtClean="0"/>
              <a:t>Build </a:t>
            </a:r>
            <a:r>
              <a:rPr lang="en-US" dirty="0"/>
              <a:t>the circle by </a:t>
            </a:r>
            <a:r>
              <a:rPr lang="en-US" dirty="0" smtClean="0"/>
              <a:t>quarters. </a:t>
            </a:r>
            <a:r>
              <a:rPr lang="en-US" dirty="0"/>
              <a:t>You </a:t>
            </a:r>
            <a:r>
              <a:rPr lang="en-US" dirty="0" smtClean="0"/>
              <a:t>can define extra points to use with the </a:t>
            </a:r>
            <a:r>
              <a:rPr lang="en-US" dirty="0" smtClean="0">
                <a:solidFill>
                  <a:schemeClr val="accent2"/>
                </a:solidFill>
              </a:rPr>
              <a:t>CERC option </a:t>
            </a:r>
            <a:r>
              <a:rPr lang="en-US" dirty="0" smtClean="0"/>
              <a:t>of the procedure SOUDAGE. </a:t>
            </a:r>
          </a:p>
          <a:p>
            <a:pPr marL="821863" lvl="1" indent="-342900">
              <a:buAutoNum type="arabicParenR"/>
            </a:pPr>
            <a:r>
              <a:rPr lang="en-US" dirty="0" smtClean="0"/>
              <a:t>Repeat it </a:t>
            </a:r>
            <a:r>
              <a:rPr lang="en-US" dirty="0" smtClean="0">
                <a:solidFill>
                  <a:schemeClr val="accent2"/>
                </a:solidFill>
              </a:rPr>
              <a:t>nbpass1</a:t>
            </a:r>
            <a:r>
              <a:rPr lang="en-US" dirty="0" smtClean="0"/>
              <a:t> times to define the manufacturing of a tube. </a:t>
            </a:r>
            <a:r>
              <a:rPr lang="en-US" dirty="0" smtClean="0">
                <a:solidFill>
                  <a:schemeClr val="accent2"/>
                </a:solidFill>
              </a:rPr>
              <a:t>Do not use the COUCHE option </a:t>
            </a:r>
            <a:r>
              <a:rPr lang="en-US" dirty="0" smtClean="0"/>
              <a:t>to go to the upper layer (calculate the pass height). The starting point of each pass must be rotated 90° from the previous one.</a:t>
            </a:r>
          </a:p>
          <a:p>
            <a:pPr marL="821863" lvl="1" indent="-342900">
              <a:buAutoNum type="arabicParenR"/>
            </a:pPr>
            <a:r>
              <a:rPr lang="en-US" dirty="0" smtClean="0"/>
              <a:t>Define a </a:t>
            </a:r>
            <a:r>
              <a:rPr lang="en-US" dirty="0" smtClean="0">
                <a:solidFill>
                  <a:schemeClr val="accent2"/>
                </a:solidFill>
              </a:rPr>
              <a:t>CHARGEMENT of trajectory </a:t>
            </a:r>
            <a:r>
              <a:rPr lang="en-US" dirty="0" smtClean="0"/>
              <a:t>(CHAR TRAJ) and use it to display the evolution of a point on the trajectory with a time step of 5 s (make a loop, press CTRL+C to stop).</a:t>
            </a:r>
          </a:p>
          <a:p>
            <a:pPr marL="821863" lvl="1" indent="-342900">
              <a:buAutoNum type="arabicParenR"/>
            </a:pPr>
            <a:r>
              <a:rPr lang="en-US" dirty="0" smtClean="0"/>
              <a:t>Use the WAAM procedure to mesh the manufacturing sequence with a material deposition step of 5 mm and a mesh size of 2.5mm.</a:t>
            </a:r>
          </a:p>
          <a:p>
            <a:pPr marL="821863" lvl="1" indent="-342900">
              <a:buAutoNum type="arabicParenR"/>
            </a:pPr>
            <a:r>
              <a:rPr lang="en-US" dirty="0" smtClean="0"/>
              <a:t>Visualize the global mesh before and after merging the nodes.</a:t>
            </a:r>
          </a:p>
          <a:p>
            <a:pPr marL="478963" lvl="1" indent="0">
              <a:buNone/>
            </a:pPr>
            <a:r>
              <a:rPr lang="en-US" dirty="0" smtClean="0"/>
              <a:t>We want to mesh the base plate of the tube manufacturing:</a:t>
            </a:r>
          </a:p>
          <a:p>
            <a:pPr marL="821863" lvl="1" indent="-342900">
              <a:buFont typeface="+mj-lt"/>
              <a:buAutoNum type="arabicParenR" startAt="6"/>
            </a:pPr>
            <a:r>
              <a:rPr lang="en-US" dirty="0" smtClean="0"/>
              <a:t>Mesh the border of a square of side 4Rw1 with a mesh density of 10mm, centered with the tube. Z coordinate of the square must be the same as the base surface of the tube (get it from the tube mesh).</a:t>
            </a:r>
          </a:p>
          <a:p>
            <a:pPr marL="821863" lvl="1" indent="-342900">
              <a:buAutoNum type="arabicParenR" startAt="6"/>
            </a:pPr>
            <a:r>
              <a:rPr lang="en-US" dirty="0" smtClean="0"/>
              <a:t>Catch the base surface of the tube (use the POINT operator to get the points at minimal z coordinate and the ELEM operator to get the surface mesh that belongs on these points). Then, get its edges (</a:t>
            </a:r>
            <a:r>
              <a:rPr lang="en-US" dirty="0" err="1" smtClean="0"/>
              <a:t>CONTour</a:t>
            </a:r>
            <a:r>
              <a:rPr lang="en-US" dirty="0" smtClean="0"/>
              <a:t> operator).</a:t>
            </a:r>
          </a:p>
          <a:p>
            <a:pPr marL="821863" lvl="1" indent="-342900">
              <a:buAutoNum type="arabicParenR" startAt="6"/>
            </a:pPr>
            <a:r>
              <a:rPr lang="en-US" dirty="0" smtClean="0"/>
              <a:t>Separate the inner and outer lines of the tube base edges with the PART operator, </a:t>
            </a:r>
            <a:r>
              <a:rPr lang="en-US" dirty="0" err="1" smtClean="0"/>
              <a:t>CONNex</a:t>
            </a:r>
            <a:r>
              <a:rPr lang="en-US" dirty="0" smtClean="0"/>
              <a:t> option. Then, mesh the surface between the square outline (LSQ1) and the outer tube edge (LTO1) (use SURF PLAN (LSQ1 et LTO1)).</a:t>
            </a:r>
          </a:p>
          <a:p>
            <a:pPr marL="821863" lvl="1" indent="-342900">
              <a:buAutoNum type="arabicParenR" startAt="6"/>
            </a:pPr>
            <a:r>
              <a:rPr lang="en-US" dirty="0" smtClean="0"/>
              <a:t>Mesh the part of the base plate surface inside the tube. Give a node field to specify a mesh density of 5 mm.</a:t>
            </a:r>
          </a:p>
          <a:p>
            <a:pPr marL="821863" lvl="1" indent="-342900">
              <a:buAutoNum type="arabicParenR" startAt="6"/>
            </a:pPr>
            <a:r>
              <a:rPr lang="en-US" dirty="0" smtClean="0"/>
              <a:t>Concatenate the inner and outer surfaces of the base plate and the base surface of the tube and mesh the volume of the plate (VOLU TRAN). Its thickness is 20mm. Visualize the plate mesh alone, then together with the tube.</a:t>
            </a:r>
          </a:p>
        </p:txBody>
      </p:sp>
    </p:spTree>
    <p:extLst>
      <p:ext uri="{BB962C8B-B14F-4D97-AF65-F5344CB8AC3E}">
        <p14:creationId xmlns:p14="http://schemas.microsoft.com/office/powerpoint/2010/main" val="5815295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Exercises</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69</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5480693"/>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dirty="0" smtClean="0">
                <a:solidFill>
                  <a:srgbClr val="C00000"/>
                </a:solidFill>
              </a:rPr>
              <a:t>Exo3.dgibi</a:t>
            </a:r>
            <a:r>
              <a:rPr lang="en-US" dirty="0">
                <a:solidFill>
                  <a:srgbClr val="C00000"/>
                </a:solidFill>
              </a:rPr>
              <a:t>: manufacturing a branching tap on a pipe</a:t>
            </a:r>
            <a:endParaRPr lang="en-US" dirty="0" smtClean="0">
              <a:solidFill>
                <a:srgbClr val="C00000"/>
              </a:solidFill>
            </a:endParaRPr>
          </a:p>
          <a:p>
            <a:pPr marL="821863" lvl="1" indent="-342900">
              <a:buAutoNum type="arabicParenR"/>
            </a:pPr>
            <a:r>
              <a:rPr lang="en-US" dirty="0" smtClean="0"/>
              <a:t>Run the file </a:t>
            </a:r>
            <a:r>
              <a:rPr lang="en-US" dirty="0" smtClean="0">
                <a:solidFill>
                  <a:schemeClr val="accent2"/>
                </a:solidFill>
              </a:rPr>
              <a:t>exo3.dgibi</a:t>
            </a:r>
            <a:r>
              <a:rPr lang="en-US" dirty="0" smtClean="0"/>
              <a:t> and display the meshes VTA0 and VTB0. Use the BOIT option of TRAC to focus the display on VTB0 using a box build by the procedure BOITE. </a:t>
            </a:r>
            <a:r>
              <a:rPr lang="en-US" dirty="0" smtClean="0">
                <a:solidFill>
                  <a:srgbClr val="C00000"/>
                </a:solidFill>
              </a:rPr>
              <a:t/>
            </a:r>
            <a:br>
              <a:rPr lang="en-US" dirty="0" smtClean="0">
                <a:solidFill>
                  <a:srgbClr val="C00000"/>
                </a:solidFill>
              </a:rPr>
            </a:br>
            <a:r>
              <a:rPr lang="en-US" dirty="0" smtClean="0"/>
              <a:t/>
            </a:r>
            <a:br>
              <a:rPr lang="en-US" dirty="0" smtClean="0"/>
            </a:br>
            <a:r>
              <a:rPr lang="en-US" dirty="0" smtClean="0"/>
              <a:t>The display shows the beginning of the branching (VTB0) and a part of the main tube (VTA0). The mesh of the branching is made of 5 layers of different colors. The goal of this exercise is to define the time sequence of the deposition of each layer.</a:t>
            </a:r>
            <a:br>
              <a:rPr lang="en-US" dirty="0" smtClean="0"/>
            </a:br>
            <a:endParaRPr lang="en-US" dirty="0" smtClean="0"/>
          </a:p>
          <a:p>
            <a:pPr marL="821863" lvl="1" indent="-342900">
              <a:buAutoNum type="arabicParenR"/>
            </a:pPr>
            <a:r>
              <a:rPr lang="en-US" dirty="0" smtClean="0"/>
              <a:t>The trajectory of each layer is </a:t>
            </a:r>
            <a:r>
              <a:rPr lang="en-US" dirty="0"/>
              <a:t>define in </a:t>
            </a:r>
            <a:r>
              <a:rPr lang="en-US" dirty="0" smtClean="0"/>
              <a:t>table </a:t>
            </a:r>
            <a:r>
              <a:rPr lang="en-US" dirty="0" smtClean="0">
                <a:solidFill>
                  <a:schemeClr val="accent2"/>
                </a:solidFill>
              </a:rPr>
              <a:t>ttrj1</a:t>
            </a:r>
            <a:r>
              <a:rPr lang="en-US" dirty="0" smtClean="0"/>
              <a:t>. Display the 1</a:t>
            </a:r>
            <a:r>
              <a:rPr lang="en-US" baseline="30000" dirty="0" smtClean="0"/>
              <a:t>st</a:t>
            </a:r>
            <a:r>
              <a:rPr lang="en-US" dirty="0" smtClean="0"/>
              <a:t> layer trajectory (ttrj1.1) together with the mesh of the 1</a:t>
            </a:r>
            <a:r>
              <a:rPr lang="en-US" baseline="30000" dirty="0" smtClean="0"/>
              <a:t>st</a:t>
            </a:r>
            <a:r>
              <a:rPr lang="en-US" dirty="0" smtClean="0"/>
              <a:t> layer (LIST the VTB0 mesh colors with ELEM operator, then get the mesh of the 1</a:t>
            </a:r>
            <a:r>
              <a:rPr lang="en-US" baseline="30000" dirty="0" smtClean="0"/>
              <a:t>st</a:t>
            </a:r>
            <a:r>
              <a:rPr lang="en-US" dirty="0" smtClean="0"/>
              <a:t> color name of the list).</a:t>
            </a:r>
          </a:p>
          <a:p>
            <a:pPr marL="821863" lvl="1" indent="-342900">
              <a:buAutoNum type="arabicParenR"/>
            </a:pPr>
            <a:r>
              <a:rPr lang="en-US" dirty="0" smtClean="0"/>
              <a:t>Define the 1</a:t>
            </a:r>
            <a:r>
              <a:rPr lang="en-US" baseline="30000" dirty="0" smtClean="0"/>
              <a:t>st</a:t>
            </a:r>
            <a:r>
              <a:rPr lang="en-US" dirty="0" smtClean="0"/>
              <a:t> manufacturing pass with the procedure SOUDAGE using the MAIL option and the trajectory given in table </a:t>
            </a:r>
            <a:r>
              <a:rPr lang="en-US" dirty="0" smtClean="0"/>
              <a:t>ttrj1 (fabrication table name is </a:t>
            </a:r>
            <a:r>
              <a:rPr lang="en-US" dirty="0" smtClean="0">
                <a:solidFill>
                  <a:schemeClr val="accent2"/>
                </a:solidFill>
              </a:rPr>
              <a:t>tfab1</a:t>
            </a:r>
            <a:r>
              <a:rPr lang="en-US" dirty="0" smtClean="0"/>
              <a:t>) . </a:t>
            </a:r>
            <a:r>
              <a:rPr lang="en-US" dirty="0" smtClean="0"/>
              <a:t>Before starting manufacturing, define a heating delay </a:t>
            </a:r>
            <a:r>
              <a:rPr lang="en-US" dirty="0"/>
              <a:t>of </a:t>
            </a:r>
            <a:r>
              <a:rPr lang="en-US" dirty="0" smtClean="0">
                <a:solidFill>
                  <a:schemeClr val="accent2"/>
                </a:solidFill>
              </a:rPr>
              <a:t>dtini1</a:t>
            </a:r>
            <a:r>
              <a:rPr lang="en-US" dirty="0" smtClean="0"/>
              <a:t> at the thermal power </a:t>
            </a:r>
            <a:r>
              <a:rPr lang="en-US" dirty="0" smtClean="0">
                <a:solidFill>
                  <a:schemeClr val="accent2"/>
                </a:solidFill>
              </a:rPr>
              <a:t>Qs1</a:t>
            </a:r>
            <a:r>
              <a:rPr lang="en-US" dirty="0" smtClean="0"/>
              <a:t>.</a:t>
            </a:r>
          </a:p>
          <a:p>
            <a:pPr marL="821863" lvl="1" indent="-342900">
              <a:buAutoNum type="arabicParenR"/>
            </a:pPr>
            <a:r>
              <a:rPr lang="en-US" dirty="0" smtClean="0"/>
              <a:t>Define a displacement of the tool to the starting point of the next pass (ttrj1.2). Use the POINT operator to get this point (pay attention to the system of coordinates of the point). This displacement must last </a:t>
            </a:r>
            <a:r>
              <a:rPr lang="en-US" dirty="0" smtClean="0">
                <a:solidFill>
                  <a:schemeClr val="accent2"/>
                </a:solidFill>
              </a:rPr>
              <a:t>dtpasse1</a:t>
            </a:r>
            <a:r>
              <a:rPr lang="en-US" dirty="0" smtClean="0"/>
              <a:t> s.</a:t>
            </a:r>
          </a:p>
          <a:p>
            <a:pPr marL="821863" lvl="1" indent="-342900">
              <a:buAutoNum type="arabicParenR"/>
            </a:pPr>
            <a:r>
              <a:rPr lang="en-US" dirty="0" smtClean="0"/>
              <a:t>Repeat this sequence to define the manufacturing of the other layers.</a:t>
            </a:r>
            <a:br>
              <a:rPr lang="en-US" dirty="0" smtClean="0"/>
            </a:br>
            <a:r>
              <a:rPr lang="en-US" dirty="0" smtClean="0"/>
              <a:t/>
            </a:r>
            <a:br>
              <a:rPr lang="en-US" dirty="0" smtClean="0"/>
            </a:br>
            <a:r>
              <a:rPr lang="en-US" dirty="0" smtClean="0"/>
              <a:t>Now, we want to define the time evolution of the mesh deposition of this manufacturing sequence</a:t>
            </a:r>
            <a:r>
              <a:rPr lang="en-US" dirty="0" smtClean="0"/>
              <a:t>.</a:t>
            </a:r>
            <a:r>
              <a:rPr lang="en-US" dirty="0" smtClean="0"/>
              <a:t/>
            </a:r>
            <a:br>
              <a:rPr lang="en-US" dirty="0" smtClean="0"/>
            </a:br>
            <a:endParaRPr lang="en-US" dirty="0" smtClean="0"/>
          </a:p>
          <a:p>
            <a:pPr marL="821863" lvl="1" indent="-342900">
              <a:buAutoNum type="arabicParenR"/>
            </a:pPr>
            <a:r>
              <a:rPr lang="en-US" dirty="0" smtClean="0"/>
              <a:t>Use the </a:t>
            </a:r>
            <a:r>
              <a:rPr lang="en-US" dirty="0" smtClean="0">
                <a:solidFill>
                  <a:schemeClr val="accent2"/>
                </a:solidFill>
              </a:rPr>
              <a:t>MAIL option </a:t>
            </a:r>
            <a:r>
              <a:rPr lang="en-US" dirty="0" smtClean="0"/>
              <a:t>of the procedure SOUDAGE to define </a:t>
            </a:r>
            <a:r>
              <a:rPr lang="en-US" dirty="0"/>
              <a:t>the time evolution of the mesh </a:t>
            </a:r>
            <a:r>
              <a:rPr lang="en-US" dirty="0" smtClean="0"/>
              <a:t>deposition (use a space step of 10.e-3 for the mesh sequencing).</a:t>
            </a:r>
            <a:endParaRPr lang="en-US" dirty="0" smtClean="0"/>
          </a:p>
          <a:p>
            <a:pPr marL="821863" lvl="1" indent="-342900">
              <a:buAutoNum type="arabicParenR"/>
            </a:pPr>
            <a:r>
              <a:rPr lang="en-US" dirty="0" smtClean="0"/>
              <a:t>Visualize the mesh deposition with time.</a:t>
            </a:r>
          </a:p>
        </p:txBody>
      </p:sp>
      <p:sp>
        <p:nvSpPr>
          <p:cNvPr id="4" name="Rectangle 3"/>
          <p:cNvSpPr/>
          <p:nvPr/>
        </p:nvSpPr>
        <p:spPr>
          <a:xfrm>
            <a:off x="3687517" y="170540"/>
            <a:ext cx="6096000" cy="369332"/>
          </a:xfrm>
          <a:prstGeom prst="rect">
            <a:avLst/>
          </a:prstGeom>
          <a:solidFill>
            <a:srgbClr val="FFFF00"/>
          </a:solidFill>
        </p:spPr>
        <p:txBody>
          <a:bodyPr>
            <a:spAutoFit/>
          </a:bodyPr>
          <a:lstStyle/>
          <a:p>
            <a:r>
              <a:rPr lang="en-US" sz="1800" dirty="0">
                <a:solidFill>
                  <a:srgbClr val="C00000"/>
                </a:solidFill>
              </a:rPr>
              <a:t>Download the procedure SOUDAGE on the Cast3M website.</a:t>
            </a:r>
            <a:endParaRPr lang="fr-FR" sz="1800" dirty="0"/>
          </a:p>
        </p:txBody>
      </p:sp>
    </p:spTree>
    <p:extLst>
      <p:ext uri="{BB962C8B-B14F-4D97-AF65-F5344CB8AC3E}">
        <p14:creationId xmlns:p14="http://schemas.microsoft.com/office/powerpoint/2010/main" val="3554438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7</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05970"/>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Additive manufacturing study case</a:t>
            </a:r>
            <a:r>
              <a:rPr lang="en-US" sz="2000" i="1" baseline="30000" dirty="0" smtClean="0"/>
              <a:t>1</a:t>
            </a:r>
            <a:endParaRPr lang="en-US" sz="2000" i="1" u="sng" baseline="30000" dirty="0" smtClean="0"/>
          </a:p>
        </p:txBody>
      </p:sp>
      <p:pic>
        <p:nvPicPr>
          <p:cNvPr id="7" name="Image 6"/>
          <p:cNvPicPr>
            <a:picLocks noChangeAspect="1"/>
          </p:cNvPicPr>
          <p:nvPr/>
        </p:nvPicPr>
        <p:blipFill rotWithShape="1">
          <a:blip r:embed="rId2"/>
          <a:srcRect l="-1" r="-523"/>
          <a:stretch/>
        </p:blipFill>
        <p:spPr>
          <a:xfrm>
            <a:off x="5652998" y="5052666"/>
            <a:ext cx="6422038" cy="1332000"/>
          </a:xfrm>
          <a:prstGeom prst="rect">
            <a:avLst/>
          </a:prstGeom>
        </p:spPr>
      </p:pic>
      <p:grpSp>
        <p:nvGrpSpPr>
          <p:cNvPr id="8" name="Groupe 7"/>
          <p:cNvGrpSpPr/>
          <p:nvPr/>
        </p:nvGrpSpPr>
        <p:grpSpPr>
          <a:xfrm>
            <a:off x="532283" y="1591298"/>
            <a:ext cx="4465330" cy="3068164"/>
            <a:chOff x="353466" y="2482413"/>
            <a:chExt cx="4465330" cy="3068164"/>
          </a:xfrm>
        </p:grpSpPr>
        <p:pic>
          <p:nvPicPr>
            <p:cNvPr id="9" name="Image 8"/>
            <p:cNvPicPr>
              <a:picLocks noChangeAspect="1"/>
            </p:cNvPicPr>
            <p:nvPr/>
          </p:nvPicPr>
          <p:blipFill rotWithShape="1">
            <a:blip r:embed="rId3"/>
            <a:srcRect t="3130" b="-1"/>
            <a:stretch/>
          </p:blipFill>
          <p:spPr>
            <a:xfrm>
              <a:off x="498796" y="2482413"/>
              <a:ext cx="4320000" cy="3068164"/>
            </a:xfrm>
            <a:prstGeom prst="rect">
              <a:avLst/>
            </a:prstGeom>
          </p:spPr>
        </p:pic>
        <p:sp>
          <p:nvSpPr>
            <p:cNvPr id="10" name="Rectangle 9"/>
            <p:cNvSpPr/>
            <p:nvPr/>
          </p:nvSpPr>
          <p:spPr>
            <a:xfrm>
              <a:off x="353466" y="2750884"/>
              <a:ext cx="430305" cy="36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ZoneTexte 10"/>
          <p:cNvSpPr txBox="1"/>
          <p:nvPr/>
        </p:nvSpPr>
        <p:spPr>
          <a:xfrm>
            <a:off x="354010" y="5042713"/>
            <a:ext cx="4821876" cy="1384995"/>
          </a:xfrm>
          <a:prstGeom prst="rect">
            <a:avLst/>
          </a:prstGeom>
          <a:noFill/>
          <a:ln>
            <a:solidFill>
              <a:schemeClr val="bg2">
                <a:lumMod val="50000"/>
              </a:schemeClr>
            </a:solidFill>
          </a:ln>
        </p:spPr>
        <p:txBody>
          <a:bodyPr wrap="square" rtlCol="0">
            <a:spAutoFit/>
          </a:bodyPr>
          <a:lstStyle/>
          <a:p>
            <a:r>
              <a:rPr lang="en-US" sz="1200" dirty="0" smtClean="0"/>
              <a:t>(1) Camille </a:t>
            </a:r>
            <a:r>
              <a:rPr lang="en-US" sz="1200" dirty="0" err="1" smtClean="0"/>
              <a:t>Cambon</a:t>
            </a:r>
            <a:r>
              <a:rPr lang="en-US" sz="1200" dirty="0" smtClean="0"/>
              <a:t>, </a:t>
            </a:r>
            <a:r>
              <a:rPr lang="en-US" sz="1200" dirty="0" err="1" smtClean="0"/>
              <a:t>Issam</a:t>
            </a:r>
            <a:r>
              <a:rPr lang="en-US" sz="1200" dirty="0" smtClean="0"/>
              <a:t> </a:t>
            </a:r>
            <a:r>
              <a:rPr lang="en-US" sz="1200" dirty="0" err="1" smtClean="0"/>
              <a:t>Bendaoud</a:t>
            </a:r>
            <a:r>
              <a:rPr lang="en-US" sz="1200" dirty="0" smtClean="0"/>
              <a:t>, Sébastien </a:t>
            </a:r>
            <a:r>
              <a:rPr lang="en-US" sz="1200" dirty="0" err="1" smtClean="0"/>
              <a:t>Rouquette</a:t>
            </a:r>
            <a:r>
              <a:rPr lang="en-US" sz="1200" dirty="0" smtClean="0"/>
              <a:t>, Fabien </a:t>
            </a:r>
            <a:r>
              <a:rPr lang="en-US" sz="1200" dirty="0" err="1" smtClean="0"/>
              <a:t>Soulié</a:t>
            </a:r>
            <a:r>
              <a:rPr lang="en-US" sz="1200" dirty="0" smtClean="0"/>
              <a:t>.</a:t>
            </a:r>
            <a:br>
              <a:rPr lang="en-US" sz="1200" dirty="0" smtClean="0"/>
            </a:br>
            <a:r>
              <a:rPr lang="en-US" sz="1200" dirty="0" smtClean="0"/>
              <a:t>“</a:t>
            </a:r>
            <a:r>
              <a:rPr lang="en-US" sz="1200" i="1" dirty="0" smtClean="0"/>
              <a:t>Influence of the first weld bead on strain and stress states in </a:t>
            </a:r>
            <a:r>
              <a:rPr lang="en-US" sz="1200" i="1" dirty="0" err="1" smtClean="0"/>
              <a:t>wire+arc</a:t>
            </a:r>
            <a:r>
              <a:rPr lang="en-US" sz="1200" i="1" dirty="0" smtClean="0"/>
              <a:t> additive manufacturing</a:t>
            </a:r>
            <a:r>
              <a:rPr lang="en-US" sz="1200" dirty="0" smtClean="0"/>
              <a:t>”.</a:t>
            </a:r>
            <a:br>
              <a:rPr lang="en-US" sz="1200" dirty="0" smtClean="0"/>
            </a:br>
            <a:r>
              <a:rPr lang="en-US" sz="1200" dirty="0" smtClean="0"/>
              <a:t>The 12th International Seminar ”Numerical Analysis of </a:t>
            </a:r>
            <a:r>
              <a:rPr lang="en-US" sz="1200" dirty="0" err="1" smtClean="0"/>
              <a:t>Weldability</a:t>
            </a:r>
            <a:r>
              <a:rPr lang="en-US" sz="1200" dirty="0" smtClean="0"/>
              <a:t>”, Institute for Materials Science, Joining and Forming (IMAT),</a:t>
            </a:r>
            <a:br>
              <a:rPr lang="en-US" sz="1200" dirty="0" smtClean="0"/>
            </a:br>
            <a:r>
              <a:rPr lang="en-US" sz="1200" dirty="0" smtClean="0"/>
              <a:t>Sep 2018, </a:t>
            </a:r>
            <a:r>
              <a:rPr lang="en-US" sz="1200" dirty="0" err="1" smtClean="0"/>
              <a:t>Seggau</a:t>
            </a:r>
            <a:r>
              <a:rPr lang="en-US" sz="1200" dirty="0" smtClean="0"/>
              <a:t>, Austria. ‌hal-01954354</a:t>
            </a:r>
          </a:p>
          <a:p>
            <a:r>
              <a:rPr lang="en-US" sz="1200" dirty="0">
                <a:hlinkClick r:id="rId4"/>
              </a:rPr>
              <a:t>https://</a:t>
            </a:r>
            <a:r>
              <a:rPr lang="en-US" sz="1200" dirty="0" smtClean="0">
                <a:hlinkClick r:id="rId4"/>
              </a:rPr>
              <a:t>hal.archives-ouvertes.fr/hal-01954354</a:t>
            </a:r>
            <a:r>
              <a:rPr lang="en-US" sz="1200" dirty="0" smtClean="0"/>
              <a:t> </a:t>
            </a:r>
          </a:p>
        </p:txBody>
      </p:sp>
      <p:grpSp>
        <p:nvGrpSpPr>
          <p:cNvPr id="19" name="Groupe 18"/>
          <p:cNvGrpSpPr/>
          <p:nvPr/>
        </p:nvGrpSpPr>
        <p:grpSpPr>
          <a:xfrm>
            <a:off x="6164017" y="1591297"/>
            <a:ext cx="5400000" cy="3180126"/>
            <a:chOff x="6164017" y="1591297"/>
            <a:chExt cx="5400000" cy="3180126"/>
          </a:xfrm>
        </p:grpSpPr>
        <p:grpSp>
          <p:nvGrpSpPr>
            <p:cNvPr id="17" name="Groupe 16"/>
            <p:cNvGrpSpPr/>
            <p:nvPr/>
          </p:nvGrpSpPr>
          <p:grpSpPr>
            <a:xfrm>
              <a:off x="6164017" y="1591297"/>
              <a:ext cx="5400000" cy="3180126"/>
              <a:chOff x="6164017" y="1591297"/>
              <a:chExt cx="5400000" cy="3180126"/>
            </a:xfrm>
          </p:grpSpPr>
          <p:pic>
            <p:nvPicPr>
              <p:cNvPr id="5" name="Image 4"/>
              <p:cNvPicPr>
                <a:picLocks noChangeAspect="1"/>
              </p:cNvPicPr>
              <p:nvPr/>
            </p:nvPicPr>
            <p:blipFill>
              <a:blip r:embed="rId5"/>
              <a:stretch>
                <a:fillRect/>
              </a:stretch>
            </p:blipFill>
            <p:spPr>
              <a:xfrm>
                <a:off x="6164017" y="1591297"/>
                <a:ext cx="5400000" cy="3180126"/>
              </a:xfrm>
              <a:prstGeom prst="rect">
                <a:avLst/>
              </a:prstGeom>
            </p:spPr>
          </p:pic>
          <p:grpSp>
            <p:nvGrpSpPr>
              <p:cNvPr id="16" name="Groupe 15"/>
              <p:cNvGrpSpPr/>
              <p:nvPr/>
            </p:nvGrpSpPr>
            <p:grpSpPr>
              <a:xfrm>
                <a:off x="8852587" y="3920994"/>
                <a:ext cx="1602740" cy="531320"/>
                <a:chOff x="8852587" y="3920994"/>
                <a:chExt cx="1602740" cy="531320"/>
              </a:xfrm>
            </p:grpSpPr>
            <p:sp>
              <p:nvSpPr>
                <p:cNvPr id="4" name="ZoneTexte 3"/>
                <p:cNvSpPr txBox="1"/>
                <p:nvPr/>
              </p:nvSpPr>
              <p:spPr>
                <a:xfrm>
                  <a:off x="8893862" y="4236870"/>
                  <a:ext cx="365760" cy="215444"/>
                </a:xfrm>
                <a:prstGeom prst="rect">
                  <a:avLst/>
                </a:prstGeom>
                <a:solidFill>
                  <a:schemeClr val="bg1"/>
                </a:solidFill>
              </p:spPr>
              <p:txBody>
                <a:bodyPr wrap="square" lIns="0" tIns="0" rIns="0" bIns="0" rtlCol="0">
                  <a:spAutoFit/>
                </a:bodyPr>
                <a:lstStyle/>
                <a:p>
                  <a:pPr algn="r"/>
                  <a:r>
                    <a:rPr lang="en-US" sz="1400" b="1" i="1" dirty="0" smtClean="0">
                      <a:solidFill>
                        <a:srgbClr val="C00000"/>
                      </a:solidFill>
                    </a:rPr>
                    <a:t>15</a:t>
                  </a:r>
                  <a:endParaRPr lang="en-US" sz="1400" b="1" i="1" dirty="0">
                    <a:solidFill>
                      <a:srgbClr val="C00000"/>
                    </a:solidFill>
                  </a:endParaRPr>
                </a:p>
              </p:txBody>
            </p:sp>
            <p:sp>
              <p:nvSpPr>
                <p:cNvPr id="13" name="ZoneTexte 12"/>
                <p:cNvSpPr txBox="1"/>
                <p:nvPr/>
              </p:nvSpPr>
              <p:spPr>
                <a:xfrm>
                  <a:off x="8852587" y="3920994"/>
                  <a:ext cx="365760" cy="215444"/>
                </a:xfrm>
                <a:prstGeom prst="rect">
                  <a:avLst/>
                </a:prstGeom>
                <a:solidFill>
                  <a:schemeClr val="bg1"/>
                </a:solidFill>
              </p:spPr>
              <p:txBody>
                <a:bodyPr wrap="square" lIns="0" tIns="0" rIns="0" bIns="0" rtlCol="0">
                  <a:spAutoFit/>
                </a:bodyPr>
                <a:lstStyle/>
                <a:p>
                  <a:pPr algn="r"/>
                  <a:r>
                    <a:rPr lang="en-US" sz="1400" b="1" i="1" dirty="0" smtClean="0">
                      <a:solidFill>
                        <a:srgbClr val="C00000"/>
                      </a:solidFill>
                    </a:rPr>
                    <a:t>120</a:t>
                  </a:r>
                  <a:endParaRPr lang="en-US" sz="1400" b="1" i="1" dirty="0">
                    <a:solidFill>
                      <a:srgbClr val="C00000"/>
                    </a:solidFill>
                  </a:endParaRPr>
                </a:p>
              </p:txBody>
            </p:sp>
            <p:sp>
              <p:nvSpPr>
                <p:cNvPr id="14" name="ZoneTexte 13"/>
                <p:cNvSpPr txBox="1"/>
                <p:nvPr/>
              </p:nvSpPr>
              <p:spPr>
                <a:xfrm>
                  <a:off x="10088880" y="3920994"/>
                  <a:ext cx="366447" cy="215444"/>
                </a:xfrm>
                <a:prstGeom prst="rect">
                  <a:avLst/>
                </a:prstGeom>
                <a:solidFill>
                  <a:schemeClr val="bg1"/>
                </a:solidFill>
              </p:spPr>
              <p:txBody>
                <a:bodyPr wrap="square" lIns="0" tIns="0" rIns="0" bIns="0" rtlCol="0">
                  <a:spAutoFit/>
                </a:bodyPr>
                <a:lstStyle/>
                <a:p>
                  <a:pPr algn="r"/>
                  <a:r>
                    <a:rPr lang="en-US" sz="1400" b="1" i="1" dirty="0" smtClean="0">
                      <a:solidFill>
                        <a:srgbClr val="C00000"/>
                      </a:solidFill>
                    </a:rPr>
                    <a:t>/100</a:t>
                  </a:r>
                  <a:endParaRPr lang="en-US" sz="1400" b="1" i="1" dirty="0">
                    <a:solidFill>
                      <a:srgbClr val="C00000"/>
                    </a:solidFill>
                  </a:endParaRPr>
                </a:p>
              </p:txBody>
            </p:sp>
          </p:grpSp>
        </p:grpSp>
        <p:sp>
          <p:nvSpPr>
            <p:cNvPr id="18" name="ZoneTexte 17"/>
            <p:cNvSpPr txBox="1"/>
            <p:nvPr/>
          </p:nvSpPr>
          <p:spPr>
            <a:xfrm>
              <a:off x="8909154" y="2337266"/>
              <a:ext cx="365760" cy="215444"/>
            </a:xfrm>
            <a:prstGeom prst="rect">
              <a:avLst/>
            </a:prstGeom>
            <a:solidFill>
              <a:schemeClr val="bg1"/>
            </a:solidFill>
          </p:spPr>
          <p:txBody>
            <a:bodyPr wrap="square" lIns="0" tIns="0" rIns="0" bIns="0" rtlCol="0">
              <a:spAutoFit/>
            </a:bodyPr>
            <a:lstStyle/>
            <a:p>
              <a:pPr algn="r"/>
              <a:r>
                <a:rPr lang="en-US" sz="1400" b="1" i="1" dirty="0" smtClean="0">
                  <a:solidFill>
                    <a:srgbClr val="C00000"/>
                  </a:solidFill>
                </a:rPr>
                <a:t>0.30</a:t>
              </a:r>
              <a:endParaRPr lang="en-US" sz="1400" b="1" i="1" dirty="0">
                <a:solidFill>
                  <a:srgbClr val="C00000"/>
                </a:solidFill>
              </a:endParaRPr>
            </a:p>
          </p:txBody>
        </p:sp>
      </p:grpSp>
    </p:spTree>
    <p:extLst>
      <p:ext uri="{BB962C8B-B14F-4D97-AF65-F5344CB8AC3E}">
        <p14:creationId xmlns:p14="http://schemas.microsoft.com/office/powerpoint/2010/main" val="30519017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7251" y="836072"/>
            <a:ext cx="6354635" cy="624772"/>
          </a:xfrm>
        </p:spPr>
        <p:txBody>
          <a:bodyPr/>
          <a:lstStyle/>
          <a:p>
            <a:r>
              <a:rPr lang="fr-FR" dirty="0" smtClean="0"/>
              <a:t>Merci de votre attention</a:t>
            </a:r>
            <a:endParaRPr lang="fr-FR" dirty="0"/>
          </a:p>
        </p:txBody>
      </p:sp>
      <p:sp>
        <p:nvSpPr>
          <p:cNvPr id="5" name="Espace réservé du texte 4"/>
          <p:cNvSpPr>
            <a:spLocks noGrp="1"/>
          </p:cNvSpPr>
          <p:nvPr>
            <p:ph type="body" sz="quarter" idx="13"/>
          </p:nvPr>
        </p:nvSpPr>
        <p:spPr>
          <a:xfrm>
            <a:off x="3557251" y="1386726"/>
            <a:ext cx="3922680" cy="378270"/>
          </a:xfrm>
        </p:spPr>
        <p:txBody>
          <a:bodyPr/>
          <a:lstStyle/>
          <a:p>
            <a:r>
              <a:rPr lang="fr-FR" dirty="0" smtClean="0"/>
              <a:t>S. Pascal</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397" y="1856436"/>
            <a:ext cx="5760000" cy="4069940"/>
          </a:xfrm>
          <a:prstGeom prst="rect">
            <a:avLst/>
          </a:prstGeom>
        </p:spPr>
      </p:pic>
    </p:spTree>
    <p:extLst>
      <p:ext uri="{BB962C8B-B14F-4D97-AF65-F5344CB8AC3E}">
        <p14:creationId xmlns:p14="http://schemas.microsoft.com/office/powerpoint/2010/main" val="429784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8</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05970"/>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smtClean="0"/>
              <a:t>Head of the file </a:t>
            </a:r>
            <a:r>
              <a:rPr lang="en-US" sz="2000" dirty="0" smtClean="0">
                <a:solidFill>
                  <a:srgbClr val="C00000"/>
                </a:solidFill>
              </a:rPr>
              <a:t>waam1_formation.dgibi</a:t>
            </a:r>
            <a:endParaRPr lang="en-US" sz="2000" i="1" u="sng" baseline="30000" dirty="0" smtClean="0">
              <a:solidFill>
                <a:srgbClr val="C00000"/>
              </a:solidFill>
            </a:endParaRPr>
          </a:p>
        </p:txBody>
      </p:sp>
      <p:pic>
        <p:nvPicPr>
          <p:cNvPr id="15" name="Image 14"/>
          <p:cNvPicPr>
            <a:picLocks noChangeAspect="1"/>
          </p:cNvPicPr>
          <p:nvPr/>
        </p:nvPicPr>
        <p:blipFill rotWithShape="1">
          <a:blip r:embed="rId2"/>
          <a:srcRect t="8819" r="48883" b="5416"/>
          <a:stretch/>
        </p:blipFill>
        <p:spPr>
          <a:xfrm>
            <a:off x="309600" y="1436683"/>
            <a:ext cx="5492942" cy="5184000"/>
          </a:xfrm>
          <a:prstGeom prst="rect">
            <a:avLst/>
          </a:prstGeom>
          <a:ln>
            <a:solidFill>
              <a:schemeClr val="bg2">
                <a:lumMod val="50000"/>
              </a:schemeClr>
            </a:solidFill>
          </a:ln>
        </p:spPr>
      </p:pic>
      <p:grpSp>
        <p:nvGrpSpPr>
          <p:cNvPr id="20" name="Groupe 19"/>
          <p:cNvGrpSpPr/>
          <p:nvPr/>
        </p:nvGrpSpPr>
        <p:grpSpPr>
          <a:xfrm>
            <a:off x="6764523" y="867394"/>
            <a:ext cx="4465330" cy="3068164"/>
            <a:chOff x="353466" y="2482413"/>
            <a:chExt cx="4465330" cy="3068164"/>
          </a:xfrm>
        </p:grpSpPr>
        <p:pic>
          <p:nvPicPr>
            <p:cNvPr id="21" name="Image 20"/>
            <p:cNvPicPr>
              <a:picLocks noChangeAspect="1"/>
            </p:cNvPicPr>
            <p:nvPr/>
          </p:nvPicPr>
          <p:blipFill rotWithShape="1">
            <a:blip r:embed="rId3"/>
            <a:srcRect t="3130" b="-1"/>
            <a:stretch/>
          </p:blipFill>
          <p:spPr>
            <a:xfrm>
              <a:off x="498796" y="2482413"/>
              <a:ext cx="4320000" cy="3068164"/>
            </a:xfrm>
            <a:prstGeom prst="rect">
              <a:avLst/>
            </a:prstGeom>
          </p:spPr>
        </p:pic>
        <p:sp>
          <p:nvSpPr>
            <p:cNvPr id="22" name="Rectangle 21"/>
            <p:cNvSpPr/>
            <p:nvPr/>
          </p:nvSpPr>
          <p:spPr>
            <a:xfrm>
              <a:off x="353466" y="2750884"/>
              <a:ext cx="430305" cy="36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e 28"/>
          <p:cNvGrpSpPr>
            <a:grpSpLocks noChangeAspect="1"/>
          </p:cNvGrpSpPr>
          <p:nvPr/>
        </p:nvGrpSpPr>
        <p:grpSpPr>
          <a:xfrm>
            <a:off x="6837188" y="4028683"/>
            <a:ext cx="4320000" cy="2544101"/>
            <a:chOff x="6164017" y="1591297"/>
            <a:chExt cx="5400000" cy="3180126"/>
          </a:xfrm>
        </p:grpSpPr>
        <p:grpSp>
          <p:nvGrpSpPr>
            <p:cNvPr id="30" name="Groupe 29"/>
            <p:cNvGrpSpPr/>
            <p:nvPr/>
          </p:nvGrpSpPr>
          <p:grpSpPr>
            <a:xfrm>
              <a:off x="6164017" y="1591297"/>
              <a:ext cx="5400000" cy="3180126"/>
              <a:chOff x="6164017" y="1591297"/>
              <a:chExt cx="5400000" cy="3180126"/>
            </a:xfrm>
          </p:grpSpPr>
          <p:pic>
            <p:nvPicPr>
              <p:cNvPr id="32" name="Image 31"/>
              <p:cNvPicPr>
                <a:picLocks noChangeAspect="1"/>
              </p:cNvPicPr>
              <p:nvPr/>
            </p:nvPicPr>
            <p:blipFill>
              <a:blip r:embed="rId4"/>
              <a:stretch>
                <a:fillRect/>
              </a:stretch>
            </p:blipFill>
            <p:spPr>
              <a:xfrm>
                <a:off x="6164017" y="1591297"/>
                <a:ext cx="5400000" cy="3180126"/>
              </a:xfrm>
              <a:prstGeom prst="rect">
                <a:avLst/>
              </a:prstGeom>
            </p:spPr>
          </p:pic>
          <p:grpSp>
            <p:nvGrpSpPr>
              <p:cNvPr id="33" name="Groupe 32"/>
              <p:cNvGrpSpPr/>
              <p:nvPr/>
            </p:nvGrpSpPr>
            <p:grpSpPr>
              <a:xfrm>
                <a:off x="8852587" y="3920994"/>
                <a:ext cx="1602741" cy="527472"/>
                <a:chOff x="8852587" y="3920994"/>
                <a:chExt cx="1602741" cy="527472"/>
              </a:xfrm>
            </p:grpSpPr>
            <p:sp>
              <p:nvSpPr>
                <p:cNvPr id="34" name="ZoneTexte 33"/>
                <p:cNvSpPr txBox="1"/>
                <p:nvPr/>
              </p:nvSpPr>
              <p:spPr>
                <a:xfrm>
                  <a:off x="8893862" y="4236870"/>
                  <a:ext cx="365760" cy="211596"/>
                </a:xfrm>
                <a:prstGeom prst="rect">
                  <a:avLst/>
                </a:prstGeom>
                <a:solidFill>
                  <a:schemeClr val="bg1"/>
                </a:solidFill>
              </p:spPr>
              <p:txBody>
                <a:bodyPr wrap="square" lIns="0" tIns="0" rIns="0" bIns="0" rtlCol="0">
                  <a:spAutoFit/>
                </a:bodyPr>
                <a:lstStyle/>
                <a:p>
                  <a:pPr algn="r"/>
                  <a:r>
                    <a:rPr lang="en-US" sz="1100" b="1" i="1" dirty="0" smtClean="0">
                      <a:solidFill>
                        <a:srgbClr val="C00000"/>
                      </a:solidFill>
                    </a:rPr>
                    <a:t>15</a:t>
                  </a:r>
                  <a:endParaRPr lang="en-US" sz="1100" b="1" i="1" dirty="0">
                    <a:solidFill>
                      <a:srgbClr val="C00000"/>
                    </a:solidFill>
                  </a:endParaRPr>
                </a:p>
              </p:txBody>
            </p:sp>
            <p:sp>
              <p:nvSpPr>
                <p:cNvPr id="35" name="ZoneTexte 34"/>
                <p:cNvSpPr txBox="1"/>
                <p:nvPr/>
              </p:nvSpPr>
              <p:spPr>
                <a:xfrm>
                  <a:off x="8852587" y="3920994"/>
                  <a:ext cx="365760" cy="211596"/>
                </a:xfrm>
                <a:prstGeom prst="rect">
                  <a:avLst/>
                </a:prstGeom>
                <a:solidFill>
                  <a:schemeClr val="bg1"/>
                </a:solidFill>
              </p:spPr>
              <p:txBody>
                <a:bodyPr wrap="square" lIns="0" tIns="0" rIns="0" bIns="0" rtlCol="0">
                  <a:spAutoFit/>
                </a:bodyPr>
                <a:lstStyle/>
                <a:p>
                  <a:pPr algn="r"/>
                  <a:r>
                    <a:rPr lang="en-US" sz="1100" b="1" i="1" dirty="0" smtClean="0">
                      <a:solidFill>
                        <a:srgbClr val="C00000"/>
                      </a:solidFill>
                    </a:rPr>
                    <a:t>120</a:t>
                  </a:r>
                  <a:endParaRPr lang="en-US" sz="1100" b="1" i="1" dirty="0">
                    <a:solidFill>
                      <a:srgbClr val="C00000"/>
                    </a:solidFill>
                  </a:endParaRPr>
                </a:p>
              </p:txBody>
            </p:sp>
            <p:sp>
              <p:nvSpPr>
                <p:cNvPr id="36" name="ZoneTexte 35"/>
                <p:cNvSpPr txBox="1"/>
                <p:nvPr/>
              </p:nvSpPr>
              <p:spPr>
                <a:xfrm>
                  <a:off x="10088881" y="3920994"/>
                  <a:ext cx="366447" cy="211596"/>
                </a:xfrm>
                <a:prstGeom prst="rect">
                  <a:avLst/>
                </a:prstGeom>
                <a:solidFill>
                  <a:schemeClr val="bg1"/>
                </a:solidFill>
              </p:spPr>
              <p:txBody>
                <a:bodyPr wrap="square" lIns="0" tIns="0" rIns="0" bIns="0" rtlCol="0">
                  <a:spAutoFit/>
                </a:bodyPr>
                <a:lstStyle/>
                <a:p>
                  <a:pPr algn="r"/>
                  <a:r>
                    <a:rPr lang="en-US" sz="1100" b="1" i="1" dirty="0" smtClean="0">
                      <a:solidFill>
                        <a:srgbClr val="C00000"/>
                      </a:solidFill>
                    </a:rPr>
                    <a:t>/100</a:t>
                  </a:r>
                  <a:endParaRPr lang="en-US" sz="1100" b="1" i="1" dirty="0">
                    <a:solidFill>
                      <a:srgbClr val="C00000"/>
                    </a:solidFill>
                  </a:endParaRPr>
                </a:p>
              </p:txBody>
            </p:sp>
          </p:grpSp>
        </p:grpSp>
        <p:sp>
          <p:nvSpPr>
            <p:cNvPr id="31" name="ZoneTexte 30"/>
            <p:cNvSpPr txBox="1"/>
            <p:nvPr/>
          </p:nvSpPr>
          <p:spPr>
            <a:xfrm>
              <a:off x="8909155" y="2322978"/>
              <a:ext cx="365760" cy="211596"/>
            </a:xfrm>
            <a:prstGeom prst="rect">
              <a:avLst/>
            </a:prstGeom>
            <a:solidFill>
              <a:schemeClr val="bg1"/>
            </a:solidFill>
          </p:spPr>
          <p:txBody>
            <a:bodyPr wrap="square" lIns="0" tIns="0" rIns="0" bIns="0" rtlCol="0">
              <a:spAutoFit/>
            </a:bodyPr>
            <a:lstStyle/>
            <a:p>
              <a:pPr algn="r"/>
              <a:r>
                <a:rPr lang="en-US" sz="1100" b="1" i="1" dirty="0" smtClean="0">
                  <a:solidFill>
                    <a:srgbClr val="C00000"/>
                  </a:solidFill>
                </a:rPr>
                <a:t>0.30</a:t>
              </a:r>
              <a:endParaRPr lang="en-US" sz="1100" b="1" i="1" dirty="0">
                <a:solidFill>
                  <a:srgbClr val="C00000"/>
                </a:solidFill>
              </a:endParaRPr>
            </a:p>
          </p:txBody>
        </p:sp>
      </p:grpSp>
      <p:cxnSp>
        <p:nvCxnSpPr>
          <p:cNvPr id="41" name="Connecteur droit avec flèche 40"/>
          <p:cNvCxnSpPr/>
          <p:nvPr/>
        </p:nvCxnSpPr>
        <p:spPr>
          <a:xfrm flipV="1">
            <a:off x="2152650" y="2800350"/>
            <a:ext cx="4419600" cy="28437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2619375" y="4895850"/>
            <a:ext cx="3952875" cy="9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9591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97A5-F0F8-4A0E-8802-0A9BD2BD5D8A}"/>
              </a:ext>
            </a:extLst>
          </p:cNvPr>
          <p:cNvSpPr>
            <a:spLocks noGrp="1"/>
          </p:cNvSpPr>
          <p:nvPr>
            <p:ph type="title"/>
          </p:nvPr>
        </p:nvSpPr>
        <p:spPr>
          <a:xfrm>
            <a:off x="1476588" y="183579"/>
            <a:ext cx="10517859" cy="404392"/>
          </a:xfrm>
        </p:spPr>
        <p:txBody>
          <a:bodyPr/>
          <a:lstStyle/>
          <a:p>
            <a:r>
              <a:rPr lang="en-US" sz="2400" dirty="0" smtClean="0">
                <a:solidFill>
                  <a:srgbClr val="C00000"/>
                </a:solidFill>
              </a:rPr>
              <a:t>Example WAAM1.DGIBI</a:t>
            </a:r>
            <a:endParaRPr lang="en-US" sz="2400" dirty="0"/>
          </a:p>
        </p:txBody>
      </p:sp>
      <p:sp>
        <p:nvSpPr>
          <p:cNvPr id="3" name="Espace réservé du numéro de diapositive 2">
            <a:extLst>
              <a:ext uri="{FF2B5EF4-FFF2-40B4-BE49-F238E27FC236}">
                <a16:creationId xmlns:a16="http://schemas.microsoft.com/office/drawing/2014/main" id="{4B3C8B2E-30BE-4BE3-964B-5AE8D1CCB18E}"/>
              </a:ext>
            </a:extLst>
          </p:cNvPr>
          <p:cNvSpPr>
            <a:spLocks noGrp="1"/>
          </p:cNvSpPr>
          <p:nvPr>
            <p:ph type="sldNum" sz="quarter" idx="10"/>
          </p:nvPr>
        </p:nvSpPr>
        <p:spPr/>
        <p:txBody>
          <a:bodyPr/>
          <a:lstStyle/>
          <a:p>
            <a:pPr algn="ctr"/>
            <a:fld id="{854A34C9-9A4B-6445-85E1-F779B5E87362}" type="slidenum">
              <a:rPr lang="en-US" sz="1000" smtClean="0">
                <a:solidFill>
                  <a:schemeClr val="bg1"/>
                </a:solidFill>
                <a:latin typeface="Arial" charset="0"/>
                <a:ea typeface="Arial" charset="0"/>
                <a:cs typeface="Arial" charset="0"/>
              </a:rPr>
              <a:pPr algn="ctr"/>
              <a:t>9</a:t>
            </a:fld>
            <a:endParaRPr lang="en-US" sz="1000" dirty="0">
              <a:solidFill>
                <a:schemeClr val="bg1"/>
              </a:solidFill>
              <a:latin typeface="Arial" charset="0"/>
              <a:ea typeface="Arial" charset="0"/>
              <a:cs typeface="Arial" charset="0"/>
            </a:endParaRPr>
          </a:p>
        </p:txBody>
      </p:sp>
      <p:sp>
        <p:nvSpPr>
          <p:cNvPr id="6" name="Espace réservé du texte 4">
            <a:extLst>
              <a:ext uri="{FF2B5EF4-FFF2-40B4-BE49-F238E27FC236}">
                <a16:creationId xmlns:a16="http://schemas.microsoft.com/office/drawing/2014/main" id="{CF52470E-E059-46CE-B245-3E20FF5303C9}"/>
              </a:ext>
            </a:extLst>
          </p:cNvPr>
          <p:cNvSpPr txBox="1">
            <a:spLocks/>
          </p:cNvSpPr>
          <p:nvPr/>
        </p:nvSpPr>
        <p:spPr>
          <a:xfrm>
            <a:off x="881100" y="1067647"/>
            <a:ext cx="10565835" cy="405970"/>
          </a:xfrm>
          <a:prstGeom prst="rect">
            <a:avLst/>
          </a:prstGeom>
        </p:spPr>
        <p:txBody>
          <a:bodyPr vert="horz" wrap="square" lIns="127723" tIns="63862" rIns="127723" bIns="63862" rtlCol="0">
            <a:spAutoFit/>
          </a:bodyPr>
          <a:lstStyle>
            <a:lvl1pPr marL="0" indent="0" algn="l" defTabSz="957925" rtl="0" eaLnBrk="1" latinLnBrk="0" hangingPunct="1">
              <a:lnSpc>
                <a:spcPct val="90000"/>
              </a:lnSpc>
              <a:spcBef>
                <a:spcPts val="1048"/>
              </a:spcBef>
              <a:buClr>
                <a:srgbClr val="548235"/>
              </a:buClr>
              <a:buSzPct val="80000"/>
              <a:buFontTx/>
              <a:buNone/>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90000"/>
              </a:lnSpc>
              <a:spcBef>
                <a:spcPts val="524"/>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90000"/>
              </a:lnSpc>
              <a:spcBef>
                <a:spcPts val="524"/>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90000"/>
              </a:lnSpc>
              <a:spcBef>
                <a:spcPts val="524"/>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90000"/>
              </a:lnSpc>
              <a:spcBef>
                <a:spcPts val="524"/>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spcBef>
                <a:spcPts val="524"/>
              </a:spcBef>
            </a:pPr>
            <a:r>
              <a:rPr lang="en-US" sz="2000" dirty="0"/>
              <a:t>Head of the file </a:t>
            </a:r>
            <a:r>
              <a:rPr lang="en-US" sz="2000" dirty="0" smtClean="0">
                <a:solidFill>
                  <a:srgbClr val="C00000"/>
                </a:solidFill>
              </a:rPr>
              <a:t>waam1_formation.dgibi</a:t>
            </a:r>
            <a:endParaRPr lang="en-US" sz="2000" i="1" u="sng" baseline="30000" dirty="0" smtClean="0">
              <a:solidFill>
                <a:srgbClr val="C00000"/>
              </a:solidFill>
            </a:endParaRPr>
          </a:p>
        </p:txBody>
      </p:sp>
      <p:pic>
        <p:nvPicPr>
          <p:cNvPr id="19" name="Image 18"/>
          <p:cNvPicPr>
            <a:picLocks noChangeAspect="1"/>
          </p:cNvPicPr>
          <p:nvPr/>
        </p:nvPicPr>
        <p:blipFill rotWithShape="1">
          <a:blip r:embed="rId2"/>
          <a:srcRect t="8467" r="49244" b="5926"/>
          <a:stretch/>
        </p:blipFill>
        <p:spPr>
          <a:xfrm>
            <a:off x="6073167" y="860683"/>
            <a:ext cx="6071208" cy="5760000"/>
          </a:xfrm>
          <a:prstGeom prst="rect">
            <a:avLst/>
          </a:prstGeom>
        </p:spPr>
      </p:pic>
      <p:grpSp>
        <p:nvGrpSpPr>
          <p:cNvPr id="7" name="Groupe 6"/>
          <p:cNvGrpSpPr>
            <a:grpSpLocks noChangeAspect="1"/>
          </p:cNvGrpSpPr>
          <p:nvPr/>
        </p:nvGrpSpPr>
        <p:grpSpPr>
          <a:xfrm>
            <a:off x="871956" y="1766306"/>
            <a:ext cx="4320000" cy="2544101"/>
            <a:chOff x="6164017" y="1591297"/>
            <a:chExt cx="5400000" cy="3180126"/>
          </a:xfrm>
        </p:grpSpPr>
        <p:grpSp>
          <p:nvGrpSpPr>
            <p:cNvPr id="8" name="Groupe 7"/>
            <p:cNvGrpSpPr/>
            <p:nvPr/>
          </p:nvGrpSpPr>
          <p:grpSpPr>
            <a:xfrm>
              <a:off x="6164017" y="1591297"/>
              <a:ext cx="5400000" cy="3180126"/>
              <a:chOff x="6164017" y="1591297"/>
              <a:chExt cx="5400000" cy="3180126"/>
            </a:xfrm>
          </p:grpSpPr>
          <p:pic>
            <p:nvPicPr>
              <p:cNvPr id="10" name="Image 9"/>
              <p:cNvPicPr>
                <a:picLocks noChangeAspect="1"/>
              </p:cNvPicPr>
              <p:nvPr/>
            </p:nvPicPr>
            <p:blipFill>
              <a:blip r:embed="rId3"/>
              <a:stretch>
                <a:fillRect/>
              </a:stretch>
            </p:blipFill>
            <p:spPr>
              <a:xfrm>
                <a:off x="6164017" y="1591297"/>
                <a:ext cx="5400000" cy="3180126"/>
              </a:xfrm>
              <a:prstGeom prst="rect">
                <a:avLst/>
              </a:prstGeom>
            </p:spPr>
          </p:pic>
          <p:grpSp>
            <p:nvGrpSpPr>
              <p:cNvPr id="11" name="Groupe 10"/>
              <p:cNvGrpSpPr/>
              <p:nvPr/>
            </p:nvGrpSpPr>
            <p:grpSpPr>
              <a:xfrm>
                <a:off x="8852587" y="3920994"/>
                <a:ext cx="1602741" cy="527472"/>
                <a:chOff x="8852587" y="3920994"/>
                <a:chExt cx="1602741" cy="527472"/>
              </a:xfrm>
            </p:grpSpPr>
            <p:sp>
              <p:nvSpPr>
                <p:cNvPr id="12" name="ZoneTexte 11"/>
                <p:cNvSpPr txBox="1"/>
                <p:nvPr/>
              </p:nvSpPr>
              <p:spPr>
                <a:xfrm>
                  <a:off x="8893862" y="4236870"/>
                  <a:ext cx="365760" cy="211596"/>
                </a:xfrm>
                <a:prstGeom prst="rect">
                  <a:avLst/>
                </a:prstGeom>
                <a:solidFill>
                  <a:schemeClr val="bg1"/>
                </a:solidFill>
              </p:spPr>
              <p:txBody>
                <a:bodyPr wrap="square" lIns="0" tIns="0" rIns="0" bIns="0" rtlCol="0">
                  <a:spAutoFit/>
                </a:bodyPr>
                <a:lstStyle/>
                <a:p>
                  <a:pPr algn="r"/>
                  <a:r>
                    <a:rPr lang="en-US" sz="1100" b="1" i="1" dirty="0" smtClean="0">
                      <a:solidFill>
                        <a:srgbClr val="C00000"/>
                      </a:solidFill>
                    </a:rPr>
                    <a:t>15</a:t>
                  </a:r>
                  <a:endParaRPr lang="en-US" sz="1100" b="1" i="1" dirty="0">
                    <a:solidFill>
                      <a:srgbClr val="C00000"/>
                    </a:solidFill>
                  </a:endParaRPr>
                </a:p>
              </p:txBody>
            </p:sp>
            <p:sp>
              <p:nvSpPr>
                <p:cNvPr id="13" name="ZoneTexte 12"/>
                <p:cNvSpPr txBox="1"/>
                <p:nvPr/>
              </p:nvSpPr>
              <p:spPr>
                <a:xfrm>
                  <a:off x="8852587" y="3920994"/>
                  <a:ext cx="365760" cy="211596"/>
                </a:xfrm>
                <a:prstGeom prst="rect">
                  <a:avLst/>
                </a:prstGeom>
                <a:solidFill>
                  <a:schemeClr val="bg1"/>
                </a:solidFill>
              </p:spPr>
              <p:txBody>
                <a:bodyPr wrap="square" lIns="0" tIns="0" rIns="0" bIns="0" rtlCol="0">
                  <a:spAutoFit/>
                </a:bodyPr>
                <a:lstStyle/>
                <a:p>
                  <a:pPr algn="r"/>
                  <a:r>
                    <a:rPr lang="en-US" sz="1100" b="1" i="1" dirty="0" smtClean="0">
                      <a:solidFill>
                        <a:srgbClr val="C00000"/>
                      </a:solidFill>
                    </a:rPr>
                    <a:t>120</a:t>
                  </a:r>
                  <a:endParaRPr lang="en-US" sz="1100" b="1" i="1" dirty="0">
                    <a:solidFill>
                      <a:srgbClr val="C00000"/>
                    </a:solidFill>
                  </a:endParaRPr>
                </a:p>
              </p:txBody>
            </p:sp>
            <p:sp>
              <p:nvSpPr>
                <p:cNvPr id="14" name="ZoneTexte 13"/>
                <p:cNvSpPr txBox="1"/>
                <p:nvPr/>
              </p:nvSpPr>
              <p:spPr>
                <a:xfrm>
                  <a:off x="10088881" y="3920994"/>
                  <a:ext cx="366447" cy="211596"/>
                </a:xfrm>
                <a:prstGeom prst="rect">
                  <a:avLst/>
                </a:prstGeom>
                <a:solidFill>
                  <a:schemeClr val="bg1"/>
                </a:solidFill>
              </p:spPr>
              <p:txBody>
                <a:bodyPr wrap="square" lIns="0" tIns="0" rIns="0" bIns="0" rtlCol="0">
                  <a:spAutoFit/>
                </a:bodyPr>
                <a:lstStyle/>
                <a:p>
                  <a:pPr algn="r"/>
                  <a:r>
                    <a:rPr lang="en-US" sz="1100" b="1" i="1" dirty="0" smtClean="0">
                      <a:solidFill>
                        <a:srgbClr val="C00000"/>
                      </a:solidFill>
                    </a:rPr>
                    <a:t>/100</a:t>
                  </a:r>
                  <a:endParaRPr lang="en-US" sz="1100" b="1" i="1" dirty="0">
                    <a:solidFill>
                      <a:srgbClr val="C00000"/>
                    </a:solidFill>
                  </a:endParaRPr>
                </a:p>
              </p:txBody>
            </p:sp>
          </p:grpSp>
        </p:grpSp>
        <p:sp>
          <p:nvSpPr>
            <p:cNvPr id="9" name="ZoneTexte 8"/>
            <p:cNvSpPr txBox="1"/>
            <p:nvPr/>
          </p:nvSpPr>
          <p:spPr>
            <a:xfrm>
              <a:off x="8909155" y="2322978"/>
              <a:ext cx="365760" cy="211596"/>
            </a:xfrm>
            <a:prstGeom prst="rect">
              <a:avLst/>
            </a:prstGeom>
            <a:solidFill>
              <a:schemeClr val="bg1"/>
            </a:solidFill>
          </p:spPr>
          <p:txBody>
            <a:bodyPr wrap="square" lIns="0" tIns="0" rIns="0" bIns="0" rtlCol="0">
              <a:spAutoFit/>
            </a:bodyPr>
            <a:lstStyle/>
            <a:p>
              <a:pPr algn="r"/>
              <a:r>
                <a:rPr lang="en-US" sz="1100" b="1" i="1" dirty="0" smtClean="0">
                  <a:solidFill>
                    <a:srgbClr val="C00000"/>
                  </a:solidFill>
                </a:rPr>
                <a:t>0.30</a:t>
              </a:r>
              <a:endParaRPr lang="en-US" sz="1100" b="1" i="1" dirty="0">
                <a:solidFill>
                  <a:srgbClr val="C00000"/>
                </a:solidFill>
              </a:endParaRPr>
            </a:p>
          </p:txBody>
        </p:sp>
      </p:grpSp>
      <p:pic>
        <p:nvPicPr>
          <p:cNvPr id="16" name="Image 15"/>
          <p:cNvPicPr>
            <a:picLocks noChangeAspect="1"/>
          </p:cNvPicPr>
          <p:nvPr/>
        </p:nvPicPr>
        <p:blipFill rotWithShape="1">
          <a:blip r:embed="rId4"/>
          <a:srcRect l="-1" r="-523"/>
          <a:stretch/>
        </p:blipFill>
        <p:spPr>
          <a:xfrm>
            <a:off x="331956" y="4822752"/>
            <a:ext cx="5400000" cy="1120018"/>
          </a:xfrm>
          <a:prstGeom prst="rect">
            <a:avLst/>
          </a:prstGeom>
        </p:spPr>
      </p:pic>
      <p:cxnSp>
        <p:nvCxnSpPr>
          <p:cNvPr id="5" name="Connecteur droit avec flèche 4"/>
          <p:cNvCxnSpPr/>
          <p:nvPr/>
        </p:nvCxnSpPr>
        <p:spPr>
          <a:xfrm flipH="1">
            <a:off x="4629151" y="3524250"/>
            <a:ext cx="1819274" cy="1219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819650" y="2628900"/>
            <a:ext cx="1628775" cy="66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990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CEA 2019 Défaut">
  <a:themeElements>
    <a:clrScheme name="CEA Défaut">
      <a:dk1>
        <a:srgbClr val="3F3F3F"/>
      </a:dk1>
      <a:lt1>
        <a:sysClr val="window" lastClr="FFFFFF"/>
      </a:lt1>
      <a:dk2>
        <a:srgbClr val="44546A"/>
      </a:dk2>
      <a:lt2>
        <a:srgbClr val="E7E6E6"/>
      </a:lt2>
      <a:accent1>
        <a:srgbClr val="92D050"/>
      </a:accent1>
      <a:accent2>
        <a:srgbClr val="008BBC"/>
      </a:accent2>
      <a:accent3>
        <a:srgbClr val="D81142"/>
      </a:accent3>
      <a:accent4>
        <a:srgbClr val="FFC000"/>
      </a:accent4>
      <a:accent5>
        <a:srgbClr val="218380"/>
      </a:accent5>
      <a:accent6>
        <a:srgbClr val="8F2D56"/>
      </a:accent6>
      <a:hlink>
        <a:srgbClr val="2E75B5"/>
      </a:hlink>
      <a:folHlink>
        <a:srgbClr val="954F72"/>
      </a:folHlink>
    </a:clrScheme>
    <a:fontScheme name="CEA">
      <a:majorFont>
        <a:latin typeface="Calibri"/>
        <a:ea typeface=""/>
        <a:cs typeface=""/>
      </a:majorFont>
      <a:minorFont>
        <a:latin typeface="Calibri"/>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800" dirty="0"/>
        </a:defPPr>
      </a:lstStyle>
    </a:txDef>
  </a:objectDefaults>
  <a:extraClrSchemeLst/>
  <a:extLst>
    <a:ext uri="{05A4C25C-085E-4340-85A3-A5531E510DB2}">
      <thm15:themeFamily xmlns:thm15="http://schemas.microsoft.com/office/thememl/2012/main" name="Template PP CEA 16-9.pptx" id="{78E284C9-E62E-4FC8-9A5E-19EE6A13D71E}" vid="{709D2C56-0C01-4A68-A325-4FFD430A3600}"/>
    </a:ext>
  </a:extLst>
</a:theme>
</file>

<file path=ppt/theme/theme2.xml><?xml version="1.0" encoding="utf-8"?>
<a:theme xmlns:a="http://schemas.openxmlformats.org/drawingml/2006/main" name="Template CEA 2019 Clair">
  <a:themeElements>
    <a:clrScheme name="CEA Défaut 2">
      <a:dk1>
        <a:srgbClr val="3F3F3F"/>
      </a:dk1>
      <a:lt1>
        <a:sysClr val="window" lastClr="FFFFFF"/>
      </a:lt1>
      <a:dk2>
        <a:srgbClr val="44546A"/>
      </a:dk2>
      <a:lt2>
        <a:srgbClr val="E7E6E6"/>
      </a:lt2>
      <a:accent1>
        <a:srgbClr val="FFBC42"/>
      </a:accent1>
      <a:accent2>
        <a:srgbClr val="D81159"/>
      </a:accent2>
      <a:accent3>
        <a:srgbClr val="8F2D56"/>
      </a:accent3>
      <a:accent4>
        <a:srgbClr val="689B42"/>
      </a:accent4>
      <a:accent5>
        <a:srgbClr val="218380"/>
      </a:accent5>
      <a:accent6>
        <a:srgbClr val="FFD29F"/>
      </a:accent6>
      <a:hlink>
        <a:srgbClr val="2E75B5"/>
      </a:hlink>
      <a:folHlink>
        <a:srgbClr val="954F72"/>
      </a:folHlink>
    </a:clrScheme>
    <a:fontScheme name="CEA">
      <a:majorFont>
        <a:latin typeface="Calibri"/>
        <a:ea typeface=""/>
        <a:cs typeface=""/>
      </a:majorFont>
      <a:minorFont>
        <a:latin typeface="Calibri"/>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800" dirty="0"/>
        </a:defPPr>
      </a:lstStyle>
    </a:txDef>
  </a:objectDefaults>
  <a:extraClrSchemeLst/>
  <a:extLst>
    <a:ext uri="{05A4C25C-085E-4340-85A3-A5531E510DB2}">
      <thm15:themeFamily xmlns:thm15="http://schemas.microsoft.com/office/thememl/2012/main" name="Template PP CEA 16-9.pptx" id="{78E284C9-E62E-4FC8-9A5E-19EE6A13D71E}" vid="{5846DFC2-8D7E-4335-8C09-415EDC6C5089}"/>
    </a:ext>
  </a:extLst>
</a:theme>
</file>

<file path=ppt/theme/theme3.xml><?xml version="1.0" encoding="utf-8"?>
<a:theme xmlns:a="http://schemas.openxmlformats.org/drawingml/2006/main" name="Template CEA 2019 Marron">
  <a:themeElements>
    <a:clrScheme name="CEA Bleu">
      <a:dk1>
        <a:srgbClr val="3F3F3F"/>
      </a:dk1>
      <a:lt1>
        <a:sysClr val="window" lastClr="FFFFFF"/>
      </a:lt1>
      <a:dk2>
        <a:srgbClr val="44546A"/>
      </a:dk2>
      <a:lt2>
        <a:srgbClr val="E7E6E6"/>
      </a:lt2>
      <a:accent1>
        <a:srgbClr val="49728C"/>
      </a:accent1>
      <a:accent2>
        <a:srgbClr val="689BA6"/>
      </a:accent2>
      <a:accent3>
        <a:srgbClr val="C2F2F2"/>
      </a:accent3>
      <a:accent4>
        <a:srgbClr val="273D40"/>
      </a:accent4>
      <a:accent5>
        <a:srgbClr val="0084B4"/>
      </a:accent5>
      <a:accent6>
        <a:srgbClr val="93E2FF"/>
      </a:accent6>
      <a:hlink>
        <a:srgbClr val="2E75B5"/>
      </a:hlink>
      <a:folHlink>
        <a:srgbClr val="954F72"/>
      </a:folHlink>
    </a:clrScheme>
    <a:fontScheme name="CEA">
      <a:majorFont>
        <a:latin typeface="Calibri"/>
        <a:ea typeface=""/>
        <a:cs typeface=""/>
      </a:majorFont>
      <a:minorFont>
        <a:latin typeface="Calibri"/>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800" dirty="0"/>
        </a:defPPr>
      </a:lstStyle>
    </a:txDef>
  </a:objectDefaults>
  <a:extraClrSchemeLst/>
  <a:extLst>
    <a:ext uri="{05A4C25C-085E-4340-85A3-A5531E510DB2}">
      <thm15:themeFamily xmlns:thm15="http://schemas.microsoft.com/office/thememl/2012/main" name="Template PP CEA 16-9.pptx" id="{78E284C9-E62E-4FC8-9A5E-19EE6A13D71E}" vid="{48DB1935-4DB2-49BA-AEDC-D8FE50F2938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PP CEA 16-9</Template>
  <TotalTime>14768</TotalTime>
  <Words>4936</Words>
  <Application>Microsoft Office PowerPoint</Application>
  <PresentationFormat>Grand écran</PresentationFormat>
  <Paragraphs>659</Paragraphs>
  <Slides>70</Slides>
  <Notes>0</Notes>
  <HiddenSlides>0</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70</vt:i4>
      </vt:variant>
    </vt:vector>
  </HeadingPairs>
  <TitlesOfParts>
    <vt:vector size="79" baseType="lpstr">
      <vt:lpstr>Arial</vt:lpstr>
      <vt:lpstr>Calibri</vt:lpstr>
      <vt:lpstr>Cambria Math</vt:lpstr>
      <vt:lpstr>Symbol</vt:lpstr>
      <vt:lpstr>Wingdings</vt:lpstr>
      <vt:lpstr>Wingdings 3</vt:lpstr>
      <vt:lpstr>Template CEA 2019 Défaut</vt:lpstr>
      <vt:lpstr>Template CEA 2019 Clair</vt:lpstr>
      <vt:lpstr>Template CEA 2019 Marron</vt:lpstr>
      <vt:lpstr>Présentation PowerPoint</vt:lpstr>
      <vt:lpstr>Présentation PowerPoint</vt:lpstr>
      <vt:lpstr>Training program</vt:lpstr>
      <vt:lpstr>Main functionalities taught</vt:lpstr>
      <vt:lpstr>A few reminders about GIBIANE</vt:lpstr>
      <vt:lpstr>Présentation PowerPoint</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Example WAAM1.DGIBI</vt:lpstr>
      <vt:lpstr>Présentation PowerPoint</vt:lpstr>
      <vt:lpstr>Example WAAM2.DGIBI</vt:lpstr>
      <vt:lpstr>Example WAAM2.DGIBI</vt:lpstr>
      <vt:lpstr>Example WAAM2.DGIBI</vt:lpstr>
      <vt:lpstr>Example WAAM2.DGIBI</vt:lpstr>
      <vt:lpstr>Example WAAM2.DGIBI</vt:lpstr>
      <vt:lpstr>Example WAAM2.DGIBI</vt:lpstr>
      <vt:lpstr>Example WAAM2.DGIBI</vt:lpstr>
      <vt:lpstr>Example WAAM2.DGIBI</vt:lpstr>
      <vt:lpstr>Example WAAM2.DGIBI</vt:lpstr>
      <vt:lpstr>Example WAAM2.DGIBI</vt:lpstr>
      <vt:lpstr>Example WAAM2.DGIBI</vt:lpstr>
      <vt:lpstr>Présentation PowerPoint</vt:lpstr>
      <vt:lpstr>Ongoing developments</vt:lpstr>
      <vt:lpstr>Ongoing developments</vt:lpstr>
      <vt:lpstr>Ongoing developments</vt:lpstr>
      <vt:lpstr>Ongoing developments</vt:lpstr>
      <vt:lpstr>Ongoing developments</vt:lpstr>
      <vt:lpstr>Bug corrections and improvements</vt:lpstr>
      <vt:lpstr>Présentation PowerPoint</vt:lpstr>
      <vt:lpstr>Exercises</vt:lpstr>
      <vt:lpstr>Exercises</vt:lpstr>
      <vt:lpstr>Exercises</vt:lpstr>
      <vt:lpstr>Merci de votre attention</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 Serge</dc:creator>
  <cp:lastModifiedBy>PASCAL Serge</cp:lastModifiedBy>
  <cp:revision>916</cp:revision>
  <cp:lastPrinted>2018-12-05T09:44:31Z</cp:lastPrinted>
  <dcterms:created xsi:type="dcterms:W3CDTF">2019-10-15T12:35:50Z</dcterms:created>
  <dcterms:modified xsi:type="dcterms:W3CDTF">2023-05-02T14:26:05Z</dcterms:modified>
</cp:coreProperties>
</file>