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76"/>
  </p:notesMasterIdLst>
  <p:sldIdLst>
    <p:sldId id="262" r:id="rId2"/>
    <p:sldId id="271" r:id="rId3"/>
    <p:sldId id="270" r:id="rId4"/>
    <p:sldId id="448" r:id="rId5"/>
    <p:sldId id="449" r:id="rId6"/>
    <p:sldId id="276" r:id="rId7"/>
    <p:sldId id="275" r:id="rId8"/>
    <p:sldId id="277" r:id="rId9"/>
    <p:sldId id="375" r:id="rId10"/>
    <p:sldId id="376" r:id="rId11"/>
    <p:sldId id="377" r:id="rId12"/>
    <p:sldId id="388" r:id="rId13"/>
    <p:sldId id="378" r:id="rId14"/>
    <p:sldId id="379" r:id="rId15"/>
    <p:sldId id="439" r:id="rId16"/>
    <p:sldId id="434" r:id="rId17"/>
    <p:sldId id="424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383" r:id="rId26"/>
    <p:sldId id="436" r:id="rId27"/>
    <p:sldId id="406" r:id="rId28"/>
    <p:sldId id="407" r:id="rId29"/>
    <p:sldId id="408" r:id="rId30"/>
    <p:sldId id="410" r:id="rId31"/>
    <p:sldId id="447" r:id="rId32"/>
    <p:sldId id="425" r:id="rId33"/>
    <p:sldId id="386" r:id="rId34"/>
    <p:sldId id="415" r:id="rId35"/>
    <p:sldId id="387" r:id="rId36"/>
    <p:sldId id="389" r:id="rId37"/>
    <p:sldId id="435" r:id="rId38"/>
    <p:sldId id="432" r:id="rId39"/>
    <p:sldId id="426" r:id="rId40"/>
    <p:sldId id="390" r:id="rId41"/>
    <p:sldId id="417" r:id="rId42"/>
    <p:sldId id="430" r:id="rId43"/>
    <p:sldId id="393" r:id="rId44"/>
    <p:sldId id="437" r:id="rId45"/>
    <p:sldId id="438" r:id="rId46"/>
    <p:sldId id="429" r:id="rId47"/>
    <p:sldId id="450" r:id="rId48"/>
    <p:sldId id="451" r:id="rId49"/>
    <p:sldId id="452" r:id="rId50"/>
    <p:sldId id="381" r:id="rId51"/>
    <p:sldId id="427" r:id="rId52"/>
    <p:sldId id="395" r:id="rId53"/>
    <p:sldId id="418" r:id="rId54"/>
    <p:sldId id="457" r:id="rId55"/>
    <p:sldId id="396" r:id="rId56"/>
    <p:sldId id="433" r:id="rId57"/>
    <p:sldId id="397" r:id="rId58"/>
    <p:sldId id="428" r:id="rId59"/>
    <p:sldId id="399" r:id="rId60"/>
    <p:sldId id="419" r:id="rId61"/>
    <p:sldId id="400" r:id="rId62"/>
    <p:sldId id="401" r:id="rId63"/>
    <p:sldId id="409" r:id="rId64"/>
    <p:sldId id="404" r:id="rId65"/>
    <p:sldId id="405" r:id="rId66"/>
    <p:sldId id="431" r:id="rId67"/>
    <p:sldId id="385" r:id="rId68"/>
    <p:sldId id="394" r:id="rId69"/>
    <p:sldId id="453" r:id="rId70"/>
    <p:sldId id="454" r:id="rId71"/>
    <p:sldId id="455" r:id="rId72"/>
    <p:sldId id="456" r:id="rId73"/>
    <p:sldId id="421" r:id="rId74"/>
    <p:sldId id="272" r:id="rId7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808080"/>
    <a:srgbClr val="99CCFF"/>
    <a:srgbClr val="66CCFF"/>
    <a:srgbClr val="FF9999"/>
    <a:srgbClr val="B2B2B2"/>
    <a:srgbClr val="000000"/>
    <a:srgbClr val="F4C0EC"/>
    <a:srgbClr val="5A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2718" autoAdjust="0"/>
  </p:normalViewPr>
  <p:slideViewPr>
    <p:cSldViewPr snapToGrid="0">
      <p:cViewPr varScale="1">
        <p:scale>
          <a:sx n="75" d="100"/>
          <a:sy n="75" d="100"/>
        </p:scale>
        <p:origin x="129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6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215806A7-BCCE-4741-AB47-7A26318FFE5F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 bwMode="gray"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 bwMode="gray"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gray"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A0701655-DB86-4BDD-ACDB-98A835538BBF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 bwMode="gray"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543FF7CE-97EC-4586-B3DF-51FAF4B33A99}" type="datetime4">
              <a:rPr lang="fr-FR" smtClean="0"/>
              <a:pPr/>
              <a:t>30 novembre 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-cast3m.cea.fr/index.php?xml=form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ast3m.cea.fr/html/Documentation_Cast3M/Pasapas.pdf" TargetMode="External"/><Relationship Id="rId2" Type="http://schemas.openxmlformats.org/officeDocument/2006/relationships/hyperlink" Target="http://www-cast3m.cea.fr/index.php?page=procedures&amp;procedure=pas_defa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74.xml"/><Relationship Id="rId5" Type="http://schemas.openxmlformats.org/officeDocument/2006/relationships/image" Target="../media/image301.png"/><Relationship Id="rId4" Type="http://schemas.openxmlformats.org/officeDocument/2006/relationships/image" Target="../media/image29.png"/><Relationship Id="rId9" Type="http://schemas.openxmlformats.org/officeDocument/2006/relationships/slide" Target="slide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1_initial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2_INITIAL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3_initial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pasapas_4_initial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6237312"/>
            <a:ext cx="4788464" cy="504056"/>
          </a:xfrm>
        </p:spPr>
        <p:txBody>
          <a:bodyPr/>
          <a:lstStyle/>
          <a:p>
            <a:r>
              <a:rPr lang="en-US" sz="1100" dirty="0" smtClean="0"/>
              <a:t>Last changes: November </a:t>
            </a:r>
            <a:r>
              <a:rPr lang="en-US" sz="1100" dirty="0" smtClean="0"/>
              <a:t>30 2022</a:t>
            </a:r>
            <a:endParaRPr lang="en-US" sz="1100" dirty="0" smtClean="0"/>
          </a:p>
        </p:txBody>
      </p:sp>
      <p:sp>
        <p:nvSpPr>
          <p:cNvPr id="13" name="Titre 1"/>
          <p:cNvSpPr txBox="1">
            <a:spLocks/>
          </p:cNvSpPr>
          <p:nvPr/>
        </p:nvSpPr>
        <p:spPr bwMode="gray">
          <a:xfrm>
            <a:off x="3960000" y="1089500"/>
            <a:ext cx="5050650" cy="14296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28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PASAPAS procedure</a:t>
            </a:r>
            <a:br>
              <a:rPr kumimoji="0" lang="en-US" sz="2800" b="0" i="0" u="none" strike="noStrike" kern="1200" cap="all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000" b="0" i="0" u="none" strike="noStrike" kern="1200" cap="all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the users procedures</a:t>
            </a:r>
            <a:br>
              <a:rPr kumimoji="0" lang="en-US" sz="2000" b="0" i="0" u="none" strike="noStrike" kern="1200" cap="all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000" b="0" i="0" u="none" strike="noStrike" kern="1200" cap="all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available on : </a:t>
            </a:r>
            <a:r>
              <a:rPr kumimoji="0" lang="en-US" sz="1000" b="1" i="0" u="none" strike="noStrike" kern="1200" cap="all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  <a:hlinkClick r:id="rId2"/>
              </a:rPr>
              <a:t>http://www-cast3m.cea.fr/index.php?xml=formations</a:t>
            </a:r>
            <a:endParaRPr kumimoji="0" lang="en-US" sz="2800" b="0" i="0" u="none" strike="noStrike" kern="1200" cap="all" spc="0" normalizeH="0" baseline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14" y="2851515"/>
            <a:ext cx="2662736" cy="2512218"/>
          </a:xfrm>
          <a:prstGeom prst="rect">
            <a:avLst/>
          </a:prstGeom>
        </p:spPr>
      </p:pic>
      <p:sp>
        <p:nvSpPr>
          <p:cNvPr id="12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960000" y="5631027"/>
            <a:ext cx="5050650" cy="578072"/>
          </a:xfrm>
        </p:spPr>
        <p:txBody>
          <a:bodyPr/>
          <a:lstStyle/>
          <a:p>
            <a:r>
              <a:rPr lang="fr-FR" sz="1600" dirty="0" smtClean="0"/>
              <a:t>François DI PAOLA, Caroline GUERIN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00" y="2774991"/>
            <a:ext cx="2398194" cy="2665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output parameters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/>
              <a:t>Results are stored in the table</a:t>
            </a:r>
          </a:p>
          <a:p>
            <a:pPr marL="361800" lvl="0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olidFill>
                  <a:srgbClr val="666666"/>
                </a:solidFill>
                <a:sym typeface="Wingdings" pitchFamily="2" charset="2"/>
              </a:rPr>
              <a:t>(TABLE)</a:t>
            </a:r>
            <a:r>
              <a:rPr lang="fr-FR" sz="1400" dirty="0" smtClean="0">
                <a:sym typeface="Wingdings" pitchFamily="2" charset="2"/>
              </a:rPr>
              <a:t>	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		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Times values, corresponding to « </a:t>
            </a:r>
            <a:r>
              <a:rPr lang="en-US" sz="1400" b="1" dirty="0" smtClean="0">
                <a:solidFill>
                  <a:srgbClr val="0070C0"/>
                </a:solidFill>
                <a:latin typeface="Consolas" pitchFamily="50"/>
                <a:cs typeface="Consolas" pitchFamily="50"/>
              </a:rPr>
              <a:t>TEMPS_SAUVES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 »</a:t>
            </a:r>
          </a:p>
          <a:p>
            <a:pPr lvl="2"/>
            <a:endParaRPr lang="fr-FR" sz="1400" b="1" dirty="0" smtClean="0">
              <a:solidFill>
                <a:srgbClr val="00B050"/>
              </a:solidFill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TEMPERATURES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i="1" dirty="0" smtClean="0"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PROPORTIONS_PHASE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endParaRPr lang="fr-FR" sz="1400" b="1" dirty="0" smtClean="0">
              <a:solidFill>
                <a:srgbClr val="00B050"/>
              </a:solidFill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DEPLACEMENTS</a:t>
            </a:r>
            <a:r>
              <a:rPr lang="fr-FR" sz="1400" dirty="0" smtClean="0">
                <a:sym typeface="Wingdings" pitchFamily="2" charset="2"/>
              </a:rPr>
              <a:t> (TABLE)</a:t>
            </a: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CONTRAINTES</a:t>
            </a:r>
            <a:r>
              <a:rPr lang="fr-FR" sz="1400" dirty="0" smtClean="0">
                <a:sym typeface="Wingdings" pitchFamily="2" charset="2"/>
              </a:rPr>
              <a:t> 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DEFORMATIONS_INELASTIQUES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>
                <a:sym typeface="Wingdings" pitchFamily="2" charset="2"/>
              </a:rPr>
              <a:t>(TABLE)</a:t>
            </a:r>
            <a:endParaRPr lang="fr-FR" sz="1400" dirty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VARIABLES_INTERNES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REACTIONS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VITESSES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ACCELERATIONS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dirty="0" smtClean="0">
                <a:sym typeface="Wingdings" pitchFamily="2" charset="2"/>
              </a:rPr>
              <a:t>(TABLE)</a:t>
            </a:r>
            <a:endParaRPr lang="fr-FR" sz="1400" dirty="0" smtClean="0">
              <a:cs typeface="Courier New" pitchFamily="49" charset="0"/>
              <a:sym typeface="Wingdings" pitchFamily="2" charset="2"/>
            </a:endParaRPr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</a:t>
            </a:fld>
            <a:endParaRPr lang="fr-FR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172627" y="3103165"/>
            <a:ext cx="4716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Fields (solution) calculated for each stored time « </a:t>
            </a:r>
            <a:r>
              <a:rPr lang="en-US" sz="1400" b="1" dirty="0" smtClean="0">
                <a:solidFill>
                  <a:srgbClr val="0070C0"/>
                </a:solidFill>
                <a:latin typeface="Consolas" pitchFamily="50"/>
                <a:cs typeface="Consolas" pitchFamily="50"/>
              </a:rPr>
              <a:t>TEMPS_SAUVES</a:t>
            </a:r>
            <a:r>
              <a:rPr lang="en-US" sz="14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 »</a:t>
            </a:r>
            <a:endParaRPr lang="en-US" sz="1400" i="1" dirty="0">
              <a:solidFill>
                <a:srgbClr val="0070C0"/>
              </a:solidFill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4086768" y="2042751"/>
            <a:ext cx="144463" cy="2447739"/>
          </a:xfrm>
          <a:prstGeom prst="rightBrace">
            <a:avLst>
              <a:gd name="adj1" fmla="val 5749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processing (examples)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/>
              <a:t>Solution fields extraction:</a:t>
            </a: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rgbClr val="666666"/>
                </a:solidFill>
              </a:rPr>
              <a:t>from the table index</a:t>
            </a: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r>
              <a:rPr lang="en-US" sz="2000" b="1" dirty="0">
                <a:latin typeface="Consolas" pitchFamily="50"/>
                <a:cs typeface="Consolas" pitchFamily="50"/>
              </a:rPr>
              <a:t>	</a:t>
            </a:r>
            <a:r>
              <a:rPr lang="en-US" sz="2000" b="1" dirty="0" smtClean="0">
                <a:latin typeface="Consolas" pitchFamily="50"/>
                <a:cs typeface="Consolas" pitchFamily="50"/>
              </a:rPr>
              <a:t>	</a:t>
            </a:r>
            <a:r>
              <a:rPr lang="en-US" sz="2000" b="1" dirty="0" smtClean="0">
                <a:solidFill>
                  <a:srgbClr val="666666"/>
                </a:solidFill>
                <a:latin typeface="Consolas" pitchFamily="50"/>
                <a:cs typeface="Consolas" pitchFamily="50"/>
              </a:rPr>
              <a:t>SIG1 = TAB1 . CONTRAINTES . 5 </a:t>
            </a:r>
            <a:r>
              <a:rPr lang="en-US" sz="2000" b="1" dirty="0" smtClean="0">
                <a:latin typeface="Consolas" pitchFamily="50"/>
                <a:cs typeface="Consolas" pitchFamily="50"/>
              </a:rPr>
              <a:t>;</a:t>
            </a: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endParaRPr lang="en-US" sz="2000" b="1" dirty="0" smtClean="0">
              <a:latin typeface="Consolas" pitchFamily="50"/>
              <a:cs typeface="Consolas" pitchFamily="50"/>
            </a:endParaRP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r>
              <a:rPr lang="en-US" sz="2000" b="1" dirty="0">
                <a:latin typeface="Consolas" pitchFamily="50"/>
                <a:cs typeface="Consolas" pitchFamily="50"/>
              </a:rPr>
              <a:t>	</a:t>
            </a:r>
            <a:r>
              <a:rPr lang="en-US" sz="2000" dirty="0" smtClean="0">
                <a:solidFill>
                  <a:srgbClr val="666666"/>
                </a:solidFill>
                <a:cs typeface="Consolas" pitchFamily="50"/>
              </a:rPr>
              <a:t>or from the calculation time</a:t>
            </a: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r>
              <a:rPr lang="en-US" sz="2000" b="1" dirty="0" smtClean="0">
                <a:latin typeface="Consolas" pitchFamily="50"/>
                <a:cs typeface="Consolas" pitchFamily="50"/>
              </a:rPr>
              <a:t>		</a:t>
            </a:r>
            <a:r>
              <a:rPr lang="en-US" sz="2000" b="1" dirty="0" smtClean="0">
                <a:solidFill>
                  <a:srgbClr val="666666"/>
                </a:solidFill>
                <a:latin typeface="Consolas" pitchFamily="50"/>
                <a:cs typeface="Consolas" pitchFamily="50"/>
              </a:rPr>
              <a:t>SIG1 = </a:t>
            </a:r>
            <a:r>
              <a:rPr lang="en-US" sz="2000" b="1" dirty="0" smtClean="0">
                <a:solidFill>
                  <a:srgbClr val="FF0000"/>
                </a:solidFill>
                <a:latin typeface="Consolas" pitchFamily="50"/>
                <a:cs typeface="Consolas" pitchFamily="50"/>
              </a:rPr>
              <a:t>PECHE</a:t>
            </a:r>
            <a:r>
              <a:rPr lang="en-US" sz="2000" b="1" dirty="0" smtClean="0">
                <a:solidFill>
                  <a:srgbClr val="666666"/>
                </a:solidFill>
                <a:latin typeface="Consolas" pitchFamily="50"/>
                <a:cs typeface="Consolas" pitchFamily="50"/>
              </a:rPr>
              <a:t> TAB1 'CONTRAINTES' 28.3 ;</a:t>
            </a:r>
          </a:p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endParaRPr lang="en-US" sz="2000" b="1" dirty="0" smtClean="0">
              <a:cs typeface="Consolas" pitchFamily="50"/>
            </a:endParaRPr>
          </a:p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endParaRPr lang="en-US" sz="2000" b="1" dirty="0">
              <a:cs typeface="Consolas" pitchFamily="50"/>
            </a:endParaRPr>
          </a:p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>
                <a:cs typeface="Consolas" pitchFamily="50"/>
              </a:rPr>
              <a:t>Graphical mode, interactive plot (limited):</a:t>
            </a: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onsolas" pitchFamily="50"/>
                <a:cs typeface="Consolas" pitchFamily="50"/>
              </a:rPr>
              <a:t>		EXPLORER</a:t>
            </a:r>
            <a:r>
              <a:rPr lang="en-US" sz="2000" b="1" dirty="0" smtClean="0">
                <a:latin typeface="Consolas" pitchFamily="50"/>
                <a:cs typeface="Consolas" pitchFamily="50"/>
              </a:rPr>
              <a:t> </a:t>
            </a:r>
            <a:r>
              <a:rPr lang="en-US" sz="2000" b="1" dirty="0">
                <a:latin typeface="Consolas" pitchFamily="50"/>
                <a:cs typeface="Consolas" pitchFamily="50"/>
              </a:rPr>
              <a:t>TAB1 </a:t>
            </a:r>
            <a:r>
              <a:rPr lang="en-US" sz="2000" b="1" dirty="0" smtClean="0">
                <a:latin typeface="Consolas" pitchFamily="50"/>
                <a:cs typeface="Consolas" pitchFamily="50"/>
              </a:rPr>
              <a:t>;</a:t>
            </a:r>
            <a:endParaRPr lang="en-US" sz="2000" dirty="0"/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endParaRPr lang="en-US" sz="2000" b="1" dirty="0" smtClean="0">
              <a:latin typeface="Consolas" pitchFamily="50"/>
              <a:cs typeface="Consolas" pitchFamily="50"/>
            </a:endParaRPr>
          </a:p>
          <a:p>
            <a:pPr marL="0" lvl="1" indent="0" defTabSz="357188">
              <a:spcAft>
                <a:spcPts val="0"/>
              </a:spcAft>
              <a:buSzPts val="1826"/>
              <a:buNone/>
            </a:pPr>
            <a:endParaRPr lang="en-US" sz="2000" b="1" dirty="0">
              <a:latin typeface="Consolas" pitchFamily="50"/>
              <a:cs typeface="Consolas" pitchFamily="50"/>
            </a:endParaRPr>
          </a:p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>
                <a:cs typeface="Consolas" pitchFamily="50"/>
              </a:rPr>
              <a:t>Evolution of calculated field with time:</a:t>
            </a:r>
          </a:p>
          <a:p>
            <a:pPr marL="0" lvl="1" indent="0" defTabSz="357188">
              <a:buSzPts val="1826"/>
              <a:buNone/>
            </a:pPr>
            <a:r>
              <a:rPr lang="en-US" sz="2000" b="1" dirty="0">
                <a:solidFill>
                  <a:srgbClr val="FF0000"/>
                </a:solidFill>
                <a:latin typeface="Consolas" pitchFamily="50"/>
                <a:cs typeface="Consolas" pitchFamily="50"/>
              </a:rPr>
              <a:t>		</a:t>
            </a:r>
            <a:r>
              <a:rPr lang="en-US" sz="2000" b="1" dirty="0" smtClean="0">
                <a:solidFill>
                  <a:srgbClr val="666666"/>
                </a:solidFill>
                <a:latin typeface="Consolas" pitchFamily="50"/>
                <a:cs typeface="Consolas" pitchFamily="50"/>
              </a:rPr>
              <a:t>EV1 = </a:t>
            </a:r>
            <a:r>
              <a:rPr lang="en-US" sz="2000" b="1" dirty="0" smtClean="0">
                <a:solidFill>
                  <a:srgbClr val="FF0000"/>
                </a:solidFill>
                <a:latin typeface="Consolas" pitchFamily="50"/>
                <a:cs typeface="Consolas" pitchFamily="50"/>
              </a:rPr>
              <a:t>EVOL</a:t>
            </a:r>
            <a:r>
              <a:rPr lang="en-US" sz="2000" b="1" dirty="0" smtClean="0">
                <a:solidFill>
                  <a:srgbClr val="666666"/>
                </a:solidFill>
                <a:latin typeface="Consolas" pitchFamily="50"/>
                <a:cs typeface="Consolas" pitchFamily="5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latin typeface="Consolas" pitchFamily="50"/>
                <a:cs typeface="Consolas" pitchFamily="50"/>
              </a:rPr>
              <a:t>'TEMP'</a:t>
            </a:r>
            <a:r>
              <a:rPr lang="en-US" sz="2000" b="1" dirty="0" smtClean="0">
                <a:solidFill>
                  <a:srgbClr val="666666"/>
                </a:solidFill>
                <a:latin typeface="Consolas" pitchFamily="50"/>
                <a:cs typeface="Consolas" pitchFamily="50"/>
              </a:rPr>
              <a:t> TAB1 'DEPLACEMENTS' 'UX' P1 ;</a:t>
            </a:r>
            <a:endParaRPr lang="en-US" sz="2000" b="1" dirty="0">
              <a:solidFill>
                <a:srgbClr val="666666"/>
              </a:solidFill>
              <a:latin typeface="Consolas" pitchFamily="50"/>
              <a:cs typeface="Consolas" pitchFamily="5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PASAPAS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PASAPAS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76411" cy="4968552"/>
          </a:xfrm>
        </p:spPr>
        <p:txBody>
          <a:bodyPr>
            <a:noAutofit/>
          </a:bodyPr>
          <a:lstStyle/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/>
              <a:t>Main algorithm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2"/>
            <a:r>
              <a:rPr lang="en-US" sz="2000" dirty="0" smtClean="0">
                <a:solidFill>
                  <a:srgbClr val="0070C0"/>
                </a:solidFill>
              </a:rPr>
              <a:t>Initializations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>
                <a:solidFill>
                  <a:srgbClr val="00B050"/>
                </a:solidFill>
              </a:rPr>
              <a:t>Loop on time steps (</a:t>
            </a:r>
            <a:r>
              <a:rPr lang="en-US" sz="2000" dirty="0">
                <a:solidFill>
                  <a:srgbClr val="00B050"/>
                </a:solidFill>
                <a:latin typeface="Consolas" pitchFamily="50"/>
                <a:cs typeface="Consolas" pitchFamily="50"/>
              </a:rPr>
              <a:t>BEXTERN</a:t>
            </a:r>
            <a:r>
              <a:rPr lang="en-US" sz="2000" dirty="0" smtClean="0">
                <a:solidFill>
                  <a:srgbClr val="00B050"/>
                </a:solidFill>
                <a:cs typeface="Consolas" pitchFamily="50"/>
              </a:rPr>
              <a:t>)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	Loop for t</a:t>
            </a:r>
            <a:r>
              <a:rPr lang="en-US" sz="2000" dirty="0" smtClean="0">
                <a:solidFill>
                  <a:srgbClr val="FF0000"/>
                </a:solidFill>
                <a:cs typeface="Consolas" pitchFamily="50"/>
              </a:rPr>
              <a:t>hermo-mechanical convergence </a:t>
            </a:r>
            <a:r>
              <a:rPr lang="en-US" sz="2000" dirty="0">
                <a:solidFill>
                  <a:srgbClr val="FF0000"/>
                </a:solidFill>
                <a:cs typeface="Consolas" pitchFamily="5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Consolas" pitchFamily="50"/>
                <a:cs typeface="Consolas" pitchFamily="50"/>
              </a:rPr>
              <a:t>BO_BOTH</a:t>
            </a:r>
            <a:r>
              <a:rPr lang="en-US" sz="2000" dirty="0" smtClean="0">
                <a:solidFill>
                  <a:srgbClr val="FF0000"/>
                </a:solidFill>
                <a:cs typeface="Consolas" pitchFamily="50"/>
              </a:rPr>
              <a:t>)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 		</a:t>
            </a:r>
            <a:r>
              <a:rPr lang="en-US" sz="2000" b="1" dirty="0">
                <a:solidFill>
                  <a:srgbClr val="FF0000"/>
                </a:solidFill>
                <a:cs typeface="Consolas" pitchFamily="50"/>
              </a:rPr>
              <a:t>Thermal solving </a:t>
            </a:r>
            <a:r>
              <a:rPr lang="en-US" sz="2000" b="1" dirty="0">
                <a:solidFill>
                  <a:srgbClr val="FF0000"/>
                </a:solidFill>
              </a:rPr>
              <a:t>	[for the step</a:t>
            </a:r>
            <a:r>
              <a:rPr lang="en-US" sz="2000" b="1" dirty="0" smtClean="0">
                <a:solidFill>
                  <a:srgbClr val="FF0000"/>
                </a:solidFill>
              </a:rPr>
              <a:t>]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		Mechanical solving	[for the step</a:t>
            </a:r>
            <a:r>
              <a:rPr lang="en-US" sz="2000" b="1" dirty="0" smtClean="0">
                <a:solidFill>
                  <a:srgbClr val="FF0000"/>
                </a:solidFill>
              </a:rPr>
              <a:t>]</a:t>
            </a:r>
          </a:p>
          <a:p>
            <a:pPr lvl="2"/>
            <a:r>
              <a:rPr lang="en-US" sz="2000" dirty="0">
                <a:solidFill>
                  <a:srgbClr val="FF0000"/>
                </a:solidFill>
              </a:rPr>
              <a:t>	Thermo-mechanical convergence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</a:p>
          <a:p>
            <a:pPr lvl="2"/>
            <a:r>
              <a:rPr lang="en-US" sz="2000" dirty="0">
                <a:solidFill>
                  <a:srgbClr val="00B050"/>
                </a:solidFill>
              </a:rPr>
              <a:t>Results recording</a:t>
            </a:r>
            <a:endParaRPr lang="en-US" sz="2000" dirty="0">
              <a:solidFill>
                <a:srgbClr val="FF0000"/>
              </a:solidFill>
            </a:endParaRP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>
                <a:solidFill>
                  <a:srgbClr val="0070C0"/>
                </a:solidFill>
              </a:rPr>
              <a:t>End</a:t>
            </a:r>
          </a:p>
          <a:p>
            <a:pPr lvl="2"/>
            <a:endParaRPr lang="en-US" sz="2000" b="1" dirty="0" smtClean="0">
              <a:solidFill>
                <a:srgbClr val="0070C0"/>
              </a:solidFill>
            </a:endParaRPr>
          </a:p>
          <a:p>
            <a:pPr lvl="2"/>
            <a:endParaRPr lang="en-US" sz="2000" b="1" dirty="0" smtClean="0">
              <a:solidFill>
                <a:srgbClr val="0070C0"/>
              </a:solidFill>
            </a:endParaRPr>
          </a:p>
          <a:p>
            <a:pPr lvl="2"/>
            <a:r>
              <a:rPr lang="en-US" sz="2000" dirty="0" smtClean="0"/>
              <a:t>+ </a:t>
            </a:r>
            <a:r>
              <a:rPr lang="en-US" sz="2000" dirty="0" smtClean="0">
                <a:cs typeface="Consolas" pitchFamily="50"/>
              </a:rPr>
              <a:t>User procedures calls (optional, user have to ask it)</a:t>
            </a:r>
            <a:endParaRPr lang="en-US" sz="2000" dirty="0" smtClean="0"/>
          </a:p>
          <a:p>
            <a:pPr lvl="2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     PERSO2     REEV_MEC     REEV_THE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   CHARTHER   PARATHER</a:t>
            </a:r>
          </a:p>
          <a:p>
            <a:pPr lvl="2"/>
            <a:r>
              <a:rPr lang="en-US" sz="2000" b="1" dirty="0" smtClean="0">
                <a:cs typeface="Consolas" pitchFamily="49" charset="0"/>
              </a:rPr>
              <a:t>procedures to be defined by the user!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</a:t>
            </a:fld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 flipV="1">
            <a:off x="381000" y="2886892"/>
            <a:ext cx="472440" cy="1304805"/>
          </a:xfrm>
          <a:custGeom>
            <a:avLst/>
            <a:gdLst>
              <a:gd name="connsiteX0" fmla="*/ 1463040 w 1463040"/>
              <a:gd name="connsiteY0" fmla="*/ 0 h 1632857"/>
              <a:gd name="connsiteX1" fmla="*/ 0 w 1463040"/>
              <a:gd name="connsiteY1" fmla="*/ 0 h 1632857"/>
              <a:gd name="connsiteX2" fmla="*/ 0 w 1463040"/>
              <a:gd name="connsiteY2" fmla="*/ 1632857 h 1632857"/>
              <a:gd name="connsiteX3" fmla="*/ 1436914 w 1463040"/>
              <a:gd name="connsiteY3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1632857">
                <a:moveTo>
                  <a:pt x="1463040" y="0"/>
                </a:moveTo>
                <a:lnTo>
                  <a:pt x="0" y="0"/>
                </a:lnTo>
                <a:lnTo>
                  <a:pt x="0" y="1632857"/>
                </a:lnTo>
                <a:lnTo>
                  <a:pt x="1436914" y="1632857"/>
                </a:ln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 flipV="1">
            <a:off x="1048439" y="3153590"/>
            <a:ext cx="396240" cy="767718"/>
          </a:xfrm>
          <a:custGeom>
            <a:avLst/>
            <a:gdLst>
              <a:gd name="connsiteX0" fmla="*/ 1463040 w 1463040"/>
              <a:gd name="connsiteY0" fmla="*/ 0 h 1632857"/>
              <a:gd name="connsiteX1" fmla="*/ 0 w 1463040"/>
              <a:gd name="connsiteY1" fmla="*/ 0 h 1632857"/>
              <a:gd name="connsiteX2" fmla="*/ 0 w 1463040"/>
              <a:gd name="connsiteY2" fmla="*/ 1632857 h 1632857"/>
              <a:gd name="connsiteX3" fmla="*/ 1436914 w 1463040"/>
              <a:gd name="connsiteY3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1632857">
                <a:moveTo>
                  <a:pt x="1463040" y="0"/>
                </a:moveTo>
                <a:lnTo>
                  <a:pt x="0" y="0"/>
                </a:lnTo>
                <a:lnTo>
                  <a:pt x="0" y="1632857"/>
                </a:lnTo>
                <a:lnTo>
                  <a:pt x="1436914" y="1632857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21" y="1080010"/>
            <a:ext cx="3031515" cy="1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PASAPAS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</a:t>
            </a:fld>
            <a:endParaRPr lang="fr-FR" dirty="0"/>
          </a:p>
        </p:txBody>
      </p:sp>
      <p:sp>
        <p:nvSpPr>
          <p:cNvPr id="60" name="ZoneTexte 59"/>
          <p:cNvSpPr txBox="1">
            <a:spLocks/>
          </p:cNvSpPr>
          <p:nvPr/>
        </p:nvSpPr>
        <p:spPr>
          <a:xfrm>
            <a:off x="746150" y="1065963"/>
            <a:ext cx="2968576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err="1" smtClean="0">
                <a:latin typeface="+mn-lt"/>
              </a:rPr>
              <a:t>Initializations</a:t>
            </a:r>
            <a:r>
              <a:rPr lang="fr-FR" sz="1000" b="1" dirty="0" smtClean="0">
                <a:latin typeface="+mn-lt"/>
              </a:rPr>
              <a:t>, </a:t>
            </a:r>
            <a:r>
              <a:rPr lang="fr-FR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PERSO1</a:t>
            </a:r>
            <a:r>
              <a:rPr lang="fr-FR" sz="1000" b="1" dirty="0" smtClean="0">
                <a:latin typeface="+mn-lt"/>
                <a:cs typeface="Courier New" pitchFamily="49" charset="0"/>
              </a:rPr>
              <a:t>, </a:t>
            </a:r>
            <a:r>
              <a:rPr lang="fr-FR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REEV_MEC</a:t>
            </a:r>
            <a:r>
              <a:rPr lang="fr-FR" sz="1000" b="1" dirty="0" smtClean="0">
                <a:cs typeface="Courier New" pitchFamily="49" charset="0"/>
              </a:rPr>
              <a:t>, </a:t>
            </a:r>
            <a:r>
              <a:rPr lang="fr-FR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REEV_THE</a:t>
            </a:r>
            <a:endParaRPr lang="fr-FR" sz="10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" name="ZoneTexte 60"/>
          <p:cNvSpPr txBox="1">
            <a:spLocks/>
          </p:cNvSpPr>
          <p:nvPr/>
        </p:nvSpPr>
        <p:spPr>
          <a:xfrm>
            <a:off x="1426064" y="1542146"/>
            <a:ext cx="1607160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00B050"/>
                </a:solidFill>
              </a:rPr>
              <a:t>Time step initialization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62" name="ZoneTexte 20"/>
          <p:cNvSpPr txBox="1">
            <a:spLocks/>
          </p:cNvSpPr>
          <p:nvPr/>
        </p:nvSpPr>
        <p:spPr bwMode="auto">
          <a:xfrm>
            <a:off x="1766888" y="2527331"/>
            <a:ext cx="928688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REEV_THE</a:t>
            </a:r>
          </a:p>
        </p:txBody>
      </p:sp>
      <p:sp>
        <p:nvSpPr>
          <p:cNvPr id="63" name="ZoneTexte 21">
            <a:hlinkClick r:id="rId2" action="ppaction://hlinksldjump"/>
          </p:cNvPr>
          <p:cNvSpPr txBox="1">
            <a:spLocks/>
          </p:cNvSpPr>
          <p:nvPr/>
        </p:nvSpPr>
        <p:spPr bwMode="auto">
          <a:xfrm>
            <a:off x="1366838" y="2025278"/>
            <a:ext cx="1727200" cy="246221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Thermal solving</a:t>
            </a:r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4" name="ZoneTexte 22">
            <a:hlinkClick r:id="rId3" action="ppaction://hlinksldjump"/>
          </p:cNvPr>
          <p:cNvSpPr txBox="1">
            <a:spLocks/>
          </p:cNvSpPr>
          <p:nvPr/>
        </p:nvSpPr>
        <p:spPr bwMode="auto">
          <a:xfrm>
            <a:off x="1350963" y="3011217"/>
            <a:ext cx="1758950" cy="246221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Mechanics solving</a:t>
            </a:r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" name="ZoneTexte 23"/>
          <p:cNvSpPr txBox="1">
            <a:spLocks/>
          </p:cNvSpPr>
          <p:nvPr/>
        </p:nvSpPr>
        <p:spPr bwMode="auto">
          <a:xfrm>
            <a:off x="1785939" y="3495103"/>
            <a:ext cx="890586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REEV_MEC</a:t>
            </a:r>
          </a:p>
        </p:txBody>
      </p:sp>
      <p:sp>
        <p:nvSpPr>
          <p:cNvPr id="66" name="ZoneTexte 65"/>
          <p:cNvSpPr txBox="1">
            <a:spLocks/>
          </p:cNvSpPr>
          <p:nvPr/>
        </p:nvSpPr>
        <p:spPr>
          <a:xfrm>
            <a:off x="1224617" y="4677028"/>
            <a:ext cx="2011642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dirty="0" smtClean="0">
                <a:solidFill>
                  <a:srgbClr val="00B050"/>
                </a:solidFill>
                <a:latin typeface="Arial" pitchFamily="18"/>
                <a:ea typeface="SimSun" pitchFamily="2"/>
                <a:cs typeface="Tahoma" pitchFamily="2"/>
              </a:rPr>
              <a:t>Next time step Initialization</a:t>
            </a:r>
            <a:endParaRPr lang="en-US" sz="1000" b="1" dirty="0">
              <a:solidFill>
                <a:srgbClr val="00B050"/>
              </a:solidFill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67" name="ZoneTexte 25"/>
          <p:cNvSpPr txBox="1">
            <a:spLocks/>
          </p:cNvSpPr>
          <p:nvPr/>
        </p:nvSpPr>
        <p:spPr bwMode="auto">
          <a:xfrm>
            <a:off x="1880629" y="5160914"/>
            <a:ext cx="701206" cy="246221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PERSO1</a:t>
            </a:r>
          </a:p>
        </p:txBody>
      </p:sp>
      <p:sp>
        <p:nvSpPr>
          <p:cNvPr id="68" name="ZoneTexte 67"/>
          <p:cNvSpPr txBox="1">
            <a:spLocks/>
          </p:cNvSpPr>
          <p:nvPr/>
        </p:nvSpPr>
        <p:spPr>
          <a:xfrm>
            <a:off x="1182968" y="5644800"/>
            <a:ext cx="2098114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00B050"/>
                </a:solidFill>
                <a:latin typeface="+mn-lt"/>
              </a:rPr>
              <a:t>Results storage</a:t>
            </a:r>
            <a:endParaRPr lang="en-US" sz="1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9" name="ZoneTexte 68"/>
          <p:cNvSpPr txBox="1">
            <a:spLocks/>
          </p:cNvSpPr>
          <p:nvPr/>
        </p:nvSpPr>
        <p:spPr>
          <a:xfrm>
            <a:off x="3800728" y="6291545"/>
            <a:ext cx="504825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b="1" dirty="0" smtClean="0">
                <a:latin typeface="+mn-lt"/>
              </a:rPr>
              <a:t>End</a:t>
            </a:r>
            <a:endParaRPr lang="fr-FR" sz="1000" b="1" dirty="0">
              <a:latin typeface="+mn-lt"/>
            </a:endParaRPr>
          </a:p>
        </p:txBody>
      </p:sp>
      <p:sp>
        <p:nvSpPr>
          <p:cNvPr id="70" name="Organigramme : Décision 69"/>
          <p:cNvSpPr/>
          <p:nvPr/>
        </p:nvSpPr>
        <p:spPr>
          <a:xfrm>
            <a:off x="1130301" y="3978989"/>
            <a:ext cx="2200274" cy="460374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</a:rPr>
              <a:t>Convergence?</a:t>
            </a:r>
          </a:p>
        </p:txBody>
      </p:sp>
      <p:sp>
        <p:nvSpPr>
          <p:cNvPr id="71" name="Organigramme : Décision 70"/>
          <p:cNvSpPr/>
          <p:nvPr/>
        </p:nvSpPr>
        <p:spPr>
          <a:xfrm>
            <a:off x="1323229" y="6128685"/>
            <a:ext cx="1814418" cy="576263"/>
          </a:xfrm>
          <a:prstGeom prst="flowChartDecision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smtClean="0">
                <a:solidFill>
                  <a:srgbClr val="00B050"/>
                </a:solidFill>
                <a:latin typeface="Arial" pitchFamily="18"/>
                <a:ea typeface="SimSun" pitchFamily="2"/>
                <a:cs typeface="Tahoma" pitchFamily="2"/>
              </a:rPr>
              <a:t>Time steps end</a:t>
            </a:r>
            <a:r>
              <a:rPr lang="en-US" sz="1000" b="1" dirty="0" smtClean="0">
                <a:solidFill>
                  <a:srgbClr val="00B050"/>
                </a:solidFill>
              </a:rPr>
              <a:t>?</a:t>
            </a:r>
            <a:endParaRPr lang="en-US" sz="10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2" name="Connecteur droit 32"/>
          <p:cNvCxnSpPr>
            <a:cxnSpLocks noChangeShapeType="1"/>
            <a:stCxn id="60" idx="2"/>
            <a:endCxn id="61" idx="0"/>
          </p:cNvCxnSpPr>
          <p:nvPr/>
        </p:nvCxnSpPr>
        <p:spPr bwMode="auto">
          <a:xfrm flipH="1">
            <a:off x="2229644" y="1312184"/>
            <a:ext cx="794" cy="22996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" name="Connecteur droit 33"/>
          <p:cNvCxnSpPr>
            <a:cxnSpLocks noChangeShapeType="1"/>
            <a:stCxn id="61" idx="2"/>
            <a:endCxn id="63" idx="0"/>
          </p:cNvCxnSpPr>
          <p:nvPr/>
        </p:nvCxnSpPr>
        <p:spPr bwMode="auto">
          <a:xfrm>
            <a:off x="2229644" y="1788367"/>
            <a:ext cx="794" cy="236911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74" name="Connecteur droit 36"/>
          <p:cNvCxnSpPr>
            <a:cxnSpLocks noChangeShapeType="1"/>
            <a:stCxn id="63" idx="2"/>
            <a:endCxn id="62" idx="0"/>
          </p:cNvCxnSpPr>
          <p:nvPr/>
        </p:nvCxnSpPr>
        <p:spPr bwMode="auto">
          <a:xfrm rot="16200000" flipH="1">
            <a:off x="2102919" y="2399018"/>
            <a:ext cx="255832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5" name="Connecteur droit 39"/>
          <p:cNvCxnSpPr>
            <a:cxnSpLocks noChangeShapeType="1"/>
            <a:stCxn id="62" idx="2"/>
            <a:endCxn id="64" idx="0"/>
          </p:cNvCxnSpPr>
          <p:nvPr/>
        </p:nvCxnSpPr>
        <p:spPr bwMode="auto">
          <a:xfrm rot="5400000">
            <a:off x="2112003" y="2891987"/>
            <a:ext cx="237665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6" name="Connecteur droit 42"/>
          <p:cNvCxnSpPr>
            <a:cxnSpLocks noChangeShapeType="1"/>
            <a:stCxn id="64" idx="2"/>
            <a:endCxn id="65" idx="0"/>
          </p:cNvCxnSpPr>
          <p:nvPr/>
        </p:nvCxnSpPr>
        <p:spPr bwMode="auto">
          <a:xfrm rot="16200000" flipH="1">
            <a:off x="2112003" y="3375873"/>
            <a:ext cx="237665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7" name="Connecteur droit 45"/>
          <p:cNvCxnSpPr>
            <a:cxnSpLocks noChangeShapeType="1"/>
            <a:stCxn id="65" idx="2"/>
            <a:endCxn id="70" idx="0"/>
          </p:cNvCxnSpPr>
          <p:nvPr/>
        </p:nvCxnSpPr>
        <p:spPr bwMode="auto">
          <a:xfrm rot="5400000">
            <a:off x="2112003" y="3859759"/>
            <a:ext cx="237665" cy="794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" name="Connecteur droit 48"/>
          <p:cNvCxnSpPr>
            <a:cxnSpLocks noChangeShapeType="1"/>
            <a:stCxn id="70" idx="2"/>
            <a:endCxn id="66" idx="0"/>
          </p:cNvCxnSpPr>
          <p:nvPr/>
        </p:nvCxnSpPr>
        <p:spPr bwMode="auto">
          <a:xfrm rot="5400000">
            <a:off x="2111606" y="4558195"/>
            <a:ext cx="237665" cy="1588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79" name="Connecteur droit 51"/>
          <p:cNvCxnSpPr>
            <a:cxnSpLocks noChangeShapeType="1"/>
            <a:stCxn id="66" idx="2"/>
            <a:endCxn id="67" idx="0"/>
          </p:cNvCxnSpPr>
          <p:nvPr/>
        </p:nvCxnSpPr>
        <p:spPr bwMode="auto">
          <a:xfrm rot="16200000" flipH="1">
            <a:off x="2112003" y="5041684"/>
            <a:ext cx="237665" cy="794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0" name="Connecteur droit 54"/>
          <p:cNvCxnSpPr>
            <a:cxnSpLocks noChangeShapeType="1"/>
            <a:stCxn id="67" idx="2"/>
            <a:endCxn id="68" idx="0"/>
          </p:cNvCxnSpPr>
          <p:nvPr/>
        </p:nvCxnSpPr>
        <p:spPr bwMode="auto">
          <a:xfrm rot="16200000" flipH="1">
            <a:off x="2112796" y="5525570"/>
            <a:ext cx="237665" cy="793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1" name="Connecteur droit 57"/>
          <p:cNvCxnSpPr>
            <a:cxnSpLocks noChangeShapeType="1"/>
            <a:stCxn id="68" idx="2"/>
            <a:endCxn id="71" idx="0"/>
          </p:cNvCxnSpPr>
          <p:nvPr/>
        </p:nvCxnSpPr>
        <p:spPr bwMode="auto">
          <a:xfrm rot="5400000">
            <a:off x="2112400" y="6009060"/>
            <a:ext cx="237664" cy="1587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" name="Connecteur droit 60"/>
          <p:cNvCxnSpPr>
            <a:cxnSpLocks noChangeShapeType="1"/>
            <a:stCxn id="71" idx="3"/>
            <a:endCxn id="69" idx="1"/>
          </p:cNvCxnSpPr>
          <p:nvPr/>
        </p:nvCxnSpPr>
        <p:spPr bwMode="auto">
          <a:xfrm flipV="1">
            <a:off x="3137647" y="6414656"/>
            <a:ext cx="663081" cy="216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3" name="Connecteur en angle 70"/>
          <p:cNvCxnSpPr>
            <a:cxnSpLocks noChangeShapeType="1"/>
            <a:stCxn id="71" idx="1"/>
            <a:endCxn id="61" idx="1"/>
          </p:cNvCxnSpPr>
          <p:nvPr/>
        </p:nvCxnSpPr>
        <p:spPr bwMode="auto">
          <a:xfrm rot="10800000" flipH="1">
            <a:off x="1323228" y="1665257"/>
            <a:ext cx="102835" cy="4751560"/>
          </a:xfrm>
          <a:prstGeom prst="bentConnector3">
            <a:avLst>
              <a:gd name="adj1" fmla="val -791937"/>
            </a:avLst>
          </a:prstGeom>
          <a:noFill/>
          <a:ln w="19050" algn="ctr">
            <a:solidFill>
              <a:srgbClr val="00B050"/>
            </a:solidFill>
            <a:miter lim="800000"/>
            <a:headEnd/>
            <a:tailEnd type="arrow" w="med" len="med"/>
          </a:ln>
        </p:spPr>
      </p:cxnSp>
      <p:cxnSp>
        <p:nvCxnSpPr>
          <p:cNvPr id="84" name="Connecteur en angle 73"/>
          <p:cNvCxnSpPr>
            <a:cxnSpLocks noChangeShapeType="1"/>
            <a:stCxn id="70" idx="1"/>
            <a:endCxn id="63" idx="1"/>
          </p:cNvCxnSpPr>
          <p:nvPr/>
        </p:nvCxnSpPr>
        <p:spPr bwMode="auto">
          <a:xfrm rot="10800000" flipH="1">
            <a:off x="1130300" y="2148390"/>
            <a:ext cx="236537" cy="2060787"/>
          </a:xfrm>
          <a:prstGeom prst="bentConnector3">
            <a:avLst>
              <a:gd name="adj1" fmla="val -96644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85" name="Rectangle 78"/>
          <p:cNvSpPr>
            <a:spLocks noChangeArrowheads="1"/>
          </p:cNvSpPr>
          <p:nvPr/>
        </p:nvSpPr>
        <p:spPr bwMode="auto">
          <a:xfrm>
            <a:off x="886278" y="3982850"/>
            <a:ext cx="319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no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86" name="Rectangle 79"/>
          <p:cNvSpPr>
            <a:spLocks noChangeArrowheads="1"/>
          </p:cNvSpPr>
          <p:nvPr/>
        </p:nvSpPr>
        <p:spPr bwMode="auto">
          <a:xfrm>
            <a:off x="1083813" y="6182239"/>
            <a:ext cx="319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00B050"/>
                </a:solidFill>
                <a:latin typeface="Calibri" pitchFamily="34" charset="0"/>
              </a:rPr>
              <a:t>no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87" name="Rectangle 80"/>
          <p:cNvSpPr>
            <a:spLocks noChangeArrowheads="1"/>
          </p:cNvSpPr>
          <p:nvPr/>
        </p:nvSpPr>
        <p:spPr bwMode="auto">
          <a:xfrm>
            <a:off x="3008704" y="6182239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err="1" smtClean="0">
                <a:solidFill>
                  <a:srgbClr val="00B050"/>
                </a:solidFill>
                <a:latin typeface="Calibri" pitchFamily="34" charset="0"/>
              </a:rPr>
              <a:t>yes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88" name="Rectangle 81"/>
          <p:cNvSpPr>
            <a:spLocks noChangeArrowheads="1"/>
          </p:cNvSpPr>
          <p:nvPr/>
        </p:nvSpPr>
        <p:spPr bwMode="auto">
          <a:xfrm>
            <a:off x="1912568" y="4387008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err="1" smtClean="0">
                <a:solidFill>
                  <a:srgbClr val="FF0000"/>
                </a:solidFill>
                <a:latin typeface="Calibri" pitchFamily="34" charset="0"/>
              </a:rPr>
              <a:t>yes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89" name="ZoneTexte 88"/>
          <p:cNvSpPr txBox="1">
            <a:spLocks/>
          </p:cNvSpPr>
          <p:nvPr/>
        </p:nvSpPr>
        <p:spPr>
          <a:xfrm>
            <a:off x="4517928" y="989018"/>
            <a:ext cx="4500562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Options reading, initializations (materials, unknowns, temporary variables, indicators…), calculation times  </a:t>
            </a:r>
            <a:r>
              <a:rPr lang="en-US" sz="1000" b="1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WTABLE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, …</a:t>
            </a:r>
            <a:endParaRPr lang="en-US" sz="1000" i="1" dirty="0">
              <a:solidFill>
                <a:srgbClr val="0070C0"/>
              </a:solidFill>
              <a:latin typeface="Arial" pitchFamily="18"/>
              <a:ea typeface="SimSun" pitchFamily="2"/>
              <a:cs typeface="Consolas" pitchFamily="50"/>
            </a:endParaRPr>
          </a:p>
        </p:txBody>
      </p:sp>
      <p:sp>
        <p:nvSpPr>
          <p:cNvPr id="90" name="ZoneTexte 89"/>
          <p:cNvSpPr txBox="1">
            <a:spLocks/>
          </p:cNvSpPr>
          <p:nvPr/>
        </p:nvSpPr>
        <p:spPr>
          <a:xfrm>
            <a:off x="4517928" y="1799173"/>
            <a:ext cx="4500562" cy="707886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Call of the procedure for thermal calculation:</a:t>
            </a:r>
            <a:b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</a:br>
            <a:r>
              <a:rPr lang="en-US" sz="1000" b="1" dirty="0" smtClean="0">
                <a:solidFill>
                  <a:srgbClr val="FF0000"/>
                </a:solidFill>
                <a:latin typeface="Consolas" pitchFamily="50"/>
                <a:ea typeface="SimSun" pitchFamily="2"/>
                <a:cs typeface="Consolas" pitchFamily="50"/>
              </a:rPr>
              <a:t>TRANSNON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, </a:t>
            </a:r>
            <a:r>
              <a:rPr lang="en-US" sz="1000" dirty="0" smtClean="0">
                <a:solidFill>
                  <a:srgbClr val="FF0000"/>
                </a:solidFill>
                <a:latin typeface="Consolas" pitchFamily="50"/>
                <a:ea typeface="SimSun" pitchFamily="2"/>
                <a:cs typeface="Consolas" pitchFamily="50"/>
              </a:rPr>
              <a:t>TRANSLIN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or </a:t>
            </a:r>
            <a:r>
              <a:rPr lang="en-US" sz="1000" dirty="0" smtClean="0">
                <a:solidFill>
                  <a:srgbClr val="FF0000"/>
                </a:solidFill>
                <a:latin typeface="Consolas" pitchFamily="50"/>
                <a:ea typeface="SimSun" pitchFamily="2"/>
                <a:cs typeface="Consolas" pitchFamily="50"/>
              </a:rPr>
              <a:t>DUPONT2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(in the case of large displacements, solving on the last deformed shape)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Results are stored in </a:t>
            </a:r>
            <a:r>
              <a:rPr lang="en-US" sz="1000" b="1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ESTIMATION</a:t>
            </a:r>
            <a:endParaRPr lang="en-US" sz="1000" b="1" dirty="0">
              <a:solidFill>
                <a:srgbClr val="00B050"/>
              </a:solidFill>
              <a:latin typeface="Consolas" pitchFamily="50"/>
              <a:ea typeface="SimSun" pitchFamily="2"/>
              <a:cs typeface="Consolas" pitchFamily="50"/>
            </a:endParaRPr>
          </a:p>
        </p:txBody>
      </p:sp>
      <p:sp>
        <p:nvSpPr>
          <p:cNvPr id="91" name="ZoneTexte 90"/>
          <p:cNvSpPr txBox="1">
            <a:spLocks/>
          </p:cNvSpPr>
          <p:nvPr/>
        </p:nvSpPr>
        <p:spPr>
          <a:xfrm>
            <a:off x="4517928" y="2520113"/>
            <a:ext cx="45005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  <a:latin typeface="+mn-lt"/>
              </a:rPr>
              <a:t>User procedure (if asked)</a:t>
            </a:r>
            <a:endParaRPr lang="en-US" sz="1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2" name="ZoneTexte 91"/>
          <p:cNvSpPr txBox="1">
            <a:spLocks/>
          </p:cNvSpPr>
          <p:nvPr/>
        </p:nvSpPr>
        <p:spPr>
          <a:xfrm>
            <a:off x="4517928" y="2936015"/>
            <a:ext cx="4500562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Call to the procedure for mechanical calculation </a:t>
            </a:r>
            <a:r>
              <a:rPr lang="en-US" sz="1000" b="1" dirty="0" smtClean="0">
                <a:solidFill>
                  <a:srgbClr val="FF0000"/>
                </a:solidFill>
                <a:latin typeface="Consolas" pitchFamily="50"/>
                <a:ea typeface="SimSun" pitchFamily="2"/>
                <a:cs typeface="Consolas" pitchFamily="50"/>
              </a:rPr>
              <a:t>UNPAS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Results are stored in </a:t>
            </a:r>
            <a:r>
              <a:rPr lang="en-US" sz="1000" b="1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ESTIMATION</a:t>
            </a:r>
            <a:endParaRPr lang="en-US" sz="1000" b="1" dirty="0">
              <a:solidFill>
                <a:srgbClr val="00B050"/>
              </a:solidFill>
              <a:latin typeface="Consolas" pitchFamily="50"/>
              <a:ea typeface="SimSun" pitchFamily="2"/>
              <a:cs typeface="Consolas" pitchFamily="50"/>
            </a:endParaRPr>
          </a:p>
        </p:txBody>
      </p:sp>
      <p:sp>
        <p:nvSpPr>
          <p:cNvPr id="93" name="ZoneTexte 92"/>
          <p:cNvSpPr txBox="1">
            <a:spLocks/>
          </p:cNvSpPr>
          <p:nvPr/>
        </p:nvSpPr>
        <p:spPr>
          <a:xfrm>
            <a:off x="4517928" y="3482698"/>
            <a:ext cx="45005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70C0"/>
                </a:solidFill>
              </a:rPr>
              <a:t>User procedure (if asked)</a:t>
            </a:r>
          </a:p>
        </p:txBody>
      </p:sp>
      <p:sp>
        <p:nvSpPr>
          <p:cNvPr id="94" name="ZoneTexte 93"/>
          <p:cNvSpPr txBox="1">
            <a:spLocks/>
          </p:cNvSpPr>
          <p:nvPr/>
        </p:nvSpPr>
        <p:spPr>
          <a:xfrm>
            <a:off x="4517928" y="3860663"/>
            <a:ext cx="462607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Test of convergence for thermo-mechanics, to activate with: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TAB1 . CONVERGENCE_MEC_THE = VRAI ;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/>
            </a:r>
            <a:b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</a:b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[MAXI ABS (</a:t>
            </a:r>
            <a:r>
              <a:rPr lang="en-US" sz="1000" dirty="0" err="1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T</a:t>
            </a:r>
            <a:r>
              <a:rPr lang="en-US" sz="1000" baseline="-25000" dirty="0" err="1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i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–T</a:t>
            </a:r>
            <a:r>
              <a:rPr lang="en-US" sz="1000" baseline="-25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i-1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)] / [MAXI ABS </a:t>
            </a:r>
            <a:r>
              <a:rPr lang="en-US" sz="1000" dirty="0" err="1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T</a:t>
            </a:r>
            <a:r>
              <a:rPr lang="en-US" sz="1000" baseline="-25000" dirty="0" err="1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i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] &lt; </a:t>
            </a:r>
            <a:r>
              <a:rPr lang="en-US" sz="1000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CRITERE_COHERENCE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 (10E-2)</a:t>
            </a:r>
            <a:endParaRPr lang="en-US" sz="1000" dirty="0">
              <a:solidFill>
                <a:srgbClr val="0070C0"/>
              </a:solidFill>
              <a:latin typeface="Consolas" pitchFamily="50"/>
              <a:ea typeface="SimSun" pitchFamily="2"/>
              <a:cs typeface="Consolas" pitchFamily="50"/>
            </a:endParaRPr>
          </a:p>
        </p:txBody>
      </p:sp>
      <p:sp>
        <p:nvSpPr>
          <p:cNvPr id="95" name="ZoneTexte 94"/>
          <p:cNvSpPr txBox="1">
            <a:spLocks/>
          </p:cNvSpPr>
          <p:nvPr/>
        </p:nvSpPr>
        <p:spPr>
          <a:xfrm>
            <a:off x="4517928" y="5155825"/>
            <a:ext cx="45005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70C0"/>
                </a:solidFill>
              </a:rPr>
              <a:t>User procedure (if asked</a:t>
            </a:r>
            <a:r>
              <a:rPr lang="fr-FR" sz="1000" i="1" dirty="0" smtClean="0">
                <a:solidFill>
                  <a:srgbClr val="0070C0"/>
                </a:solidFill>
              </a:rPr>
              <a:t>)</a:t>
            </a:r>
            <a:endParaRPr lang="fr-FR" sz="1000" i="1" dirty="0">
              <a:solidFill>
                <a:srgbClr val="0070C0"/>
              </a:solidFill>
            </a:endParaRPr>
          </a:p>
        </p:txBody>
      </p:sp>
      <p:sp>
        <p:nvSpPr>
          <p:cNvPr id="96" name="ZoneTexte 95"/>
          <p:cNvSpPr txBox="1">
            <a:spLocks/>
          </p:cNvSpPr>
          <p:nvPr/>
        </p:nvSpPr>
        <p:spPr>
          <a:xfrm>
            <a:off x="4517928" y="5494615"/>
            <a:ext cx="4500562" cy="553998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0000"/>
                </a:solidFill>
                <a:latin typeface="Consolas" pitchFamily="50"/>
                <a:ea typeface="SimSun" pitchFamily="2"/>
                <a:cs typeface="Consolas" pitchFamily="50"/>
              </a:rPr>
              <a:t>PAS_RESU</a:t>
            </a:r>
            <a:r>
              <a:rPr lang="en-US" sz="1000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: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writing in  </a:t>
            </a:r>
            <a:r>
              <a:rPr lang="en-US" sz="1000" b="1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CONTINUATION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quantities of  </a:t>
            </a:r>
            <a:r>
              <a:rPr lang="en-US" sz="1000" b="1" dirty="0" smtClean="0">
                <a:solidFill>
                  <a:srgbClr val="00B050"/>
                </a:solidFill>
                <a:latin typeface="Consolas" pitchFamily="50"/>
                <a:ea typeface="SimSun" pitchFamily="2"/>
                <a:cs typeface="Consolas" pitchFamily="50"/>
              </a:rPr>
              <a:t>ESTIMATION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 smtClean="0">
                <a:solidFill>
                  <a:srgbClr val="FF0000"/>
                </a:solidFill>
                <a:latin typeface="Consolas" pitchFamily="50"/>
                <a:ea typeface="SimSun" pitchFamily="2"/>
                <a:cs typeface="Consolas" pitchFamily="50"/>
              </a:rPr>
              <a:t>PAS_SAUV</a:t>
            </a:r>
            <a:r>
              <a:rPr lang="en-US" sz="1000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: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writing in 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TAB1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if the time step belongs to  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TEMPS_SAUVE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,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                  call to 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SAUV</a:t>
            </a: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Consolas" pitchFamily="50"/>
              </a:rPr>
              <a:t> if the time step belongs to 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TEMPS_SAUVEGARDE</a:t>
            </a:r>
          </a:p>
        </p:txBody>
      </p:sp>
      <p:cxnSp>
        <p:nvCxnSpPr>
          <p:cNvPr id="97" name="Connecteur droit 96"/>
          <p:cNvCxnSpPr>
            <a:stCxn id="60" idx="3"/>
            <a:endCxn id="89" idx="1"/>
          </p:cNvCxnSpPr>
          <p:nvPr/>
        </p:nvCxnSpPr>
        <p:spPr>
          <a:xfrm flipV="1">
            <a:off x="3714726" y="1189073"/>
            <a:ext cx="803202" cy="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136"/>
          <p:cNvCxnSpPr>
            <a:cxnSpLocks noChangeShapeType="1"/>
            <a:stCxn id="63" idx="3"/>
            <a:endCxn id="90" idx="1"/>
          </p:cNvCxnSpPr>
          <p:nvPr/>
        </p:nvCxnSpPr>
        <p:spPr bwMode="auto">
          <a:xfrm>
            <a:off x="3094038" y="2148389"/>
            <a:ext cx="1423890" cy="4727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99" name="Connecteur droit 98"/>
          <p:cNvCxnSpPr>
            <a:stCxn id="62" idx="3"/>
            <a:endCxn id="91" idx="1"/>
          </p:cNvCxnSpPr>
          <p:nvPr/>
        </p:nvCxnSpPr>
        <p:spPr>
          <a:xfrm flipV="1">
            <a:off x="2695576" y="2643224"/>
            <a:ext cx="1822352" cy="7218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>
            <a:stCxn id="64" idx="3"/>
            <a:endCxn id="92" idx="1"/>
          </p:cNvCxnSpPr>
          <p:nvPr/>
        </p:nvCxnSpPr>
        <p:spPr>
          <a:xfrm>
            <a:off x="3109913" y="3134328"/>
            <a:ext cx="1408015" cy="174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>
            <a:stCxn id="65" idx="3"/>
            <a:endCxn id="93" idx="1"/>
          </p:cNvCxnSpPr>
          <p:nvPr/>
        </p:nvCxnSpPr>
        <p:spPr>
          <a:xfrm flipV="1">
            <a:off x="2676525" y="3605809"/>
            <a:ext cx="1841403" cy="12405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>
            <a:stCxn id="70" idx="3"/>
            <a:endCxn id="94" idx="1"/>
          </p:cNvCxnSpPr>
          <p:nvPr/>
        </p:nvCxnSpPr>
        <p:spPr>
          <a:xfrm>
            <a:off x="3330575" y="4209176"/>
            <a:ext cx="1187353" cy="543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>
            <a:stCxn id="67" idx="3"/>
            <a:endCxn id="95" idx="1"/>
          </p:cNvCxnSpPr>
          <p:nvPr/>
        </p:nvCxnSpPr>
        <p:spPr>
          <a:xfrm flipV="1">
            <a:off x="2581835" y="5278936"/>
            <a:ext cx="1936093" cy="508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55"/>
          <p:cNvCxnSpPr>
            <a:cxnSpLocks noChangeShapeType="1"/>
            <a:stCxn id="68" idx="3"/>
          </p:cNvCxnSpPr>
          <p:nvPr/>
        </p:nvCxnSpPr>
        <p:spPr bwMode="auto">
          <a:xfrm>
            <a:off x="3281082" y="5767911"/>
            <a:ext cx="1236846" cy="0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107" name="Rectangle 106"/>
          <p:cNvSpPr/>
          <p:nvPr/>
        </p:nvSpPr>
        <p:spPr>
          <a:xfrm>
            <a:off x="4517928" y="4670052"/>
            <a:ext cx="3829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Tahoma" pitchFamily="2"/>
              </a:rPr>
              <a:t>Recording of the new state as the initial time step state in </a:t>
            </a:r>
            <a:r>
              <a:rPr lang="en-US" sz="1000" dirty="0" smtClean="0">
                <a:solidFill>
                  <a:srgbClr val="0070C0"/>
                </a:solidFill>
                <a:latin typeface="Consolas" pitchFamily="50"/>
                <a:ea typeface="SimSun" pitchFamily="2"/>
                <a:cs typeface="Consolas" pitchFamily="50"/>
              </a:rPr>
              <a:t>WTABLE</a:t>
            </a:r>
            <a:endParaRPr lang="en-US" sz="1000" dirty="0">
              <a:solidFill>
                <a:srgbClr val="0070C0"/>
              </a:solidFill>
              <a:latin typeface="Consolas" pitchFamily="50"/>
              <a:ea typeface="SimSun" pitchFamily="2"/>
              <a:cs typeface="Consolas" pitchFamily="50"/>
            </a:endParaRPr>
          </a:p>
        </p:txBody>
      </p:sp>
      <p:cxnSp>
        <p:nvCxnSpPr>
          <p:cNvPr id="229" name="Connecteur droit 228"/>
          <p:cNvCxnSpPr>
            <a:stCxn id="66" idx="3"/>
            <a:endCxn id="107" idx="1"/>
          </p:cNvCxnSpPr>
          <p:nvPr/>
        </p:nvCxnSpPr>
        <p:spPr>
          <a:xfrm flipV="1">
            <a:off x="3236259" y="4793163"/>
            <a:ext cx="1281669" cy="6976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-1354038" y="3706726"/>
            <a:ext cx="34821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000" b="1" i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BEXTERN</a:t>
            </a:r>
            <a:endParaRPr lang="fr-FR" sz="1000" b="1" i="1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2" name="Rectangle 51"/>
          <p:cNvSpPr/>
          <p:nvPr/>
        </p:nvSpPr>
        <p:spPr>
          <a:xfrm rot="16200000">
            <a:off x="-955439" y="3052102"/>
            <a:ext cx="34821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000" b="1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BO_BOTH</a:t>
            </a:r>
            <a:endParaRPr lang="fr-FR" sz="1000" b="1" i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Access to PASAPAS data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3642" cy="4968552"/>
          </a:xfrm>
          <a:noFill/>
        </p:spPr>
        <p:txBody>
          <a:bodyPr/>
          <a:lstStyle/>
          <a:p>
            <a:pPr lvl="1"/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</a:t>
            </a:r>
            <a:b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2000" dirty="0" smtClean="0"/>
              <a:t>contains all results calculated/converged by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TRANSNON</a:t>
            </a:r>
            <a:r>
              <a:rPr lang="en-US" sz="2000" dirty="0" smtClean="0">
                <a:cs typeface="Consolas" panose="020B0609020204030204" pitchFamily="49" charset="0"/>
              </a:rPr>
              <a:t> and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UNPAS</a:t>
            </a:r>
            <a:b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 smtClean="0">
                <a:cs typeface="Consolas" panose="020B0609020204030204" pitchFamily="49" charset="0"/>
              </a:rPr>
              <a:t>but not converged for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BO_BOTH </a:t>
            </a:r>
            <a:r>
              <a:rPr lang="en-US" sz="2000" dirty="0" smtClean="0">
                <a:cs typeface="Consolas" panose="020B0609020204030204" pitchFamily="49" charset="0"/>
              </a:rPr>
              <a:t>loop</a:t>
            </a: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'TEMPS'</a:t>
            </a:r>
            <a:endParaRPr lang="en-US" sz="1400" b="1" dirty="0" smtClean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'DEPLACEMENTS'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'CONTRAINTES'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'ESTIMATION'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'TEMPERATURES'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…</a:t>
            </a:r>
          </a:p>
          <a:p>
            <a:pPr lvl="2"/>
            <a:r>
              <a:rPr lang="en-US" sz="1400" b="1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…</a:t>
            </a:r>
            <a:endParaRPr lang="en-US" sz="1400" b="1" dirty="0" smtClean="0">
              <a:cs typeface="Consolas" panose="020B0609020204030204" pitchFamily="49" charset="0"/>
            </a:endParaRP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'CONTINUATION'</a:t>
            </a:r>
            <a:b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2000" dirty="0" smtClean="0"/>
              <a:t>contains converged results (</a:t>
            </a:r>
            <a:r>
              <a:rPr lang="en-US" sz="2000" dirty="0" smtClean="0">
                <a:cs typeface="Consolas" panose="020B0609020204030204" pitchFamily="49" charset="0"/>
              </a:rPr>
              <a:t>for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BO_BOTH </a:t>
            </a:r>
            <a:r>
              <a:rPr lang="en-US" sz="2000" dirty="0">
                <a:cs typeface="Consolas" panose="020B0609020204030204" pitchFamily="49" charset="0"/>
              </a:rPr>
              <a:t>loop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  <a:b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</a:br>
            <a:r>
              <a:rPr lang="en-US" sz="2000" dirty="0" smtClean="0"/>
              <a:t>this index is updated at the </a:t>
            </a:r>
            <a:r>
              <a:rPr lang="en-US" sz="2000" b="1" dirty="0" smtClean="0">
                <a:solidFill>
                  <a:srgbClr val="FF0000"/>
                </a:solidFill>
              </a:rPr>
              <a:t>end of the time-step!!!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ym typeface="Wingdings" pitchFamily="2" charset="2"/>
              </a:rPr>
              <a:t> </a:t>
            </a:r>
            <a:r>
              <a:rPr lang="en-US" sz="2000" dirty="0" smtClean="0"/>
              <a:t>useful for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2000" dirty="0" smtClean="0">
                <a:cs typeface="Consolas" panose="020B0609020204030204" pitchFamily="49" charset="0"/>
              </a:rPr>
              <a:t> restart</a:t>
            </a: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'CONTINUATION'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'TEMPS'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'DEPLACEMENTS'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'CONTRAINTES'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CONTINUATION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'TEMPERATURES'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r>
              <a:rPr lang="en-US" sz="1400" b="1" dirty="0">
                <a:cs typeface="Consolas" panose="020B0609020204030204" pitchFamily="49" charset="0"/>
              </a:rPr>
              <a:t>	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…</a:t>
            </a:r>
          </a:p>
          <a:p>
            <a:pPr lvl="2"/>
            <a:r>
              <a:rPr lang="en-US" sz="1400" b="1" dirty="0">
                <a:latin typeface="Consolas" pitchFamily="49" charset="0"/>
                <a:cs typeface="Consolas" pitchFamily="49" charset="0"/>
              </a:rPr>
              <a:t>	…</a:t>
            </a:r>
            <a:endParaRPr lang="en-US" sz="1400" b="1" dirty="0">
              <a:cs typeface="Consolas" panose="020B0609020204030204" pitchFamily="49" charset="0"/>
            </a:endParaRPr>
          </a:p>
          <a:p>
            <a:pPr lvl="2"/>
            <a:endParaRPr lang="en-US" sz="2000" dirty="0" smtClean="0"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1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Access to PASAPAS data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6560" cy="4968552"/>
          </a:xfrm>
          <a:noFill/>
        </p:spPr>
        <p:txBody>
          <a:bodyPr/>
          <a:lstStyle/>
          <a:p>
            <a:pPr lvl="1"/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en-US" sz="2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'WTABLE'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lvl="1">
              <a:buNone/>
            </a:pPr>
            <a:r>
              <a:rPr lang="en-US" sz="2000" dirty="0" smtClean="0"/>
              <a:t>	Contains all useful variables for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i="1" dirty="0" smtClean="0"/>
              <a:t>chosen options, models, materials and instant loading, intermediate results …)</a:t>
            </a:r>
          </a:p>
          <a:p>
            <a:pPr lvl="1">
              <a:buNone/>
            </a:pPr>
            <a:endParaRPr lang="en-US" sz="2000" i="1" dirty="0" smtClean="0"/>
          </a:p>
          <a:p>
            <a:pPr lvl="1">
              <a:buNone/>
            </a:pPr>
            <a:r>
              <a:rPr lang="en-US" sz="2000" i="1" dirty="0"/>
              <a:t>	</a:t>
            </a:r>
            <a:r>
              <a:rPr lang="en-US" sz="2000" i="1" dirty="0" smtClean="0"/>
              <a:t>Some indexes: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'CHARGEMENT'	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Loading 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on the time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step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'THER_COURANT'	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Value 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of temperature at last iteration (during a time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step)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fr-FR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'BLOCAGES_MECANIQUES'	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Mechanical constraint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matrix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fr-FR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'BLOCAGES_THERMIQUES'	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Thermal constraint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matrix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'FOR'		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Configuration 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at the time step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beginning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'FOR0'		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Initial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Configuration</a:t>
            </a:r>
            <a:endParaRPr lang="en-US" sz="1400" b="1" dirty="0">
              <a:solidFill>
                <a:srgbClr val="00B050"/>
              </a:solidFill>
              <a:latin typeface="Consolas" pitchFamily="49" charset="0"/>
              <a:cs typeface="Consolas" pitchFamily="49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.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'MODELE'</a:t>
            </a:r>
            <a:r>
              <a:rPr lang="en-US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		</a:t>
            </a:r>
            <a:r>
              <a:rPr lang="en-US" sz="1400" i="1" dirty="0" smtClean="0">
                <a:solidFill>
                  <a:srgbClr val="0070C0"/>
                </a:solidFill>
                <a:cs typeface="Consolas" panose="020B0609020204030204" pitchFamily="49" charset="0"/>
              </a:rPr>
              <a:t>Models</a:t>
            </a:r>
            <a:br>
              <a:rPr lang="en-US" sz="1400" i="1" dirty="0" smtClean="0">
                <a:solidFill>
                  <a:srgbClr val="0070C0"/>
                </a:solidFill>
                <a:cs typeface="Consolas" panose="020B0609020204030204" pitchFamily="49" charset="0"/>
              </a:rPr>
            </a:b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WTABLE . 'CARACTERISTIQUES'	</a:t>
            </a:r>
            <a:r>
              <a:rPr lang="en-US" sz="1400" i="1" dirty="0" smtClean="0">
                <a:solidFill>
                  <a:srgbClr val="0070C0"/>
                </a:solidFill>
                <a:cs typeface="Consolas" panose="020B0609020204030204" pitchFamily="49" charset="0"/>
              </a:rPr>
              <a:t>M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aterial properties</a:t>
            </a:r>
            <a:endParaRPr lang="en-US" sz="1400" i="1" dirty="0" smtClean="0">
              <a:solidFill>
                <a:srgbClr val="0070C0"/>
              </a:solidFill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…</a:t>
            </a:r>
            <a:endParaRPr lang="en-US" sz="1400" i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endParaRPr lang="en-US" sz="2000" b="1" dirty="0" smtClean="0"/>
          </a:p>
          <a:p>
            <a:pPr lvl="2"/>
            <a:r>
              <a:rPr lang="en-US" sz="2000" b="1" dirty="0" smtClean="0"/>
              <a:t>For more information, see:</a:t>
            </a:r>
          </a:p>
          <a:p>
            <a:pPr lvl="2"/>
            <a:r>
              <a:rPr lang="en-US" sz="1800" dirty="0" smtClean="0">
                <a:sym typeface="Wingdings" panose="05000000000000000000" pitchFamily="2" charset="2"/>
              </a:rPr>
              <a:t> Comments in procedure </a:t>
            </a:r>
            <a:r>
              <a:rPr lang="en-US" sz="1800" dirty="0">
                <a:latin typeface="Consolas" panose="020B0609020204030204" pitchFamily="49" charset="0"/>
                <a:sym typeface="Wingdings" panose="05000000000000000000" pitchFamily="2" charset="2"/>
              </a:rPr>
              <a:t>PAS_DEFA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900" dirty="0">
                <a:sym typeface="Wingdings" panose="05000000000000000000" pitchFamily="2" charset="2"/>
              </a:rPr>
              <a:t>(</a:t>
            </a:r>
            <a:r>
              <a:rPr lang="en-US" sz="900" dirty="0">
                <a:sym typeface="Wingdings" panose="05000000000000000000" pitchFamily="2" charset="2"/>
                <a:hlinkClick r:id="rId2"/>
              </a:rPr>
              <a:t>http://</a:t>
            </a:r>
            <a:r>
              <a:rPr lang="en-US" sz="900" dirty="0" smtClean="0">
                <a:sym typeface="Wingdings" panose="05000000000000000000" pitchFamily="2" charset="2"/>
                <a:hlinkClick r:id="rId2"/>
              </a:rPr>
              <a:t>www-cast3m.cea.fr/index.php?page=procedures&amp;procedure=pas_defa</a:t>
            </a:r>
            <a:r>
              <a:rPr lang="en-US" sz="900" dirty="0" smtClean="0">
                <a:sym typeface="Wingdings" panose="05000000000000000000" pitchFamily="2" charset="2"/>
              </a:rPr>
              <a:t>)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lvl="2"/>
            <a:r>
              <a:rPr lang="en-US" sz="1800" dirty="0" smtClean="0">
                <a:sym typeface="Wingdings" panose="05000000000000000000" pitchFamily="2" charset="2"/>
              </a:rPr>
              <a:t> T</a:t>
            </a:r>
            <a:r>
              <a:rPr lang="en-US" sz="1800" dirty="0" smtClean="0"/>
              <a:t>he </a:t>
            </a:r>
            <a:r>
              <a:rPr lang="en-US" sz="1800" dirty="0">
                <a:latin typeface="Consolas" panose="020B0609020204030204" pitchFamily="49" charset="0"/>
              </a:rPr>
              <a:t>PASAPAS</a:t>
            </a:r>
            <a:r>
              <a:rPr lang="en-US" sz="1800" dirty="0"/>
              <a:t> </a:t>
            </a:r>
            <a:r>
              <a:rPr lang="en-US" sz="1800" dirty="0" smtClean="0"/>
              <a:t>documentation </a:t>
            </a:r>
            <a:r>
              <a:rPr lang="en-US" sz="900" dirty="0" smtClean="0"/>
              <a:t>(</a:t>
            </a:r>
            <a:r>
              <a:rPr lang="en-US" sz="900" dirty="0" smtClean="0">
                <a:hlinkClick r:id="rId3"/>
              </a:rPr>
              <a:t>http</a:t>
            </a:r>
            <a:r>
              <a:rPr lang="en-US" sz="900" dirty="0">
                <a:hlinkClick r:id="rId3"/>
              </a:rPr>
              <a:t>://www-cast3m.cea.fr/html/Documentation_Cast3M/Pasapas.pdf</a:t>
            </a:r>
            <a:r>
              <a:rPr lang="en-US" sz="900" dirty="0" smtClean="0"/>
              <a:t>)</a:t>
            </a:r>
            <a:endParaRPr lang="en-US" sz="3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8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mechanical equilibrium</a:t>
            </a:r>
            <a:br>
              <a:rPr lang="en-US" dirty="0" smtClean="0"/>
            </a:br>
            <a:r>
              <a:rPr lang="en-US" sz="1800" dirty="0" smtClean="0"/>
              <a:t>the UNPAS procedure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29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on equations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Local equations of the static equilibrium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equilibrium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US" dirty="0" smtClean="0"/>
                  <a:t>	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 smtClean="0"/>
              </a:p>
              <a:p>
                <a:pPr lvl="2" algn="just">
                  <a:lnSpc>
                    <a:spcPct val="100000"/>
                  </a:lnSpc>
                </a:pPr>
                <a:r>
                  <a:rPr lang="en-US" dirty="0" smtClean="0"/>
                  <a:t>prescribed surface forces	</a:t>
                </a:r>
                <a:r>
                  <a:rPr lang="en-US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	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dirty="0"/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prescribed displacements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	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000" b="1" dirty="0" smtClean="0"/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Weak form + FE discretization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15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p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lim>
                      </m:limLow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b="1" dirty="0" smtClean="0"/>
                  <a:t>Vectors of Equivalent nodal forces (N)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en-US" b="1" dirty="0" smtClean="0"/>
                  <a:t>	 </a:t>
                </a:r>
                <a:r>
                  <a:rPr lang="en-US" dirty="0" smtClean="0"/>
                  <a:t>to the prescribed surface forces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lang="en-US" dirty="0" smtClean="0"/>
                  <a:t> (Pa)	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(PRES, FSUR, FORC, …)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US" dirty="0" smtClean="0"/>
                  <a:t>	 to the surface forces in reaction to the prescribed displacements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</m:oMath>
                </a14:m>
                <a:r>
                  <a:rPr lang="en-US" dirty="0" smtClean="0"/>
                  <a:t> (m)	  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(REAC)</a:t>
                </a:r>
                <a:endParaRPr lang="en-US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r>
                  <a:rPr lang="en-US" dirty="0" smtClean="0"/>
                  <a:t>	 to the prescribed volume forces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 (N.m</a:t>
                </a:r>
                <a:r>
                  <a:rPr lang="en-US" baseline="30000" dirty="0" smtClean="0"/>
                  <a:t>-3</a:t>
                </a:r>
                <a:r>
                  <a:rPr lang="en-US" dirty="0" smtClean="0"/>
                  <a:t>)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(CNEQ)</a:t>
                </a:r>
                <a:endParaRPr lang="en-US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to the internal volume forces		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(BSIG)</a:t>
                </a:r>
              </a:p>
              <a:p>
                <a:pPr lvl="2">
                  <a:lnSpc>
                    <a:spcPct val="100000"/>
                  </a:lnSpc>
                </a:pPr>
                <a:endParaRPr lang="en-US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en-US" b="1" dirty="0"/>
                  <a:t>Matrices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b="1" dirty="0"/>
                  <a:t>	 </a:t>
                </a:r>
                <a:r>
                  <a:rPr lang="en-US" dirty="0" smtClean="0"/>
                  <a:t>matrix of shape (interpolation) functions</a:t>
                </a:r>
                <a:endParaRPr lang="en-US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matrix of derivatives </a:t>
                </a:r>
                <a:r>
                  <a:rPr lang="en-US" dirty="0"/>
                  <a:t>of </a:t>
                </a:r>
                <a:r>
                  <a:rPr lang="en-US" dirty="0" smtClean="0"/>
                  <a:t>shape functions</a:t>
                </a: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 b="-41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18</a:t>
            </a:fld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32" y="1099897"/>
            <a:ext cx="1709115" cy="13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Imbalance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Imbalance = measure of deviation of equilibrium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p>
                          </m:sSup>
                        </m:lim>
                      </m:limLow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p>
                        </m:lim>
                      </m:limLow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The balance is obtained when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𝑟𝑒𝑓</m:t>
                          </m:r>
                        </m:sup>
                      </m:sSup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/>
                  <a:t>norm of the imbalance vector, for instance infinity norm</a:t>
                </a: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/>
                  <a:t>computational precision (given by user)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/>
                  <a:t>reference force for the studied problem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smtClean="0"/>
              <a:t>Introduction to Cast3M and reminders on </a:t>
            </a:r>
            <a:r>
              <a:rPr lang="en-US" sz="2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 </a:t>
            </a:r>
            <a:r>
              <a:rPr lang="en-US" sz="2400" b="1" dirty="0" smtClean="0"/>
              <a:t>operation</a:t>
            </a:r>
            <a:endParaRPr lang="en-US" sz="24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dirty="0" smtClean="0">
                <a:solidFill>
                  <a:srgbClr val="0070C0"/>
                </a:solidFill>
              </a:rPr>
              <a:t>Finding the mechanical equilibrium: </a:t>
            </a:r>
            <a:r>
              <a:rPr lang="en-US" sz="2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UNPAS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en-US" sz="2400" dirty="0" smtClean="0">
                <a:solidFill>
                  <a:srgbClr val="0070C0"/>
                </a:solidFill>
              </a:rPr>
              <a:t>Exercise 1: following load</a:t>
            </a: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en-US" sz="2400" dirty="0" smtClean="0">
                <a:solidFill>
                  <a:srgbClr val="0070C0"/>
                </a:solidFill>
              </a:rPr>
              <a:t>Exercise 2: failure by elements removal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>
              <a:solidFill>
                <a:srgbClr val="00B050"/>
              </a:solidFill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>
              <a:solidFill>
                <a:srgbClr val="00B050"/>
              </a:solidFill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dirty="0" smtClean="0">
                <a:solidFill>
                  <a:srgbClr val="00B050"/>
                </a:solidFill>
              </a:rPr>
              <a:t>Finding the thermal equilibrium: </a:t>
            </a:r>
            <a:r>
              <a:rPr lang="en-US" sz="24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TRANSNON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en-US" sz="2400" dirty="0" smtClean="0">
                <a:solidFill>
                  <a:srgbClr val="00B050"/>
                </a:solidFill>
              </a:rPr>
              <a:t>Exercise 3: variable heat source</a:t>
            </a: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endParaRPr lang="en-US" sz="2400" dirty="0" smtClean="0">
              <a:solidFill>
                <a:srgbClr val="00B050"/>
              </a:solidFill>
            </a:endParaRPr>
          </a:p>
          <a:p>
            <a:pPr marL="719138" lvl="1" indent="-360363">
              <a:lnSpc>
                <a:spcPts val="2000"/>
              </a:lnSpc>
              <a:buFont typeface="Wingdings" pitchFamily="2" charset="2"/>
              <a:buChar char="§"/>
              <a:tabLst/>
            </a:pPr>
            <a:r>
              <a:rPr lang="en-US" sz="2400" dirty="0" smtClean="0">
                <a:solidFill>
                  <a:srgbClr val="0070C0"/>
                </a:solidFill>
              </a:rPr>
              <a:t>Exercise 4: </a:t>
            </a:r>
            <a:r>
              <a:rPr lang="en-US" sz="2400" dirty="0" smtClean="0">
                <a:solidFill>
                  <a:srgbClr val="00B050"/>
                </a:solidFill>
              </a:rPr>
              <a:t>thermo-</a:t>
            </a:r>
            <a:r>
              <a:rPr lang="en-US" sz="2400" dirty="0" smtClean="0">
                <a:solidFill>
                  <a:srgbClr val="0070C0"/>
                </a:solidFill>
              </a:rPr>
              <a:t>mechanical contact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linear behavior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Introduction of the linear elastic stiffness matrix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en-US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 algn="ctr">
                  <a:lnSpc>
                    <a:spcPct val="100000"/>
                  </a:lnSpc>
                </a:pPr>
                <a:r>
                  <a:rPr lang="en-US" sz="200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Equilibrium can be re written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</m:oMath>
                  </m:oMathPara>
                </a14:m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𝑙𝑖𝑛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lim>
                      </m:limLow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</m:sup>
                      </m:sSup>
                    </m:oMath>
                  </m:oMathPara>
                </a14:m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nodal displacements	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linear strains (« small » strains)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𝑙𝑖𝑛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(EPSI)</a:t>
                </a: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complementary non linear stresses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Hooke matrix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(ELAS)</a:t>
                </a: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	 e</a:t>
                </a:r>
                <a:r>
                  <a:rPr lang="en-US" dirty="0" smtClean="0"/>
                  <a:t>lastic stiffness matrix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(RIGI)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 b="-34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8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prescribed displacements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Boundary condition matrix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</m:oMath>
                </a14:m>
                <a:r>
                  <a:rPr lang="en-US" sz="2000" dirty="0" smtClean="0"/>
                  <a:t>   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lvl="2"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Lagrange Multipliers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For a lin. system without prescribed displacements: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We add new unknowns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with</a:t>
                </a:r>
                <a:r>
                  <a:rPr lang="en-US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Equilibrium is now written:</a:t>
                </a:r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18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e>
                                        <m:sSup>
                                          <m:sSupPr>
                                            <m:ctrlPr>
                                              <a:rPr lang="en-US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e>
                                        <m:r>
                                          <a:rPr lang="en-US" sz="18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p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𝑛𝑙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boundary condition matrix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(BLOQ, RELA)</a:t>
                </a: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prescribed nodal displacements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(DEPI</a:t>
                </a:r>
                <a:r>
                  <a:rPr lang="en-US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)</a:t>
                </a: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/>
                  <a:t>Lagrange multipliers</a:t>
                </a: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 b="-96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40787" y="4445315"/>
            <a:ext cx="3924606" cy="1070345"/>
          </a:xfrm>
          <a:prstGeom prst="rect">
            <a:avLst/>
          </a:prstGeom>
          <a:solidFill>
            <a:srgbClr val="FEC7D0">
              <a:alpha val="25098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61163" y="4462839"/>
                <a:ext cx="2085384" cy="1015663"/>
              </a:xfrm>
              <a:prstGeom prst="rect">
                <a:avLst/>
              </a:prstGeom>
              <a:solidFill>
                <a:srgbClr val="00B050">
                  <a:alpha val="25098"/>
                </a:srgbClr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/>
                  <a:t>depends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sz="1600" dirty="0" smtClean="0"/>
                  <a:t> !!</a:t>
                </a:r>
              </a:p>
              <a:p>
                <a:pPr algn="just"/>
                <a:r>
                  <a:rPr lang="en-US" sz="1100" dirty="0" smtClean="0"/>
                  <a:t>non linear behavior,</a:t>
                </a:r>
              </a:p>
              <a:p>
                <a:pPr algn="just"/>
                <a:r>
                  <a:rPr lang="en-US" sz="1100" dirty="0" smtClean="0"/>
                  <a:t>large displacements,</a:t>
                </a:r>
              </a:p>
              <a:p>
                <a:pPr algn="just"/>
                <a:r>
                  <a:rPr lang="en-US" sz="1100" dirty="0" smtClean="0"/>
                  <a:t>following forces,</a:t>
                </a:r>
              </a:p>
              <a:p>
                <a:pPr algn="just"/>
                <a:r>
                  <a:rPr lang="en-US" sz="1100" dirty="0" smtClean="0"/>
                  <a:t>…</a:t>
                </a:r>
                <a:endParaRPr lang="en-US" sz="11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163" y="4462839"/>
                <a:ext cx="2085384" cy="1015663"/>
              </a:xfrm>
              <a:prstGeom prst="rect">
                <a:avLst/>
              </a:prstGeom>
              <a:blipFill>
                <a:blip r:embed="rId3"/>
                <a:stretch>
                  <a:fillRect l="-1453" t="-1183" b="-236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418394" y="4606532"/>
            <a:ext cx="286956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944650" y="4606532"/>
            <a:ext cx="286956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840000" y="4608911"/>
            <a:ext cx="472694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14975" y="4608911"/>
            <a:ext cx="302418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888456" y="4606532"/>
            <a:ext cx="197562" cy="276224"/>
          </a:xfrm>
          <a:prstGeom prst="rect">
            <a:avLst/>
          </a:pr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3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decomposition (1/2)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Computation on a time step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𝒕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/>
                  </a:rPr>
                  <a:t> 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𝒕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itchFamily="18" charset="2"/>
                          </a:rPr>
                          <m:t>𝟏</m:t>
                        </m:r>
                      </m:sub>
                    </m:sSub>
                  </m:oMath>
                </a14:m>
                <a:endParaRPr lang="en-US" sz="2000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rgbClr val="00B050"/>
                    </a:solidFill>
                    <a:cs typeface="Arial" panose="020B0604020202020204" pitchFamily="34" charset="0"/>
                    <a:sym typeface="Symbol" pitchFamily="18" charset="2"/>
                  </a:rPr>
                  <a:t> known state	beginning of time step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>
                    <a:solidFill>
                      <a:srgbClr val="FF0000"/>
                    </a:solidFill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cs typeface="Arial" panose="020B0604020202020204" pitchFamily="34" charset="0"/>
                    <a:sym typeface="Symbol" pitchFamily="18" charset="2"/>
                  </a:rPr>
                  <a:t>unknown state	end of time step</a:t>
                </a:r>
              </a:p>
              <a:p>
                <a:pPr lvl="2">
                  <a:lnSpc>
                    <a:spcPct val="100000"/>
                  </a:lnSpc>
                </a:pPr>
                <a:endParaRPr lang="en-US" dirty="0">
                  <a:solidFill>
                    <a:srgbClr val="FF0000"/>
                  </a:solidFill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 smtClean="0">
                  <a:solidFill>
                    <a:srgbClr val="FF0000"/>
                  </a:solidFill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Incremental decomposition of nodal displacements</a:t>
                </a:r>
              </a:p>
              <a:p>
                <a:pPr lvl="2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/>
                  </a:rPr>
                  <a:t>     and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endParaRPr lang="en-US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>
                    <a:ea typeface="Cambria Math" panose="02040503050406030204" pitchFamily="18" charset="0"/>
                  </a:rPr>
                  <a:t>and so</a:t>
                </a:r>
              </a:p>
              <a:p>
                <a:pPr lvl="2"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en-US" dirty="0" smtClean="0">
                  <a:ea typeface="Cambria Math"/>
                </a:endParaRPr>
              </a:p>
              <a:p>
                <a:pPr lvl="2"/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/>
                  </a:rPr>
                  <a:t>       estimation of displacement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ea typeface="Cambria Math"/>
                  </a:rPr>
                  <a:t> at iteration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/>
                  </a:rPr>
                  <a:t>     estimation of displacement increment at iteration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dirty="0">
                    <a:ea typeface="Cambria Math"/>
                  </a:rPr>
                  <a:t>  </a:t>
                </a:r>
                <a:r>
                  <a:rPr lang="en-US" dirty="0" smtClean="0">
                    <a:ea typeface="Cambria Math"/>
                  </a:rPr>
                  <a:t>correction of displacement increment at iteration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000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 smtClean="0"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 smtClean="0">
                  <a:ea typeface="Cambria Math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Incremental decomposition of boundary conditions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ea typeface="Cambria Math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ea typeface="Cambria Math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96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decomposition </a:t>
            </a:r>
            <a:r>
              <a:rPr lang="en-US" dirty="0" smtClean="0"/>
              <a:t>(2/2)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Incremental decomposition of equilibrium</a:t>
                </a: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𝑛𝑙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𝑛𝑙</m:t>
                                      </m:r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lim>
                      </m:limLow>
                    </m:oMath>
                  </m:oMathPara>
                </a14:m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lim>
                      </m:limLow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sz="2000" dirty="0" smtClean="0">
                  <a:ea typeface="Cambria Math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Equilibrium is finally written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e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ea typeface="Cambria Math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150669" y="4411066"/>
            <a:ext cx="4904842" cy="1294790"/>
          </a:xfrm>
          <a:prstGeom prst="rect">
            <a:avLst/>
          </a:prstGeom>
          <a:solidFill>
            <a:srgbClr val="FEC7D0">
              <a:alpha val="25098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0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Imbalance minimization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Simple algorithm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initializations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		reaction forces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(REAC)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	convergence norm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(MAXI 'ABS')</a:t>
                </a: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first imbalance (residual)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(BSIG)</a:t>
                </a: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US" b="1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US" b="1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While: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</m:d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p>
                        </m:sSubSup>
                      </m:e>
                    </m:d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𝒓𝒆𝒇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endParaRPr lang="en-US" b="1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			resolution </a:t>
                </a:r>
                <a:r>
                  <a:rPr lang="en-US" dirty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RESO)</a:t>
                </a: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					</a:t>
                </a:r>
                <a:r>
                  <a:rPr lang="en-US" dirty="0" err="1" smtClean="0">
                    <a:ea typeface="Cambria Math" panose="02040503050406030204" pitchFamily="18" charset="0"/>
                  </a:rPr>
                  <a:t>estim</a:t>
                </a:r>
                <a:r>
                  <a:rPr lang="en-US" dirty="0" smtClean="0">
                    <a:ea typeface="Cambria Math" panose="02040503050406030204" pitchFamily="18" charset="0"/>
                  </a:rPr>
                  <a:t>. displacements</a:t>
                </a: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							</a:t>
                </a:r>
                <a:r>
                  <a:rPr lang="en-US" dirty="0" err="1" smtClean="0">
                    <a:ea typeface="Cambria Math" panose="02040503050406030204" pitchFamily="18" charset="0"/>
                  </a:rPr>
                  <a:t>estim</a:t>
                </a:r>
                <a:r>
                  <a:rPr lang="en-US" dirty="0" smtClean="0">
                    <a:ea typeface="Cambria Math" panose="02040503050406030204" pitchFamily="18" charset="0"/>
                  </a:rPr>
                  <a:t>. strains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(EPSI)</a:t>
                </a: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:r>
                  <a:rPr lang="en-US" dirty="0" smtClean="0">
                    <a:ea typeface="Cambria Math" panose="02040503050406030204" pitchFamily="18" charset="0"/>
                  </a:rPr>
                  <a:t>				</a:t>
                </a:r>
                <a:r>
                  <a:rPr lang="en-US" dirty="0" err="1" smtClean="0">
                    <a:ea typeface="Cambria Math" panose="02040503050406030204" pitchFamily="18" charset="0"/>
                  </a:rPr>
                  <a:t>estim</a:t>
                </a:r>
                <a:r>
                  <a:rPr lang="en-US" dirty="0">
                    <a:ea typeface="Cambria Math" panose="02040503050406030204" pitchFamily="18" charset="0"/>
                  </a:rPr>
                  <a:t>. </a:t>
                </a:r>
                <a:r>
                  <a:rPr lang="en-US" dirty="0" smtClean="0">
                    <a:ea typeface="Cambria Math" panose="02040503050406030204" pitchFamily="18" charset="0"/>
                  </a:rPr>
                  <a:t>stresses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(COMP)</a:t>
                </a: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		</a:t>
                </a:r>
                <a:r>
                  <a:rPr lang="en-US" dirty="0" smtClean="0">
                    <a:ea typeface="Cambria Math" panose="02040503050406030204" pitchFamily="18" charset="0"/>
                  </a:rPr>
                  <a:t>				</a:t>
                </a:r>
                <a:r>
                  <a:rPr lang="en-US" dirty="0" err="1" smtClean="0">
                    <a:ea typeface="Cambria Math" panose="02040503050406030204" pitchFamily="18" charset="0"/>
                  </a:rPr>
                  <a:t>estim</a:t>
                </a:r>
                <a:r>
                  <a:rPr lang="en-US" dirty="0" smtClean="0">
                    <a:ea typeface="Cambria Math" panose="02040503050406030204" pitchFamily="18" charset="0"/>
                  </a:rPr>
                  <a:t>. reaction forces </a:t>
                </a:r>
                <a:r>
                  <a:rPr lang="en-US" dirty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(REAC)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new </a:t>
                </a:r>
                <a:r>
                  <a:rPr lang="en-US" dirty="0">
                    <a:ea typeface="Cambria Math" panose="02040503050406030204" pitchFamily="18" charset="0"/>
                  </a:rPr>
                  <a:t>imbalance (</a:t>
                </a:r>
                <a:r>
                  <a:rPr lang="en-US" dirty="0" smtClean="0">
                    <a:ea typeface="Cambria Math" panose="02040503050406030204" pitchFamily="18" charset="0"/>
                  </a:rPr>
                  <a:t>residual) 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  <a:ea typeface="Cambria Math" panose="02040503050406030204" pitchFamily="18" charset="0"/>
                  </a:rPr>
                  <a:t>(BSIG)</a:t>
                </a: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36036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End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4968552"/>
              </a:xfrm>
              <a:blipFill>
                <a:blip r:embed="rId2"/>
                <a:stretch>
                  <a:fillRect l="-1444" t="-2577" b="-106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72" y="3217515"/>
            <a:ext cx="2215055" cy="13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UNPAS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25</a:t>
            </a:fld>
            <a:endParaRPr lang="fr-FR" dirty="0"/>
          </a:p>
        </p:txBody>
      </p:sp>
      <p:sp>
        <p:nvSpPr>
          <p:cNvPr id="44" name="ZoneTexte 43"/>
          <p:cNvSpPr txBox="1">
            <a:spLocks/>
          </p:cNvSpPr>
          <p:nvPr/>
        </p:nvSpPr>
        <p:spPr>
          <a:xfrm>
            <a:off x="1358344" y="1030833"/>
            <a:ext cx="23749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 smtClean="0"/>
              <a:t>Initializations, </a:t>
            </a:r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endParaRPr lang="en-US" sz="1000" b="1" dirty="0">
              <a:solidFill>
                <a:schemeClr val="accent1">
                  <a:lumMod val="60000"/>
                  <a:lumOff val="4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5" name="ZoneTexte 44"/>
          <p:cNvSpPr txBox="1">
            <a:spLocks/>
          </p:cNvSpPr>
          <p:nvPr/>
        </p:nvSpPr>
        <p:spPr>
          <a:xfrm>
            <a:off x="1575832" y="1463352"/>
            <a:ext cx="1939925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 smtClean="0"/>
              <a:t>1</a:t>
            </a:r>
            <a:r>
              <a:rPr lang="en-US" sz="1000" b="1" baseline="30000" dirty="0" smtClean="0"/>
              <a:t>st</a:t>
            </a:r>
            <a:r>
              <a:rPr lang="en-US" sz="1000" b="1" dirty="0" smtClean="0"/>
              <a:t> imbalance evaluation</a:t>
            </a:r>
            <a:endParaRPr lang="en-US" sz="1000" b="1" dirty="0"/>
          </a:p>
        </p:txBody>
      </p:sp>
      <p:sp>
        <p:nvSpPr>
          <p:cNvPr id="47" name="ZoneTexte 46"/>
          <p:cNvSpPr txBox="1">
            <a:spLocks/>
          </p:cNvSpPr>
          <p:nvPr/>
        </p:nvSpPr>
        <p:spPr>
          <a:xfrm>
            <a:off x="1466739" y="1952577"/>
            <a:ext cx="215811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 smtClean="0"/>
              <a:t>1</a:t>
            </a:r>
            <a:r>
              <a:rPr lang="fr-FR" sz="1000" b="1" baseline="30000" dirty="0" smtClean="0"/>
              <a:t>st</a:t>
            </a:r>
            <a:r>
              <a:rPr lang="fr-FR" sz="1000" b="1" dirty="0" smtClean="0"/>
              <a:t> </a:t>
            </a:r>
            <a:r>
              <a:rPr lang="fr-FR" sz="1000" b="1" dirty="0" smtClean="0">
                <a:latin typeface="Consolas" pitchFamily="49" charset="0"/>
                <a:cs typeface="Consolas" pitchFamily="49" charset="0"/>
              </a:rPr>
              <a:t>RESO</a:t>
            </a:r>
            <a:br>
              <a:rPr lang="fr-FR" sz="1000" b="1" dirty="0" smtClean="0">
                <a:latin typeface="Consolas" pitchFamily="49" charset="0"/>
                <a:cs typeface="Consolas" pitchFamily="49" charset="0"/>
              </a:rPr>
            </a:br>
            <a:r>
              <a:rPr lang="fr-FR" sz="1000" b="1" dirty="0" smtClean="0">
                <a:cs typeface="Consolas" pitchFamily="49" charset="0"/>
              </a:rPr>
              <a:t>and magnitude of convergence</a:t>
            </a:r>
            <a:endParaRPr lang="fr-FR" sz="1000" b="1" dirty="0">
              <a:cs typeface="Consolas" pitchFamily="49" charset="0"/>
            </a:endParaRPr>
          </a:p>
        </p:txBody>
      </p:sp>
      <p:sp>
        <p:nvSpPr>
          <p:cNvPr id="48" name="ZoneTexte 23"/>
          <p:cNvSpPr txBox="1">
            <a:spLocks/>
          </p:cNvSpPr>
          <p:nvPr/>
        </p:nvSpPr>
        <p:spPr bwMode="auto">
          <a:xfrm>
            <a:off x="2277189" y="3122078"/>
            <a:ext cx="537210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RESO</a:t>
            </a:r>
          </a:p>
        </p:txBody>
      </p:sp>
      <p:sp>
        <p:nvSpPr>
          <p:cNvPr id="49" name="ZoneTexte 48"/>
          <p:cNvSpPr txBox="1">
            <a:spLocks/>
          </p:cNvSpPr>
          <p:nvPr/>
        </p:nvSpPr>
        <p:spPr>
          <a:xfrm>
            <a:off x="1485492" y="3613346"/>
            <a:ext cx="2139357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</a:rPr>
              <a:t>Integration of the behavioral law</a:t>
            </a:r>
            <a:br>
              <a:rPr lang="en-US" sz="1000" b="1" dirty="0" smtClean="0">
                <a:solidFill>
                  <a:srgbClr val="FF0000"/>
                </a:solidFill>
              </a:rPr>
            </a:br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endParaRPr lang="en-US" sz="1000" b="1" dirty="0">
              <a:solidFill>
                <a:schemeClr val="accent1">
                  <a:lumMod val="60000"/>
                  <a:lumOff val="4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0" name="ZoneTexte 49"/>
          <p:cNvSpPr txBox="1">
            <a:spLocks/>
          </p:cNvSpPr>
          <p:nvPr/>
        </p:nvSpPr>
        <p:spPr>
          <a:xfrm>
            <a:off x="1651555" y="4215387"/>
            <a:ext cx="1788478" cy="2462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</a:rPr>
              <a:t>New imbalance evaluation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51" name="Connecteur droit 32"/>
          <p:cNvCxnSpPr>
            <a:cxnSpLocks noChangeShapeType="1"/>
            <a:stCxn id="44" idx="2"/>
            <a:endCxn id="45" idx="0"/>
          </p:cNvCxnSpPr>
          <p:nvPr/>
        </p:nvCxnSpPr>
        <p:spPr bwMode="auto">
          <a:xfrm>
            <a:off x="2545794" y="1277054"/>
            <a:ext cx="1" cy="18629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2" name="Connecteur droit 33"/>
          <p:cNvCxnSpPr>
            <a:cxnSpLocks noChangeShapeType="1"/>
            <a:stCxn id="45" idx="2"/>
            <a:endCxn id="47" idx="0"/>
          </p:cNvCxnSpPr>
          <p:nvPr/>
        </p:nvCxnSpPr>
        <p:spPr bwMode="auto">
          <a:xfrm flipH="1">
            <a:off x="2545794" y="1709573"/>
            <a:ext cx="1" cy="243004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5" name="Connecteur droit 45"/>
          <p:cNvCxnSpPr>
            <a:cxnSpLocks noChangeShapeType="1"/>
            <a:stCxn id="48" idx="2"/>
            <a:endCxn id="49" idx="0"/>
          </p:cNvCxnSpPr>
          <p:nvPr/>
        </p:nvCxnSpPr>
        <p:spPr bwMode="auto">
          <a:xfrm>
            <a:off x="2545794" y="3368299"/>
            <a:ext cx="9377" cy="24504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6" name="Connecteur droit 54"/>
          <p:cNvCxnSpPr>
            <a:cxnSpLocks noChangeShapeType="1"/>
            <a:stCxn id="49" idx="2"/>
            <a:endCxn id="50" idx="0"/>
          </p:cNvCxnSpPr>
          <p:nvPr/>
        </p:nvCxnSpPr>
        <p:spPr bwMode="auto">
          <a:xfrm flipH="1">
            <a:off x="2545794" y="4013456"/>
            <a:ext cx="9377" cy="201931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7" name="Connecteur droit 57"/>
          <p:cNvCxnSpPr>
            <a:cxnSpLocks noChangeShapeType="1"/>
            <a:stCxn id="50" idx="2"/>
            <a:endCxn id="75" idx="0"/>
          </p:cNvCxnSpPr>
          <p:nvPr/>
        </p:nvCxnSpPr>
        <p:spPr bwMode="auto">
          <a:xfrm flipH="1">
            <a:off x="2541259" y="4461608"/>
            <a:ext cx="4535" cy="16474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9" name="Connecteur en angle 70"/>
          <p:cNvCxnSpPr>
            <a:cxnSpLocks noChangeShapeType="1"/>
            <a:stCxn id="260" idx="1"/>
            <a:endCxn id="44" idx="1"/>
          </p:cNvCxnSpPr>
          <p:nvPr/>
        </p:nvCxnSpPr>
        <p:spPr bwMode="auto">
          <a:xfrm rot="10800000">
            <a:off x="1358344" y="1153944"/>
            <a:ext cx="51790" cy="5406106"/>
          </a:xfrm>
          <a:prstGeom prst="bentConnector3">
            <a:avLst>
              <a:gd name="adj1" fmla="val 1451889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60" name="Rectangle 79"/>
          <p:cNvSpPr>
            <a:spLocks noChangeArrowheads="1"/>
          </p:cNvSpPr>
          <p:nvPr/>
        </p:nvSpPr>
        <p:spPr bwMode="auto">
          <a:xfrm>
            <a:off x="879176" y="5326847"/>
            <a:ext cx="3417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</a:rPr>
              <a:t>no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61" name="Rectangle 80"/>
          <p:cNvSpPr>
            <a:spLocks noChangeArrowheads="1"/>
          </p:cNvSpPr>
          <p:nvPr/>
        </p:nvSpPr>
        <p:spPr bwMode="auto">
          <a:xfrm>
            <a:off x="2192457" y="5752035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 smtClean="0">
                <a:solidFill>
                  <a:srgbClr val="FF0000"/>
                </a:solidFill>
              </a:rPr>
              <a:t>yes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84"/>
              <p:cNvSpPr txBox="1">
                <a:spLocks/>
              </p:cNvSpPr>
              <p:nvPr/>
            </p:nvSpPr>
            <p:spPr bwMode="auto">
              <a:xfrm>
                <a:off x="4427538" y="954548"/>
                <a:ext cx="4716462" cy="40011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000" i="1" dirty="0" smtClean="0">
                    <a:solidFill>
                      <a:srgbClr val="0070C0"/>
                    </a:solidFill>
                  </a:rPr>
                  <a:t>Acquisition of options, materials updating, WTABLE, …</a:t>
                </a:r>
              </a:p>
              <a:p>
                <a:r>
                  <a:rPr lang="en-US" sz="1000" i="1" dirty="0" smtClean="0">
                    <a:solidFill>
                      <a:srgbClr val="0070C0"/>
                    </a:solidFill>
                  </a:rPr>
                  <a:t>Stiffness matrix calculation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, external prescribed forces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p>
                    </m:sSup>
                  </m:oMath>
                </a14:m>
                <a:endParaRPr lang="en-US" sz="1000" i="1" baseline="30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2" name="ZoneTexte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538" y="954548"/>
                <a:ext cx="4716462" cy="400110"/>
              </a:xfrm>
              <a:prstGeom prst="rect">
                <a:avLst/>
              </a:prstGeom>
              <a:blipFill>
                <a:blip r:embed="rId2"/>
                <a:stretch>
                  <a:fillRect t="-1538" b="-6154"/>
                </a:stretch>
              </a:blipFill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>
                <a:spLocks/>
              </p:cNvSpPr>
              <p:nvPr/>
            </p:nvSpPr>
            <p:spPr>
              <a:xfrm>
                <a:off x="4427538" y="1875633"/>
                <a:ext cx="4716462" cy="58144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Displacement increment on the step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endParaRPr lang="en-US" sz="1000" b="1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000" dirty="0" smtClean="0">
                    <a:solidFill>
                      <a:srgbClr val="0070C0"/>
                    </a:solidFill>
                  </a:rPr>
                  <a:t> (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RESO</a:t>
                </a:r>
                <a:r>
                  <a:rPr lang="en-US" sz="1000" dirty="0">
                    <a:solidFill>
                      <a:srgbClr val="0070C0"/>
                    </a:solidFill>
                  </a:rPr>
                  <a:t>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operator)</a:t>
                </a:r>
                <a:endParaRPr lang="en-US" sz="1000" baseline="-25000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en-US" sz="1000" i="1" dirty="0">
                    <a:solidFill>
                      <a:srgbClr val="0070C0"/>
                    </a:solidFill>
                  </a:rPr>
                  <a:t>C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>onvergence norm: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p>
                    </m:s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measure the step, along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bSup>
                  </m:oMath>
                </a14:m>
                <a:endParaRPr lang="en-US" sz="1000" i="1" dirty="0" smtClean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1875633"/>
                <a:ext cx="4716462" cy="581441"/>
              </a:xfrm>
              <a:prstGeom prst="rect">
                <a:avLst/>
              </a:prstGeom>
              <a:blipFill>
                <a:blip r:embed="rId3"/>
                <a:stretch>
                  <a:fillRect b="-4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/>
              <p:cNvSpPr txBox="1">
                <a:spLocks/>
              </p:cNvSpPr>
              <p:nvPr/>
            </p:nvSpPr>
            <p:spPr>
              <a:xfrm>
                <a:off x="4427538" y="2971757"/>
                <a:ext cx="4716462" cy="5731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l-GR" sz="1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fr-FR" sz="1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correction of the </a:t>
                </a:r>
                <a:r>
                  <a:rPr lang="en-US" sz="1000" i="1" dirty="0" err="1" smtClean="0">
                    <a:solidFill>
                      <a:srgbClr val="0070C0"/>
                    </a:solidFill>
                  </a:rPr>
                  <a:t>displ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>. increment on the step </a:t>
                </a:r>
                <a:br>
                  <a:rPr lang="en-US" sz="1000" i="1" dirty="0" smtClean="0">
                    <a:solidFill>
                      <a:srgbClr val="0070C0"/>
                    </a:solidFill>
                  </a:rPr>
                </a:br>
                <a:r>
                  <a:rPr lang="en-US" sz="1000" i="1" dirty="0" smtClean="0">
                    <a:solidFill>
                      <a:srgbClr val="0070C0"/>
                    </a:solidFill>
                  </a:rPr>
                  <a:t>	</a:t>
                </a:r>
                <a:r>
                  <a:rPr lang="en-US" sz="1000" i="1" dirty="0">
                    <a:solidFill>
                      <a:srgbClr val="0070C0"/>
                    </a:solidFill>
                  </a:rPr>
                  <a:t> 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>                       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RESO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operator)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l-G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       displacement increment on the step</a:t>
                </a:r>
                <a:r>
                  <a:rPr lang="fr-FR" sz="10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000" dirty="0"/>
                  <a:t>(</a:t>
                </a:r>
                <a:r>
                  <a:rPr lang="fr-FR" sz="10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ZDEPT</a:t>
                </a:r>
                <a:r>
                  <a:rPr lang="fr-FR" sz="1000" dirty="0"/>
                  <a:t>)</a:t>
                </a:r>
                <a:endParaRPr lang="en-US" sz="1000" i="1" dirty="0" smtClean="0"/>
              </a:p>
            </p:txBody>
          </p:sp>
        </mc:Choice>
        <mc:Fallback xmlns="">
          <p:sp>
            <p:nvSpPr>
              <p:cNvPr id="65" name="ZoneText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2971757"/>
                <a:ext cx="4716462" cy="573170"/>
              </a:xfrm>
              <a:prstGeom prst="rect">
                <a:avLst/>
              </a:prstGeom>
              <a:blipFill>
                <a:blip r:embed="rId4"/>
                <a:stretch>
                  <a:fillRect b="-42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ZoneTexte 65"/>
          <p:cNvSpPr txBox="1">
            <a:spLocks/>
          </p:cNvSpPr>
          <p:nvPr/>
        </p:nvSpPr>
        <p:spPr>
          <a:xfrm>
            <a:off x="4427538" y="4673600"/>
            <a:ext cx="471646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</a:rPr>
              <a:t>Magnitude of the imbalance &lt; criterion </a:t>
            </a:r>
            <a:r>
              <a:rPr lang="en-US" sz="1000" dirty="0" smtClean="0">
                <a:solidFill>
                  <a:srgbClr val="0070C0"/>
                </a:solidFill>
              </a:rPr>
              <a:t>(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PRECISION</a:t>
            </a:r>
            <a:r>
              <a:rPr lang="en-US" sz="1000" i="1" dirty="0" smtClean="0">
                <a:solidFill>
                  <a:srgbClr val="0070C0"/>
                </a:solidFill>
              </a:rPr>
              <a:t>,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FTOL</a:t>
            </a:r>
            <a:r>
              <a:rPr lang="en-US" sz="1000" i="1" dirty="0" smtClean="0">
                <a:solidFill>
                  <a:srgbClr val="0070C0"/>
                </a:solidFill>
              </a:rPr>
              <a:t>,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MTOL</a:t>
            </a:r>
            <a:r>
              <a:rPr lang="en-US" sz="1000" dirty="0" smtClean="0">
                <a:solidFill>
                  <a:srgbClr val="0070C0"/>
                </a:solidFill>
              </a:rPr>
              <a:t>) ??</a:t>
            </a:r>
          </a:p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</a:rPr>
              <a:t>Variation of the strains increment between  2 iterations  &lt; criterion</a:t>
            </a:r>
            <a:r>
              <a:rPr lang="en-US" sz="1000" dirty="0" smtClean="0">
                <a:solidFill>
                  <a:srgbClr val="0070C0"/>
                </a:solidFill>
              </a:rPr>
              <a:t> ??</a:t>
            </a:r>
          </a:p>
        </p:txBody>
      </p:sp>
      <p:cxnSp>
        <p:nvCxnSpPr>
          <p:cNvPr id="67" name="Connecteur droit 66"/>
          <p:cNvCxnSpPr>
            <a:stCxn id="44" idx="3"/>
            <a:endCxn id="62" idx="1"/>
          </p:cNvCxnSpPr>
          <p:nvPr/>
        </p:nvCxnSpPr>
        <p:spPr>
          <a:xfrm>
            <a:off x="3733244" y="1153944"/>
            <a:ext cx="694294" cy="65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7" idx="3"/>
            <a:endCxn id="63" idx="1"/>
          </p:cNvCxnSpPr>
          <p:nvPr/>
        </p:nvCxnSpPr>
        <p:spPr>
          <a:xfrm>
            <a:off x="3624849" y="2152632"/>
            <a:ext cx="802689" cy="137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>
            <a:spLocks/>
          </p:cNvSpPr>
          <p:nvPr/>
        </p:nvSpPr>
        <p:spPr>
          <a:xfrm>
            <a:off x="1557099" y="5967427"/>
            <a:ext cx="197739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/>
              <a:t>Results recording</a:t>
            </a:r>
            <a:endParaRPr lang="en-US" sz="1000" b="1" dirty="0"/>
          </a:p>
        </p:txBody>
      </p:sp>
      <p:sp>
        <p:nvSpPr>
          <p:cNvPr id="75" name="Organigramme : Décision 74"/>
          <p:cNvSpPr/>
          <p:nvPr/>
        </p:nvSpPr>
        <p:spPr>
          <a:xfrm>
            <a:off x="1642484" y="4626356"/>
            <a:ext cx="1797549" cy="497801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  <a:cs typeface="Courier New" pitchFamily="49" charset="0"/>
              </a:rPr>
              <a:t>Equilibrium reached</a:t>
            </a: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?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/>
              <p:cNvSpPr txBox="1">
                <a:spLocks/>
              </p:cNvSpPr>
              <p:nvPr/>
            </p:nvSpPr>
            <p:spPr>
              <a:xfrm>
                <a:off x="4427537" y="1386407"/>
                <a:ext cx="4910191" cy="41126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Iteration engine, computes the imbalance between the internal and external forces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000" dirty="0">
                    <a:solidFill>
                      <a:srgbClr val="0070C0"/>
                    </a:solidFill>
                  </a:rPr>
                  <a:t> 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fr-FR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BSIG</a:t>
                </a:r>
                <a:r>
                  <a:rPr lang="fr-FR" sz="1000" dirty="0">
                    <a:solidFill>
                      <a:srgbClr val="0070C0"/>
                    </a:solidFill>
                  </a:rPr>
                  <a:t> </a:t>
                </a:r>
                <a:r>
                  <a:rPr lang="fr-FR" sz="1000" dirty="0" err="1">
                    <a:solidFill>
                      <a:srgbClr val="0070C0"/>
                    </a:solidFill>
                  </a:rPr>
                  <a:t>operator</a:t>
                </a:r>
                <a:r>
                  <a:rPr lang="fr-FR" sz="1000" dirty="0" smtClean="0">
                    <a:solidFill>
                      <a:srgbClr val="0070C0"/>
                    </a:solidFill>
                  </a:rPr>
                  <a:t>)</a:t>
                </a:r>
                <a:endParaRPr lang="fr-FR" sz="1000" b="1" i="1" baseline="-25000" dirty="0"/>
              </a:p>
            </p:txBody>
          </p:sp>
        </mc:Choice>
        <mc:Fallback xmlns="">
          <p:sp>
            <p:nvSpPr>
              <p:cNvPr id="80" name="ZoneTexte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7" y="1386407"/>
                <a:ext cx="4910191" cy="411266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necteur droit 223"/>
          <p:cNvCxnSpPr>
            <a:cxnSpLocks noChangeShapeType="1"/>
            <a:stCxn id="45" idx="3"/>
            <a:endCxn id="80" idx="1"/>
          </p:cNvCxnSpPr>
          <p:nvPr/>
        </p:nvCxnSpPr>
        <p:spPr bwMode="auto">
          <a:xfrm>
            <a:off x="3515757" y="1586463"/>
            <a:ext cx="911780" cy="5577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83" name="ZoneTexte 253"/>
          <p:cNvSpPr txBox="1">
            <a:spLocks/>
          </p:cNvSpPr>
          <p:nvPr/>
        </p:nvSpPr>
        <p:spPr bwMode="auto">
          <a:xfrm>
            <a:off x="4427538" y="5195597"/>
            <a:ext cx="4716462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</a:rPr>
              <a:t>Non convergence </a:t>
            </a:r>
            <a:r>
              <a:rPr lang="en-US" sz="1000" b="1" i="1" dirty="0" smtClean="0">
                <a:solidFill>
                  <a:srgbClr val="0070C0"/>
                </a:solidFill>
              </a:rPr>
              <a:t>detection</a:t>
            </a:r>
            <a:r>
              <a:rPr lang="en-US" sz="1000" i="1" dirty="0" smtClean="0">
                <a:solidFill>
                  <a:srgbClr val="0070C0"/>
                </a:solidFill>
              </a:rPr>
              <a:t>:</a:t>
            </a:r>
          </a:p>
          <a:p>
            <a:pPr marL="179388" lvl="1"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</a:rPr>
              <a:t> maximum number of iterations reached</a:t>
            </a:r>
          </a:p>
          <a:p>
            <a:pPr marL="179388" lvl="1">
              <a:buFontTx/>
              <a:buChar char="-"/>
            </a:pPr>
            <a:r>
              <a:rPr lang="en-US" sz="1000" i="1" dirty="0" smtClean="0">
                <a:solidFill>
                  <a:srgbClr val="0070C0"/>
                </a:solidFill>
              </a:rPr>
              <a:t> significant increase of the imbalance over several iterations</a:t>
            </a:r>
          </a:p>
          <a:p>
            <a:r>
              <a:rPr lang="en-US" sz="1000" b="1" i="1" dirty="0" smtClean="0">
                <a:solidFill>
                  <a:srgbClr val="0070C0"/>
                </a:solidFill>
              </a:rPr>
              <a:t>Forced convergence process</a:t>
            </a:r>
            <a:endParaRPr lang="en-US" sz="1000" b="1" i="1" dirty="0">
              <a:solidFill>
                <a:srgbClr val="0070C0"/>
              </a:solidFill>
            </a:endParaRPr>
          </a:p>
        </p:txBody>
      </p:sp>
      <p:sp>
        <p:nvSpPr>
          <p:cNvPr id="144" name="ZoneTexte 20">
            <a:hlinkClick r:id="rId6" action="ppaction://hlinksldjump"/>
          </p:cNvPr>
          <p:cNvSpPr txBox="1">
            <a:spLocks/>
          </p:cNvSpPr>
          <p:nvPr/>
        </p:nvSpPr>
        <p:spPr bwMode="auto">
          <a:xfrm>
            <a:off x="1550022" y="2623110"/>
            <a:ext cx="1991544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  <a:cs typeface="Courier New" pitchFamily="49" charset="0"/>
              </a:rPr>
              <a:t>Convergence acceleration</a:t>
            </a:r>
            <a:endParaRPr lang="en-US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>
                <a:spLocks/>
              </p:cNvSpPr>
              <p:nvPr/>
            </p:nvSpPr>
            <p:spPr>
              <a:xfrm>
                <a:off x="4427537" y="3609115"/>
                <a:ext cx="4657942" cy="41658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Strains increment calculation on the step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000" dirty="0" smtClean="0">
                    <a:solidFill>
                      <a:srgbClr val="0070C0"/>
                    </a:solidFill>
                  </a:rPr>
                  <a:t> (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EPSI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operator</a:t>
                </a:r>
                <a:r>
                  <a:rPr lang="en-US" sz="1000" dirty="0">
                    <a:solidFill>
                      <a:srgbClr val="0070C0"/>
                    </a:solidFill>
                  </a:rPr>
                  <a:t>)</a:t>
                </a:r>
                <a:endParaRPr lang="en-US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Stresses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, internal variables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calculation, end of the step</a:t>
                </a:r>
                <a:r>
                  <a:rPr lang="en-US" sz="1000" b="1" i="1" baseline="-25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COMP </a:t>
                </a:r>
                <a:r>
                  <a:rPr lang="en-US" sz="1000" dirty="0">
                    <a:solidFill>
                      <a:srgbClr val="0070C0"/>
                    </a:solidFill>
                  </a:rPr>
                  <a:t>op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.)</a:t>
                </a:r>
                <a:endParaRPr lang="en-US" sz="1000" b="1" i="1" baseline="-25000" dirty="0" smtClean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7" y="3609115"/>
                <a:ext cx="4657942" cy="416589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ZoneTexte 170"/>
              <p:cNvSpPr txBox="1">
                <a:spLocks/>
              </p:cNvSpPr>
              <p:nvPr/>
            </p:nvSpPr>
            <p:spPr>
              <a:xfrm>
                <a:off x="4427538" y="4119025"/>
                <a:ext cx="4657942" cy="44973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	                  reaction forces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REAC</a:t>
                </a:r>
                <a:r>
                  <a:rPr lang="en-US" sz="1000" dirty="0">
                    <a:solidFill>
                      <a:srgbClr val="0070C0"/>
                    </a:solidFill>
                  </a:rPr>
                  <a:t> operator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)</a:t>
                </a:r>
                <a:endParaRPr lang="en-US" sz="1000" dirty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sSubSup>
                      <m:sSubSupPr>
                        <m:ctrlP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 new imbalance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(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BSIG</a:t>
                </a:r>
                <a:r>
                  <a:rPr lang="en-US" sz="1000" dirty="0">
                    <a:solidFill>
                      <a:srgbClr val="0070C0"/>
                    </a:solidFill>
                  </a:rPr>
                  <a:t>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operator)</a:t>
                </a:r>
                <a:endParaRPr lang="en-US" sz="1000" b="1" baseline="30000" dirty="0">
                  <a:solidFill>
                    <a:srgbClr val="0070C0"/>
                  </a:solidFill>
                  <a:cs typeface="Consolas" pitchFamily="49" charset="0"/>
                </a:endParaRPr>
              </a:p>
            </p:txBody>
          </p:sp>
        </mc:Choice>
        <mc:Fallback xmlns="">
          <p:sp>
            <p:nvSpPr>
              <p:cNvPr id="171" name="ZoneTexte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38" y="4119025"/>
                <a:ext cx="4657942" cy="449739"/>
              </a:xfrm>
              <a:prstGeom prst="rect">
                <a:avLst/>
              </a:prstGeom>
              <a:blipFill>
                <a:blip r:embed="rId8"/>
                <a:stretch>
                  <a:fillRect b="-547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Organigramme : Décision 184"/>
          <p:cNvSpPr/>
          <p:nvPr/>
        </p:nvSpPr>
        <p:spPr>
          <a:xfrm>
            <a:off x="1037988" y="5300826"/>
            <a:ext cx="3015612" cy="501854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  <a:cs typeface="Courier New" pitchFamily="49" charset="0"/>
              </a:rPr>
              <a:t>« Non convergence » detected ?</a:t>
            </a:r>
            <a:endParaRPr lang="en-US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201" name="Rectangle 79"/>
          <p:cNvSpPr>
            <a:spLocks noChangeArrowheads="1"/>
          </p:cNvSpPr>
          <p:nvPr/>
        </p:nvSpPr>
        <p:spPr bwMode="auto">
          <a:xfrm>
            <a:off x="2170816" y="5084164"/>
            <a:ext cx="3417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</a:rPr>
              <a:t>no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202" name="Rectangle 79"/>
          <p:cNvSpPr>
            <a:spLocks noChangeArrowheads="1"/>
          </p:cNvSpPr>
          <p:nvPr/>
        </p:nvSpPr>
        <p:spPr bwMode="auto">
          <a:xfrm>
            <a:off x="3330633" y="4640956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 smtClean="0">
                <a:solidFill>
                  <a:srgbClr val="FF0000"/>
                </a:solidFill>
              </a:rPr>
              <a:t>yes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cxnSp>
        <p:nvCxnSpPr>
          <p:cNvPr id="215" name="Connecteur droit 33"/>
          <p:cNvCxnSpPr>
            <a:cxnSpLocks noChangeShapeType="1"/>
            <a:stCxn id="47" idx="2"/>
            <a:endCxn id="144" idx="0"/>
          </p:cNvCxnSpPr>
          <p:nvPr/>
        </p:nvCxnSpPr>
        <p:spPr bwMode="auto">
          <a:xfrm>
            <a:off x="2545794" y="2352687"/>
            <a:ext cx="0" cy="27042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1" name="Connecteur droit 45"/>
          <p:cNvCxnSpPr>
            <a:cxnSpLocks noChangeShapeType="1"/>
            <a:stCxn id="144" idx="2"/>
            <a:endCxn id="48" idx="0"/>
          </p:cNvCxnSpPr>
          <p:nvPr/>
        </p:nvCxnSpPr>
        <p:spPr bwMode="auto">
          <a:xfrm>
            <a:off x="2545794" y="2869331"/>
            <a:ext cx="0" cy="25274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30" name="Connecteur droit 45"/>
          <p:cNvCxnSpPr>
            <a:cxnSpLocks noChangeShapeType="1"/>
            <a:stCxn id="75" idx="2"/>
            <a:endCxn id="185" idx="0"/>
          </p:cNvCxnSpPr>
          <p:nvPr/>
        </p:nvCxnSpPr>
        <p:spPr bwMode="auto">
          <a:xfrm>
            <a:off x="2541259" y="5124157"/>
            <a:ext cx="4535" cy="176669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34" name="Connecteur en angle 70"/>
          <p:cNvCxnSpPr>
            <a:cxnSpLocks noChangeShapeType="1"/>
            <a:stCxn id="75" idx="3"/>
            <a:endCxn id="71" idx="3"/>
          </p:cNvCxnSpPr>
          <p:nvPr/>
        </p:nvCxnSpPr>
        <p:spPr bwMode="auto">
          <a:xfrm>
            <a:off x="3440033" y="4875257"/>
            <a:ext cx="94456" cy="1215281"/>
          </a:xfrm>
          <a:prstGeom prst="bentConnector3">
            <a:avLst>
              <a:gd name="adj1" fmla="val 814618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245" name="ZoneTexte 244"/>
          <p:cNvSpPr txBox="1">
            <a:spLocks/>
          </p:cNvSpPr>
          <p:nvPr/>
        </p:nvSpPr>
        <p:spPr>
          <a:xfrm>
            <a:off x="4124961" y="6437396"/>
            <a:ext cx="59835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smtClean="0">
                <a:latin typeface="+mn-lt"/>
              </a:rPr>
              <a:t>End</a:t>
            </a:r>
            <a:endParaRPr lang="fr-FR" sz="1000" b="1" dirty="0">
              <a:latin typeface="+mn-lt"/>
            </a:endParaRPr>
          </a:p>
        </p:txBody>
      </p:sp>
      <p:cxnSp>
        <p:nvCxnSpPr>
          <p:cNvPr id="246" name="Connecteur en angle 70"/>
          <p:cNvCxnSpPr>
            <a:cxnSpLocks noChangeShapeType="1"/>
            <a:stCxn id="185" idx="1"/>
            <a:endCxn id="144" idx="1"/>
          </p:cNvCxnSpPr>
          <p:nvPr/>
        </p:nvCxnSpPr>
        <p:spPr bwMode="auto">
          <a:xfrm rot="10800000" flipH="1">
            <a:off x="1037988" y="2746221"/>
            <a:ext cx="512034" cy="2805532"/>
          </a:xfrm>
          <a:prstGeom prst="bentConnector3">
            <a:avLst>
              <a:gd name="adj1" fmla="val -44645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252" name="Rectangle 79"/>
          <p:cNvSpPr>
            <a:spLocks noChangeArrowheads="1"/>
          </p:cNvSpPr>
          <p:nvPr/>
        </p:nvSpPr>
        <p:spPr bwMode="auto">
          <a:xfrm>
            <a:off x="1143732" y="6327246"/>
            <a:ext cx="3417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/>
              <a:t>no</a:t>
            </a:r>
            <a:endParaRPr lang="fr-FR" sz="1000" b="1" i="1" dirty="0"/>
          </a:p>
        </p:txBody>
      </p:sp>
      <p:sp>
        <p:nvSpPr>
          <p:cNvPr id="260" name="Organigramme : Décision 259"/>
          <p:cNvSpPr/>
          <p:nvPr/>
        </p:nvSpPr>
        <p:spPr>
          <a:xfrm>
            <a:off x="1410134" y="6378396"/>
            <a:ext cx="2271320" cy="363308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tx1"/>
                </a:solidFill>
                <a:cs typeface="Courier New" pitchFamily="49" charset="0"/>
              </a:rPr>
              <a:t>Convergence ?</a:t>
            </a:r>
            <a:endParaRPr lang="fr-FR" sz="1000" b="1" dirty="0">
              <a:solidFill>
                <a:schemeClr val="tx1"/>
              </a:solidFill>
              <a:cs typeface="Courier New" pitchFamily="49" charset="0"/>
            </a:endParaRPr>
          </a:p>
        </p:txBody>
      </p:sp>
      <p:cxnSp>
        <p:nvCxnSpPr>
          <p:cNvPr id="351" name="Connecteur droit 45"/>
          <p:cNvCxnSpPr>
            <a:cxnSpLocks noChangeShapeType="1"/>
          </p:cNvCxnSpPr>
          <p:nvPr/>
        </p:nvCxnSpPr>
        <p:spPr bwMode="auto">
          <a:xfrm rot="5400000">
            <a:off x="2463421" y="5885054"/>
            <a:ext cx="164747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4" name="Connecteur droit 45"/>
          <p:cNvCxnSpPr>
            <a:cxnSpLocks noChangeShapeType="1"/>
            <a:stCxn id="71" idx="2"/>
            <a:endCxn id="260" idx="0"/>
          </p:cNvCxnSpPr>
          <p:nvPr/>
        </p:nvCxnSpPr>
        <p:spPr bwMode="auto">
          <a:xfrm rot="5400000">
            <a:off x="2463420" y="6296022"/>
            <a:ext cx="16474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7" name="Connecteur droit 45"/>
          <p:cNvCxnSpPr>
            <a:cxnSpLocks noChangeShapeType="1"/>
            <a:stCxn id="245" idx="1"/>
            <a:endCxn id="260" idx="3"/>
          </p:cNvCxnSpPr>
          <p:nvPr/>
        </p:nvCxnSpPr>
        <p:spPr bwMode="auto">
          <a:xfrm rot="10800000">
            <a:off x="3681455" y="6560051"/>
            <a:ext cx="443507" cy="45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0" name="Rectangle 359">
            <a:hlinkClick r:id="rId9" action="ppaction://hlinksldjump"/>
          </p:cNvPr>
          <p:cNvSpPr/>
          <p:nvPr/>
        </p:nvSpPr>
        <p:spPr>
          <a:xfrm rot="16200000">
            <a:off x="-1354038" y="3629782"/>
            <a:ext cx="3482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00" b="1" i="1" dirty="0" smtClean="0">
                <a:solidFill>
                  <a:prstClr val="black"/>
                </a:solidFill>
              </a:rPr>
              <a:t>Forced Convergence:</a:t>
            </a:r>
          </a:p>
          <a:p>
            <a:pPr lvl="0" algn="ctr"/>
            <a:r>
              <a:rPr lang="en-US" sz="1000" b="1" i="1" dirty="0" smtClean="0">
                <a:solidFill>
                  <a:prstClr val="black"/>
                </a:solidFill>
              </a:rPr>
              <a:t>Restart from the out of unbalanced state </a:t>
            </a:r>
            <a:endParaRPr lang="en-US" sz="1000" b="1" i="1" dirty="0">
              <a:solidFill>
                <a:prstClr val="black"/>
              </a:solidFill>
            </a:endParaRPr>
          </a:p>
        </p:txBody>
      </p:sp>
      <p:sp>
        <p:nvSpPr>
          <p:cNvPr id="370" name="Rectangle 79"/>
          <p:cNvSpPr>
            <a:spLocks noChangeArrowheads="1"/>
          </p:cNvSpPr>
          <p:nvPr/>
        </p:nvSpPr>
        <p:spPr bwMode="auto">
          <a:xfrm>
            <a:off x="3551652" y="6327246"/>
            <a:ext cx="396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err="1" smtClean="0"/>
              <a:t>yes</a:t>
            </a:r>
            <a:endParaRPr lang="fr-FR" sz="1000" b="1" i="1" dirty="0"/>
          </a:p>
        </p:txBody>
      </p:sp>
      <p:cxnSp>
        <p:nvCxnSpPr>
          <p:cNvPr id="375" name="Connecteur droit 374"/>
          <p:cNvCxnSpPr>
            <a:stCxn id="48" idx="3"/>
            <a:endCxn id="65" idx="1"/>
          </p:cNvCxnSpPr>
          <p:nvPr/>
        </p:nvCxnSpPr>
        <p:spPr>
          <a:xfrm>
            <a:off x="2814399" y="3245189"/>
            <a:ext cx="1613139" cy="13153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Connecteur droit 377"/>
          <p:cNvCxnSpPr>
            <a:stCxn id="49" idx="3"/>
            <a:endCxn id="169" idx="1"/>
          </p:cNvCxnSpPr>
          <p:nvPr/>
        </p:nvCxnSpPr>
        <p:spPr>
          <a:xfrm>
            <a:off x="3624849" y="3813401"/>
            <a:ext cx="802688" cy="4009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Connecteur droit 382"/>
          <p:cNvCxnSpPr>
            <a:stCxn id="50" idx="3"/>
            <a:endCxn id="171" idx="1"/>
          </p:cNvCxnSpPr>
          <p:nvPr/>
        </p:nvCxnSpPr>
        <p:spPr>
          <a:xfrm>
            <a:off x="3440033" y="4338498"/>
            <a:ext cx="987505" cy="5397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Connecteur droit 385"/>
          <p:cNvCxnSpPr>
            <a:stCxn id="185" idx="3"/>
            <a:endCxn id="83" idx="1"/>
          </p:cNvCxnSpPr>
          <p:nvPr/>
        </p:nvCxnSpPr>
        <p:spPr>
          <a:xfrm flipV="1">
            <a:off x="4053600" y="5549540"/>
            <a:ext cx="373938" cy="2213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/>
          <p:cNvCxnSpPr>
            <a:stCxn id="75" idx="3"/>
            <a:endCxn id="66" idx="1"/>
          </p:cNvCxnSpPr>
          <p:nvPr/>
        </p:nvCxnSpPr>
        <p:spPr>
          <a:xfrm flipV="1">
            <a:off x="3440033" y="4873655"/>
            <a:ext cx="987505" cy="160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>
            <a:spLocks/>
          </p:cNvSpPr>
          <p:nvPr/>
        </p:nvSpPr>
        <p:spPr>
          <a:xfrm>
            <a:off x="4420314" y="2630612"/>
            <a:ext cx="4716462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</a:rPr>
              <a:t>Imbalance correction from the 3 previous imbalances </a:t>
            </a:r>
            <a:r>
              <a:rPr lang="en-US" sz="1000" dirty="0" smtClean="0">
                <a:solidFill>
                  <a:srgbClr val="0070C0"/>
                </a:solidFill>
              </a:rPr>
              <a:t>(</a:t>
            </a:r>
            <a:r>
              <a:rPr lang="en-US" sz="1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ACT3 </a:t>
            </a:r>
            <a:r>
              <a:rPr lang="en-US" sz="1000" dirty="0" smtClean="0">
                <a:solidFill>
                  <a:srgbClr val="0070C0"/>
                </a:solidFill>
                <a:cs typeface="Consolas" panose="020B0609020204030204" pitchFamily="49" charset="0"/>
              </a:rPr>
              <a:t>operator</a:t>
            </a:r>
            <a:r>
              <a:rPr lang="fr-FR" sz="1000" dirty="0" smtClean="0">
                <a:solidFill>
                  <a:srgbClr val="0070C0"/>
                </a:solidFill>
              </a:rPr>
              <a:t>)</a:t>
            </a:r>
            <a:endParaRPr lang="fr-FR" sz="1000" i="1" dirty="0" smtClean="0">
              <a:solidFill>
                <a:srgbClr val="0070C0"/>
              </a:solidFill>
            </a:endParaRPr>
          </a:p>
        </p:txBody>
      </p:sp>
      <p:cxnSp>
        <p:nvCxnSpPr>
          <p:cNvPr id="76" name="Connecteur droit 75"/>
          <p:cNvCxnSpPr>
            <a:stCxn id="144" idx="3"/>
            <a:endCxn id="74" idx="1"/>
          </p:cNvCxnSpPr>
          <p:nvPr/>
        </p:nvCxnSpPr>
        <p:spPr>
          <a:xfrm>
            <a:off x="3541566" y="2746221"/>
            <a:ext cx="878748" cy="750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procedures</a:t>
            </a:r>
            <a:br>
              <a:rPr lang="en-US" dirty="0" smtClean="0"/>
            </a:br>
            <a:r>
              <a:rPr lang="en-US" dirty="0" smtClean="0"/>
              <a:t>in PASAPAS</a:t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fr-FR" sz="1800" dirty="0"/>
              <a:t>PERSO1   REEV_MEC   CHARMECA</a:t>
            </a:r>
            <a:br>
              <a:rPr lang="fr-FR" sz="1800" dirty="0"/>
            </a:br>
            <a:r>
              <a:rPr lang="fr-FR" sz="1800" dirty="0"/>
              <a:t>PERSO2   REEV_THE    CHARTHER   </a:t>
            </a:r>
            <a:r>
              <a:rPr lang="fr-FR" sz="1800" dirty="0" smtClean="0"/>
              <a:t>PARATHER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5001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procedures:</a:t>
            </a:r>
            <a:br>
              <a:rPr lang="en-US" dirty="0" smtClean="0"/>
            </a:br>
            <a:r>
              <a:rPr lang="en-US" dirty="0" smtClean="0"/>
              <a:t>instructions for use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There exists 7 users procedures called at different stages of PASAPAS algorithm</a:t>
            </a:r>
          </a:p>
          <a:p>
            <a:pPr marL="0" lvl="1" indent="0">
              <a:buNone/>
            </a:pP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itchFamily="49" charset="0"/>
              </a:rPr>
              <a:t>	PERSO1     PERSO2     REEV_MEC     REEV_THE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   CHARTHER   PARATHER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1) According to the desired action,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choose the procedure </a:t>
            </a:r>
            <a:r>
              <a:rPr lang="en-US" sz="2000" b="1" dirty="0" smtClean="0"/>
              <a:t>to be used as a function of its location on the algorithm</a:t>
            </a:r>
          </a:p>
          <a:p>
            <a:pPr marL="0" lvl="1" indent="0">
              <a:buNone/>
            </a:pPr>
            <a:r>
              <a:rPr lang="en-US" sz="2000" dirty="0" smtClean="0"/>
              <a:t>	</a:t>
            </a:r>
            <a:r>
              <a:rPr lang="en-US" sz="2000" i="1" dirty="0" smtClean="0">
                <a:solidFill>
                  <a:srgbClr val="00B050"/>
                </a:solidFill>
              </a:rPr>
              <a:t>for instance:</a:t>
            </a:r>
            <a:r>
              <a:rPr lang="en-US" sz="2000" dirty="0" smtClean="0">
                <a:solidFill>
                  <a:srgbClr val="00B050"/>
                </a:solidFill>
              </a:rPr>
              <a:t> since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en-US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 is called after computing a time step</a:t>
            </a:r>
            <a:br>
              <a:rPr lang="en-US" sz="2000" dirty="0" smtClean="0">
                <a:solidFill>
                  <a:srgbClr val="00B050"/>
                </a:solidFill>
                <a:cs typeface="Consolas" panose="020B0609020204030204" pitchFamily="49" charset="0"/>
              </a:rPr>
            </a:br>
            <a:r>
              <a:rPr lang="en-US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	it is dedicated to update the next time step data</a:t>
            </a:r>
            <a:br>
              <a:rPr lang="en-US" sz="2000" dirty="0" smtClean="0">
                <a:solidFill>
                  <a:srgbClr val="00B050"/>
                </a:solidFill>
                <a:cs typeface="Consolas" panose="020B0609020204030204" pitchFamily="49" charset="0"/>
              </a:rPr>
            </a:br>
            <a:r>
              <a:rPr lang="en-US" sz="2000" dirty="0" smtClean="0">
                <a:solidFill>
                  <a:srgbClr val="00B050"/>
                </a:solidFill>
                <a:cs typeface="Consolas" panose="020B0609020204030204" pitchFamily="49" charset="0"/>
              </a:rPr>
              <a:t>	e.g.  boundary conditions, material parameters, …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2)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Analyze the procedure syntax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	- in the 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2000" b="1" dirty="0" smtClean="0"/>
              <a:t> manual pages</a:t>
            </a:r>
            <a:br>
              <a:rPr lang="en-US" sz="2000" b="1" dirty="0" smtClean="0"/>
            </a:br>
            <a:r>
              <a:rPr lang="en-US" sz="2000" b="1" dirty="0" smtClean="0"/>
              <a:t>	- In the 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2000" b="1" dirty="0" smtClean="0"/>
              <a:t>, 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UNPAS</a:t>
            </a:r>
            <a:r>
              <a:rPr lang="en-US" sz="2000" b="1" dirty="0" smtClean="0"/>
              <a:t> or 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TRANSNON</a:t>
            </a:r>
            <a:r>
              <a:rPr lang="en-US" sz="2000" b="1" dirty="0" smtClean="0">
                <a:cs typeface="Arial" panose="020B0604020202020204" pitchFamily="34" charset="0"/>
              </a:rPr>
              <a:t> procedures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marL="0" lvl="1" indent="0">
              <a:buNone/>
            </a:pPr>
            <a:r>
              <a:rPr lang="en-US" sz="2000" b="1" dirty="0" smtClean="0"/>
              <a:t>	</a:t>
            </a:r>
            <a:r>
              <a:rPr lang="en-US" sz="2000" b="1" dirty="0"/>
              <a:t>t</a:t>
            </a:r>
            <a:r>
              <a:rPr lang="en-US" sz="2000" b="1" dirty="0" smtClean="0"/>
              <a:t>he following table recalls the procedures syntaxes</a:t>
            </a:r>
            <a:endParaRPr lang="en-US" sz="2000" b="1" dirty="0" smtClean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3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PERSO1 Procedure example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639438" cy="4968552"/>
          </a:xfrm>
        </p:spPr>
        <p:txBody>
          <a:bodyPr/>
          <a:lstStyle/>
          <a:p>
            <a:pPr lvl="1"/>
            <a:r>
              <a:rPr lang="fr-FR" sz="2000" b="1" dirty="0" smtClean="0"/>
              <a:t>3)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Define</a:t>
            </a:r>
            <a:r>
              <a:rPr lang="en-US" sz="2000" b="1" dirty="0" smtClean="0"/>
              <a:t> the desired procedure</a:t>
            </a:r>
            <a:endParaRPr lang="en-US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T1*'TABLE' ;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MESS 'Hello! The PERSO1 </a:t>
            </a:r>
            <a:r>
              <a:rPr lang="fr-FR" sz="20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procedure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20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20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talking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to </a:t>
            </a:r>
            <a:r>
              <a:rPr lang="fr-FR" sz="20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you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 ;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FINP ;</a:t>
            </a:r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4</a:t>
            </a:r>
            <a:r>
              <a:rPr lang="en-US" sz="2000" b="1" dirty="0" smtClean="0"/>
              <a:t>)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Indicate </a:t>
            </a:r>
            <a:r>
              <a:rPr lang="en-US" sz="2000" b="1" dirty="0" smtClean="0"/>
              <a:t>in the 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2000" b="1" dirty="0" smtClean="0">
                <a:cs typeface="Consolas" panose="020B0609020204030204" pitchFamily="49" charset="0"/>
              </a:rPr>
              <a:t> table that this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Consolas" panose="020B0609020204030204" pitchFamily="49" charset="0"/>
              </a:rPr>
              <a:t>procedure should be called</a:t>
            </a:r>
          </a:p>
          <a:p>
            <a:pPr marL="0" lvl="1" indent="0">
              <a:buNone/>
            </a:pP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TAB1 .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'MODELE'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MOD1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lvl="1" indent="0">
              <a:buNone/>
            </a:pP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TAB1 .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'CARACTERISTIQUES'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MAT1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lvl="1" indent="0">
              <a:buNone/>
            </a:pP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TAB1 .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'TEMPS_CALCULES' </a:t>
            </a:r>
            <a:r>
              <a:rPr lang="fr-FR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PROG 1. 2. 3. 4. ;</a:t>
            </a:r>
            <a:endParaRPr lang="fr-FR" sz="2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TAB1 . 'PROCEDURE_PERSO1' = VRAI ;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L="0" lvl="1" indent="0">
              <a:buNone/>
            </a:pP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 TAB1 ;</a:t>
            </a:r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0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procedures LIST</a:t>
            </a:r>
            <a:endParaRPr lang="en-US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29</a:t>
            </a:fld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lvl="1"/>
            <a:endParaRPr lang="fr-FR" sz="2000" b="1" dirty="0"/>
          </a:p>
          <a:p>
            <a:pPr marL="0" lvl="1" indent="0">
              <a:lnSpc>
                <a:spcPct val="100000"/>
              </a:lnSpc>
              <a:buNone/>
            </a:pPr>
            <a:endParaRPr lang="fr-FR" sz="1100" b="1" dirty="0">
              <a:cs typeface="Consolas" panose="020B0609020204030204" pitchFamily="49" charset="0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100" b="1" dirty="0" smtClean="0">
                <a:cs typeface="Consolas" panose="020B0609020204030204" pitchFamily="49" charset="0"/>
              </a:rPr>
              <a:t>With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	T1   </a:t>
            </a:r>
            <a:r>
              <a:rPr lang="en-US" sz="1100" b="1" dirty="0">
                <a:cs typeface="Consolas" panose="020B0609020204030204" pitchFamily="49" charset="0"/>
              </a:rPr>
              <a:t>:  </a:t>
            </a:r>
            <a:r>
              <a:rPr lang="en-US" sz="1100" b="1" dirty="0" smtClean="0">
                <a:cs typeface="Consolas" panose="020B0609020204030204" pitchFamily="49" charset="0"/>
              </a:rPr>
              <a:t>the </a:t>
            </a:r>
            <a:r>
              <a:rPr lang="en-US" sz="11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1100" b="1" dirty="0" smtClean="0">
                <a:cs typeface="Consolas" panose="020B0609020204030204" pitchFamily="49" charset="0"/>
              </a:rPr>
              <a:t> </a:t>
            </a:r>
            <a:r>
              <a:rPr lang="en-US" sz="1100" b="1" dirty="0">
                <a:cs typeface="Consolas" panose="020B0609020204030204" pitchFamily="49" charset="0"/>
              </a:rPr>
              <a:t>table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	TPS1 </a:t>
            </a:r>
            <a:r>
              <a:rPr lang="en-US" sz="1100" b="1" dirty="0">
                <a:cs typeface="Consolas" panose="020B0609020204030204" pitchFamily="49" charset="0"/>
              </a:rPr>
              <a:t>:  </a:t>
            </a:r>
            <a:r>
              <a:rPr lang="en-US" sz="1100" b="1" dirty="0" smtClean="0">
                <a:cs typeface="Consolas" panose="020B0609020204030204" pitchFamily="49" charset="0"/>
              </a:rPr>
              <a:t>the current calculated </a:t>
            </a:r>
            <a:r>
              <a:rPr lang="en-US" sz="1100" b="1" dirty="0">
                <a:cs typeface="Consolas" panose="020B0609020204030204" pitchFamily="49" charset="0"/>
              </a:rPr>
              <a:t>time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	N1   </a:t>
            </a:r>
            <a:r>
              <a:rPr lang="en-US" sz="1100" b="1" dirty="0">
                <a:cs typeface="Consolas" panose="020B0609020204030204" pitchFamily="49" charset="0"/>
              </a:rPr>
              <a:t>:  </a:t>
            </a:r>
            <a:r>
              <a:rPr lang="en-US" sz="1100" b="1" dirty="0" smtClean="0">
                <a:cs typeface="Consolas" panose="020B0609020204030204" pitchFamily="49" charset="0"/>
              </a:rPr>
              <a:t>the call </a:t>
            </a:r>
            <a:r>
              <a:rPr lang="en-US" sz="1100" b="1" dirty="0">
                <a:cs typeface="Consolas" panose="020B0609020204030204" pitchFamily="49" charset="0"/>
              </a:rPr>
              <a:t>number of the procedure (</a:t>
            </a:r>
            <a:r>
              <a:rPr lang="en-US" sz="1100" b="1" dirty="0" smtClean="0">
                <a:cs typeface="Consolas" panose="020B0609020204030204" pitchFamily="49" charset="0"/>
              </a:rPr>
              <a:t>0 or 1) </a:t>
            </a:r>
            <a:r>
              <a:rPr lang="fr-FR" sz="1100" b="1" dirty="0">
                <a:cs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1100" b="1" dirty="0">
                <a:cs typeface="Consolas" panose="020B0609020204030204" pitchFamily="49" charset="0"/>
              </a:rPr>
              <a:t> see the </a:t>
            </a: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PASAPAS</a:t>
            </a:r>
            <a:r>
              <a:rPr lang="en-US" sz="1100" b="1" dirty="0">
                <a:cs typeface="Consolas" panose="020B0609020204030204" pitchFamily="49" charset="0"/>
              </a:rPr>
              <a:t> procedure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	T2   </a:t>
            </a:r>
            <a:r>
              <a:rPr lang="en-US" sz="1100" b="1" dirty="0">
                <a:cs typeface="Consolas" panose="020B0609020204030204" pitchFamily="49" charset="0"/>
              </a:rPr>
              <a:t>:  </a:t>
            </a:r>
            <a:r>
              <a:rPr lang="en-US" sz="1100" b="1" dirty="0" smtClean="0">
                <a:cs typeface="Consolas" panose="020B0609020204030204" pitchFamily="49" charset="0"/>
              </a:rPr>
              <a:t>the output </a:t>
            </a:r>
            <a:r>
              <a:rPr lang="en-US" sz="1100" b="1" dirty="0">
                <a:cs typeface="Consolas" panose="020B0609020204030204" pitchFamily="49" charset="0"/>
              </a:rPr>
              <a:t>table (only for the </a:t>
            </a: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en-US" sz="1100" b="1" dirty="0">
                <a:cs typeface="Consolas" panose="020B0609020204030204" pitchFamily="49" charset="0"/>
              </a:rPr>
              <a:t> and </a:t>
            </a:r>
            <a:r>
              <a:rPr lang="en-US" sz="1100" b="1" dirty="0"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en-US" sz="1100" b="1" dirty="0">
                <a:cs typeface="Consolas" panose="020B0609020204030204" pitchFamily="49" charset="0"/>
              </a:rPr>
              <a:t> procedures</a:t>
            </a:r>
            <a:r>
              <a:rPr lang="en-US" sz="1100" b="1" dirty="0" smtClean="0">
                <a:cs typeface="Consolas" panose="020B0609020204030204" pitchFamily="49" charset="0"/>
              </a:rPr>
              <a:t>)</a:t>
            </a:r>
            <a:endParaRPr lang="en-US" sz="11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8" name="Espace réservé du contenu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104732"/>
              </p:ext>
            </p:extLst>
          </p:nvPr>
        </p:nvGraphicFramePr>
        <p:xfrm>
          <a:off x="517254" y="1268760"/>
          <a:ext cx="8165946" cy="37115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1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860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Name</a:t>
                      </a:r>
                      <a:endParaRPr lang="en-US" sz="11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Index to be activated</a:t>
                      </a:r>
                      <a:r>
                        <a:rPr lang="en-US" sz="1100" baseline="0" noProof="0" dirty="0" smtClean="0"/>
                        <a:t> in </a:t>
                      </a:r>
                      <a:r>
                        <a:rPr lang="en-US" sz="110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PASAPAS</a:t>
                      </a:r>
                      <a:r>
                        <a:rPr lang="en-US" sz="110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 table </a:t>
                      </a:r>
                      <a:endParaRPr lang="en-US" sz="110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Syntax</a:t>
                      </a:r>
                      <a:endParaRPr lang="en-US" sz="11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/>
                        <a:t>Function</a:t>
                      </a:r>
                      <a:endParaRPr lang="en-US" sz="11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5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020870"/>
                  </a:ext>
                </a:extLst>
              </a:tr>
              <a:tr h="330575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PERSO1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'PROCEDURE_PERSO1'   = VRAI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PERSO1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Updates the problem after</a:t>
                      </a:r>
                      <a: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 the mechanical calculation step</a:t>
                      </a:r>
                      <a:endParaRPr lang="en-US" sz="105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75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REEV_MEC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'PROCEDURE_REEV_MEC' = VRAI ;</a:t>
                      </a:r>
                      <a:endParaRPr lang="en-US" sz="1050" noProof="0" dirty="0" smtClean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REEV_MEC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N1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Ditto (but in </a:t>
                      </a: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BO_BOTH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 the step can be started again</a:t>
                      </a:r>
                      <a:endParaRPr lang="en-US" sz="105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75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CHARMECA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'PROCEDURE_CHARMECA' = VRAI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T2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CHARMECA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TPS1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Mechanical</a:t>
                      </a:r>
                      <a: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 loads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 addition</a:t>
                      </a:r>
                      <a:b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</a:b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during </a:t>
                      </a: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UNPAS 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iterations</a:t>
                      </a:r>
                      <a:endParaRPr lang="en-US" sz="1050" noProof="0" dirty="0">
                        <a:solidFill>
                          <a:srgbClr val="FF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5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50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PERSO2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'PROCEDURE_PERSO2'   = VRAI ;</a:t>
                      </a:r>
                      <a:endParaRPr lang="en-US" sz="1050" noProof="0" dirty="0" smtClean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PERSO2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Updates the problem after</a:t>
                      </a:r>
                      <a: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 the</a:t>
                      </a:r>
                      <a:b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</a:br>
                      <a: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thermal calculation step</a:t>
                      </a:r>
                      <a:endParaRPr lang="en-US" sz="105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REEV_THE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'PROCEDURE_REEV_THE' = VRAI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REEV_THE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N1 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Ditto (but in </a:t>
                      </a: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PASAPAS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)</a:t>
                      </a:r>
                      <a:b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</a:b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 the step can be started again</a:t>
                      </a:r>
                      <a:endParaRPr lang="en-US" sz="1050" noProof="0" dirty="0" smtClean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CHARTHER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'PROCEDURE_CHARTHER' = VRAI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T2 = </a:t>
                      </a: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CHARTHER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TPS1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Thermal</a:t>
                      </a:r>
                      <a: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 load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s addition</a:t>
                      </a:r>
                      <a:b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</a:b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during </a:t>
                      </a:r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TRANSNON 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iterations</a:t>
                      </a:r>
                      <a:endParaRPr lang="en-US" sz="1050" noProof="0" dirty="0">
                        <a:solidFill>
                          <a:srgbClr val="FF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008">
                <a:tc>
                  <a:txBody>
                    <a:bodyPr/>
                    <a:lstStyle/>
                    <a:p>
                      <a:r>
                        <a:rPr lang="en-US" sz="1100" noProof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PARATHER</a:t>
                      </a:r>
                      <a:endParaRPr lang="en-US" sz="1100" noProof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TAB1 .</a:t>
                      </a:r>
                      <a:r>
                        <a:rPr lang="en-US" sz="1050" baseline="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'PROCEDURE_PARATHER' = VRAI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noProof="0" dirty="0" smtClean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PARATHER</a:t>
                      </a:r>
                      <a:r>
                        <a:rPr lang="en-US" sz="1050" noProof="0" dirty="0" smtClean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T1 TPS1 ;</a:t>
                      </a:r>
                      <a:endParaRPr lang="en-US" sz="1050" noProof="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Updating of the </a:t>
                      </a:r>
                      <a:r>
                        <a:rPr lang="en-US" sz="1050" baseline="0" noProof="0" dirty="0" smtClean="0">
                          <a:latin typeface="+mn-lt"/>
                          <a:cs typeface="Consolas" panose="020B0609020204030204" pitchFamily="49" charset="0"/>
                        </a:rPr>
                        <a:t>external</a:t>
                      </a:r>
                      <a:r>
                        <a:rPr lang="en-US" sz="1050" noProof="0" dirty="0" smtClean="0">
                          <a:latin typeface="+mn-lt"/>
                          <a:cs typeface="Consolas" panose="020B0609020204030204" pitchFamily="49" charset="0"/>
                        </a:rPr>
                        <a:t> variables of thermal parameters</a:t>
                      </a:r>
                      <a:endParaRPr lang="en-US" sz="1050" noProof="0" dirty="0"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4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Cast3M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reminders on </a:t>
            </a:r>
            <a:r>
              <a:rPr lang="en-US" sz="1800" dirty="0"/>
              <a:t>PASAPAS</a:t>
            </a:r>
            <a:br>
              <a:rPr lang="en-US" sz="1800" dirty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remarks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Instructions inside these procedures are </a:t>
            </a:r>
            <a:r>
              <a:rPr lang="en-US" sz="2000" b="1" u="sng" dirty="0" smtClean="0"/>
              <a:t>free</a:t>
            </a:r>
            <a:r>
              <a:rPr lang="en-US" sz="2000" b="1" dirty="0" smtClean="0"/>
              <a:t> !!!</a:t>
            </a:r>
          </a:p>
          <a:p>
            <a:pPr lvl="1"/>
            <a:endParaRPr lang="en-US" sz="2000" b="1" dirty="0" smtClean="0">
              <a:solidFill>
                <a:srgbClr val="C00000"/>
              </a:solidFill>
            </a:endParaRPr>
          </a:p>
          <a:p>
            <a:pPr lvl="1"/>
            <a:endParaRPr lang="en-US" sz="2000" b="1" dirty="0" smtClean="0">
              <a:solidFill>
                <a:srgbClr val="C00000"/>
              </a:solidFill>
            </a:endParaRPr>
          </a:p>
          <a:p>
            <a:pPr lvl="1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smtClean="0"/>
              <a:t>and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smtClean="0"/>
              <a:t>output is a table with 2 possible indexes: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	</a:t>
            </a:r>
            <a:r>
              <a:rPr lang="en-US" sz="2000" dirty="0" smtClean="0"/>
              <a:t>-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'ADDI_MATRICE' </a:t>
            </a:r>
            <a:r>
              <a:rPr lang="en-US" sz="2000" dirty="0" smtClean="0"/>
              <a:t>contains the stiffness matrices</a:t>
            </a:r>
            <a:br>
              <a:rPr lang="en-US" sz="2000" dirty="0" smtClean="0"/>
            </a:br>
            <a:r>
              <a:rPr lang="en-US" sz="2000" dirty="0" smtClean="0"/>
              <a:t>			      (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RIGIDITE</a:t>
            </a:r>
            <a:r>
              <a:rPr lang="en-US" sz="2000" dirty="0" smtClean="0"/>
              <a:t> type object) to be</a:t>
            </a:r>
            <a:br>
              <a:rPr lang="en-US" sz="2000" dirty="0" smtClean="0"/>
            </a:br>
            <a:r>
              <a:rPr lang="en-US" sz="2000" dirty="0" smtClean="0"/>
              <a:t>			      added to </a:t>
            </a:r>
            <a:r>
              <a:rPr lang="en-US" sz="2000" dirty="0"/>
              <a:t>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member</a:t>
            </a:r>
          </a:p>
          <a:p>
            <a:pPr lvl="2"/>
            <a:endParaRPr lang="en-US" sz="2000" dirty="0" smtClean="0">
              <a:solidFill>
                <a:srgbClr val="C00000"/>
              </a:solidFill>
            </a:endParaRP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	</a:t>
            </a:r>
            <a:r>
              <a:rPr lang="en-US" sz="2000" dirty="0" smtClean="0"/>
              <a:t>-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'ADDI_SECOND'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contains the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CHPOINT</a:t>
            </a:r>
            <a:r>
              <a:rPr lang="en-US" sz="2000" dirty="0" smtClean="0"/>
              <a:t> to be added to the</a:t>
            </a:r>
            <a:br>
              <a:rPr lang="en-US" sz="2000" dirty="0" smtClean="0"/>
            </a:br>
            <a:r>
              <a:rPr lang="en-US" sz="2000" dirty="0" smtClean="0"/>
              <a:t>			  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member (nodal forces)</a:t>
            </a:r>
          </a:p>
          <a:p>
            <a:pPr lvl="2"/>
            <a:endParaRPr lang="en-US" sz="2000" b="1" dirty="0" smtClean="0">
              <a:solidFill>
                <a:srgbClr val="C00000"/>
              </a:solidFill>
            </a:endParaRPr>
          </a:p>
          <a:p>
            <a:pPr lvl="2"/>
            <a:endParaRPr lang="en-US" sz="2000" b="1" dirty="0" smtClean="0">
              <a:solidFill>
                <a:srgbClr val="C00000"/>
              </a:solidFill>
            </a:endParaRPr>
          </a:p>
          <a:p>
            <a:pPr lvl="1"/>
            <a:r>
              <a:rPr lang="en-US" sz="2000" b="1" dirty="0" smtClean="0"/>
              <a:t>For </a:t>
            </a:r>
            <a:r>
              <a:rPr lang="en-US" sz="2000" b="1" u="sng" dirty="0" smtClean="0"/>
              <a:t>large displacements</a:t>
            </a:r>
            <a:r>
              <a:rPr lang="en-US" sz="2000" b="1" dirty="0" smtClean="0"/>
              <a:t> </a:t>
            </a:r>
            <a:r>
              <a:rPr lang="en-US" sz="1800" b="1" dirty="0" smtClean="0"/>
              <a:t>(</a:t>
            </a:r>
            <a:r>
              <a:rPr lang="en-US" sz="18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'GRANDS_DEPLACEMENTS'</a:t>
            </a:r>
            <a:r>
              <a:rPr lang="en-US" sz="1800" b="1" dirty="0" smtClean="0"/>
              <a:t> option)</a:t>
            </a:r>
            <a:r>
              <a:rPr lang="en-US" sz="2000" b="1" dirty="0" smtClean="0"/>
              <a:t>,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is called on the </a:t>
            </a:r>
            <a:r>
              <a:rPr lang="en-US" sz="2000" b="1" u="sng" dirty="0" smtClean="0"/>
              <a:t>deformed shape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example 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24309" cy="4968552"/>
          </a:xfrm>
        </p:spPr>
        <p:txBody>
          <a:bodyPr/>
          <a:lstStyle/>
          <a:p>
            <a:pPr lvl="1"/>
            <a:r>
              <a:rPr lang="en-US" sz="2000" b="1" dirty="0" smtClean="0"/>
              <a:t>Random </a:t>
            </a:r>
            <a:r>
              <a:rPr lang="en-US" sz="2000" b="1" dirty="0" smtClean="0"/>
              <a:t>variation of Young’s </a:t>
            </a:r>
            <a:r>
              <a:rPr lang="en-US" sz="2000" b="1" dirty="0" smtClean="0"/>
              <a:t>modulus </a:t>
            </a:r>
            <a:r>
              <a:rPr lang="en-US" sz="2000" b="1" dirty="0" smtClean="0"/>
              <a:t>map at </a:t>
            </a:r>
            <a:r>
              <a:rPr lang="en-US" sz="2000" b="1" dirty="0" smtClean="0"/>
              <a:t>each time step</a:t>
            </a:r>
            <a:endParaRPr lang="en-US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endParaRPr lang="fr-FR" sz="20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31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48019" y="1868398"/>
            <a:ext cx="48203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OPTI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'DIME'</a:t>
            </a:r>
            <a:r>
              <a:rPr lang="fr-FR" sz="1200" dirty="0">
                <a:latin typeface="Consolas" panose="020B0609020204030204" pitchFamily="49" charset="0"/>
              </a:rPr>
              <a:t> 2 </a:t>
            </a:r>
            <a:r>
              <a:rPr lang="fr-FR" sz="1200" dirty="0" smtClean="0">
                <a:solidFill>
                  <a:srgbClr val="00B050"/>
                </a:solidFill>
                <a:latin typeface="Consolas" panose="020B0609020204030204" pitchFamily="49" charset="0"/>
              </a:rPr>
              <a:t>'ELEM' 'QUA4'</a:t>
            </a:r>
            <a:r>
              <a:rPr lang="fr-FR" sz="1200" dirty="0" smtClean="0">
                <a:latin typeface="Consolas" panose="020B0609020204030204" pitchFamily="49" charset="0"/>
              </a:rPr>
              <a:t> </a:t>
            </a:r>
            <a:r>
              <a:rPr lang="fr-FR" sz="1200" dirty="0">
                <a:latin typeface="Consolas" panose="020B0609020204030204" pitchFamily="49" charset="0"/>
              </a:rPr>
              <a:t>;</a:t>
            </a:r>
          </a:p>
          <a:p>
            <a:r>
              <a:rPr lang="fr-FR" sz="1200" dirty="0" smtClean="0">
                <a:latin typeface="Consolas" panose="020B0609020204030204" pitchFamily="49" charset="0"/>
              </a:rPr>
              <a:t>P0 </a:t>
            </a:r>
            <a:r>
              <a:rPr lang="fr-FR" sz="1200" dirty="0">
                <a:latin typeface="Consolas" panose="020B0609020204030204" pitchFamily="49" charset="0"/>
              </a:rPr>
              <a:t>= 0. 0. </a:t>
            </a:r>
            <a:r>
              <a:rPr lang="fr-FR" sz="1200" dirty="0" smtClean="0">
                <a:latin typeface="Consolas" panose="020B0609020204030204" pitchFamily="49" charset="0"/>
              </a:rPr>
              <a:t>;   P1 </a:t>
            </a:r>
            <a:r>
              <a:rPr lang="fr-FR" sz="1200" dirty="0">
                <a:latin typeface="Consolas" panose="020B0609020204030204" pitchFamily="49" charset="0"/>
              </a:rPr>
              <a:t>= 1. 0.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L1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DROI</a:t>
            </a:r>
            <a:r>
              <a:rPr lang="fr-FR" sz="1200" dirty="0">
                <a:latin typeface="Consolas" panose="020B0609020204030204" pitchFamily="49" charset="0"/>
              </a:rPr>
              <a:t> 1 P0 (0. 0.1)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S1 = L1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TRAN</a:t>
            </a:r>
            <a:r>
              <a:rPr lang="fr-FR" sz="1200" dirty="0">
                <a:latin typeface="Consolas" panose="020B0609020204030204" pitchFamily="49" charset="0"/>
              </a:rPr>
              <a:t> 10 (1. 0.)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L2 = S1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COTE</a:t>
            </a:r>
            <a:r>
              <a:rPr lang="fr-FR" sz="1200" dirty="0">
                <a:latin typeface="Consolas" panose="020B0609020204030204" pitchFamily="49" charset="0"/>
              </a:rPr>
              <a:t> 3 </a:t>
            </a:r>
            <a:r>
              <a:rPr lang="fr-FR" sz="1200" dirty="0" smtClean="0">
                <a:latin typeface="Consolas" panose="020B0609020204030204" pitchFamily="49" charset="0"/>
              </a:rPr>
              <a:t>;   P2 </a:t>
            </a:r>
            <a:r>
              <a:rPr lang="fr-FR" sz="1200" dirty="0">
                <a:latin typeface="Consolas" panose="020B0609020204030204" pitchFamily="49" charset="0"/>
              </a:rPr>
              <a:t>= L2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POIN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'PROC'</a:t>
            </a:r>
            <a:r>
              <a:rPr lang="fr-FR" sz="1200" dirty="0">
                <a:latin typeface="Consolas" panose="020B0609020204030204" pitchFamily="49" charset="0"/>
              </a:rPr>
              <a:t> (1. 0.)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MO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MODE</a:t>
            </a:r>
            <a:r>
              <a:rPr lang="fr-FR" sz="1200" dirty="0">
                <a:latin typeface="Consolas" panose="020B0609020204030204" pitchFamily="49" charset="0"/>
              </a:rPr>
              <a:t> S1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'MECANIQUE'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MA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MATE</a:t>
            </a:r>
            <a:r>
              <a:rPr lang="fr-FR" sz="1200" dirty="0">
                <a:latin typeface="Consolas" panose="020B0609020204030204" pitchFamily="49" charset="0"/>
              </a:rPr>
              <a:t> MO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'YOUN'</a:t>
            </a:r>
            <a:r>
              <a:rPr lang="fr-FR" sz="1200" dirty="0">
                <a:latin typeface="Consolas" panose="020B0609020204030204" pitchFamily="49" charset="0"/>
              </a:rPr>
              <a:t> 200.E9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'NU'</a:t>
            </a:r>
            <a:r>
              <a:rPr lang="fr-FR" sz="1200" dirty="0">
                <a:latin typeface="Consolas" panose="020B0609020204030204" pitchFamily="49" charset="0"/>
              </a:rPr>
              <a:t> 0.3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BL </a:t>
            </a:r>
            <a:r>
              <a:rPr lang="fr-FR" sz="1200" dirty="0" smtClean="0">
                <a:latin typeface="Consolas" panose="020B0609020204030204" pitchFamily="49" charset="0"/>
              </a:rPr>
              <a:t> = </a:t>
            </a:r>
            <a:r>
              <a:rPr lang="fr-FR" sz="1200" dirty="0"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BLOQ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'UX'</a:t>
            </a:r>
            <a:r>
              <a:rPr lang="fr-FR" sz="1200" dirty="0">
                <a:latin typeface="Consolas" panose="020B0609020204030204" pitchFamily="49" charset="0"/>
              </a:rPr>
              <a:t> L1)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ET</a:t>
            </a:r>
            <a:r>
              <a:rPr lang="fr-FR" sz="1200" dirty="0">
                <a:latin typeface="Consolas" panose="020B0609020204030204" pitchFamily="49" charset="0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BLOQ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'UY'</a:t>
            </a:r>
            <a:r>
              <a:rPr lang="fr-FR" sz="1200" dirty="0">
                <a:latin typeface="Consolas" panose="020B0609020204030204" pitchFamily="49" charset="0"/>
              </a:rPr>
              <a:t> P0) ;</a:t>
            </a:r>
          </a:p>
          <a:p>
            <a:r>
              <a:rPr lang="fr-FR" sz="1200" dirty="0" smtClean="0">
                <a:latin typeface="Consolas" panose="020B0609020204030204" pitchFamily="49" charset="0"/>
              </a:rPr>
              <a:t>F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PRES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'MASS'</a:t>
            </a:r>
            <a:r>
              <a:rPr lang="fr-FR" sz="1200" dirty="0">
                <a:latin typeface="Consolas" panose="020B0609020204030204" pitchFamily="49" charset="0"/>
              </a:rPr>
              <a:t> MO L2 -1.E8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EV </a:t>
            </a:r>
            <a:r>
              <a:rPr lang="fr-FR" sz="1200" dirty="0" smtClean="0">
                <a:latin typeface="Consolas" panose="020B0609020204030204" pitchFamily="49" charset="0"/>
              </a:rPr>
              <a:t>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EVOL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'MANU'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 smtClean="0"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PROG</a:t>
            </a:r>
            <a:r>
              <a:rPr lang="fr-FR" sz="1200" dirty="0">
                <a:latin typeface="Consolas" panose="020B0609020204030204" pitchFamily="49" charset="0"/>
              </a:rPr>
              <a:t> 0. 1.) </a:t>
            </a:r>
            <a:r>
              <a:rPr lang="fr-FR" sz="1200" dirty="0" smtClean="0"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PROG</a:t>
            </a:r>
            <a:r>
              <a:rPr lang="fr-FR" sz="1200" dirty="0">
                <a:latin typeface="Consolas" panose="020B0609020204030204" pitchFamily="49" charset="0"/>
              </a:rPr>
              <a:t> 0. 1.)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CHA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CHAR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'MECA'</a:t>
            </a:r>
            <a:r>
              <a:rPr lang="fr-FR" sz="1200" dirty="0">
                <a:latin typeface="Consolas" panose="020B0609020204030204" pitchFamily="49" charset="0"/>
              </a:rPr>
              <a:t> F EV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TAB1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TABL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'MODELE'              = MO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'CARACTERISTIQUES'    = MA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'BLOCAGES_MECANIQUES' = BL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'CHARGEMENT'          = CHA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'TEMPS_CALCULES'  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PROG</a:t>
            </a:r>
            <a:r>
              <a:rPr lang="fr-FR" sz="1200" dirty="0">
                <a:latin typeface="Consolas" panose="020B0609020204030204" pitchFamily="49" charset="0"/>
              </a:rPr>
              <a:t> 0.1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'PAS'</a:t>
            </a:r>
            <a:r>
              <a:rPr lang="fr-FR" sz="1200" dirty="0">
                <a:latin typeface="Consolas" panose="020B0609020204030204" pitchFamily="49" charset="0"/>
              </a:rPr>
              <a:t> 0.1 1.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TAB1 . 'PROCEDURE_PERSO1'    = VRAI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PASAPAS</a:t>
            </a:r>
            <a:r>
              <a:rPr lang="fr-FR" sz="1200" dirty="0" smtClean="0">
                <a:latin typeface="Consolas" panose="020B0609020204030204" pitchFamily="49" charset="0"/>
              </a:rPr>
              <a:t> </a:t>
            </a:r>
            <a:r>
              <a:rPr lang="fr-FR" sz="1200" dirty="0">
                <a:latin typeface="Consolas" panose="020B0609020204030204" pitchFamily="49" charset="0"/>
              </a:rPr>
              <a:t>TAB1 ;</a:t>
            </a:r>
          </a:p>
          <a:p>
            <a:endParaRPr lang="fr-FR" sz="1200" dirty="0">
              <a:latin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</a:rPr>
              <a:t>EVU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EVOL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'TEMP'</a:t>
            </a:r>
            <a:r>
              <a:rPr lang="fr-FR" sz="1200" dirty="0">
                <a:latin typeface="Consolas" panose="020B0609020204030204" pitchFamily="49" charset="0"/>
              </a:rPr>
              <a:t> TAB1 'DEPLACEMENTS' 'UX' P2 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DESS</a:t>
            </a:r>
            <a:r>
              <a:rPr lang="fr-FR" sz="1200" dirty="0">
                <a:latin typeface="Consolas" panose="020B0609020204030204" pitchFamily="49" charset="0"/>
              </a:rPr>
              <a:t> EVU </a:t>
            </a:r>
            <a:r>
              <a:rPr lang="fr-FR" sz="1200" dirty="0" smtClean="0">
                <a:latin typeface="Consolas" panose="020B0609020204030204" pitchFamily="49" charset="0"/>
              </a:rPr>
              <a:t>;</a:t>
            </a:r>
            <a:endParaRPr lang="fr-FR" sz="1200" dirty="0">
              <a:latin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8174" y="2247221"/>
            <a:ext cx="4423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DEBP</a:t>
            </a:r>
            <a:r>
              <a:rPr lang="fr-FR" sz="1200" dirty="0" smtClean="0">
                <a:latin typeface="Consolas" panose="020B0609020204030204" pitchFamily="49" charset="0"/>
              </a:rPr>
              <a:t> </a:t>
            </a:r>
            <a:r>
              <a:rPr lang="fr-FR" sz="1200" dirty="0">
                <a:latin typeface="Consolas" panose="020B0609020204030204" pitchFamily="49" charset="0"/>
              </a:rPr>
              <a:t>PERSO1 T1*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'TABLE'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MOD </a:t>
            </a:r>
            <a:r>
              <a:rPr lang="fr-FR" sz="1200" dirty="0" smtClean="0">
                <a:latin typeface="Consolas" panose="020B0609020204030204" pitchFamily="49" charset="0"/>
              </a:rPr>
              <a:t>  = </a:t>
            </a:r>
            <a:r>
              <a:rPr lang="fr-FR" sz="1200" dirty="0">
                <a:latin typeface="Consolas" panose="020B0609020204030204" pitchFamily="49" charset="0"/>
              </a:rPr>
              <a:t>T1 . 'WTABLE' . 'MO_TOT'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MAIL </a:t>
            </a:r>
            <a:r>
              <a:rPr lang="fr-FR" sz="1200" dirty="0" smtClean="0">
                <a:latin typeface="Consolas" panose="020B0609020204030204" pitchFamily="49" charset="0"/>
              </a:rPr>
              <a:t>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EXTR</a:t>
            </a:r>
            <a:r>
              <a:rPr lang="fr-FR" sz="1200" dirty="0">
                <a:latin typeface="Consolas" panose="020B0609020204030204" pitchFamily="49" charset="0"/>
              </a:rPr>
              <a:t> MOD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'MAIL'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CHPYO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BRUI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'BLAN' 'UNIF' </a:t>
            </a:r>
            <a:r>
              <a:rPr lang="fr-FR" sz="1200" dirty="0">
                <a:latin typeface="Consolas" panose="020B0609020204030204" pitchFamily="49" charset="0"/>
              </a:rPr>
              <a:t>200.E9 150.E9 MAIL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CHMYO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CHAN</a:t>
            </a:r>
            <a:r>
              <a:rPr lang="fr-FR" sz="1200" dirty="0"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'CHAM'</a:t>
            </a:r>
            <a:r>
              <a:rPr lang="fr-FR" sz="1200" dirty="0">
                <a:latin typeface="Consolas" panose="020B0609020204030204" pitchFamily="49" charset="0"/>
              </a:rPr>
              <a:t> CHPYO MOD 'RIGIDITE'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MAT </a:t>
            </a:r>
            <a:r>
              <a:rPr lang="fr-FR" sz="1200" dirty="0" smtClean="0">
                <a:latin typeface="Consolas" panose="020B0609020204030204" pitchFamily="49" charset="0"/>
              </a:rPr>
              <a:t>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MATE</a:t>
            </a:r>
            <a:r>
              <a:rPr lang="fr-FR" sz="1200" dirty="0">
                <a:latin typeface="Consolas" panose="020B0609020204030204" pitchFamily="49" charset="0"/>
              </a:rPr>
              <a:t> MOD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'YOUN'</a:t>
            </a:r>
            <a:r>
              <a:rPr lang="fr-FR" sz="1200" dirty="0">
                <a:latin typeface="Consolas" panose="020B0609020204030204" pitchFamily="49" charset="0"/>
              </a:rPr>
              <a:t> CHMYO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</a:rPr>
              <a:t>'NU'</a:t>
            </a:r>
            <a:r>
              <a:rPr lang="fr-FR" sz="1200" dirty="0">
                <a:latin typeface="Consolas" panose="020B0609020204030204" pitchFamily="49" charset="0"/>
              </a:rPr>
              <a:t> 0.3 ;</a:t>
            </a:r>
          </a:p>
          <a:p>
            <a:r>
              <a:rPr lang="fr-FR" sz="1200" dirty="0">
                <a:latin typeface="Consolas" panose="020B0609020204030204" pitchFamily="49" charset="0"/>
              </a:rPr>
              <a:t>  T1 . 'WTABLE' . 'CARACTERISTIQUES'   = MAT 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</a:rPr>
              <a:t>FINP</a:t>
            </a:r>
            <a:r>
              <a:rPr lang="fr-FR" sz="1200" dirty="0">
                <a:latin typeface="Consolas" panose="020B0609020204030204" pitchFamily="49" charset="0"/>
              </a:rPr>
              <a:t> ;</a:t>
            </a:r>
          </a:p>
          <a:p>
            <a:endParaRPr lang="fr-FR" sz="1200" dirty="0">
              <a:latin typeface="Consolas" panose="020B0609020204030204" pitchFamily="49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31" y="3841077"/>
            <a:ext cx="3491786" cy="25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4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1:</a:t>
            </a:r>
            <a:br>
              <a:rPr lang="en-US" dirty="0" smtClean="0"/>
            </a:br>
            <a:r>
              <a:rPr lang="en-US" sz="1800" dirty="0" smtClean="0"/>
              <a:t>beam with following force</a:t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400" dirty="0" smtClean="0"/>
              <a:t>Download the starting file on the website:</a:t>
            </a:r>
            <a:br>
              <a:rPr lang="en-US" sz="1400" dirty="0" smtClean="0"/>
            </a:br>
            <a:r>
              <a:rPr lang="en-US" sz="700" dirty="0">
                <a:hlinkClick r:id="rId2"/>
              </a:rPr>
              <a:t>http://www-cast3m.cea.fr/index.php?page=exemples&amp;exemple=formation_pasapas_1_initial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42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  <a:r>
              <a:rPr lang="en-US" dirty="0" smtClean="0"/>
              <a:t>1: </a:t>
            </a:r>
            <a:r>
              <a:rPr lang="en-US" dirty="0"/>
              <a:t>beam with Following </a:t>
            </a:r>
            <a:r>
              <a:rPr lang="en-US" dirty="0" smtClean="0"/>
              <a:t>force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Beam bending</a:t>
            </a:r>
          </a:p>
          <a:p>
            <a:pPr lvl="1">
              <a:buNone/>
            </a:pPr>
            <a:r>
              <a:rPr lang="en-US" sz="2000" dirty="0" smtClean="0"/>
              <a:t>	base is clamped </a:t>
            </a:r>
          </a:p>
          <a:p>
            <a:pPr lvl="1">
              <a:buNone/>
            </a:pPr>
            <a:r>
              <a:rPr lang="en-US" sz="2000" dirty="0" smtClean="0"/>
              <a:t>	point shear force at the top of the beam (perpendicular to the beam)</a:t>
            </a:r>
          </a:p>
          <a:p>
            <a:pPr lvl="1">
              <a:buNone/>
            </a:pPr>
            <a:r>
              <a:rPr lang="en-US" sz="2000" dirty="0" smtClean="0"/>
              <a:t>	large displacement at the top of the beam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Problem: the force is calculated on the initial shape and not updated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B050"/>
                </a:solidFill>
              </a:rPr>
              <a:t>Purpose: to correctly apply the force during the calculation </a:t>
            </a:r>
          </a:p>
          <a:p>
            <a:pPr lvl="1"/>
            <a:endParaRPr lang="fr-FR" sz="2000" b="1" dirty="0" smtClean="0">
              <a:solidFill>
                <a:srgbClr val="00B050"/>
              </a:solidFill>
              <a:cs typeface="Consolas" pitchFamily="49" charset="0"/>
            </a:endParaRPr>
          </a:p>
          <a:p>
            <a:pPr lvl="1" algn="ctr">
              <a:buNone/>
            </a:pPr>
            <a:r>
              <a:rPr lang="en-US" sz="2000" b="1" i="1" dirty="0" smtClean="0">
                <a:cs typeface="Consolas" pitchFamily="49" charset="0"/>
              </a:rPr>
              <a:t>It’s up to you!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33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rot="5400000" flipH="1" flipV="1">
            <a:off x="-320467" y="3492248"/>
            <a:ext cx="212489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59915" y="4552335"/>
            <a:ext cx="348343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 flipH="1" flipV="1">
            <a:off x="538235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 flipH="1" flipV="1">
            <a:off x="604116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5400000" flipH="1" flipV="1">
            <a:off x="669998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 flipH="1" flipV="1">
            <a:off x="735880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 flipH="1" flipV="1">
            <a:off x="801761" y="4563947"/>
            <a:ext cx="83094" cy="6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752048" y="2437241"/>
            <a:ext cx="384175" cy="15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03505" y="2274256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1427289" y="3404656"/>
            <a:ext cx="800100" cy="39631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" y="2289600"/>
            <a:ext cx="4684296" cy="27936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356586" y="4183003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solidFill>
                  <a:srgbClr val="0070C0"/>
                </a:solidFill>
              </a:rPr>
              <a:t>Deformed</a:t>
            </a:r>
            <a:r>
              <a:rPr lang="fr-FR" i="1" dirty="0" smtClean="0">
                <a:solidFill>
                  <a:srgbClr val="0070C0"/>
                </a:solidFill>
              </a:rPr>
              <a:t> </a:t>
            </a:r>
            <a:r>
              <a:rPr lang="fr-FR" i="1" dirty="0" err="1" smtClean="0">
                <a:solidFill>
                  <a:srgbClr val="0070C0"/>
                </a:solidFill>
              </a:rPr>
              <a:t>shape</a:t>
            </a:r>
            <a:r>
              <a:rPr lang="fr-FR" i="1" dirty="0" smtClean="0">
                <a:solidFill>
                  <a:srgbClr val="0070C0"/>
                </a:solidFill>
              </a:rPr>
              <a:t> + </a:t>
            </a:r>
            <a:r>
              <a:rPr lang="fr-FR" i="1" dirty="0" err="1" smtClean="0">
                <a:solidFill>
                  <a:srgbClr val="0070C0"/>
                </a:solidFill>
              </a:rPr>
              <a:t>reaction</a:t>
            </a:r>
            <a:endParaRPr lang="fr-FR" i="1" dirty="0">
              <a:solidFill>
                <a:srgbClr val="0070C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907" y="2372148"/>
            <a:ext cx="2792141" cy="23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1: beam with Following force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568001" cy="4968552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dirty="0" smtClean="0"/>
              <a:t>A few indications …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Useful objects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lvl="1">
              <a:buNone/>
            </a:pP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P2	</a:t>
            </a:r>
            <a:r>
              <a:rPr lang="en-US" sz="2000" dirty="0" smtClean="0"/>
              <a:t>	: point at the top of the beam, where the force is prescribed</a:t>
            </a:r>
          </a:p>
          <a:p>
            <a:pPr lvl="1">
              <a:buNone/>
            </a:pP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EV1</a:t>
            </a:r>
            <a:r>
              <a:rPr lang="en-US" sz="2000" dirty="0" smtClean="0"/>
              <a:t>	: force magnitude to be applied as a function of time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r>
              <a:rPr lang="en-US" sz="2000" b="1" dirty="0" smtClean="0"/>
              <a:t>Useful operators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EXTR, COS, SIN</a:t>
            </a:r>
          </a:p>
          <a:p>
            <a:pPr lvl="1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IPOL</a:t>
            </a:r>
            <a:r>
              <a:rPr lang="en-US" sz="2000" dirty="0" smtClean="0"/>
              <a:t> : to interpolate the force magnitude as a function of the calculated step</a:t>
            </a:r>
          </a:p>
          <a:p>
            <a:pPr lvl="1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FORC</a:t>
            </a:r>
            <a:r>
              <a:rPr lang="en-US" sz="2000" dirty="0" smtClean="0"/>
              <a:t> : to apply a point force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87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  <a:r>
              <a:rPr lang="en-US" dirty="0" smtClean="0"/>
              <a:t>1: </a:t>
            </a:r>
            <a:r>
              <a:rPr lang="en-US" dirty="0"/>
              <a:t>beam with Following </a:t>
            </a:r>
            <a:r>
              <a:rPr lang="en-US" dirty="0" smtClean="0"/>
              <a:t>force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</a:t>
            </a:r>
          </a:p>
          <a:p>
            <a:pPr lvl="1">
              <a:buNone/>
            </a:pPr>
            <a:r>
              <a:rPr lang="en-US" sz="2000" dirty="0" smtClean="0"/>
              <a:t>-</a:t>
            </a:r>
            <a:r>
              <a:rPr lang="en-US" sz="2000" dirty="0"/>
              <a:t>	use option </a:t>
            </a:r>
            <a:r>
              <a:rPr lang="en-US" sz="20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'GRANDS_DEPLACEMENTS'</a:t>
            </a:r>
            <a:br>
              <a:rPr lang="en-US" sz="20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2000" dirty="0"/>
              <a:t>(equilibrium verified on the deformed shape)</a:t>
            </a:r>
          </a:p>
          <a:p>
            <a:pPr lvl="1">
              <a:buFontTx/>
              <a:buChar char="-"/>
            </a:pPr>
            <a:r>
              <a:rPr lang="en-US" sz="2000" dirty="0" smtClean="0"/>
              <a:t>use </a:t>
            </a:r>
            <a:r>
              <a:rPr lang="en-US" sz="2000" dirty="0" smtClean="0"/>
              <a:t>procedure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(1 call / time step)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/>
              <a:t>to re-calculate the force on </a:t>
            </a:r>
            <a:r>
              <a:rPr lang="en-US" sz="2000" dirty="0" smtClean="0"/>
              <a:t>deformed </a:t>
            </a:r>
            <a:r>
              <a:rPr lang="en-US" sz="2000" dirty="0" smtClean="0"/>
              <a:t>shape (at </a:t>
            </a:r>
            <a:r>
              <a:rPr lang="en-US" sz="2000" u="sng" dirty="0" smtClean="0"/>
              <a:t>beginning </a:t>
            </a:r>
            <a:r>
              <a:rPr lang="en-US" sz="2000" u="sng" dirty="0" smtClean="0"/>
              <a:t>of time step</a:t>
            </a:r>
            <a:r>
              <a:rPr lang="en-US" sz="2000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/>
              <a:t>create a “load” with it (</a:t>
            </a:r>
            <a:r>
              <a:rPr lang="en-US" sz="2000" dirty="0" err="1" smtClean="0"/>
              <a:t>CHARGEMEnt</a:t>
            </a:r>
            <a:r>
              <a:rPr lang="en-US" sz="2000" dirty="0" smtClean="0"/>
              <a:t> type object)</a:t>
            </a:r>
          </a:p>
          <a:p>
            <a:pPr lvl="1">
              <a:buFontTx/>
              <a:buChar char="-"/>
            </a:pPr>
            <a:r>
              <a:rPr lang="en-US" sz="2000" dirty="0" smtClean="0"/>
              <a:t>overwrite the load in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</a:rPr>
              <a:t>WTABLE</a:t>
            </a:r>
          </a:p>
          <a:p>
            <a:pPr lvl="1">
              <a:buFontTx/>
              <a:buChar char="-"/>
            </a:pPr>
            <a:endParaRPr lang="en-US" sz="2000" dirty="0" smtClean="0"/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endParaRPr lang="fr-FR" sz="12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35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696053" y="6297650"/>
            <a:ext cx="57518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fr-FR" sz="1200" i="1" dirty="0">
                <a:cs typeface="Consolas" pitchFamily="49" charset="0"/>
              </a:rPr>
              <a:t> </a:t>
            </a:r>
            <a:r>
              <a:rPr lang="fr-FR" sz="1200" i="1" dirty="0" err="1">
                <a:cs typeface="Consolas" pitchFamily="49" charset="0"/>
              </a:rPr>
              <a:t>p</a:t>
            </a:r>
            <a:r>
              <a:rPr lang="fr-FR" sz="1200" i="1" dirty="0" err="1" smtClean="0">
                <a:cs typeface="Consolas" pitchFamily="49" charset="0"/>
              </a:rPr>
              <a:t>rocedure</a:t>
            </a:r>
            <a:r>
              <a:rPr lang="fr-FR" sz="1200" i="1" dirty="0" smtClean="0">
                <a:cs typeface="Consolas" pitchFamily="49" charset="0"/>
              </a:rPr>
              <a:t> 				Main program</a:t>
            </a:r>
            <a:endParaRPr lang="fr-FR" sz="1200" i="1" dirty="0"/>
          </a:p>
        </p:txBody>
      </p:sp>
      <p:sp>
        <p:nvSpPr>
          <p:cNvPr id="15" name="Rectangle 14"/>
          <p:cNvSpPr/>
          <p:nvPr/>
        </p:nvSpPr>
        <p:spPr>
          <a:xfrm>
            <a:off x="4926472" y="3875064"/>
            <a:ext cx="3553851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'GRANDS_DEPLACEMENTS'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'PREDICTEUR'          = 'HPP'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'PROCEDURE_PERSO1' 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'MY_DATA'             = 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. 'EVOL'    = EV1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. 'POINT'   = P2 ;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4572001" y="3269313"/>
            <a:ext cx="0" cy="3046988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82878" y="3269313"/>
            <a:ext cx="4743593" cy="30469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T1*'TABLE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'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donnees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utiles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TAM = T1 . 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PF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'POINT'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'EVOL'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angle de rotation de la section droite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U1 = T1 . 'ESTIMATION' . 'DEPLACEMENTS'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U1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180.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PI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direction de l'effort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DIR1 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)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SIN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RSD)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creation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du second membre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F1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FORC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DIR1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CHAR2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'MECA'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F1 EV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T1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'WTABLE' . 'CHARGEMENT' = CHAR2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77" y="5339616"/>
            <a:ext cx="3562505" cy="724680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632" y="2280515"/>
            <a:ext cx="4970528" cy="4102022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  <a:r>
              <a:rPr lang="en-US" dirty="0" smtClean="0"/>
              <a:t>1: </a:t>
            </a:r>
            <a:r>
              <a:rPr lang="en-US" dirty="0"/>
              <a:t>beam with Following </a:t>
            </a:r>
            <a:r>
              <a:rPr lang="en-US" dirty="0" smtClean="0"/>
              <a:t>force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36</a:t>
            </a:fld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846199" y="2111238"/>
            <a:ext cx="2666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Deformed shape + reaction</a:t>
            </a:r>
            <a:endParaRPr lang="en-US" sz="1600" i="1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" y="2494072"/>
            <a:ext cx="4265385" cy="375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05621" y="3468185"/>
            <a:ext cx="2571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Displacements </a:t>
            </a:r>
            <a:r>
              <a:rPr lang="en-US" sz="1600" i="1" dirty="0" err="1" smtClean="0">
                <a:solidFill>
                  <a:srgbClr val="FF0000"/>
                </a:solidFill>
              </a:rPr>
              <a:t>Ux</a:t>
            </a:r>
            <a:r>
              <a:rPr lang="en-US" sz="1600" i="1" dirty="0" smtClean="0">
                <a:solidFill>
                  <a:srgbClr val="0070C0"/>
                </a:solidFill>
              </a:rPr>
              <a:t> and </a:t>
            </a:r>
            <a:r>
              <a:rPr lang="en-US" sz="1600" i="1" dirty="0" err="1" smtClean="0">
                <a:solidFill>
                  <a:srgbClr val="0070C0"/>
                </a:solidFill>
              </a:rPr>
              <a:t>Uy</a:t>
            </a:r>
            <a:r>
              <a:rPr lang="en-US" sz="1600" i="1" dirty="0" smtClean="0">
                <a:solidFill>
                  <a:srgbClr val="0070C0"/>
                </a:solidFill>
              </a:rPr>
              <a:t> as a function of time</a:t>
            </a:r>
            <a:endParaRPr lang="en-US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  <a:r>
              <a:rPr lang="en-US" dirty="0" smtClean="0"/>
              <a:t>1: </a:t>
            </a:r>
            <a:r>
              <a:rPr lang="en-US" dirty="0"/>
              <a:t>beam with Following </a:t>
            </a:r>
            <a:r>
              <a:rPr lang="en-US" dirty="0" smtClean="0"/>
              <a:t>force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 (</a:t>
            </a:r>
            <a:r>
              <a:rPr lang="en-US" sz="2000" b="1" dirty="0" err="1" smtClean="0"/>
              <a:t>bis</a:t>
            </a:r>
            <a:r>
              <a:rPr lang="en-US" sz="2000" b="1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/>
              <a:t>idem but with the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smtClean="0"/>
              <a:t>procedure</a:t>
            </a:r>
          </a:p>
          <a:p>
            <a:pPr lvl="1">
              <a:buFontTx/>
              <a:buChar char="-"/>
            </a:pPr>
            <a:r>
              <a:rPr lang="en-US" sz="2000" dirty="0" smtClean="0"/>
              <a:t>suppress </a:t>
            </a:r>
            <a:r>
              <a:rPr lang="en-US" sz="2000" dirty="0"/>
              <a:t>initial mechanical </a:t>
            </a:r>
            <a:r>
              <a:rPr lang="en-US" sz="2000" dirty="0" smtClean="0"/>
              <a:t>loading</a:t>
            </a:r>
          </a:p>
          <a:p>
            <a:pPr lvl="1">
              <a:buFontTx/>
              <a:buChar char="-"/>
            </a:pPr>
            <a:r>
              <a:rPr lang="en-US" sz="2000" dirty="0" smtClean="0"/>
              <a:t>no need of </a:t>
            </a:r>
            <a:r>
              <a:rPr lang="en-US" sz="2000" dirty="0" err="1" smtClean="0"/>
              <a:t>CHARGEMEnt</a:t>
            </a:r>
            <a:r>
              <a:rPr lang="en-US" sz="2000" dirty="0" smtClean="0"/>
              <a:t> type object</a:t>
            </a:r>
            <a:endParaRPr lang="en-US" sz="2000" dirty="0"/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longer: 1 call / each iteration / time step</a:t>
            </a:r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rgbClr val="00B050"/>
                </a:solidFill>
              </a:rPr>
              <a:t>results are identical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endParaRPr lang="fr-FR" sz="12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37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932543" y="6026599"/>
            <a:ext cx="5747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1200" i="1" dirty="0">
                <a:cs typeface="Consolas" pitchFamily="49" charset="0"/>
              </a:rPr>
              <a:t> </a:t>
            </a:r>
            <a:r>
              <a:rPr lang="fr-FR" sz="1200" i="1" dirty="0" err="1" smtClean="0">
                <a:cs typeface="Consolas" pitchFamily="49" charset="0"/>
              </a:rPr>
              <a:t>procedure</a:t>
            </a:r>
            <a:r>
              <a:rPr lang="fr-FR" sz="1200" i="1" dirty="0" smtClean="0">
                <a:cs typeface="Consolas" pitchFamily="49" charset="0"/>
              </a:rPr>
              <a:t> 					Main program</a:t>
            </a:r>
            <a:endParaRPr lang="fr-FR" sz="1200" i="1" dirty="0"/>
          </a:p>
        </p:txBody>
      </p:sp>
      <p:sp>
        <p:nvSpPr>
          <p:cNvPr id="9" name="Rectangle 8"/>
          <p:cNvSpPr/>
          <p:nvPr/>
        </p:nvSpPr>
        <p:spPr>
          <a:xfrm>
            <a:off x="183357" y="2872467"/>
            <a:ext cx="4250132" cy="323165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T1*'TABLE' TPS1*'FLOTTANT'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donnees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utiles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TAM = T1 .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'MY_DATA'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PF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'POINT'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'EVOL'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angle de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rotation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de la section droite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U1 = T1 . 'ESTIMATION' . 'DEPLACEMENTS'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U1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180.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PI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direction de l'effort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DIR1 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)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RSD)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creation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du second membre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VAL1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IPOL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TPS1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F1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FORC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(VAL1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DIR1) 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TABLE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. 'ADDI_SECOND' = F1 ;</a:t>
            </a:r>
          </a:p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T2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572477" y="2947369"/>
            <a:ext cx="0" cy="3143249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26950" y="3562155"/>
            <a:ext cx="3983442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***TAB1 . 'CHARGEMENT'          = CHAR1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'GRANDS_DEPLACEMENTS'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'PREDICTEUR'          = 'HPP'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'PROCEDURE_CHARMECA'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'MY_DATA'             = 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. 'EVOL'    = EV1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. 'POINT'   = P2 ;</a:t>
            </a:r>
          </a:p>
        </p:txBody>
      </p:sp>
    </p:spTree>
    <p:extLst>
      <p:ext uri="{BB962C8B-B14F-4D97-AF65-F5344CB8AC3E}">
        <p14:creationId xmlns:p14="http://schemas.microsoft.com/office/powerpoint/2010/main" val="35097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  <a:r>
              <a:rPr lang="en-US" dirty="0" smtClean="0"/>
              <a:t>1: </a:t>
            </a:r>
            <a:r>
              <a:rPr lang="en-US" dirty="0"/>
              <a:t>beam with Following </a:t>
            </a:r>
            <a:r>
              <a:rPr lang="en-US" dirty="0" smtClean="0"/>
              <a:t>force</a:t>
            </a:r>
            <a:endParaRPr lang="fr-FR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411247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 (</a:t>
            </a:r>
            <a:r>
              <a:rPr lang="en-US" sz="2000" b="1" dirty="0" err="1" smtClean="0"/>
              <a:t>ter</a:t>
            </a:r>
            <a:r>
              <a:rPr lang="en-US" sz="2000" b="1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/>
              <a:t>idem, but the force is updated on the deformed shape</a:t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/>
              <a:t>the </a:t>
            </a:r>
            <a:r>
              <a:rPr lang="en-US" sz="2000" u="sng" dirty="0" smtClean="0"/>
              <a:t>end of </a:t>
            </a:r>
            <a:r>
              <a:rPr lang="en-US" sz="2000" u="sng" dirty="0"/>
              <a:t>time </a:t>
            </a:r>
            <a:r>
              <a:rPr lang="en-US" sz="2000" u="sng" dirty="0" smtClean="0"/>
              <a:t>step!</a:t>
            </a:r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rgbClr val="00B050"/>
                </a:solidFill>
              </a:rPr>
              <a:t>more precise: </a:t>
            </a:r>
            <a:r>
              <a:rPr lang="en-US" sz="2000" dirty="0" smtClean="0"/>
              <a:t>when converged, the deformed geometry is exactly perpendicular to </a:t>
            </a:r>
            <a:r>
              <a:rPr lang="en-US" sz="2000" dirty="0"/>
              <a:t>applied </a:t>
            </a:r>
            <a:r>
              <a:rPr lang="en-US" sz="2000" dirty="0" smtClean="0"/>
              <a:t>force</a:t>
            </a:r>
          </a:p>
          <a:p>
            <a:pPr lvl="1">
              <a:buNone/>
            </a:pPr>
            <a:r>
              <a:rPr lang="en-US" sz="2000" dirty="0" smtClean="0"/>
              <a:t>-	</a:t>
            </a:r>
            <a:r>
              <a:rPr lang="en-US" sz="2000" dirty="0" smtClean="0">
                <a:solidFill>
                  <a:srgbClr val="FF0000"/>
                </a:solidFill>
              </a:rPr>
              <a:t>watch out: can become unstable    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endParaRPr lang="fr-FR" sz="12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38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2831408" y="6557297"/>
            <a:ext cx="3900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CHARMECA</a:t>
            </a:r>
            <a:r>
              <a:rPr lang="fr-FR" sz="1200" i="1" dirty="0">
                <a:cs typeface="Consolas" pitchFamily="49" charset="0"/>
              </a:rPr>
              <a:t> </a:t>
            </a:r>
            <a:r>
              <a:rPr lang="fr-FR" sz="1200" i="1" dirty="0" err="1" smtClean="0">
                <a:cs typeface="Consolas" pitchFamily="49" charset="0"/>
              </a:rPr>
              <a:t>procedure</a:t>
            </a:r>
            <a:r>
              <a:rPr lang="fr-FR" sz="1200" i="1" dirty="0" smtClean="0">
                <a:cs typeface="Consolas" pitchFamily="49" charset="0"/>
              </a:rPr>
              <a:t>		Main program</a:t>
            </a:r>
            <a:endParaRPr lang="fr-FR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182878" y="2864217"/>
            <a:ext cx="6210721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CHARMECA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T1*'TABLE' TPS1*'FLOTTANT'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donnees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utiles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TAM = T1 . 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PF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'POINT'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. 'EVOL'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angle de rotation de la section droite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DRS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0.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EGA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TYPE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ZDEPT) 'CHPOINT')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  DRS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ZDEPT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FINSI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U0 =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T1 . 'CONTINUATION' .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'DEPLACEMENTS' 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U0 </a:t>
            </a:r>
            <a:r>
              <a:rPr lang="fr-FR" sz="12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'RZ'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PF)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DRS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RSD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180.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PI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direction de l'effort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DIR1 = 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COS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)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RSD)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200" dirty="0" err="1">
                <a:latin typeface="Consolas" pitchFamily="49" charset="0"/>
                <a:cs typeface="Consolas" pitchFamily="49" charset="0"/>
              </a:rPr>
              <a:t>creation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du second membre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VAL1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IPOL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TPS1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EV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F1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FORC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(VAL1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DIR1) PF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= </a:t>
            </a: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TABLE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>
                <a:latin typeface="Consolas" pitchFamily="49" charset="0"/>
                <a:cs typeface="Consolas" pitchFamily="49" charset="0"/>
              </a:rPr>
              <a:t>  T2 . 'ADDI_SECOND' = F1 ;</a:t>
            </a:r>
          </a:p>
          <a:p>
            <a:pPr marL="0" lvl="1">
              <a:buNone/>
            </a:pPr>
            <a:r>
              <a:rPr lang="fr-FR" sz="12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 T2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;</a:t>
            </a:r>
            <a:endParaRPr lang="fr-FR" sz="1200" dirty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571999" y="2831119"/>
            <a:ext cx="2" cy="3798178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26472" y="3559363"/>
            <a:ext cx="3742040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***TAB1 . 'CHARGEMENT'          = CHAR1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'GRANDS_DEPLACEMENTS'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'PREDICTEUR'          = 'HPP'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'PROCEDURE_CHARMECA'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         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 = </a:t>
            </a:r>
            <a:r>
              <a:rPr lang="fr-FR" sz="12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. 'EVOL'    = EV1 ;</a:t>
            </a:r>
          </a:p>
          <a:p>
            <a:pPr marL="0" lvl="1">
              <a:buNone/>
            </a:pP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2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200" dirty="0" smtClean="0">
                <a:latin typeface="Consolas" pitchFamily="49" charset="0"/>
                <a:cs typeface="Consolas" pitchFamily="49" charset="0"/>
              </a:rPr>
              <a:t>. 'POINT'   = P2 ;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3819860"/>
            <a:ext cx="4038015" cy="1284940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021" y="2534085"/>
            <a:ext cx="254000" cy="2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</a:t>
            </a:r>
            <a:br>
              <a:rPr lang="en-US" dirty="0" smtClean="0"/>
            </a:br>
            <a:r>
              <a:rPr lang="en-US" sz="1800" dirty="0" smtClean="0"/>
              <a:t>rupture </a:t>
            </a:r>
            <a:r>
              <a:rPr lang="en-US" sz="1800" dirty="0"/>
              <a:t>by elements </a:t>
            </a:r>
            <a:r>
              <a:rPr lang="en-US" sz="1800" dirty="0" smtClean="0"/>
              <a:t>removal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Download the starting file on the website: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700" dirty="0">
                <a:hlinkClick r:id="rId2"/>
              </a:rPr>
              <a:t>http://</a:t>
            </a:r>
            <a:r>
              <a:rPr lang="en-US" sz="700" dirty="0" smtClean="0">
                <a:hlinkClick r:id="rId2"/>
              </a:rPr>
              <a:t>www-cast3m.cea.fr/index.php?page=exemples&amp;exemple=formation_PASAPAS_2_INITIAL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00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Cast3M, quid ?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en-US" sz="2400" dirty="0"/>
              <a:t>A </a:t>
            </a:r>
            <a:r>
              <a:rPr lang="en-US" sz="2400" b="1" dirty="0"/>
              <a:t>finite element </a:t>
            </a:r>
            <a:r>
              <a:rPr lang="en-US" sz="2400" dirty="0" smtClean="0"/>
              <a:t>software</a:t>
            </a:r>
          </a:p>
          <a:p>
            <a:pPr marL="0"/>
            <a:r>
              <a:rPr lang="en-US" sz="2400" dirty="0" smtClean="0"/>
              <a:t>for </a:t>
            </a:r>
            <a:r>
              <a:rPr lang="en-US" sz="2400" b="1" dirty="0"/>
              <a:t>structural</a:t>
            </a:r>
            <a:r>
              <a:rPr lang="en-US" sz="2400" dirty="0"/>
              <a:t> and </a:t>
            </a:r>
            <a:r>
              <a:rPr lang="en-US" sz="2400" b="1" dirty="0"/>
              <a:t>fluid </a:t>
            </a:r>
            <a:r>
              <a:rPr lang="en-US" sz="2400" b="1" dirty="0" smtClean="0"/>
              <a:t>mechanics</a:t>
            </a:r>
          </a:p>
          <a:p>
            <a:pPr marL="0"/>
            <a:endParaRPr lang="fr-FR" sz="2400" b="1" dirty="0" smtClean="0"/>
          </a:p>
          <a:p>
            <a:pPr lvl="1"/>
            <a:endParaRPr lang="fr-FR" sz="2000" dirty="0" smtClean="0"/>
          </a:p>
          <a:p>
            <a:pPr lvl="1"/>
            <a:r>
              <a:rPr lang="en-US" sz="2000" b="1" dirty="0"/>
              <a:t>Partial differential equations </a:t>
            </a:r>
            <a:r>
              <a:rPr lang="en-US" sz="2000" dirty="0"/>
              <a:t>solved with the finite element </a:t>
            </a:r>
            <a:r>
              <a:rPr lang="en-US" sz="2000" dirty="0" smtClean="0"/>
              <a:t>method</a:t>
            </a:r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r>
              <a:rPr lang="en-US" sz="2000" b="1" dirty="0"/>
              <a:t>Complete software: </a:t>
            </a:r>
            <a:r>
              <a:rPr lang="en-US" sz="2000" dirty="0"/>
              <a:t>solver, pre-processing and post-processing, </a:t>
            </a:r>
            <a:r>
              <a:rPr lang="en-US" sz="2000" dirty="0" smtClean="0"/>
              <a:t>visualization</a:t>
            </a:r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r>
              <a:rPr lang="en-US" sz="2000" dirty="0"/>
              <a:t>Based on an objet-oriented programming language: </a:t>
            </a:r>
            <a:r>
              <a:rPr lang="en-US" sz="2400" b="1" dirty="0" smtClean="0">
                <a:solidFill>
                  <a:srgbClr val="DC0528"/>
                </a:solidFill>
              </a:rPr>
              <a:t>Gibiane</a:t>
            </a:r>
            <a:endParaRPr lang="en-US" sz="2000" b="1" dirty="0">
              <a:solidFill>
                <a:srgbClr val="C00000"/>
              </a:solidFill>
            </a:endParaRPr>
          </a:p>
          <a:p>
            <a:pPr lvl="1"/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63" y="4125912"/>
            <a:ext cx="1732156" cy="15458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1" y="4004547"/>
            <a:ext cx="359615" cy="16531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342" y="3999751"/>
            <a:ext cx="2542310" cy="1657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0" y="4125912"/>
            <a:ext cx="1692645" cy="15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2: </a:t>
            </a:r>
            <a:r>
              <a:rPr lang="en-US" sz="2000" dirty="0" smtClean="0"/>
              <a:t>rupture by elements removal</a:t>
            </a:r>
            <a:endParaRPr lang="en-US" sz="16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Traction of a perforated plate</a:t>
            </a:r>
          </a:p>
          <a:p>
            <a:pPr lvl="2"/>
            <a:r>
              <a:rPr lang="en-US" sz="2000" dirty="0" smtClean="0"/>
              <a:t>elastic behavior, large displacements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B050"/>
                </a:solidFill>
              </a:rPr>
              <a:t>Purpose: to model fracture by removing elements during calculations</a:t>
            </a:r>
            <a:br>
              <a:rPr lang="en-US" sz="2000" b="1" dirty="0" smtClean="0">
                <a:solidFill>
                  <a:srgbClr val="00B050"/>
                </a:solidFill>
              </a:rPr>
            </a:br>
            <a:r>
              <a:rPr lang="en-US" sz="2000" i="1" dirty="0" smtClean="0">
                <a:solidFill>
                  <a:srgbClr val="00B050"/>
                </a:solidFill>
              </a:rPr>
              <a:t>We will use a simple criterion based on the 1</a:t>
            </a:r>
            <a:r>
              <a:rPr lang="en-US" sz="2000" i="1" baseline="30000" dirty="0" smtClean="0">
                <a:solidFill>
                  <a:srgbClr val="00B050"/>
                </a:solidFill>
              </a:rPr>
              <a:t>st</a:t>
            </a:r>
            <a:r>
              <a:rPr lang="en-US" sz="2000" i="1" dirty="0" smtClean="0">
                <a:solidFill>
                  <a:srgbClr val="00B050"/>
                </a:solidFill>
              </a:rPr>
              <a:t> principal stress:</a:t>
            </a:r>
          </a:p>
          <a:p>
            <a:pPr marL="0" lvl="1" indent="0" algn="ctr">
              <a:buNone/>
            </a:pPr>
            <a:r>
              <a:rPr lang="en-US" sz="2000" i="1" dirty="0" smtClean="0">
                <a:solidFill>
                  <a:srgbClr val="00B050"/>
                </a:solidFill>
              </a:rPr>
              <a:t>fracture if </a:t>
            </a:r>
            <a:r>
              <a:rPr lang="en-US" sz="2000" i="1" dirty="0" err="1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2000" i="1" baseline="-25000" dirty="0" err="1" smtClean="0">
                <a:solidFill>
                  <a:srgbClr val="00B050"/>
                </a:solidFill>
              </a:rPr>
              <a:t>I</a:t>
            </a:r>
            <a:r>
              <a:rPr lang="en-US" sz="2000" i="1" dirty="0" smtClean="0">
                <a:solidFill>
                  <a:srgbClr val="00B050"/>
                </a:solidFill>
              </a:rPr>
              <a:t> ≥ 22 </a:t>
            </a:r>
            <a:r>
              <a:rPr lang="en-US" sz="2000" i="1" dirty="0" err="1" smtClean="0">
                <a:solidFill>
                  <a:srgbClr val="00B050"/>
                </a:solidFill>
              </a:rPr>
              <a:t>GPa</a:t>
            </a:r>
            <a:endParaRPr lang="en-US" sz="2000" i="1" dirty="0" smtClean="0">
              <a:solidFill>
                <a:srgbClr val="00B050"/>
              </a:solidFill>
            </a:endParaRPr>
          </a:p>
          <a:p>
            <a:pPr lvl="1"/>
            <a:endParaRPr lang="fr-FR" sz="2000" b="1" dirty="0" smtClean="0">
              <a:solidFill>
                <a:srgbClr val="00B050"/>
              </a:solidFill>
              <a:cs typeface="Consolas" pitchFamily="49" charset="0"/>
            </a:endParaRPr>
          </a:p>
          <a:p>
            <a:pPr lvl="1" algn="ctr">
              <a:buNone/>
            </a:pPr>
            <a:r>
              <a:rPr lang="en-US" sz="2000" b="1" i="1" dirty="0" smtClean="0">
                <a:cs typeface="Consolas" pitchFamily="49" charset="0"/>
              </a:rPr>
              <a:t>It’s up to you!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40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23" y="2229825"/>
            <a:ext cx="2246727" cy="2238375"/>
          </a:xfrm>
          <a:prstGeom prst="rect">
            <a:avLst/>
          </a:prstGeom>
        </p:spPr>
      </p:pic>
      <p:sp>
        <p:nvSpPr>
          <p:cNvPr id="17" name="Triangle isocèle 16"/>
          <p:cNvSpPr/>
          <p:nvPr/>
        </p:nvSpPr>
        <p:spPr>
          <a:xfrm rot="10800000" flipV="1">
            <a:off x="1540368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/>
          <p:cNvSpPr/>
          <p:nvPr/>
        </p:nvSpPr>
        <p:spPr>
          <a:xfrm rot="10800000" flipV="1">
            <a:off x="1848740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/>
          <p:cNvSpPr/>
          <p:nvPr/>
        </p:nvSpPr>
        <p:spPr>
          <a:xfrm rot="10800000" flipV="1">
            <a:off x="2157112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 rot="10800000" flipV="1">
            <a:off x="2465484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/>
          <p:cNvSpPr/>
          <p:nvPr/>
        </p:nvSpPr>
        <p:spPr>
          <a:xfrm rot="10800000" flipV="1">
            <a:off x="2773856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iangle isocèle 21"/>
          <p:cNvSpPr/>
          <p:nvPr/>
        </p:nvSpPr>
        <p:spPr>
          <a:xfrm rot="10800000" flipV="1">
            <a:off x="3082228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isocèle 22"/>
          <p:cNvSpPr/>
          <p:nvPr/>
        </p:nvSpPr>
        <p:spPr>
          <a:xfrm rot="10800000" flipV="1">
            <a:off x="3390598" y="4438504"/>
            <a:ext cx="234028" cy="20174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33418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574752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815324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055896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2296468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53704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2777612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018184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258756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3499330" y="1958697"/>
            <a:ext cx="0" cy="298273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188" y="1351887"/>
            <a:ext cx="2431644" cy="3739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3405" y="4398414"/>
            <a:ext cx="15023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0000"/>
                </a:solidFill>
              </a:rPr>
              <a:t>Boundary conditions</a:t>
            </a:r>
            <a:endParaRPr lang="en-US" sz="1100" i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11823" y="3115498"/>
            <a:ext cx="163217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latin typeface="Symbol" pitchFamily="18" charset="2"/>
              </a:rPr>
              <a:t>s</a:t>
            </a:r>
            <a:r>
              <a:rPr lang="en-US" sz="1100" i="1" baseline="-25000" dirty="0" err="1" smtClean="0">
                <a:solidFill>
                  <a:srgbClr val="0070C0"/>
                </a:solidFill>
              </a:rPr>
              <a:t>I</a:t>
            </a:r>
            <a:r>
              <a:rPr lang="en-US" sz="1100" i="1" baseline="-25000" dirty="0" smtClean="0">
                <a:solidFill>
                  <a:srgbClr val="0070C0"/>
                </a:solidFill>
              </a:rPr>
              <a:t> </a:t>
            </a:r>
            <a:r>
              <a:rPr lang="en-US" sz="1100" i="1" dirty="0" smtClean="0">
                <a:solidFill>
                  <a:srgbClr val="0070C0"/>
                </a:solidFill>
              </a:rPr>
              <a:t> stress and</a:t>
            </a:r>
          </a:p>
          <a:p>
            <a:pPr algn="ctr"/>
            <a:r>
              <a:rPr lang="en-US" sz="1100" i="1" dirty="0" smtClean="0">
                <a:solidFill>
                  <a:srgbClr val="0070C0"/>
                </a:solidFill>
              </a:rPr>
              <a:t>reaction forces</a:t>
            </a:r>
          </a:p>
          <a:p>
            <a:pPr algn="ctr"/>
            <a:r>
              <a:rPr lang="en-US" sz="1100" i="1" dirty="0" smtClean="0">
                <a:solidFill>
                  <a:srgbClr val="0070C0"/>
                </a:solidFill>
              </a:rPr>
              <a:t>on the deformed shape</a:t>
            </a:r>
            <a:endParaRPr lang="en-US" sz="1100" i="1" dirty="0">
              <a:solidFill>
                <a:srgbClr val="0070C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 rot="5400000">
            <a:off x="160338" y="3063587"/>
            <a:ext cx="2084258" cy="201748"/>
            <a:chOff x="1692768" y="4590904"/>
            <a:chExt cx="2084258" cy="201748"/>
          </a:xfrm>
        </p:grpSpPr>
        <p:sp>
          <p:nvSpPr>
            <p:cNvPr id="37" name="Triangle isocèle 36"/>
            <p:cNvSpPr/>
            <p:nvPr/>
          </p:nvSpPr>
          <p:spPr>
            <a:xfrm rot="10800000" flipV="1">
              <a:off x="1692768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Triangle isocèle 37"/>
            <p:cNvSpPr/>
            <p:nvPr/>
          </p:nvSpPr>
          <p:spPr>
            <a:xfrm rot="10800000" flipV="1">
              <a:off x="2001140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Triangle isocèle 38"/>
            <p:cNvSpPr/>
            <p:nvPr/>
          </p:nvSpPr>
          <p:spPr>
            <a:xfrm rot="10800000" flipV="1">
              <a:off x="2309512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Triangle isocèle 39"/>
            <p:cNvSpPr/>
            <p:nvPr/>
          </p:nvSpPr>
          <p:spPr>
            <a:xfrm rot="10800000" flipV="1">
              <a:off x="2617884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iangle isocèle 40"/>
            <p:cNvSpPr/>
            <p:nvPr/>
          </p:nvSpPr>
          <p:spPr>
            <a:xfrm rot="10800000" flipV="1">
              <a:off x="2926256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Triangle isocèle 41"/>
            <p:cNvSpPr/>
            <p:nvPr/>
          </p:nvSpPr>
          <p:spPr>
            <a:xfrm rot="10800000" flipV="1">
              <a:off x="3234628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Triangle isocèle 42"/>
            <p:cNvSpPr/>
            <p:nvPr/>
          </p:nvSpPr>
          <p:spPr>
            <a:xfrm rot="10800000" flipV="1">
              <a:off x="3542998" y="4590904"/>
              <a:ext cx="234028" cy="20174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30772" y="1735803"/>
            <a:ext cx="10390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00B050"/>
                </a:solidFill>
              </a:rPr>
              <a:t>Imposed</a:t>
            </a:r>
          </a:p>
          <a:p>
            <a:pPr algn="ctr"/>
            <a:r>
              <a:rPr lang="en-US" sz="1100" i="1" dirty="0" smtClean="0">
                <a:solidFill>
                  <a:srgbClr val="00B050"/>
                </a:solidFill>
              </a:rPr>
              <a:t>displacement</a:t>
            </a:r>
            <a:endParaRPr lang="en-US" sz="11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sz="2000" b="1" dirty="0"/>
              <a:t>A few indications …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Useful objects</a:t>
            </a:r>
          </a:p>
          <a:p>
            <a:pPr marL="0" lvl="1" indent="0">
              <a:buNone/>
            </a:pPr>
            <a:endParaRPr lang="en-US" sz="2000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PRIN</a:t>
            </a:r>
            <a:r>
              <a:rPr lang="en-US" sz="2000" dirty="0"/>
              <a:t>: principal stress field calculations</a:t>
            </a:r>
          </a:p>
          <a:p>
            <a:pPr marL="0" lvl="1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CHAN</a:t>
            </a:r>
            <a:r>
              <a:rPr lang="en-US" sz="2000" dirty="0"/>
              <a:t>: change the support points of a field by elements </a:t>
            </a:r>
          </a:p>
          <a:p>
            <a:pPr marL="0" lvl="1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ELEM</a:t>
            </a:r>
            <a:r>
              <a:rPr lang="en-US" sz="2000" dirty="0"/>
              <a:t>: select the elements of a field that meets a </a:t>
            </a:r>
            <a:r>
              <a:rPr lang="en-US" sz="2000" dirty="0" smtClean="0"/>
              <a:t>criteria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en-US" sz="2000" dirty="0"/>
              <a:t>: reduction of a model on a </a:t>
            </a:r>
            <a:r>
              <a:rPr lang="en-US" sz="2000" dirty="0" smtClean="0"/>
              <a:t>sub-mesh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0" lvl="1" indent="0">
              <a:buNone/>
            </a:pPr>
            <a:endParaRPr lang="en-US" sz="2000" dirty="0"/>
          </a:p>
          <a:p>
            <a:pPr lvl="1"/>
            <a:r>
              <a:rPr lang="en-US" sz="2000" b="1" dirty="0" smtClean="0"/>
              <a:t>Useful information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0" lvl="1" indent="0">
              <a:buNone/>
            </a:pPr>
            <a:r>
              <a:rPr lang="en-US" sz="2000" dirty="0" smtClean="0"/>
              <a:t>Modify the </a:t>
            </a:r>
            <a:r>
              <a:rPr lang="en-US" sz="2000" dirty="0" smtClean="0">
                <a:solidFill>
                  <a:srgbClr val="00B050"/>
                </a:solidFill>
              </a:rPr>
              <a:t>temporary objects </a:t>
            </a:r>
            <a:r>
              <a:rPr lang="en-US" sz="2000" dirty="0" smtClean="0"/>
              <a:t>for computation in   </a:t>
            </a:r>
            <a:r>
              <a:rPr lang="en-US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TAB1 . WTABLE</a:t>
            </a:r>
          </a:p>
          <a:p>
            <a:pPr marL="0" lvl="1" indent="0">
              <a:buNone/>
            </a:pPr>
            <a:endParaRPr lang="en-US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41</a:t>
            </a:fld>
            <a:endParaRPr lang="fr-FR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 </a:t>
            </a:r>
            <a:r>
              <a:rPr lang="en-US" sz="2000" dirty="0" smtClean="0"/>
              <a:t>rupture by elements removal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11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Solution</a:t>
            </a:r>
          </a:p>
          <a:p>
            <a:pPr lvl="1">
              <a:buNone/>
            </a:pPr>
            <a:r>
              <a:rPr lang="en-US" sz="2000" dirty="0" smtClean="0"/>
              <a:t>-	reduce time steps</a:t>
            </a:r>
          </a:p>
          <a:p>
            <a:pPr lvl="1">
              <a:buNone/>
            </a:pPr>
            <a:r>
              <a:rPr lang="en-US" sz="2000" dirty="0" smtClean="0"/>
              <a:t>-	use the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 </a:t>
            </a:r>
            <a:r>
              <a:rPr lang="en-US" sz="2000" dirty="0" smtClean="0"/>
              <a:t>procedure</a:t>
            </a:r>
            <a:endParaRPr lang="en-US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1">
              <a:buFontTx/>
              <a:buChar char="-"/>
            </a:pPr>
            <a:r>
              <a:rPr lang="en-US" sz="2000" dirty="0" smtClean="0"/>
              <a:t>extract the model and the calculated stresses (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T1 . </a:t>
            </a:r>
            <a:r>
              <a:rPr lang="en-US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ESTIMATION</a:t>
            </a:r>
            <a:r>
              <a:rPr lang="en-US" sz="2000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/>
              <a:t>calculate the principal stresses</a:t>
            </a:r>
          </a:p>
          <a:p>
            <a:pPr lvl="1">
              <a:buFontTx/>
              <a:buChar char="-"/>
            </a:pPr>
            <a:r>
              <a:rPr lang="en-US" sz="2000" dirty="0" smtClean="0"/>
              <a:t>determine the mesh of “intact elements”</a:t>
            </a:r>
          </a:p>
          <a:p>
            <a:pPr lvl="1">
              <a:buNone/>
            </a:pPr>
            <a:r>
              <a:rPr lang="en-US" sz="2000" dirty="0" smtClean="0"/>
              <a:t>-	reduce the model on this mesh</a:t>
            </a:r>
          </a:p>
          <a:p>
            <a:pPr lvl="1">
              <a:buNone/>
            </a:pPr>
            <a:r>
              <a:rPr lang="en-US" sz="2000" dirty="0" smtClean="0"/>
              <a:t>-	overwrite the model in the working table </a:t>
            </a: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WTABLE</a:t>
            </a:r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42</a:t>
            </a:fld>
            <a:endParaRPr lang="fr-FR" dirty="0"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 </a:t>
            </a:r>
            <a:r>
              <a:rPr lang="en-US" sz="2000" dirty="0" smtClean="0"/>
              <a:t>rupture by elements removal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333417" y="6070280"/>
            <a:ext cx="6670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 </a:t>
            </a:r>
            <a:r>
              <a:rPr lang="fr-FR" sz="1200" i="1" dirty="0" err="1" smtClean="0">
                <a:cs typeface="Consolas" pitchFamily="49" charset="0"/>
              </a:rPr>
              <a:t>procedure</a:t>
            </a:r>
            <a:r>
              <a:rPr lang="fr-FR" sz="1200" i="1" dirty="0" smtClean="0">
                <a:cs typeface="Consolas" pitchFamily="49" charset="0"/>
              </a:rPr>
              <a:t>						Main program</a:t>
            </a:r>
            <a:endParaRPr lang="fr-FR" sz="1200" i="1" dirty="0"/>
          </a:p>
        </p:txBody>
      </p:sp>
      <p:sp>
        <p:nvSpPr>
          <p:cNvPr id="18" name="Rectangle 17"/>
          <p:cNvSpPr/>
          <p:nvPr/>
        </p:nvSpPr>
        <p:spPr>
          <a:xfrm>
            <a:off x="5112000" y="3953215"/>
            <a:ext cx="3831702" cy="5539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'PROCEDURE_PERSO1'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'TEMPS_CALCULES'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0.6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                            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0.01 1. ;</a:t>
            </a:r>
            <a:endParaRPr lang="fr-FR" sz="1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661" y="3762839"/>
            <a:ext cx="4842395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T1*'TABLE'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MO1 = T1 . 'WTABLE' . 'MODELE'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SG1 = T1 . 'ESTIMATION' . 'CONTRAINTES'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SGP1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PRIN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SG1 MO1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SG11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CHAN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'GRAVITE'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EXCO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'SI11' SGP1) MO1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MAIL2 = SG11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ELEM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'INFERIEUR'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2.2E10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MO2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REDU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MO1 MAIL2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T1 . 'WTABLE' . 'MODELE'   = MO2 ;</a:t>
            </a:r>
          </a:p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4662056" y="3686861"/>
            <a:ext cx="0" cy="2735885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1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	</a:t>
            </a:r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43</a:t>
            </a:fld>
            <a:endParaRPr lang="fr-FR" dirty="0"/>
          </a:p>
        </p:txBody>
      </p:sp>
      <p:sp>
        <p:nvSpPr>
          <p:cNvPr id="13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 </a:t>
            </a:r>
            <a:r>
              <a:rPr lang="en-US" sz="2000" dirty="0" smtClean="0"/>
              <a:t>rupture by elements removal</a:t>
            </a:r>
            <a:endParaRPr lang="en-US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964" y="1553984"/>
            <a:ext cx="1752536" cy="23533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1737" y="1452788"/>
            <a:ext cx="1733722" cy="26133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0696" y="1523690"/>
            <a:ext cx="1771193" cy="26641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7126" y="1738511"/>
            <a:ext cx="1767271" cy="267869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864" y="4013902"/>
            <a:ext cx="3972375" cy="277889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512000" y="5805768"/>
            <a:ext cx="2036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0070C0"/>
                </a:solidFill>
              </a:rPr>
              <a:t>Strength / displacement curve</a:t>
            </a:r>
            <a:endParaRPr lang="en-US" sz="1100" i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48375" y="5065648"/>
            <a:ext cx="4476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</a:rPr>
              <a:t>Undependable model</a:t>
            </a:r>
            <a:r>
              <a:rPr lang="en-US" sz="1400" i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1400" i="1" dirty="0" smtClean="0">
                <a:solidFill>
                  <a:srgbClr val="0070C0"/>
                </a:solidFill>
              </a:rPr>
              <a:t>results quite sensitive to time/space discretization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Solution (</a:t>
            </a:r>
            <a:r>
              <a:rPr lang="en-US" sz="2000" b="1" dirty="0" err="1" smtClean="0"/>
              <a:t>bis</a:t>
            </a:r>
            <a:r>
              <a:rPr lang="en-US" sz="2000" b="1" dirty="0" smtClean="0"/>
              <a:t>)</a:t>
            </a:r>
          </a:p>
          <a:p>
            <a:pPr lvl="1">
              <a:buNone/>
            </a:pPr>
            <a:r>
              <a:rPr lang="en-US" sz="2000" dirty="0"/>
              <a:t>-	reduce time steps</a:t>
            </a:r>
          </a:p>
          <a:p>
            <a:pPr lvl="1">
              <a:buNone/>
            </a:pPr>
            <a:r>
              <a:rPr lang="en-US" sz="2000" dirty="0" smtClean="0"/>
              <a:t>-	use the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 </a:t>
            </a:r>
            <a:r>
              <a:rPr lang="en-US" sz="2000" dirty="0" smtClean="0"/>
              <a:t>procedure </a:t>
            </a:r>
            <a:endParaRPr lang="en-US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1">
              <a:buFontTx/>
              <a:buChar char="-"/>
            </a:pPr>
            <a:r>
              <a:rPr lang="en-US" sz="2000" dirty="0" smtClean="0"/>
              <a:t>extract the model and the calculated stresses (</a:t>
            </a:r>
            <a:r>
              <a:rPr lang="en-US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T1 . </a:t>
            </a:r>
            <a:r>
              <a:rPr lang="en-US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ESTIMATION</a:t>
            </a:r>
            <a:r>
              <a:rPr lang="en-US" sz="2000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/>
              <a:t>calculate the principal stresses</a:t>
            </a:r>
          </a:p>
          <a:p>
            <a:pPr lvl="1">
              <a:buFontTx/>
              <a:buChar char="-"/>
            </a:pPr>
            <a:r>
              <a:rPr lang="en-US" sz="2000" dirty="0" smtClean="0"/>
              <a:t>determine the mesh of intact elements</a:t>
            </a:r>
          </a:p>
          <a:p>
            <a:pPr lvl="1">
              <a:buNone/>
            </a:pPr>
            <a:r>
              <a:rPr lang="en-US" sz="2000" dirty="0" smtClean="0"/>
              <a:t>-	reduce the </a:t>
            </a:r>
            <a:r>
              <a:rPr lang="en-US" sz="2000" b="1" dirty="0" smtClean="0"/>
              <a:t>boundary conditions </a:t>
            </a:r>
            <a:r>
              <a:rPr lang="en-US" sz="2000" dirty="0" smtClean="0"/>
              <a:t>on this mesh</a:t>
            </a:r>
          </a:p>
          <a:p>
            <a:pPr lvl="1">
              <a:buNone/>
            </a:pPr>
            <a:r>
              <a:rPr lang="en-US" sz="2000" dirty="0" smtClean="0"/>
              <a:t>-	overwrite the boundary conditions in the working table </a:t>
            </a: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WTABLE</a:t>
            </a:r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44</a:t>
            </a:fld>
            <a:endParaRPr lang="fr-FR" dirty="0"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 </a:t>
            </a:r>
            <a:r>
              <a:rPr lang="en-US" sz="2000" dirty="0" smtClean="0"/>
              <a:t>rupture by elements removal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79661" y="3446658"/>
            <a:ext cx="4842395" cy="30162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PERSO1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T1*'TABLE'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MO1 = T1 . 'WTABLE' . 'MODELE'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MAIL1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MO1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'MAIL'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SG1 = T1 . 'ESTIMATION' . 'CONTRAINTES'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SGP1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PRIN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SG1 MO1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SG11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CHAN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'GRAVITE'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(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EXCO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'SI11' SGP1) MO1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MAIL2 = SG11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ELEM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'INFERIEUR'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2.2E10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MAIL3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DIFF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MAIL1 MAIL2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NE3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NBEL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MAIL3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(NE3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&gt;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0)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MESS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' [PERSO1 :] Removal of' NE3 'elements' ;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BL01 = T1 . 'WTABLE' . 'BLOCAGES_MECANIQUES'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MAILBL1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BL01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'MAIL'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MAILBL2 = MAILBL1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ELEM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'APPU' 'LARG'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MAIL3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MAILBL3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DIFF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MAILBL1 MAILBL2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BL02 =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REDU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BL01 MAILBL3 ;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  T1 . 'WTABLE' . 'BLOCAGES_MECANIQUES' = BL02 ;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FINSI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4662056" y="3446658"/>
            <a:ext cx="0" cy="3100446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33417" y="6399461"/>
            <a:ext cx="6670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 </a:t>
            </a:r>
            <a:r>
              <a:rPr lang="fr-FR" sz="1200" i="1" dirty="0" err="1" smtClean="0">
                <a:cs typeface="Consolas" pitchFamily="49" charset="0"/>
              </a:rPr>
              <a:t>procedure</a:t>
            </a:r>
            <a:r>
              <a:rPr lang="fr-FR" sz="1200" i="1" dirty="0" smtClean="0">
                <a:cs typeface="Consolas" pitchFamily="49" charset="0"/>
              </a:rPr>
              <a:t>						Main program</a:t>
            </a:r>
            <a:endParaRPr lang="fr-FR" sz="1200" i="1" dirty="0"/>
          </a:p>
        </p:txBody>
      </p:sp>
      <p:sp>
        <p:nvSpPr>
          <p:cNvPr id="10" name="Rectangle 9"/>
          <p:cNvSpPr/>
          <p:nvPr/>
        </p:nvSpPr>
        <p:spPr>
          <a:xfrm>
            <a:off x="5112000" y="4282396"/>
            <a:ext cx="3831702" cy="5539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'PROCEDURE_PERSO1'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'TEMPS_CALCULES'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0.6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                            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0.01 1. ;</a:t>
            </a:r>
            <a:endParaRPr lang="fr-FR" sz="1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869" y="5170262"/>
            <a:ext cx="3367087" cy="921911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	</a:t>
            </a:r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45</a:t>
            </a:fld>
            <a:endParaRPr lang="fr-FR" dirty="0"/>
          </a:p>
        </p:txBody>
      </p:sp>
      <p:sp>
        <p:nvSpPr>
          <p:cNvPr id="13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 </a:t>
            </a:r>
            <a:r>
              <a:rPr lang="en-US" sz="2000" dirty="0" smtClean="0"/>
              <a:t>rupture by elements removal</a:t>
            </a:r>
            <a:endParaRPr lang="en-US" sz="16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919" y="1546801"/>
            <a:ext cx="1700531" cy="251214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4673" y="1454793"/>
            <a:ext cx="1751961" cy="295365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3857" y="1418922"/>
            <a:ext cx="1801435" cy="352641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2515" y="1626754"/>
            <a:ext cx="1855543" cy="365074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090" y="3998616"/>
            <a:ext cx="3941921" cy="27692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12000" y="5805768"/>
            <a:ext cx="2036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0070C0"/>
                </a:solidFill>
              </a:rPr>
              <a:t>Strength / displacement curve</a:t>
            </a:r>
            <a:endParaRPr lang="en-US" sz="1100" i="1" dirty="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48375" y="5065648"/>
            <a:ext cx="4476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</a:rPr>
              <a:t>Undependable model</a:t>
            </a:r>
            <a:r>
              <a:rPr lang="en-US" sz="1400" i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1400" i="1" dirty="0" smtClean="0">
                <a:solidFill>
                  <a:srgbClr val="0070C0"/>
                </a:solidFill>
              </a:rPr>
              <a:t>results quite sensitive to time/space discretization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TRANSNON operation</a:t>
            </a:r>
            <a:br>
              <a:rPr lang="en-US" dirty="0" smtClean="0"/>
            </a:br>
            <a:r>
              <a:rPr lang="en-US" sz="1800" dirty="0" smtClean="0"/>
              <a:t>thermal solver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57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on equations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Local equations in transient thermal analysis</a:t>
                </a:r>
              </a:p>
              <a:p>
                <a:pPr lvl="2">
                  <a:lnSpc>
                    <a:spcPct val="100000"/>
                  </a:lnSpc>
                </a:pPr>
                <a:endParaRPr lang="en-US" sz="600" dirty="0" smtClean="0"/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endParaRPr lang="en-US" dirty="0"/>
              </a:p>
              <a:p>
                <a:pPr lvl="2">
                  <a:lnSpc>
                    <a:spcPct val="100000"/>
                  </a:lnSpc>
                </a:pP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endParaRPr lang="en-US" dirty="0"/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heat flux density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</m:t>
                        </m:r>
                      </m:e>
                    </m:acc>
                    <m:d>
                      <m:d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:r>
                  <a:rPr lang="en-US" dirty="0"/>
                  <a:t>	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endParaRPr lang="en-US" sz="1000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heat equation			</a:t>
                </a:r>
                <a14:m>
                  <m:oMath xmlns:m="http://schemas.openxmlformats.org/officeDocument/2006/math"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1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US" dirty="0" smtClean="0"/>
                  <a:t>		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 smtClean="0"/>
              </a:p>
              <a:p>
                <a:pPr lvl="2" algn="just">
                  <a:lnSpc>
                    <a:spcPct val="100000"/>
                  </a:lnSpc>
                </a:pPr>
                <a:endParaRPr lang="en-US" sz="1000" dirty="0" smtClean="0"/>
              </a:p>
              <a:p>
                <a:pPr lvl="2" algn="just">
                  <a:lnSpc>
                    <a:spcPct val="100000"/>
                  </a:lnSpc>
                </a:pPr>
                <a:endParaRPr lang="en-US" sz="1000" dirty="0" smtClean="0"/>
              </a:p>
              <a:p>
                <a:pPr lvl="2" algn="just">
                  <a:lnSpc>
                    <a:spcPct val="100000"/>
                  </a:lnSpc>
                </a:pPr>
                <a:endParaRPr lang="en-US" sz="1000" dirty="0" smtClean="0"/>
              </a:p>
              <a:p>
                <a:pPr lvl="2" algn="just">
                  <a:lnSpc>
                    <a:spcPct val="100000"/>
                  </a:lnSpc>
                </a:pPr>
                <a:r>
                  <a:rPr lang="en-US" dirty="0" smtClean="0"/>
                  <a:t>prescribed flux		 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  <m:r>
                      <a:rPr lang="fr-F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fr-FR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convection</m:t>
                        </m:r>
                      </m:lim>
                    </m:limLow>
                    <m:r>
                      <a:rPr lang="fr-F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𝜀𝜎</m:t>
                            </m:r>
                            <m:d>
                              <m:dPr>
                                <m:ctrlP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bSup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fr-FR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ra</m:t>
                        </m:r>
                        <m:r>
                          <m:rPr>
                            <m:sty m:val="p"/>
                          </m:rPr>
                          <a:rPr lang="fr-FR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diation</m:t>
                        </m:r>
                      </m:lim>
                    </m:limLow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on</a:t>
                </a:r>
                <a:r>
                  <a:rPr lang="fr-FR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</m:oMath>
                </a14:m>
                <a:endParaRPr lang="en-US" sz="1050" dirty="0"/>
              </a:p>
              <a:p>
                <a:pPr lvl="2">
                  <a:lnSpc>
                    <a:spcPct val="100000"/>
                  </a:lnSpc>
                </a:pPr>
                <a:endParaRPr lang="en-US" sz="1000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dirty="0" smtClean="0"/>
                  <a:t>prescribed temperature		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			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000" b="1" dirty="0" smtClean="0"/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47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39" y="1046689"/>
            <a:ext cx="1800985" cy="13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on equations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Weak form + FE discretization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b="1" dirty="0" smtClean="0"/>
                  <a:t>Vectors of Equivalent Nodal Heat (W)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𝑖𝑚𝑝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b="1" dirty="0"/>
                  <a:t>	</a:t>
                </a:r>
                <a:r>
                  <a:rPr lang="en-US" dirty="0" smtClean="0"/>
                  <a:t>to </a:t>
                </a:r>
                <a:r>
                  <a:rPr lang="en-US" dirty="0"/>
                  <a:t>the </a:t>
                </a:r>
                <a:r>
                  <a:rPr lang="en-US" dirty="0" smtClean="0"/>
                  <a:t>prescribed surface heat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en-US" dirty="0" smtClean="0"/>
                  <a:t> (J.m</a:t>
                </a:r>
                <a:r>
                  <a:rPr lang="en-US" baseline="30000" dirty="0" smtClean="0"/>
                  <a:t>-2</a:t>
                </a:r>
                <a:r>
                  <a:rPr lang="en-US" dirty="0" smtClean="0"/>
                  <a:t>)</a:t>
                </a:r>
                <a:r>
                  <a:rPr lang="en-US" dirty="0"/>
                  <a:t> 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(FLUX)</a:t>
                </a:r>
                <a:endParaRPr lang="en-US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h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dirty="0" smtClean="0"/>
                  <a:t>	to the prescribed convection flux </a:t>
                </a:r>
                <a14:m>
                  <m:oMath xmlns:m="http://schemas.openxmlformats.org/officeDocument/2006/math">
                    <m:r>
                      <a:rPr lang="fr-FR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h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(J.m</a:t>
                </a:r>
                <a:r>
                  <a:rPr lang="en-US" baseline="30000" dirty="0"/>
                  <a:t>-2</a:t>
                </a:r>
                <a:r>
                  <a:rPr lang="en-US" dirty="0" smtClean="0"/>
                  <a:t>)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(CONV)</a:t>
                </a:r>
                <a:endParaRPr lang="en-US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𝜀𝜎</m:t>
                        </m:r>
                        <m:d>
                          <m:dPr>
                            <m:ctrlPr>
                              <a:rPr 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sSubSupPr>
                              <m:e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sSupPr>
                              <m:e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fr-FR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dirty="0" smtClean="0"/>
                  <a:t>   to </a:t>
                </a:r>
                <a:r>
                  <a:rPr lang="en-US" dirty="0"/>
                  <a:t>the prescribed </a:t>
                </a:r>
                <a:r>
                  <a:rPr lang="en-US" dirty="0" smtClean="0"/>
                  <a:t>radiation flux </a:t>
                </a:r>
                <a:r>
                  <a:rPr lang="en-US" dirty="0"/>
                  <a:t>(J.m</a:t>
                </a:r>
                <a:r>
                  <a:rPr lang="en-US" baseline="30000" dirty="0"/>
                  <a:t>-2</a:t>
                </a:r>
                <a:r>
                  <a:rPr lang="en-US" dirty="0" smtClean="0"/>
                  <a:t>)</a:t>
                </a:r>
                <a:endParaRPr lang="fr-FR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b="1" dirty="0"/>
                  <a:t>	</a:t>
                </a:r>
                <a:r>
                  <a:rPr lang="en-US" dirty="0"/>
                  <a:t>to the prescribed volume heat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(J.m</a:t>
                </a:r>
                <a:r>
                  <a:rPr lang="en-US" baseline="30000" dirty="0"/>
                  <a:t>-3</a:t>
                </a:r>
                <a:r>
                  <a:rPr lang="en-US" dirty="0"/>
                  <a:t>)		</a:t>
                </a:r>
                <a:r>
                  <a:rPr lang="en-US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(SOUR)</a:t>
                </a:r>
              </a:p>
              <a:p>
                <a:pPr lvl="2">
                  <a:lnSpc>
                    <a:spcPct val="100000"/>
                  </a:lnSpc>
                </a:pPr>
                <a:endParaRPr lang="en-US" dirty="0" smtClean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 smtClean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/>
                <a:r>
                  <a:rPr lang="en-US" b="1" dirty="0" smtClean="0">
                    <a:sym typeface="Symbol" pitchFamily="18" charset="2"/>
                  </a:rPr>
                  <a:t>Matrices</a:t>
                </a:r>
                <a:endParaRPr lang="en-US" b="1" dirty="0"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	</a:t>
                </a:r>
                <a:r>
                  <a:rPr lang="en-US" dirty="0" smtClean="0">
                    <a:sym typeface="Symbol" pitchFamily="18" charset="2"/>
                  </a:rPr>
                  <a:t>capacity matrix </a:t>
                </a:r>
                <a:r>
                  <a:rPr lang="en-US" dirty="0">
                    <a:sym typeface="Symbol" pitchFamily="18" charset="2"/>
                  </a:rPr>
                  <a:t>(J.K</a:t>
                </a:r>
                <a:r>
                  <a:rPr lang="en-US" baseline="30000" dirty="0">
                    <a:sym typeface="Symbol" pitchFamily="18" charset="2"/>
                  </a:rPr>
                  <a:t>-1</a:t>
                </a:r>
                <a:r>
                  <a:rPr lang="fr-FR" dirty="0" smtClean="0">
                    <a:sym typeface="Symbol" pitchFamily="18" charset="2"/>
                  </a:rPr>
                  <a:t>)</a:t>
                </a:r>
                <a:r>
                  <a:rPr lang="en-US" dirty="0"/>
                  <a:t> 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(CAPA)</a:t>
                </a:r>
                <a:endParaRPr lang="fr-FR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dirty="0">
                    <a:sym typeface="Symbol" pitchFamily="18" charset="2"/>
                  </a:rPr>
                  <a:t>	</a:t>
                </a:r>
                <a:r>
                  <a:rPr lang="en-US" dirty="0" smtClean="0">
                    <a:sym typeface="Symbol" pitchFamily="18" charset="2"/>
                  </a:rPr>
                  <a:t>conductivity matrix </a:t>
                </a:r>
                <a:r>
                  <a:rPr lang="en-US" dirty="0">
                    <a:sym typeface="Symbol" pitchFamily="18" charset="2"/>
                  </a:rPr>
                  <a:t>(W.K</a:t>
                </a:r>
                <a:r>
                  <a:rPr lang="en-US" baseline="30000" dirty="0">
                    <a:sym typeface="Symbol" pitchFamily="18" charset="2"/>
                  </a:rPr>
                  <a:t>-1</a:t>
                </a:r>
                <a:r>
                  <a:rPr lang="en-US" dirty="0" smtClean="0">
                    <a:sym typeface="Symbol" pitchFamily="18" charset="2"/>
                  </a:rPr>
                  <a:t>)</a:t>
                </a:r>
                <a:r>
                  <a:rPr lang="en-US" dirty="0"/>
                  <a:t> 	</a:t>
                </a:r>
                <a:r>
                  <a:rPr lang="en-US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(COND)</a:t>
                </a:r>
                <a:endParaRPr lang="fr-FR" dirty="0"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 smtClean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b="1" dirty="0"/>
                  <a:t>	 </a:t>
                </a:r>
                <a:r>
                  <a:rPr lang="en-US" dirty="0" smtClean="0"/>
                  <a:t>matrix of shape (interpolation) functions</a:t>
                </a:r>
                <a:endParaRPr lang="en-US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matrix of derivatives </a:t>
                </a:r>
                <a:r>
                  <a:rPr lang="en-US" dirty="0"/>
                  <a:t>of </a:t>
                </a:r>
                <a:r>
                  <a:rPr lang="en-US" dirty="0" smtClean="0"/>
                  <a:t>shape </a:t>
                </a:r>
                <a:r>
                  <a:rPr lang="en-US" dirty="0"/>
                  <a:t>functions</a:t>
                </a: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 b="-10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Theta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Weak form + FE discretization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Time discretization: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theta method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  <m:f>
                        <m:f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𝐾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</m:d>
                        </m:e>
                        <m:sub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:endParaRPr lang="en-US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b="1" dirty="0" smtClean="0"/>
                  <a:t>with:</a:t>
                </a:r>
                <a:endParaRPr lang="fr-FR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lvl="2" defTabSz="107950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	</a:t>
                </a:r>
                <a:r>
                  <a:rPr lang="en-US" dirty="0" smtClean="0"/>
                  <a:t>time step</a:t>
                </a:r>
              </a:p>
              <a:p>
                <a:pPr lvl="2" defTabSz="1079500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	vector of nodal </a:t>
                </a:r>
                <a:r>
                  <a:rPr lang="en-US" dirty="0"/>
                  <a:t>temperatures at </a:t>
                </a:r>
                <a:r>
                  <a:rPr lang="en-US" dirty="0" smtClean="0"/>
                  <a:t>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fr-FR" i="1" dirty="0" smtClean="0">
                  <a:latin typeface="Cambria Math" panose="02040503050406030204" pitchFamily="18" charset="0"/>
                  <a:ea typeface="Cambria Math"/>
                </a:endParaRPr>
              </a:p>
              <a:p>
                <a:pPr lvl="2" defTabSz="1079500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 smtClean="0"/>
                  <a:t>	vector of nodal </a:t>
                </a:r>
                <a:r>
                  <a:rPr lang="en-US" dirty="0"/>
                  <a:t>temperatures at time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</m:oMath>
                </a14:m>
                <a:endParaRPr lang="fr-F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i="1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 smtClean="0"/>
                  <a:t> are estimated: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	at time		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+(1−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fr-FR" i="1" baseline="30000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dirty="0"/>
                  <a:t>	</a:t>
                </a:r>
                <a:r>
                  <a:rPr lang="fr-FR" dirty="0" smtClean="0"/>
                  <a:t>at </a:t>
                </a:r>
                <a:r>
                  <a:rPr lang="fr-FR" dirty="0" err="1" smtClean="0"/>
                  <a:t>temperature</a:t>
                </a:r>
                <a:r>
                  <a:rPr lang="fr-FR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+(1−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  <m:sSub>
                      <m:sSub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	</a:t>
                </a:r>
                <a:r>
                  <a:rPr lang="en-US" dirty="0"/>
                  <a:t>relaxation coefficient (between 0 and 1)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	explicit scheme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fr-F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</m:oMath>
                </a14:m>
                <a:r>
                  <a:rPr lang="en-US" dirty="0"/>
                  <a:t>	</a:t>
                </a:r>
                <a:r>
                  <a:rPr lang="en-US" dirty="0" smtClean="0"/>
                  <a:t>implicit scheme (default value)</a:t>
                </a:r>
                <a:endParaRPr lang="fr-FR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441000" cy="5231100"/>
              </a:xfrm>
              <a:blipFill>
                <a:blip r:embed="rId2"/>
                <a:stretch>
                  <a:fillRect t="-2448" b="-3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in Numerous AREAS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36" y="3924998"/>
            <a:ext cx="3902757" cy="27583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562" y="3924997"/>
            <a:ext cx="3902757" cy="27583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17" y="4125263"/>
            <a:ext cx="3479442" cy="22299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12" y="2222662"/>
            <a:ext cx="1454010" cy="25137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96" y="3323352"/>
            <a:ext cx="1612769" cy="160382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r="21870"/>
          <a:stretch/>
        </p:blipFill>
        <p:spPr>
          <a:xfrm>
            <a:off x="670050" y="2741631"/>
            <a:ext cx="2993143" cy="323758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4363597"/>
            <a:ext cx="1084716" cy="180302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750" y="4363596"/>
            <a:ext cx="1069317" cy="180302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49" y="4360423"/>
            <a:ext cx="1070296" cy="18047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3244615"/>
            <a:ext cx="3282190" cy="284847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98" y="3818031"/>
            <a:ext cx="5135258" cy="19593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40" y="3119485"/>
            <a:ext cx="5290950" cy="373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08422" y="2934528"/>
            <a:ext cx="177071" cy="4014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688080" y="3086927"/>
            <a:ext cx="5593080" cy="21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568000" cy="4968552"/>
          </a:xfrm>
        </p:spPr>
        <p:txBody>
          <a:bodyPr/>
          <a:lstStyle/>
          <a:p>
            <a:pPr lvl="1"/>
            <a:r>
              <a:rPr lang="en-US" sz="2000" b="1" dirty="0" smtClean="0"/>
              <a:t>Structural mechanics (historical field)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Quasi-static</a:t>
            </a:r>
            <a:r>
              <a:rPr lang="en-US" sz="2000" dirty="0" smtClean="0"/>
              <a:t> (non linear materials, geometry, boundary conditions)</a:t>
            </a:r>
          </a:p>
          <a:p>
            <a:pPr lvl="2"/>
            <a:r>
              <a:rPr lang="en-US" sz="2000" dirty="0" smtClean="0">
                <a:solidFill>
                  <a:srgbClr val="FFC000"/>
                </a:solidFill>
              </a:rPr>
              <a:t>Contact/friction</a:t>
            </a:r>
            <a:r>
              <a:rPr lang="en-US" sz="2000" dirty="0" smtClean="0"/>
              <a:t>,  </a:t>
            </a:r>
            <a:r>
              <a:rPr lang="en-US" sz="2000" dirty="0" smtClean="0">
                <a:solidFill>
                  <a:srgbClr val="00B050"/>
                </a:solidFill>
              </a:rPr>
              <a:t>Buckling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</a:rPr>
              <a:t>Dynamics</a:t>
            </a:r>
            <a:r>
              <a:rPr lang="en-US" sz="2000" dirty="0" smtClean="0"/>
              <a:t> (temporal, modal, fluid structure interaction)</a:t>
            </a:r>
          </a:p>
          <a:p>
            <a:pPr lvl="2"/>
            <a:r>
              <a:rPr lang="en-US" sz="2000" dirty="0" smtClean="0">
                <a:solidFill>
                  <a:srgbClr val="7030A0"/>
                </a:solidFill>
              </a:rPr>
              <a:t>Fracture </a:t>
            </a:r>
            <a:r>
              <a:rPr lang="en-US" sz="2000" dirty="0" err="1" smtClean="0">
                <a:solidFill>
                  <a:srgbClr val="7030A0"/>
                </a:solidFill>
              </a:rPr>
              <a:t>mechnics</a:t>
            </a:r>
            <a:r>
              <a:rPr lang="en-US" sz="2000" dirty="0" smtClean="0"/>
              <a:t> (XFEM</a:t>
            </a:r>
            <a:r>
              <a:rPr lang="en-US" sz="2000" dirty="0"/>
              <a:t>, </a:t>
            </a:r>
            <a:r>
              <a:rPr lang="en-US" sz="2000" dirty="0" smtClean="0"/>
              <a:t>dynamic </a:t>
            </a:r>
            <a:r>
              <a:rPr lang="en-US" sz="2000" dirty="0"/>
              <a:t>propagation, </a:t>
            </a:r>
            <a:r>
              <a:rPr lang="en-US" sz="2000" dirty="0" smtClean="0"/>
              <a:t>cohesive zone model)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Thermal analysis</a:t>
            </a:r>
          </a:p>
          <a:p>
            <a:pPr lvl="2"/>
            <a:r>
              <a:rPr lang="en-US" sz="2000" dirty="0" smtClean="0"/>
              <a:t>Conduction, convection, radiation, phase transition</a:t>
            </a:r>
          </a:p>
          <a:p>
            <a:pPr lvl="1"/>
            <a:endParaRPr lang="en-US" sz="2000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Fluid mechanics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Metallurgy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err="1" smtClean="0"/>
              <a:t>Magnetostatics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Multi </a:t>
            </a:r>
            <a:r>
              <a:rPr lang="en-US" sz="2000" b="1" dirty="0" err="1" smtClean="0"/>
              <a:t>spieces</a:t>
            </a:r>
            <a:r>
              <a:rPr lang="en-US" sz="2000" b="1" dirty="0" smtClean="0"/>
              <a:t> diffusion (Fick’s law)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Thermo-hydro-mechanical coupling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40" y="2676814"/>
            <a:ext cx="5068026" cy="35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TRANSNON operation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50</a:t>
            </a:fld>
            <a:endParaRPr lang="fr-FR" dirty="0"/>
          </a:p>
        </p:txBody>
      </p:sp>
      <p:sp>
        <p:nvSpPr>
          <p:cNvPr id="105" name="ZoneTexte 104"/>
          <p:cNvSpPr txBox="1">
            <a:spLocks/>
          </p:cNvSpPr>
          <p:nvPr/>
        </p:nvSpPr>
        <p:spPr>
          <a:xfrm>
            <a:off x="2527301" y="1112918"/>
            <a:ext cx="17145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/>
              <a:t>Initializations, </a:t>
            </a:r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CHARTHER</a:t>
            </a:r>
            <a:endParaRPr lang="en-US" sz="10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/>
              <p:cNvSpPr txBox="1">
                <a:spLocks/>
              </p:cNvSpPr>
              <p:nvPr/>
            </p:nvSpPr>
            <p:spPr>
              <a:xfrm>
                <a:off x="2351410" y="1558891"/>
                <a:ext cx="2062190" cy="1015663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sz="1000" b="1" dirty="0" smtClean="0">
                    <a:solidFill>
                      <a:srgbClr val="00B050"/>
                    </a:solidFill>
                  </a:rPr>
                  <a:t>State of system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lang="fr-FR" sz="1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fr-FR" sz="1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fr-FR" sz="1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sSub>
                      <m:sSubPr>
                        <m:ctrlPr>
                          <a:rPr lang="fr-FR" sz="1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urier New" pitchFamily="49" charset="0"/>
                  <a:cs typeface="Courier New" pitchFamily="49" charset="0"/>
                </a:endParaRP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PARATHER</a:t>
                </a:r>
                <a:endParaRPr lang="en-US" sz="1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rgbClr val="00B050"/>
                    </a:solidFill>
                  </a:rPr>
                  <a:t>Material updating</a:t>
                </a: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rgbClr val="00B050"/>
                    </a:solidFill>
                  </a:rPr>
                  <a:t>Matrix calculation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000" b="1" dirty="0" smtClean="0">
                    <a:solidFill>
                      <a:srgbClr val="00B05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b="1" dirty="0" smtClean="0">
                  <a:solidFill>
                    <a:srgbClr val="00B050"/>
                  </a:solidFill>
                </a:endParaRP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CHARTHER</a:t>
                </a: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rgbClr val="00B050"/>
                    </a:solidFill>
                  </a:rPr>
                  <a:t>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urier New" pitchFamily="49" charset="0"/>
                  <a:cs typeface="Courier New" pitchFamily="49" charset="0"/>
                </a:endParaRPr>
              </a:p>
            </p:txBody>
          </p:sp>
        </mc:Choice>
        <mc:Fallback xmlns="">
          <p:sp>
            <p:nvSpPr>
              <p:cNvPr id="106" name="ZoneTexte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410" y="1558891"/>
                <a:ext cx="2062190" cy="1015663"/>
              </a:xfrm>
              <a:prstGeom prst="rect">
                <a:avLst/>
              </a:prstGeom>
              <a:blipFill>
                <a:blip r:embed="rId2"/>
                <a:stretch>
                  <a:fillRect t="-592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ZoneTexte 20"/>
          <p:cNvSpPr txBox="1">
            <a:spLocks/>
          </p:cNvSpPr>
          <p:nvPr/>
        </p:nvSpPr>
        <p:spPr bwMode="auto">
          <a:xfrm>
            <a:off x="3060700" y="3307684"/>
            <a:ext cx="649288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RESO</a:t>
            </a:r>
          </a:p>
        </p:txBody>
      </p:sp>
      <p:sp>
        <p:nvSpPr>
          <p:cNvPr id="110" name="ZoneTexte 25"/>
          <p:cNvSpPr txBox="1">
            <a:spLocks/>
          </p:cNvSpPr>
          <p:nvPr/>
        </p:nvSpPr>
        <p:spPr bwMode="auto">
          <a:xfrm>
            <a:off x="3016251" y="5392237"/>
            <a:ext cx="736600" cy="246221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PERSO2</a:t>
            </a:r>
          </a:p>
        </p:txBody>
      </p:sp>
      <p:sp>
        <p:nvSpPr>
          <p:cNvPr id="111" name="ZoneTexte 110"/>
          <p:cNvSpPr txBox="1">
            <a:spLocks/>
          </p:cNvSpPr>
          <p:nvPr/>
        </p:nvSpPr>
        <p:spPr>
          <a:xfrm>
            <a:off x="2101850" y="6525330"/>
            <a:ext cx="2565400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latin typeface="+mn-lt"/>
              </a:rPr>
              <a:t>Results recording and exit</a:t>
            </a:r>
            <a:endParaRPr lang="en-US" sz="1000" b="1" dirty="0">
              <a:latin typeface="+mn-lt"/>
            </a:endParaRPr>
          </a:p>
        </p:txBody>
      </p:sp>
      <p:sp>
        <p:nvSpPr>
          <p:cNvPr id="112" name="Organigramme : Décision 111"/>
          <p:cNvSpPr/>
          <p:nvPr/>
        </p:nvSpPr>
        <p:spPr>
          <a:xfrm>
            <a:off x="2241550" y="4664569"/>
            <a:ext cx="2286000" cy="477728"/>
          </a:xfrm>
          <a:prstGeom prst="flowChartDecision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smtClean="0">
                <a:solidFill>
                  <a:srgbClr val="FF0000"/>
                </a:solidFill>
                <a:cs typeface="Courier New" pitchFamily="49" charset="0"/>
              </a:rPr>
              <a:t>Convergence ?</a:t>
            </a:r>
            <a:endParaRPr lang="fr-FR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113" name="Organigramme : Décision 112"/>
          <p:cNvSpPr/>
          <p:nvPr/>
        </p:nvSpPr>
        <p:spPr>
          <a:xfrm>
            <a:off x="2470150" y="5792237"/>
            <a:ext cx="1828800" cy="576262"/>
          </a:xfrm>
          <a:prstGeom prst="flowChartDecision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smtClean="0">
                <a:solidFill>
                  <a:srgbClr val="00B050"/>
                </a:solidFill>
              </a:rPr>
              <a:t>End of time steps</a:t>
            </a:r>
            <a:r>
              <a:rPr lang="fr-FR" sz="1000" b="1" dirty="0" smtClean="0">
                <a:solidFill>
                  <a:srgbClr val="00B050"/>
                </a:solidFill>
              </a:rPr>
              <a:t>?</a:t>
            </a:r>
            <a:endParaRPr lang="fr-FR" sz="10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14" name="Connecteur droit 32"/>
          <p:cNvCxnSpPr>
            <a:cxnSpLocks noChangeShapeType="1"/>
            <a:stCxn id="105" idx="2"/>
            <a:endCxn id="106" idx="0"/>
          </p:cNvCxnSpPr>
          <p:nvPr/>
        </p:nvCxnSpPr>
        <p:spPr bwMode="auto">
          <a:xfrm flipH="1">
            <a:off x="3382505" y="1359139"/>
            <a:ext cx="2046" cy="19975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6" name="Connecteur droit 36"/>
          <p:cNvCxnSpPr>
            <a:cxnSpLocks noChangeShapeType="1"/>
            <a:stCxn id="65" idx="2"/>
            <a:endCxn id="108" idx="0"/>
          </p:cNvCxnSpPr>
          <p:nvPr/>
        </p:nvCxnSpPr>
        <p:spPr bwMode="auto">
          <a:xfrm flipH="1">
            <a:off x="3385344" y="3031078"/>
            <a:ext cx="3113" cy="276606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7" name="Connecteur droit 39"/>
          <p:cNvCxnSpPr>
            <a:cxnSpLocks noChangeShapeType="1"/>
            <a:stCxn id="108" idx="2"/>
            <a:endCxn id="87" idx="0"/>
          </p:cNvCxnSpPr>
          <p:nvPr/>
        </p:nvCxnSpPr>
        <p:spPr bwMode="auto">
          <a:xfrm>
            <a:off x="3385344" y="3553905"/>
            <a:ext cx="3113" cy="471273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8" name="Connecteur droit 51"/>
          <p:cNvCxnSpPr>
            <a:cxnSpLocks noChangeShapeType="1"/>
            <a:stCxn id="112" idx="2"/>
            <a:endCxn id="110" idx="0"/>
          </p:cNvCxnSpPr>
          <p:nvPr/>
        </p:nvCxnSpPr>
        <p:spPr bwMode="auto">
          <a:xfrm>
            <a:off x="3384550" y="5142297"/>
            <a:ext cx="1" cy="249940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119" name="Connecteur droit 54"/>
          <p:cNvCxnSpPr>
            <a:cxnSpLocks noChangeShapeType="1"/>
            <a:stCxn id="110" idx="2"/>
            <a:endCxn id="113" idx="0"/>
          </p:cNvCxnSpPr>
          <p:nvPr/>
        </p:nvCxnSpPr>
        <p:spPr bwMode="auto">
          <a:xfrm flipH="1">
            <a:off x="3384550" y="5638458"/>
            <a:ext cx="1" cy="153779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120" name="Connecteur droit 57"/>
          <p:cNvCxnSpPr>
            <a:cxnSpLocks noChangeShapeType="1"/>
            <a:stCxn id="111" idx="0"/>
            <a:endCxn id="113" idx="2"/>
          </p:cNvCxnSpPr>
          <p:nvPr/>
        </p:nvCxnSpPr>
        <p:spPr bwMode="auto">
          <a:xfrm flipV="1">
            <a:off x="3384550" y="6368499"/>
            <a:ext cx="0" cy="15683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1" name="Connecteur en angle 70"/>
          <p:cNvCxnSpPr>
            <a:cxnSpLocks noChangeShapeType="1"/>
            <a:stCxn id="113" idx="1"/>
            <a:endCxn id="134" idx="3"/>
          </p:cNvCxnSpPr>
          <p:nvPr/>
        </p:nvCxnSpPr>
        <p:spPr bwMode="auto">
          <a:xfrm flipH="1">
            <a:off x="1583561" y="6080368"/>
            <a:ext cx="886589" cy="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22" name="Connecteur en angle 73"/>
          <p:cNvCxnSpPr>
            <a:cxnSpLocks noChangeShapeType="1"/>
            <a:stCxn id="112" idx="1"/>
            <a:endCxn id="132" idx="2"/>
          </p:cNvCxnSpPr>
          <p:nvPr/>
        </p:nvCxnSpPr>
        <p:spPr bwMode="auto">
          <a:xfrm rot="10800000">
            <a:off x="1324140" y="4244253"/>
            <a:ext cx="917410" cy="659180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123" name="Rectangle 78"/>
          <p:cNvSpPr>
            <a:spLocks noChangeArrowheads="1"/>
          </p:cNvSpPr>
          <p:nvPr/>
        </p:nvSpPr>
        <p:spPr bwMode="auto">
          <a:xfrm>
            <a:off x="1832707" y="4518569"/>
            <a:ext cx="5581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no</a:t>
            </a:r>
          </a:p>
          <a:p>
            <a:r>
              <a:rPr lang="fr-FR" sz="1000" b="1" i="1" dirty="0" smtClean="0">
                <a:solidFill>
                  <a:srgbClr val="FF0000"/>
                </a:solidFill>
                <a:latin typeface="Calibri" pitchFamily="34" charset="0"/>
              </a:rPr>
              <a:t>i = i + 1</a:t>
            </a:r>
            <a:endParaRPr lang="fr-FR" sz="1000" b="1" i="1" dirty="0">
              <a:solidFill>
                <a:srgbClr val="FF0000"/>
              </a:solidFill>
            </a:endParaRPr>
          </a:p>
        </p:txBody>
      </p:sp>
      <p:sp>
        <p:nvSpPr>
          <p:cNvPr id="124" name="Rectangle 79"/>
          <p:cNvSpPr>
            <a:spLocks noChangeArrowheads="1"/>
          </p:cNvSpPr>
          <p:nvPr/>
        </p:nvSpPr>
        <p:spPr bwMode="auto">
          <a:xfrm>
            <a:off x="2251693" y="5834147"/>
            <a:ext cx="319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00B050"/>
                </a:solidFill>
                <a:latin typeface="Calibri" pitchFamily="34" charset="0"/>
              </a:rPr>
              <a:t>no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125" name="Rectangle 80"/>
          <p:cNvSpPr>
            <a:spLocks noChangeArrowheads="1"/>
          </p:cNvSpPr>
          <p:nvPr/>
        </p:nvSpPr>
        <p:spPr bwMode="auto">
          <a:xfrm>
            <a:off x="3060983" y="6266887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i="1" dirty="0" err="1" smtClean="0">
                <a:solidFill>
                  <a:srgbClr val="00B050"/>
                </a:solidFill>
                <a:latin typeface="Calibri" pitchFamily="34" charset="0"/>
              </a:rPr>
              <a:t>yes</a:t>
            </a:r>
            <a:endParaRPr lang="fr-FR" sz="1000" b="1" i="1" dirty="0">
              <a:solidFill>
                <a:srgbClr val="00B050"/>
              </a:solidFill>
            </a:endParaRPr>
          </a:p>
        </p:txBody>
      </p:sp>
      <p:sp>
        <p:nvSpPr>
          <p:cNvPr id="126" name="Rectangle 81"/>
          <p:cNvSpPr>
            <a:spLocks noChangeArrowheads="1"/>
          </p:cNvSpPr>
          <p:nvPr/>
        </p:nvSpPr>
        <p:spPr bwMode="auto">
          <a:xfrm>
            <a:off x="3033183" y="5059366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 smtClean="0">
                <a:solidFill>
                  <a:srgbClr val="FF0000"/>
                </a:solidFill>
                <a:latin typeface="Calibri" pitchFamily="34" charset="0"/>
              </a:rPr>
              <a:t>yes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127" name="ZoneTexte 126"/>
          <p:cNvSpPr txBox="1">
            <a:spLocks/>
          </p:cNvSpPr>
          <p:nvPr/>
        </p:nvSpPr>
        <p:spPr>
          <a:xfrm>
            <a:off x="4932363" y="1034681"/>
            <a:ext cx="4211637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</a:rPr>
              <a:t>Options, times calculated, units (°C or K), initial state, shape functions (for radiation)</a:t>
            </a:r>
            <a:r>
              <a:rPr lang="fr-FR" sz="1000" i="1" dirty="0" smtClean="0">
                <a:solidFill>
                  <a:srgbClr val="0070C0"/>
                </a:solidFill>
                <a:latin typeface="+mn-lt"/>
              </a:rPr>
              <a:t>…</a:t>
            </a:r>
            <a:endParaRPr lang="fr-FR" sz="1000" i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ZoneTexte 127"/>
              <p:cNvSpPr txBox="1">
                <a:spLocks/>
              </p:cNvSpPr>
              <p:nvPr/>
            </p:nvSpPr>
            <p:spPr>
              <a:xfrm>
                <a:off x="4932363" y="1451815"/>
                <a:ext cx="4406037" cy="12337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External variables updating, material characteristics</a:t>
                </a:r>
                <a:br>
                  <a:rPr lang="en-US" sz="1000" i="1" dirty="0" smtClean="0">
                    <a:solidFill>
                      <a:srgbClr val="0070C0"/>
                    </a:solidFill>
                  </a:rPr>
                </a:br>
                <a:r>
                  <a:rPr lang="en-US" sz="1000" i="1" dirty="0" smtClean="0">
                    <a:solidFill>
                      <a:srgbClr val="0070C0"/>
                    </a:solidFill>
                  </a:rPr>
                  <a:t>Calculation of conductivity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000" b="1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900" i="1" dirty="0" smtClean="0">
                    <a:solidFill>
                      <a:srgbClr val="0070C0"/>
                    </a:solidFill>
                  </a:rPr>
                  <a:t>(cond. + conv. + </a:t>
                </a:r>
                <a:r>
                  <a:rPr lang="en-US" sz="900" i="1" dirty="0" err="1" smtClean="0">
                    <a:solidFill>
                      <a:srgbClr val="0070C0"/>
                    </a:solidFill>
                  </a:rPr>
                  <a:t>radi</a:t>
                </a:r>
                <a:r>
                  <a:rPr lang="en-US" sz="900" i="1" dirty="0" smtClean="0">
                    <a:solidFill>
                      <a:srgbClr val="0070C0"/>
                    </a:solidFill>
                  </a:rPr>
                  <a:t>. + constrain.)</a:t>
                </a:r>
              </a:p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and capacity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000" b="1" i="1" dirty="0" smtClean="0">
                    <a:solidFill>
                      <a:srgbClr val="0070C0"/>
                    </a:solidFill>
                  </a:rPr>
                  <a:t> 	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>at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and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b="1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Calculation of 2nd member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sz="10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900" i="1" dirty="0">
                    <a:solidFill>
                      <a:srgbClr val="0070C0"/>
                    </a:solidFill>
                  </a:rPr>
                  <a:t>(T </a:t>
                </a:r>
                <a:r>
                  <a:rPr lang="fr-FR" sz="900" i="1" dirty="0" err="1">
                    <a:solidFill>
                      <a:srgbClr val="0070C0"/>
                    </a:solidFill>
                  </a:rPr>
                  <a:t>impo</a:t>
                </a:r>
                <a:r>
                  <a:rPr lang="fr-FR" sz="900" i="1" dirty="0">
                    <a:solidFill>
                      <a:srgbClr val="0070C0"/>
                    </a:solidFill>
                  </a:rPr>
                  <a:t>. + T </a:t>
                </a:r>
                <a:r>
                  <a:rPr lang="fr-FR" sz="900" i="1" dirty="0" err="1">
                    <a:solidFill>
                      <a:srgbClr val="0070C0"/>
                    </a:solidFill>
                  </a:rPr>
                  <a:t>conv</a:t>
                </a:r>
                <a:r>
                  <a:rPr lang="fr-FR" sz="900" i="1" dirty="0">
                    <a:solidFill>
                      <a:srgbClr val="0070C0"/>
                    </a:solidFill>
                  </a:rPr>
                  <a:t>. + T </a:t>
                </a:r>
                <a:r>
                  <a:rPr lang="fr-FR" sz="900" i="1" dirty="0" err="1">
                    <a:solidFill>
                      <a:srgbClr val="0070C0"/>
                    </a:solidFill>
                  </a:rPr>
                  <a:t>rayo</a:t>
                </a:r>
                <a:r>
                  <a:rPr lang="fr-FR" sz="900" i="1" dirty="0">
                    <a:solidFill>
                      <a:srgbClr val="0070C0"/>
                    </a:solidFill>
                  </a:rPr>
                  <a:t>. + Flux </a:t>
                </a:r>
                <a:r>
                  <a:rPr lang="fr-FR" sz="900" i="1" dirty="0" err="1">
                    <a:solidFill>
                      <a:srgbClr val="0070C0"/>
                    </a:solidFill>
                  </a:rPr>
                  <a:t>impo</a:t>
                </a:r>
                <a:r>
                  <a:rPr lang="fr-FR" sz="900" i="1" dirty="0" smtClean="0">
                    <a:solidFill>
                      <a:srgbClr val="0070C0"/>
                    </a:solidFill>
                  </a:rPr>
                  <a:t>.)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>		at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000" i="1" dirty="0" smtClean="0">
                    <a:solidFill>
                      <a:srgbClr val="0070C0"/>
                    </a:solidFill>
                  </a:rPr>
                  <a:t> and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endParaRPr lang="en-US" sz="1000" i="1" dirty="0" smtClean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We define the operator as: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sz="1000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  <m:r>
                      <a:rPr lang="fr-FR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1000" i="1">
                        <a:latin typeface="Cambria Math"/>
                        <a:ea typeface="Cambria Math"/>
                      </a:rPr>
                      <m:t>𝜃</m:t>
                    </m:r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8" name="ZoneTexte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363" y="1451815"/>
                <a:ext cx="4406037" cy="12337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/>
              <p:cNvSpPr txBox="1">
                <a:spLocks/>
              </p:cNvSpPr>
              <p:nvPr/>
            </p:nvSpPr>
            <p:spPr>
              <a:xfrm>
                <a:off x="4932362" y="3135072"/>
                <a:ext cx="4211637" cy="5824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Temperature increment calculation: </a:t>
                </a:r>
                <a14:m>
                  <m:oMath xmlns:m="http://schemas.openxmlformats.org/officeDocument/2006/math"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𝐿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fr-FR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fr-FR" sz="1000" b="1" i="1" baseline="-25000" dirty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  <a:latin typeface="+mn-lt"/>
                  </a:rPr>
                  <a:t>and so we get:</a:t>
                </a:r>
                <a:r>
                  <a:rPr lang="fr-FR" sz="1000" i="1" dirty="0" smtClean="0">
                    <a:solidFill>
                      <a:srgbClr val="0070C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lang="fr-FR" sz="1000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p>
                  </m:oMath>
                </a14:m>
                <a:endParaRPr lang="fr-FR" sz="1000" b="1" i="1" baseline="-25000" dirty="0" smtClean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and also: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𝜃</m:t>
                    </m:r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en-US" sz="1000" i="1">
                        <a:latin typeface="Cambria Math"/>
                        <a:ea typeface="Cambria Math"/>
                      </a:rPr>
                      <m:t>+(1−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sz="1000" i="1">
                        <a:latin typeface="Cambria Math"/>
                        <a:ea typeface="Cambria Math"/>
                      </a:rPr>
                      <m:t>) </m:t>
                    </m:r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en-US" sz="1000" i="1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sz="1000" b="1" i="1" baseline="-25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ZoneTexte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362" y="3135072"/>
                <a:ext cx="4211637" cy="582404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/>
              <p:cNvSpPr txBox="1">
                <a:spLocks/>
              </p:cNvSpPr>
              <p:nvPr/>
            </p:nvSpPr>
            <p:spPr>
              <a:xfrm>
                <a:off x="4940300" y="3870516"/>
                <a:ext cx="4211637" cy="57381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 i="1" dirty="0" smtClean="0">
                    <a:solidFill>
                      <a:srgbClr val="0070C0"/>
                    </a:solidFill>
                  </a:rPr>
                  <a:t>Measure the maximal </a:t>
                </a:r>
                <a:r>
                  <a:rPr lang="en-US" sz="1000" i="1" u="sng" dirty="0" smtClean="0">
                    <a:solidFill>
                      <a:srgbClr val="0070C0"/>
                    </a:solidFill>
                  </a:rPr>
                  <a:t>difference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> on the </a:t>
                </a:r>
                <a:r>
                  <a:rPr lang="en-US" sz="1000" i="1" u="sng" dirty="0" smtClean="0">
                    <a:solidFill>
                      <a:srgbClr val="0070C0"/>
                    </a:solidFill>
                  </a:rPr>
                  <a:t>temperature increment</a:t>
                </a:r>
                <a:r>
                  <a:rPr lang="en-US" sz="1000" i="1" dirty="0" smtClean="0">
                    <a:solidFill>
                      <a:srgbClr val="0070C0"/>
                    </a:solidFill>
                  </a:rPr>
                  <a:t/>
                </a:r>
                <a:br>
                  <a:rPr lang="en-US" sz="1000" i="1" dirty="0" smtClean="0">
                    <a:solidFill>
                      <a:srgbClr val="0070C0"/>
                    </a:solidFill>
                  </a:rPr>
                </a:br>
                <a:r>
                  <a:rPr lang="en-US" sz="1000" i="1" dirty="0" smtClean="0">
                    <a:solidFill>
                      <a:srgbClr val="0070C0"/>
                    </a:solidFill>
                  </a:rPr>
                  <a:t>for two successive steps:</a:t>
                </a:r>
              </a:p>
              <a:p>
                <a:pPr>
                  <a:defRPr/>
                </a:pPr>
                <a:r>
                  <a:rPr lang="fr-FR" sz="1000" b="1" dirty="0" err="1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Crit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= [</a:t>
                </a:r>
                <a:r>
                  <a:rPr lang="fr-FR" sz="1000" b="1" dirty="0" smtClean="0">
                    <a:solidFill>
                      <a:srgbClr val="FF0000"/>
                    </a:solidFill>
                    <a:latin typeface="Consolas" pitchFamily="49" charset="0"/>
                    <a:cs typeface="Consolas" pitchFamily="49" charset="0"/>
                  </a:rPr>
                  <a:t>MAXI </a:t>
                </a:r>
                <a:r>
                  <a:rPr lang="fr-FR" sz="1000" b="1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'ABS'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−∆</m:t>
                        </m:r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1000" b="1" dirty="0" smtClean="0">
                    <a:solidFill>
                      <a:srgbClr val="0070C0"/>
                    </a:solidFill>
                    <a:latin typeface="+mn-lt"/>
                  </a:rPr>
                  <a:t>]</a:t>
                </a:r>
                <a:r>
                  <a:rPr lang="fr-FR" sz="1000" b="1" i="1" dirty="0" smtClean="0">
                    <a:solidFill>
                      <a:srgbClr val="0070C0"/>
                    </a:solidFill>
                    <a:latin typeface="+mn-lt"/>
                  </a:rPr>
                  <a:t> /  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+mn-lt"/>
                  </a:rPr>
                  <a:t>[</a:t>
                </a:r>
                <a:r>
                  <a:rPr lang="fr-FR" sz="1000" b="1" dirty="0" smtClean="0">
                    <a:solidFill>
                      <a:srgbClr val="FF0000"/>
                    </a:solidFill>
                    <a:latin typeface="Consolas" pitchFamily="49" charset="0"/>
                    <a:cs typeface="Consolas" pitchFamily="49" charset="0"/>
                  </a:rPr>
                  <a:t>MAXI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:r>
                  <a:rPr lang="fr-FR" sz="1000" b="1" dirty="0" smtClean="0">
                    <a:solidFill>
                      <a:srgbClr val="00B050"/>
                    </a:solidFill>
                    <a:latin typeface="Consolas" pitchFamily="49" charset="0"/>
                    <a:cs typeface="Consolas" pitchFamily="49" charset="0"/>
                  </a:rPr>
                  <a:t>'ABS'</a:t>
                </a:r>
                <a:r>
                  <a:rPr lang="fr-FR" sz="1000" b="1" dirty="0" smtClean="0">
                    <a:solidFill>
                      <a:srgbClr val="0070C0"/>
                    </a:solidFill>
                    <a:latin typeface="Consolas" pitchFamily="49" charset="0"/>
                    <a:cs typeface="Consolas" pitchFamily="49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b>
                      <m: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fr-FR" sz="1000" b="1" dirty="0" smtClean="0">
                    <a:solidFill>
                      <a:srgbClr val="0070C0"/>
                    </a:solidFill>
                  </a:rPr>
                  <a:t>]</a:t>
                </a:r>
                <a:endParaRPr lang="fr-FR" sz="1000" b="1" i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0" name="ZoneTexte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300" y="3870516"/>
                <a:ext cx="4211637" cy="573811"/>
              </a:xfrm>
              <a:prstGeom prst="rect">
                <a:avLst/>
              </a:prstGeom>
              <a:blipFill>
                <a:blip r:embed="rId5"/>
                <a:stretch>
                  <a:fillRect b="-319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ZoneTexte 130"/>
          <p:cNvSpPr txBox="1">
            <a:spLocks/>
          </p:cNvSpPr>
          <p:nvPr/>
        </p:nvSpPr>
        <p:spPr>
          <a:xfrm>
            <a:off x="4932363" y="5392236"/>
            <a:ext cx="4211637" cy="24622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</a:rPr>
              <a:t>User procedure </a:t>
            </a:r>
            <a:endParaRPr lang="en-US" sz="1000" i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ZoneTexte 131"/>
              <p:cNvSpPr txBox="1">
                <a:spLocks/>
              </p:cNvSpPr>
              <p:nvPr/>
            </p:nvSpPr>
            <p:spPr>
              <a:xfrm>
                <a:off x="410739" y="3377541"/>
                <a:ext cx="1826802" cy="86671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000" b="1" dirty="0" smtClean="0">
                    <a:solidFill>
                      <a:srgbClr val="FF0000"/>
                    </a:solidFill>
                  </a:rPr>
                  <a:t>State of system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  <m:sup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sup>
                    </m:sSubSup>
                    <m:r>
                      <a:rPr lang="fr-F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fr-FR" sz="1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fr-FR" sz="1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b="1" dirty="0" smtClean="0">
                  <a:solidFill>
                    <a:srgbClr val="FF0000"/>
                  </a:solidFill>
                </a:endParaRP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PARATHER</a:t>
                </a:r>
                <a:endParaRPr lang="en-US" sz="1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rgbClr val="FF0000"/>
                    </a:solidFill>
                  </a:rPr>
                  <a:t>Material updating</a:t>
                </a: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ourier New" pitchFamily="49" charset="0"/>
                    <a:cs typeface="Courier New" pitchFamily="49" charset="0"/>
                  </a:rPr>
                  <a:t>CHARTHER</a:t>
                </a:r>
              </a:p>
              <a:p>
                <a:pPr algn="ctr">
                  <a:defRPr/>
                </a:pPr>
                <a:r>
                  <a:rPr lang="en-US" sz="1000" b="1" dirty="0" smtClean="0">
                    <a:solidFill>
                      <a:srgbClr val="FF0000"/>
                    </a:solidFill>
                  </a:rPr>
                  <a:t>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b>
                    </m:sSub>
                  </m:oMath>
                </a14:m>
                <a:endParaRPr lang="en-US" sz="1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urier New" pitchFamily="49" charset="0"/>
                  <a:cs typeface="Courier New" pitchFamily="49" charset="0"/>
                </a:endParaRPr>
              </a:p>
            </p:txBody>
          </p:sp>
        </mc:Choice>
        <mc:Fallback xmlns="">
          <p:sp>
            <p:nvSpPr>
              <p:cNvPr id="132" name="ZoneTexte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39" y="3377541"/>
                <a:ext cx="1826802" cy="866712"/>
              </a:xfrm>
              <a:prstGeom prst="rect">
                <a:avLst/>
              </a:prstGeom>
              <a:blipFill>
                <a:blip r:embed="rId6"/>
                <a:stretch>
                  <a:fillRect b="-69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ZoneTexte 133"/>
          <p:cNvSpPr txBox="1">
            <a:spLocks/>
          </p:cNvSpPr>
          <p:nvPr/>
        </p:nvSpPr>
        <p:spPr>
          <a:xfrm>
            <a:off x="517215" y="5880313"/>
            <a:ext cx="1066346" cy="4001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00B050"/>
                </a:solidFill>
                <a:latin typeface="+mn-lt"/>
              </a:rPr>
              <a:t>Next step Initialization</a:t>
            </a:r>
            <a:endParaRPr lang="fr-FR" sz="1000" b="1" dirty="0">
              <a:solidFill>
                <a:srgbClr val="92D05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35" name="Connecteur en angle 226"/>
          <p:cNvCxnSpPr>
            <a:cxnSpLocks noChangeShapeType="1"/>
            <a:stCxn id="134" idx="1"/>
            <a:endCxn id="106" idx="1"/>
          </p:cNvCxnSpPr>
          <p:nvPr/>
        </p:nvCxnSpPr>
        <p:spPr bwMode="auto">
          <a:xfrm rot="10800000" flipH="1">
            <a:off x="517214" y="2066724"/>
            <a:ext cx="1834195" cy="4013645"/>
          </a:xfrm>
          <a:prstGeom prst="bentConnector3">
            <a:avLst>
              <a:gd name="adj1" fmla="val -12463"/>
            </a:avLst>
          </a:prstGeom>
          <a:noFill/>
          <a:ln w="19050" algn="ctr">
            <a:solidFill>
              <a:srgbClr val="00B050"/>
            </a:solidFill>
            <a:miter lim="800000"/>
            <a:headEnd/>
            <a:tailEnd type="arrow" w="med" len="med"/>
          </a:ln>
        </p:spPr>
      </p:cxnSp>
      <p:cxnSp>
        <p:nvCxnSpPr>
          <p:cNvPr id="136" name="Connecteur droit 135"/>
          <p:cNvCxnSpPr>
            <a:stCxn id="105" idx="3"/>
            <a:endCxn id="127" idx="1"/>
          </p:cNvCxnSpPr>
          <p:nvPr/>
        </p:nvCxnSpPr>
        <p:spPr>
          <a:xfrm flipV="1">
            <a:off x="4241801" y="1234736"/>
            <a:ext cx="690562" cy="1293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>
            <a:stCxn id="106" idx="3"/>
            <a:endCxn id="128" idx="1"/>
          </p:cNvCxnSpPr>
          <p:nvPr/>
        </p:nvCxnSpPr>
        <p:spPr>
          <a:xfrm>
            <a:off x="4413600" y="2066723"/>
            <a:ext cx="518763" cy="199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319"/>
          <p:cNvCxnSpPr>
            <a:cxnSpLocks noChangeShapeType="1"/>
            <a:stCxn id="108" idx="3"/>
            <a:endCxn id="129" idx="1"/>
          </p:cNvCxnSpPr>
          <p:nvPr/>
        </p:nvCxnSpPr>
        <p:spPr bwMode="auto">
          <a:xfrm flipV="1">
            <a:off x="3709988" y="3426274"/>
            <a:ext cx="1222374" cy="4521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39" name="Connecteur droit 322"/>
          <p:cNvCxnSpPr>
            <a:cxnSpLocks noChangeShapeType="1"/>
            <a:stCxn id="112" idx="3"/>
            <a:endCxn id="103" idx="1"/>
          </p:cNvCxnSpPr>
          <p:nvPr/>
        </p:nvCxnSpPr>
        <p:spPr bwMode="auto">
          <a:xfrm flipV="1">
            <a:off x="4527550" y="4899584"/>
            <a:ext cx="404813" cy="3849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40" name="Connecteur droit 139"/>
          <p:cNvCxnSpPr>
            <a:stCxn id="110" idx="3"/>
            <a:endCxn id="131" idx="1"/>
          </p:cNvCxnSpPr>
          <p:nvPr/>
        </p:nvCxnSpPr>
        <p:spPr>
          <a:xfrm flipV="1">
            <a:off x="3752851" y="5515347"/>
            <a:ext cx="1179512" cy="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338"/>
          <p:cNvSpPr txBox="1">
            <a:spLocks/>
          </p:cNvSpPr>
          <p:nvPr/>
        </p:nvSpPr>
        <p:spPr bwMode="auto">
          <a:xfrm>
            <a:off x="5908861" y="5726388"/>
            <a:ext cx="3082739" cy="5539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 dirty="0" smtClean="0"/>
              <a:t>Remark:</a:t>
            </a:r>
            <a:br>
              <a:rPr lang="en-US" sz="1000" b="1" dirty="0" smtClean="0"/>
            </a:br>
            <a:r>
              <a:rPr lang="en-US" sz="1000" dirty="0" smtClean="0"/>
              <a:t>when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TRANSNON</a:t>
            </a:r>
            <a:r>
              <a:rPr lang="en-US" sz="1000" dirty="0" smtClean="0"/>
              <a:t> is called by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PASAPAS</a:t>
            </a:r>
            <a:r>
              <a:rPr lang="en-US" sz="1000" dirty="0" smtClean="0"/>
              <a:t>,</a:t>
            </a:r>
          </a:p>
          <a:p>
            <a:r>
              <a:rPr lang="en-US" sz="1000" dirty="0" smtClean="0"/>
              <a:t>the </a:t>
            </a:r>
            <a:r>
              <a:rPr lang="en-US" sz="1000" b="1" dirty="0" smtClean="0">
                <a:solidFill>
                  <a:srgbClr val="00B050"/>
                </a:solidFill>
              </a:rPr>
              <a:t>time step loop </a:t>
            </a:r>
            <a:r>
              <a:rPr lang="en-US" sz="1000" dirty="0" smtClean="0"/>
              <a:t>is performed once</a:t>
            </a:r>
            <a:endParaRPr lang="en-US" sz="1000" dirty="0"/>
          </a:p>
        </p:txBody>
      </p:sp>
      <p:sp>
        <p:nvSpPr>
          <p:cNvPr id="65" name="ZoneTexte 20"/>
          <p:cNvSpPr txBox="1">
            <a:spLocks/>
          </p:cNvSpPr>
          <p:nvPr/>
        </p:nvSpPr>
        <p:spPr bwMode="auto">
          <a:xfrm>
            <a:off x="2498517" y="2784857"/>
            <a:ext cx="1779880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  <a:cs typeface="Courier New" pitchFamily="49" charset="0"/>
              </a:rPr>
              <a:t>Convergence acceleration</a:t>
            </a:r>
            <a:endParaRPr lang="en-US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cxnSp>
        <p:nvCxnSpPr>
          <p:cNvPr id="79" name="Connecteur droit 36"/>
          <p:cNvCxnSpPr>
            <a:cxnSpLocks noChangeShapeType="1"/>
            <a:stCxn id="106" idx="2"/>
            <a:endCxn id="65" idx="0"/>
          </p:cNvCxnSpPr>
          <p:nvPr/>
        </p:nvCxnSpPr>
        <p:spPr bwMode="auto">
          <a:xfrm>
            <a:off x="3382505" y="2574554"/>
            <a:ext cx="5952" cy="210303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sp>
        <p:nvSpPr>
          <p:cNvPr id="87" name="ZoneTexte 20"/>
          <p:cNvSpPr txBox="1">
            <a:spLocks/>
          </p:cNvSpPr>
          <p:nvPr/>
        </p:nvSpPr>
        <p:spPr bwMode="auto">
          <a:xfrm>
            <a:off x="2927585" y="4025178"/>
            <a:ext cx="921744" cy="2462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dirty="0" smtClean="0">
                <a:solidFill>
                  <a:srgbClr val="FF0000"/>
                </a:solidFill>
                <a:cs typeface="Courier New" pitchFamily="49" charset="0"/>
              </a:rPr>
              <a:t>Criterion</a:t>
            </a:r>
            <a:endParaRPr lang="en-US" sz="1000" b="1" dirty="0">
              <a:solidFill>
                <a:srgbClr val="FF0000"/>
              </a:solidFill>
              <a:cs typeface="Courier New" pitchFamily="49" charset="0"/>
            </a:endParaRPr>
          </a:p>
        </p:txBody>
      </p:sp>
      <p:cxnSp>
        <p:nvCxnSpPr>
          <p:cNvPr id="89" name="Connecteur droit 39"/>
          <p:cNvCxnSpPr>
            <a:cxnSpLocks noChangeShapeType="1"/>
            <a:stCxn id="87" idx="2"/>
            <a:endCxn id="112" idx="0"/>
          </p:cNvCxnSpPr>
          <p:nvPr/>
        </p:nvCxnSpPr>
        <p:spPr bwMode="auto">
          <a:xfrm flipH="1">
            <a:off x="3384550" y="4271399"/>
            <a:ext cx="3907" cy="39317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5" name="Connecteur droit 322"/>
          <p:cNvCxnSpPr>
            <a:cxnSpLocks noChangeShapeType="1"/>
            <a:stCxn id="87" idx="3"/>
            <a:endCxn id="130" idx="1"/>
          </p:cNvCxnSpPr>
          <p:nvPr/>
        </p:nvCxnSpPr>
        <p:spPr bwMode="auto">
          <a:xfrm>
            <a:off x="3849329" y="4148289"/>
            <a:ext cx="1090971" cy="9133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103" name="ZoneTexte 102"/>
          <p:cNvSpPr txBox="1">
            <a:spLocks/>
          </p:cNvSpPr>
          <p:nvPr/>
        </p:nvSpPr>
        <p:spPr>
          <a:xfrm>
            <a:off x="4932363" y="4699529"/>
            <a:ext cx="4211637" cy="40011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 smtClean="0">
                <a:solidFill>
                  <a:srgbClr val="0070C0"/>
                </a:solidFill>
              </a:rPr>
              <a:t>If the criterion is small enough:</a:t>
            </a:r>
          </a:p>
          <a:p>
            <a:pPr>
              <a:defRPr/>
            </a:pPr>
            <a:r>
              <a:rPr lang="en-US" sz="1000" b="1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Crit</a:t>
            </a:r>
            <a:r>
              <a:rPr lang="en-US" sz="10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b="1" dirty="0" smtClean="0">
                <a:solidFill>
                  <a:srgbClr val="0070C0"/>
                </a:solidFill>
                <a:cs typeface="Consolas" pitchFamily="49" charset="0"/>
              </a:rPr>
              <a:t>≤</a:t>
            </a:r>
            <a:r>
              <a:rPr lang="en-US" sz="1000" b="1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'PRECISION'	</a:t>
            </a:r>
            <a:r>
              <a:rPr lang="en-US" sz="1000" dirty="0" smtClean="0">
                <a:solidFill>
                  <a:srgbClr val="0070C0"/>
                </a:solidFill>
                <a:cs typeface="Consolas" pitchFamily="49" charset="0"/>
              </a:rPr>
              <a:t>(1.E-4 by default)</a:t>
            </a:r>
            <a:endParaRPr lang="en-US" sz="1000" i="1" dirty="0">
              <a:solidFill>
                <a:srgbClr val="0070C0"/>
              </a:solidFill>
            </a:endParaRPr>
          </a:p>
        </p:txBody>
      </p:sp>
      <p:cxnSp>
        <p:nvCxnSpPr>
          <p:cNvPr id="142" name="Connecteur en angle 73"/>
          <p:cNvCxnSpPr>
            <a:cxnSpLocks noChangeShapeType="1"/>
            <a:stCxn id="132" idx="0"/>
            <a:endCxn id="65" idx="1"/>
          </p:cNvCxnSpPr>
          <p:nvPr/>
        </p:nvCxnSpPr>
        <p:spPr bwMode="auto">
          <a:xfrm rot="5400000" flipH="1" flipV="1">
            <a:off x="1676542" y="2555567"/>
            <a:ext cx="469573" cy="1174377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3:</a:t>
            </a:r>
            <a:br>
              <a:rPr lang="en-US" dirty="0" smtClean="0"/>
            </a:br>
            <a:r>
              <a:rPr lang="en-US" sz="1800" dirty="0" smtClean="0"/>
              <a:t>heat source depending on temperature</a:t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400" dirty="0" smtClean="0"/>
              <a:t>Download the starting file on the website: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700" dirty="0">
                <a:hlinkClick r:id="rId2"/>
              </a:rPr>
              <a:t>http://</a:t>
            </a:r>
            <a:r>
              <a:rPr lang="en-US" sz="700" dirty="0" smtClean="0">
                <a:hlinkClick r:id="rId2"/>
              </a:rPr>
              <a:t>www-cast3m.cea.fr/index.php?page=exemples&amp;exemple=formation_pasapas_3_initial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93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3:</a:t>
            </a:r>
            <a:r>
              <a:rPr lang="en-US" sz="2000" dirty="0" smtClean="0"/>
              <a:t> heat generation depending on temperature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5998" y="1268760"/>
                <a:ext cx="8568001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/>
                  <a:t>Square section with heat source and cooled by convection</a:t>
                </a:r>
                <a:br>
                  <a:rPr lang="en-US" sz="2000" b="1" dirty="0" smtClean="0"/>
                </a:br>
                <a:endParaRPr lang="en-US" sz="2000" b="1" dirty="0" smtClean="0"/>
              </a:p>
              <a:p>
                <a:pPr lvl="1"/>
                <a:endParaRPr lang="en-US" sz="2000" b="1" dirty="0" smtClean="0"/>
              </a:p>
              <a:p>
                <a:pPr lvl="1"/>
                <a:endParaRPr lang="en-US" sz="2000" b="1" dirty="0" smtClean="0"/>
              </a:p>
              <a:p>
                <a:pPr lvl="1"/>
                <a:endParaRPr lang="en-US" sz="2000" b="1" dirty="0" smtClean="0"/>
              </a:p>
              <a:p>
                <a:pPr lvl="1"/>
                <a:endParaRPr lang="en-US" sz="2000" b="1" dirty="0"/>
              </a:p>
              <a:p>
                <a:pPr lvl="1"/>
                <a:endParaRPr lang="en-US" sz="2000" b="1" dirty="0" smtClean="0"/>
              </a:p>
              <a:p>
                <a:pPr lvl="1"/>
                <a:endParaRPr lang="en-US" sz="2000" b="1" dirty="0"/>
              </a:p>
              <a:p>
                <a:pPr lvl="1"/>
                <a:endParaRPr lang="en-US" sz="2000" b="1" dirty="0" smtClean="0"/>
              </a:p>
              <a:p>
                <a:pPr lvl="1"/>
                <a:endParaRPr lang="en-US" sz="2000" b="1" dirty="0"/>
              </a:p>
              <a:p>
                <a:pPr lvl="1"/>
                <a:endParaRPr lang="en-US" sz="2000" b="1" dirty="0" smtClean="0"/>
              </a:p>
              <a:p>
                <a:pPr lvl="1"/>
                <a:endParaRPr lang="en-US" sz="2000" b="1" dirty="0"/>
              </a:p>
              <a:p>
                <a:pPr lvl="1"/>
                <a:r>
                  <a:rPr lang="en-US" sz="2000" b="1" dirty="0" smtClean="0">
                    <a:solidFill>
                      <a:srgbClr val="00B050"/>
                    </a:solidFill>
                  </a:rPr>
                  <a:t>Purpose: make the problem depending on parameters</a:t>
                </a:r>
              </a:p>
              <a:p>
                <a:pPr lvl="2"/>
                <a:r>
                  <a:rPr lang="en-US" sz="2000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2000" dirty="0" smtClean="0">
                    <a:solidFill>
                      <a:srgbClr val="00B050"/>
                    </a:solidFill>
                  </a:rPr>
                  <a:t> Conductivity as a function of temperature</a:t>
                </a:r>
              </a:p>
              <a:p>
                <a:pPr lvl="2"/>
                <a:r>
                  <a:rPr lang="en-US" sz="2000" dirty="0" smtClean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=0,3.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+200</m:t>
                    </m:r>
                  </m:oMath>
                </a14:m>
                <a:endParaRPr lang="en-US" sz="2000" dirty="0" smtClean="0">
                  <a:solidFill>
                    <a:srgbClr val="00B050"/>
                  </a:solidFill>
                </a:endParaRPr>
              </a:p>
              <a:p>
                <a:pPr lvl="2"/>
                <a:r>
                  <a:rPr lang="en-US" sz="2000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20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2000" dirty="0">
                    <a:solidFill>
                      <a:srgbClr val="00B050"/>
                    </a:solidFill>
                  </a:rPr>
                  <a:t>Convection </a:t>
                </a:r>
                <a:r>
                  <a:rPr lang="en-US" sz="2000" dirty="0" smtClean="0">
                    <a:solidFill>
                      <a:srgbClr val="00B050"/>
                    </a:solidFill>
                  </a:rPr>
                  <a:t>as a function of time</a:t>
                </a:r>
                <a:endParaRPr lang="en-US" sz="2000" dirty="0">
                  <a:solidFill>
                    <a:srgbClr val="00B050"/>
                  </a:solidFill>
                </a:endParaRPr>
              </a:p>
              <a:p>
                <a:pPr lvl="2"/>
                <a:r>
                  <a:rPr lang="en-US" sz="2000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 Source </a:t>
                </a:r>
                <a:r>
                  <a:rPr lang="en-US" sz="2000" dirty="0" smtClean="0">
                    <a:solidFill>
                      <a:srgbClr val="00B050"/>
                    </a:solidFill>
                  </a:rPr>
                  <a:t>as a function of temperature</a:t>
                </a:r>
                <a:endParaRPr lang="en-US" sz="2000" i="1" dirty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000" dirty="0" smtClean="0">
                    <a:solidFill>
                      <a:srgbClr val="00B050"/>
                    </a:solidFill>
                  </a:rPr>
                  <a:t> </a:t>
                </a:r>
                <a:endParaRPr lang="en-US" sz="2000" dirty="0">
                  <a:solidFill>
                    <a:srgbClr val="00B050"/>
                  </a:solidFill>
                </a:endParaRPr>
              </a:p>
              <a:p>
                <a:pPr lvl="2"/>
                <a:r>
                  <a:rPr lang="en-US" sz="2000" dirty="0" smtClean="0">
                    <a:solidFill>
                      <a:srgbClr val="00B05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000 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000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−1000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  <a:p>
                <a:pPr lvl="1"/>
                <a:endParaRPr lang="en-US" sz="2000" b="1" dirty="0" smtClean="0">
                  <a:solidFill>
                    <a:srgbClr val="00B050"/>
                  </a:solidFill>
                  <a:cs typeface="Consolas" pitchFamily="49" charset="0"/>
                </a:endParaRPr>
              </a:p>
              <a:p>
                <a:pPr lvl="1" algn="ctr">
                  <a:buNone/>
                </a:pPr>
                <a:r>
                  <a:rPr lang="en-US" sz="2000" b="1" i="1" dirty="0">
                    <a:cs typeface="Consolas" pitchFamily="49" charset="0"/>
                  </a:rPr>
                  <a:t>It’s up to you!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8" y="1268760"/>
                <a:ext cx="8568001" cy="4968552"/>
              </a:xfrm>
              <a:blipFill>
                <a:blip r:embed="rId2"/>
                <a:stretch>
                  <a:fillRect t="-2577" b="-106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52</a:t>
            </a:fld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33129" y="1907278"/>
            <a:ext cx="1859023" cy="1859023"/>
          </a:xfrm>
          <a:prstGeom prst="rect">
            <a:avLst/>
          </a:prstGeom>
          <a:solidFill>
            <a:srgbClr val="B2B2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34308" y="3067013"/>
            <a:ext cx="700467" cy="7004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10377" y="3186413"/>
            <a:ext cx="948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err="1" smtClean="0">
                <a:solidFill>
                  <a:schemeClr val="bg1"/>
                </a:solidFill>
              </a:rPr>
              <a:t>Heat</a:t>
            </a:r>
            <a:r>
              <a:rPr lang="fr-FR" sz="1000" dirty="0" smtClean="0">
                <a:solidFill>
                  <a:schemeClr val="bg1"/>
                </a:solidFill>
              </a:rPr>
              <a:t/>
            </a:r>
            <a:br>
              <a:rPr lang="fr-FR" sz="1000" dirty="0" smtClean="0">
                <a:solidFill>
                  <a:schemeClr val="bg1"/>
                </a:solidFill>
              </a:rPr>
            </a:br>
            <a:r>
              <a:rPr lang="fr-FR" sz="1000" dirty="0" smtClean="0">
                <a:solidFill>
                  <a:schemeClr val="bg1"/>
                </a:solidFill>
              </a:rPr>
              <a:t>source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810" y="1630279"/>
            <a:ext cx="948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Convection</a:t>
            </a:r>
            <a:endParaRPr lang="fr-FR" sz="1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1935699" y="2962584"/>
            <a:ext cx="948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Convection</a:t>
            </a:r>
            <a:endParaRPr lang="fr-FR" sz="1200" dirty="0">
              <a:solidFill>
                <a:srgbClr val="0070C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772" y="1907278"/>
            <a:ext cx="2861637" cy="200955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93" y="1616826"/>
            <a:ext cx="3160188" cy="2233546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5865193" y="4792949"/>
            <a:ext cx="2576645" cy="1476631"/>
            <a:chOff x="5067837" y="5348906"/>
            <a:chExt cx="2576645" cy="1476631"/>
          </a:xfrm>
        </p:grpSpPr>
        <p:cxnSp>
          <p:nvCxnSpPr>
            <p:cNvPr id="25" name="Connecteur droit avec flèche 24"/>
            <p:cNvCxnSpPr/>
            <p:nvPr/>
          </p:nvCxnSpPr>
          <p:spPr>
            <a:xfrm rot="5400000" flipH="1" flipV="1">
              <a:off x="5094892" y="6086519"/>
              <a:ext cx="989563" cy="63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5589474" y="6562450"/>
              <a:ext cx="1690936" cy="63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5402236" y="5348906"/>
              <a:ext cx="11517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h [W.m</a:t>
              </a:r>
              <a:r>
                <a:rPr lang="fr-FR" sz="1200" i="1" baseline="30000" dirty="0" smtClean="0">
                  <a:solidFill>
                    <a:srgbClr val="00B050"/>
                  </a:solidFill>
                  <a:latin typeface="+mn-lt"/>
                </a:rPr>
                <a:t>-2</a:t>
              </a: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.K</a:t>
              </a:r>
              <a:r>
                <a:rPr lang="fr-FR" sz="1200" i="1" baseline="30000" dirty="0" smtClean="0">
                  <a:solidFill>
                    <a:srgbClr val="00B050"/>
                  </a:solidFill>
                  <a:latin typeface="+mn-lt"/>
                </a:rPr>
                <a:t>-1</a:t>
              </a: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]</a:t>
              </a:r>
              <a:endParaRPr lang="fr-FR" sz="120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8" name="Text Box 33"/>
            <p:cNvSpPr txBox="1">
              <a:spLocks noChangeArrowheads="1"/>
            </p:cNvSpPr>
            <p:nvPr/>
          </p:nvSpPr>
          <p:spPr bwMode="auto">
            <a:xfrm>
              <a:off x="7208385" y="6415467"/>
              <a:ext cx="4360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200" i="1" dirty="0" smtClean="0">
                  <a:solidFill>
                    <a:srgbClr val="00B050"/>
                  </a:solidFill>
                  <a:latin typeface="+mn-lt"/>
                </a:rPr>
                <a:t>t [s]</a:t>
              </a:r>
              <a:endParaRPr lang="fr-FR" sz="1200" i="1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5140084" y="6364224"/>
              <a:ext cx="40190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10</a:t>
              </a:r>
              <a:endParaRPr lang="fr-FR" sz="105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30" name="Connecteur droit 29"/>
            <p:cNvCxnSpPr/>
            <p:nvPr/>
          </p:nvCxnSpPr>
          <p:spPr>
            <a:xfrm flipV="1">
              <a:off x="5577940" y="5764010"/>
              <a:ext cx="1405118" cy="7024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5067837" y="5662230"/>
              <a:ext cx="4827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200</a:t>
              </a:r>
              <a:endParaRPr lang="fr-FR" sz="105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5300539" y="6565508"/>
              <a:ext cx="5776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0</a:t>
              </a:r>
              <a:endParaRPr lang="fr-FR" sz="105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6632754" y="6571621"/>
              <a:ext cx="5776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50" i="1" dirty="0" smtClean="0">
                  <a:solidFill>
                    <a:srgbClr val="00B050"/>
                  </a:solidFill>
                  <a:latin typeface="+mn-lt"/>
                </a:rPr>
                <a:t>10</a:t>
              </a:r>
              <a:r>
                <a:rPr lang="fr-FR" sz="1050" i="1" baseline="30000" dirty="0" smtClean="0">
                  <a:solidFill>
                    <a:srgbClr val="00B050"/>
                  </a:solidFill>
                  <a:latin typeface="+mn-lt"/>
                </a:rPr>
                <a:t>5</a:t>
              </a:r>
              <a:endParaRPr lang="fr-FR" sz="1050" i="1" baseline="30000" dirty="0">
                <a:solidFill>
                  <a:srgbClr val="00B050"/>
                </a:solidFill>
                <a:latin typeface="+mn-lt"/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>
            <a:xfrm flipH="1">
              <a:off x="5577940" y="5787007"/>
              <a:ext cx="1430684" cy="0"/>
            </a:xfrm>
            <a:prstGeom prst="line">
              <a:avLst/>
            </a:prstGeom>
            <a:ln w="19050">
              <a:solidFill>
                <a:srgbClr val="B2B2B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6937059" y="5706485"/>
              <a:ext cx="0" cy="855965"/>
            </a:xfrm>
            <a:prstGeom prst="line">
              <a:avLst/>
            </a:prstGeom>
            <a:ln w="19050">
              <a:solidFill>
                <a:srgbClr val="B2B2B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dirty="0"/>
              <a:t>A few indications …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Useful objects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MAIL1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: source mesh 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MOD1 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: thermal model reduced on MAIL1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0" lvl="1" indent="0">
              <a:buNone/>
            </a:pPr>
            <a:endParaRPr lang="en-US" sz="2000" b="1" dirty="0" smtClean="0"/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/>
              <a:t>Useful operators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: to reduce the temperature field on the "source“ area</a:t>
            </a:r>
            <a:endParaRPr lang="en-US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: to impose a volumetric heat source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53</a:t>
            </a:fld>
            <a:endParaRPr lang="fr-FR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3:</a:t>
            </a:r>
            <a:r>
              <a:rPr lang="en-US" sz="2000" dirty="0" smtClean="0"/>
              <a:t> heat generation depending on temperature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73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</a:t>
            </a:r>
          </a:p>
          <a:p>
            <a:pPr lvl="1">
              <a:buFontTx/>
              <a:buChar char="-"/>
            </a:pPr>
            <a:r>
              <a:rPr lang="en-US" sz="2000" dirty="0" smtClean="0"/>
              <a:t>use </a:t>
            </a: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PERSO2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procedure (</a:t>
            </a:r>
            <a:r>
              <a:rPr lang="en-US" sz="2000" dirty="0" smtClean="0"/>
              <a:t>called at each </a:t>
            </a:r>
            <a:r>
              <a:rPr lang="en-US" sz="2000" dirty="0" smtClean="0"/>
              <a:t>time step)</a:t>
            </a:r>
          </a:p>
          <a:p>
            <a:pPr lvl="1">
              <a:buFontTx/>
              <a:buChar char="-"/>
            </a:pPr>
            <a:r>
              <a:rPr lang="en-US" sz="2000" dirty="0" smtClean="0"/>
              <a:t>recalculate </a:t>
            </a:r>
            <a:r>
              <a:rPr lang="en-US" sz="2000" dirty="0" smtClean="0"/>
              <a:t>the source (2nd member) as a function of temperatures</a:t>
            </a:r>
            <a:br>
              <a:rPr lang="en-US" sz="2000" dirty="0" smtClean="0"/>
            </a:br>
            <a:r>
              <a:rPr lang="en-US" sz="2000" u="sng" dirty="0" smtClean="0"/>
              <a:t>at the beginning of the time </a:t>
            </a:r>
            <a:r>
              <a:rPr lang="en-US" sz="2000" u="sng" dirty="0" smtClean="0"/>
              <a:t>step</a:t>
            </a:r>
          </a:p>
          <a:p>
            <a:pPr lvl="1">
              <a:buFontTx/>
              <a:buChar char="-"/>
            </a:pPr>
            <a:r>
              <a:rPr lang="en-US" sz="2000" dirty="0" smtClean="0"/>
              <a:t>create </a:t>
            </a:r>
            <a:r>
              <a:rPr lang="en-US" sz="2000" dirty="0"/>
              <a:t>a “load” with it </a:t>
            </a:r>
            <a:r>
              <a:rPr lang="en-US" sz="2000" dirty="0" smtClean="0"/>
              <a:t>and overwrite </a:t>
            </a:r>
            <a:r>
              <a:rPr lang="en-US" sz="2000" dirty="0"/>
              <a:t>the load in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</a:rPr>
              <a:t>WTABLE</a:t>
            </a:r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54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236791" y="6015535"/>
            <a:ext cx="6670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PERSO2 </a:t>
            </a:r>
            <a:r>
              <a:rPr lang="en-US" sz="1200" i="1" dirty="0" smtClean="0">
                <a:cs typeface="Consolas" pitchFamily="49" charset="0"/>
              </a:rPr>
              <a:t>procedure 					Main program</a:t>
            </a:r>
            <a:endParaRPr lang="en-US" sz="1200" i="1" dirty="0"/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3: </a:t>
            </a:r>
            <a:r>
              <a:rPr lang="en-US" sz="2000" dirty="0" smtClean="0"/>
              <a:t>heat generation depending on temperature</a:t>
            </a:r>
            <a:endParaRPr lang="en-US" sz="1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613490" y="3408250"/>
            <a:ext cx="0" cy="259032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3391" y="3422998"/>
            <a:ext cx="49193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PERSO2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T1*'TABLE'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MA1 = T1 . 'AMOI' . 'MAIL'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MO1 = T1 . 'AMOI' . 'MODE'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reduction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temperatures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au maillage de la source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CHT1 = T1 . 'ESTIMATION' . 'TEMPERATURES'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CHT2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CHT1 MA1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calcul du champ de source a partir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CHS = 4.E6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(-1.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(((CHT2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1000.)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700.)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2)))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creation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du second membre et d'un chargement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CHFL1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MO1 CHS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EV1  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EVOL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'MANU'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0. TPSMAX) (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1. 1.)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CHA1  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'Q'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CHFL1 EV1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modification du chargement dans la table de calcul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T1 . 'WTABLE' . 'CHARGEMENT' = CHA1 ;</a:t>
            </a:r>
          </a:p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T2 ;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3560" y="3422998"/>
            <a:ext cx="4580799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LT    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-1.E6  </a:t>
            </a:r>
            <a:r>
              <a:rPr lang="fr-FR" sz="900" dirty="0" err="1" smtClean="0">
                <a:latin typeface="Consolas" pitchFamily="49" charset="0"/>
                <a:cs typeface="Consolas" pitchFamily="49" charset="0"/>
              </a:rPr>
              <a:t>1.E6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LL       = 200.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(0.3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LT)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LAMBDA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'T' LT 'K' LL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HCONV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'TEMP'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0. TPSMAX) 'H'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10. 200.)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VSOUR    = 4.E6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EXP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(-1.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(((T_INI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1000.)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700.)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2))) ;</a:t>
            </a:r>
          </a:p>
          <a:p>
            <a:pPr marL="0" lvl="1">
              <a:buNone/>
            </a:pPr>
            <a:endParaRPr lang="fr-FR" sz="9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'PROCEDURE_PERSO2'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'MY_DATA'             = </a:t>
            </a:r>
            <a:r>
              <a:rPr lang="fr-FR" sz="9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'MAIL'    = MAIL1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'MODE'    = MOD1 ;</a:t>
            </a:r>
          </a:p>
        </p:txBody>
      </p:sp>
    </p:spTree>
    <p:extLst>
      <p:ext uri="{BB962C8B-B14F-4D97-AF65-F5344CB8AC3E}">
        <p14:creationId xmlns:p14="http://schemas.microsoft.com/office/powerpoint/2010/main" val="40143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 (</a:t>
            </a:r>
            <a:r>
              <a:rPr lang="en-US" sz="2000" b="1" dirty="0" err="1" smtClean="0"/>
              <a:t>bis</a:t>
            </a:r>
            <a:r>
              <a:rPr lang="en-US" sz="2000" b="1" dirty="0" smtClean="0"/>
              <a:t>)</a:t>
            </a:r>
            <a:endParaRPr lang="en-US" sz="2000" b="1" dirty="0" smtClean="0"/>
          </a:p>
          <a:p>
            <a:pPr lvl="1">
              <a:buNone/>
            </a:pPr>
            <a:r>
              <a:rPr lang="en-US" sz="2000" dirty="0" smtClean="0"/>
              <a:t>-	suppress loading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CHA1</a:t>
            </a:r>
            <a:r>
              <a:rPr lang="en-US" sz="2000" dirty="0" smtClean="0"/>
              <a:t> (heat source)</a:t>
            </a:r>
          </a:p>
          <a:p>
            <a:pPr lvl="1">
              <a:buFontTx/>
              <a:buChar char="-"/>
            </a:pPr>
            <a:r>
              <a:rPr lang="en-US" sz="2000" dirty="0" smtClean="0"/>
              <a:t>use </a:t>
            </a: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CHARTHER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procedure (</a:t>
            </a:r>
            <a:r>
              <a:rPr lang="en-US" sz="2000" dirty="0" smtClean="0"/>
              <a:t>called at each step </a:t>
            </a:r>
            <a:r>
              <a:rPr lang="en-US" sz="2000" dirty="0" smtClean="0"/>
              <a:t>iteration)</a:t>
            </a:r>
          </a:p>
          <a:p>
            <a:pPr lvl="1">
              <a:buFontTx/>
              <a:buChar char="-"/>
            </a:pPr>
            <a:r>
              <a:rPr lang="en-US" sz="2000" dirty="0" smtClean="0"/>
              <a:t>recalculate </a:t>
            </a:r>
            <a:r>
              <a:rPr lang="en-US" sz="2000" dirty="0" smtClean="0"/>
              <a:t>the source (2nd member) as a function of temperatures</a:t>
            </a:r>
            <a:br>
              <a:rPr lang="en-US" sz="2000" dirty="0" smtClean="0"/>
            </a:br>
            <a:r>
              <a:rPr lang="en-US" sz="2000" u="sng" dirty="0" smtClean="0"/>
              <a:t>at the beginning of the time step</a:t>
            </a:r>
            <a:endParaRPr lang="fr-FR" sz="2000" u="sng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55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464418" y="6015535"/>
            <a:ext cx="6215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 </a:t>
            </a:r>
            <a:r>
              <a:rPr lang="en-US" sz="1200" i="1" dirty="0" smtClean="0">
                <a:cs typeface="Consolas" pitchFamily="49" charset="0"/>
              </a:rPr>
              <a:t>procedure 					Main program</a:t>
            </a:r>
            <a:endParaRPr lang="en-US" sz="1200" i="1" dirty="0"/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3: </a:t>
            </a:r>
            <a:r>
              <a:rPr lang="en-US" sz="2000" dirty="0" smtClean="0"/>
              <a:t>heat generation depending on temperature</a:t>
            </a:r>
            <a:endParaRPr lang="en-US" sz="1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613490" y="3408250"/>
            <a:ext cx="0" cy="259032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3391" y="3422998"/>
            <a:ext cx="4919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T1*'TABLE'  TPS1*'FLOTTANT'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MA1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'MY_DATA' . 'MAIL'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MO1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'MY_DATA' . 'MODE'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reduction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temperatures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au maillage de la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CHT1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'ESTIMATION'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'TEMPERATURES'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CHT2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CHT1 MA1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calcul du champ de source a partir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CHS = 4.E6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(-1.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(((CHT2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1000.)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700.)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2))) </a:t>
            </a:r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creation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second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CHFL1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MO1 CHS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sortie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second 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TABL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'ADDI_SECOND' = CHFL1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T2 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3560" y="3422998"/>
            <a:ext cx="4580799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LT    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-1.E6  </a:t>
            </a:r>
            <a:r>
              <a:rPr lang="fr-FR" sz="900" dirty="0" err="1" smtClean="0">
                <a:latin typeface="Consolas" pitchFamily="49" charset="0"/>
                <a:cs typeface="Consolas" pitchFamily="49" charset="0"/>
              </a:rPr>
              <a:t>1.E6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LL       = 200.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(0.3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LT)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LAMBDA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'T' LT 'K' LL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HCONV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'TEMP'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0. TPSMAX) 'H'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10. 200.)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***TAB1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'CHARGEMENT'          = CHA2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'PROCEDURE_CHARTHER' 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= VRAI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'MY_DATA'             = </a:t>
            </a:r>
            <a:r>
              <a:rPr lang="fr-FR" sz="9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'MAIL'    = MAIL1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'MODE'    = MOD1 ;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ter</a:t>
            </a:r>
            <a:r>
              <a:rPr lang="en-US" sz="2000" b="1" dirty="0" smtClean="0"/>
              <a:t>)</a:t>
            </a:r>
            <a:endParaRPr lang="en-US" sz="2000" b="1" dirty="0" smtClean="0"/>
          </a:p>
          <a:p>
            <a:pPr lvl="1">
              <a:buFontTx/>
              <a:buChar char="-"/>
            </a:pPr>
            <a:r>
              <a:rPr lang="en-US" sz="2000" dirty="0" smtClean="0"/>
              <a:t>idem</a:t>
            </a:r>
          </a:p>
          <a:p>
            <a:pPr lvl="1">
              <a:buFontTx/>
              <a:buChar char="-"/>
            </a:pPr>
            <a:r>
              <a:rPr lang="en-US" sz="2000" dirty="0" smtClean="0"/>
              <a:t>use </a:t>
            </a: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CHARTHER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procedure (</a:t>
            </a:r>
            <a:r>
              <a:rPr lang="en-US" sz="2000" dirty="0" smtClean="0"/>
              <a:t>called at each step iteration</a:t>
            </a:r>
            <a:r>
              <a:rPr lang="en-US" sz="2000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/>
              <a:t>recalculate </a:t>
            </a:r>
            <a:r>
              <a:rPr lang="en-US" sz="2000" dirty="0" smtClean="0"/>
              <a:t>the source (2nd member) as a function of temperatures</a:t>
            </a:r>
            <a:br>
              <a:rPr lang="en-US" sz="2000" dirty="0" smtClean="0"/>
            </a:br>
            <a:r>
              <a:rPr lang="en-US" sz="2000" u="sng" dirty="0" smtClean="0"/>
              <a:t>at previous iteration</a:t>
            </a:r>
            <a:r>
              <a:rPr lang="en-US" sz="2000" dirty="0" smtClean="0"/>
              <a:t> (i.e. </a:t>
            </a:r>
            <a:r>
              <a:rPr lang="en-US" sz="2000" u="sng" dirty="0" smtClean="0"/>
              <a:t>at the end of the time step</a:t>
            </a:r>
            <a:r>
              <a:rPr lang="en-US" sz="2000" dirty="0" smtClean="0"/>
              <a:t>)</a:t>
            </a:r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56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464418" y="6015535"/>
            <a:ext cx="6215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 </a:t>
            </a:r>
            <a:r>
              <a:rPr lang="en-US" sz="1200" i="1" dirty="0" smtClean="0">
                <a:cs typeface="Consolas" pitchFamily="49" charset="0"/>
              </a:rPr>
              <a:t>procedure 					Main program</a:t>
            </a:r>
            <a:endParaRPr lang="en-US" sz="1200" i="1" dirty="0"/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3: </a:t>
            </a:r>
            <a:r>
              <a:rPr lang="en-US" sz="2000" dirty="0" smtClean="0"/>
              <a:t>heat generation depending on temperature</a:t>
            </a:r>
            <a:endParaRPr lang="en-US" sz="1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613490" y="3408250"/>
            <a:ext cx="0" cy="259032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3391" y="3422998"/>
            <a:ext cx="4919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</a:t>
            </a:r>
            <a:r>
              <a:rPr lang="fr-FR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T1*'TABLE'  TPS1*'FLOTTANT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 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MA1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'MY_DATA' . 'MAIL'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MO1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'MY_DATA' . 'MODE'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reduction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temperatures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au maillage de la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source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CHT1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T1 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'WTABLE'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'THER_COURANT' 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CHT2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REDU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CHT1 MA1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* calcul du champ de source a partir du champ de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CHS = 4.E6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EXP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(-1.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(((CHT2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1000.)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700.) </a:t>
            </a:r>
            <a:r>
              <a:rPr lang="pt-B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pt-BR" sz="900" dirty="0">
                <a:latin typeface="Consolas" panose="020B0609020204030204" pitchFamily="49" charset="0"/>
                <a:cs typeface="Consolas" panose="020B0609020204030204" pitchFamily="49" charset="0"/>
              </a:rPr>
              <a:t> 2))) ;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creation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second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CHFL1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MO1 CHS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sortie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du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second membre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TABL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T2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. 'ADDI_SECOND' = CHFL1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9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T2 ;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1469" y="4022506"/>
            <a:ext cx="2631281" cy="138485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643560" y="3422998"/>
            <a:ext cx="4580799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LT    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-1.E6  </a:t>
            </a:r>
            <a:r>
              <a:rPr lang="fr-FR" sz="900" dirty="0" err="1">
                <a:latin typeface="Consolas" pitchFamily="49" charset="0"/>
                <a:cs typeface="Consolas" pitchFamily="49" charset="0"/>
              </a:rPr>
              <a:t>1.E6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; </a:t>
            </a: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LL   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200.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(0.3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LT) ;</a:t>
            </a:r>
          </a:p>
          <a:p>
            <a:pPr marL="0" lvl="1">
              <a:buNone/>
            </a:pPr>
            <a:r>
              <a:rPr lang="fr-FR" sz="900" dirty="0">
                <a:latin typeface="Consolas" pitchFamily="49" charset="0"/>
                <a:cs typeface="Consolas" pitchFamily="49" charset="0"/>
              </a:rPr>
              <a:t>LAMBDA   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'T' LT 'K' LL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HCONV   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9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'TEMP'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0. TPSMAX) 'H' (</a:t>
            </a:r>
            <a:r>
              <a:rPr lang="fr-FR" sz="9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 10. 200.) ;</a:t>
            </a: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9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***TAB1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'CHARGEMENT'          = CHA1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'PROCEDURE_CHARTHER'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= VRAI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         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 = </a:t>
            </a:r>
            <a:r>
              <a:rPr lang="fr-FR" sz="9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'MAIL'    = MAIL1 ;</a:t>
            </a:r>
          </a:p>
          <a:p>
            <a:pPr marL="0" lvl="1">
              <a:buNone/>
            </a:pPr>
            <a:r>
              <a:rPr lang="fr-FR" sz="9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9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900" dirty="0" smtClean="0">
                <a:latin typeface="Consolas" pitchFamily="49" charset="0"/>
                <a:cs typeface="Consolas" pitchFamily="49" charset="0"/>
              </a:rPr>
              <a:t>. 'MODE'    = MOD1 ;</a:t>
            </a:r>
          </a:p>
        </p:txBody>
      </p:sp>
    </p:spTree>
    <p:extLst>
      <p:ext uri="{BB962C8B-B14F-4D97-AF65-F5344CB8AC3E}">
        <p14:creationId xmlns:p14="http://schemas.microsoft.com/office/powerpoint/2010/main" val="13659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57</a:t>
            </a:fld>
            <a:endParaRPr lang="fr-FR" dirty="0"/>
          </a:p>
        </p:txBody>
      </p:sp>
      <p:sp>
        <p:nvSpPr>
          <p:cNvPr id="15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3: </a:t>
            </a:r>
            <a:r>
              <a:rPr lang="en-US" sz="2000" dirty="0" smtClean="0"/>
              <a:t>heat generation depending on temperature</a:t>
            </a:r>
            <a:endParaRPr lang="en-US" sz="16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" y="1762963"/>
            <a:ext cx="4703964" cy="33246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87" y="1235617"/>
            <a:ext cx="3810569" cy="25746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6089" y="3843382"/>
            <a:ext cx="3812807" cy="2563429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V="1">
            <a:off x="6009774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667501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7317206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7972926" y="1321562"/>
            <a:ext cx="0" cy="48427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429536" y="1456158"/>
            <a:ext cx="1968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PERSO2 or CHARTHER</a:t>
            </a:r>
            <a:b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(beginning time step)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919780" y="4073871"/>
            <a:ext cx="2478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CHARTHER (end of time </a:t>
            </a:r>
            <a:r>
              <a:rPr lang="fr-FR" sz="1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</a:t>
            </a:r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4:</a:t>
            </a:r>
            <a:br>
              <a:rPr lang="en-US" dirty="0" smtClean="0"/>
            </a:br>
            <a:r>
              <a:rPr lang="en-US" sz="1800" dirty="0" smtClean="0"/>
              <a:t>thermo-mechanical gap closing</a:t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400" dirty="0" smtClean="0"/>
              <a:t>Download the starting file on the website: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700" dirty="0">
                <a:hlinkClick r:id="rId2"/>
              </a:rPr>
              <a:t>http://</a:t>
            </a:r>
            <a:r>
              <a:rPr lang="en-US" sz="700" dirty="0" smtClean="0">
                <a:hlinkClick r:id="rId2"/>
              </a:rPr>
              <a:t>www-cast3m.cea.fr/index.php?page=exemples&amp;exemple=formation_pasapas_4_initial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11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</a:t>
            </a:r>
            <a:r>
              <a:rPr lang="en-US" sz="2000" dirty="0" smtClean="0"/>
              <a:t> thermo-mechanical gap closing</a:t>
            </a:r>
            <a:endParaRPr lang="en-US" sz="20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Two bars expand and get in contact</a:t>
            </a:r>
          </a:p>
          <a:p>
            <a:pPr lvl="1">
              <a:buNone/>
            </a:pPr>
            <a:r>
              <a:rPr lang="en-US" sz="2000" dirty="0" smtClean="0"/>
              <a:t>	thermal expansion </a:t>
            </a:r>
          </a:p>
          <a:p>
            <a:pPr lvl="1">
              <a:buNone/>
            </a:pPr>
            <a:r>
              <a:rPr lang="en-US" sz="2000" dirty="0" smtClean="0"/>
              <a:t>	unilateral mechanical contact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B050"/>
                </a:solidFill>
              </a:rPr>
              <a:t>Purpose: add thermal contact</a:t>
            </a:r>
            <a:r>
              <a:rPr lang="en-US" sz="2000" dirty="0" smtClean="0">
                <a:solidFill>
                  <a:srgbClr val="00B050"/>
                </a:solidFill>
              </a:rPr>
              <a:t>, this is to say the heat transfer when the mechanical contact takes place. </a:t>
            </a:r>
            <a:br>
              <a:rPr lang="en-US" sz="2000" dirty="0" smtClean="0">
                <a:solidFill>
                  <a:srgbClr val="00B050"/>
                </a:solidFill>
              </a:rPr>
            </a:br>
            <a:endParaRPr lang="en-US" sz="2000" dirty="0" smtClean="0">
              <a:solidFill>
                <a:srgbClr val="00B050"/>
              </a:solidFill>
              <a:cs typeface="Consolas" pitchFamily="49" charset="0"/>
            </a:endParaRPr>
          </a:p>
          <a:p>
            <a:pPr lvl="1" algn="ctr">
              <a:buNone/>
            </a:pPr>
            <a:r>
              <a:rPr lang="en-US" sz="2000" b="1" i="1" dirty="0" smtClean="0">
                <a:cs typeface="Consolas" pitchFamily="49" charset="0"/>
              </a:rPr>
              <a:t>It’s up to you!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59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8"/>
          <a:stretch/>
        </p:blipFill>
        <p:spPr>
          <a:xfrm>
            <a:off x="872029" y="2378869"/>
            <a:ext cx="7153275" cy="2164556"/>
          </a:xfrm>
          <a:prstGeom prst="rect">
            <a:avLst/>
          </a:prstGeom>
        </p:spPr>
      </p:pic>
      <p:cxnSp>
        <p:nvCxnSpPr>
          <p:cNvPr id="4" name="Connecteur droit avec flèche 3"/>
          <p:cNvCxnSpPr>
            <a:stCxn id="5" idx="1"/>
          </p:cNvCxnSpPr>
          <p:nvPr/>
        </p:nvCxnSpPr>
        <p:spPr>
          <a:xfrm flipH="1">
            <a:off x="1435895" y="2636043"/>
            <a:ext cx="492918" cy="892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28813" y="2451377"/>
                <a:ext cx="14357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=500 °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451377"/>
                <a:ext cx="143577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/>
          <p:cNvCxnSpPr>
            <a:stCxn id="13" idx="3"/>
          </p:cNvCxnSpPr>
          <p:nvPr/>
        </p:nvCxnSpPr>
        <p:spPr>
          <a:xfrm>
            <a:off x="7339009" y="2636043"/>
            <a:ext cx="414834" cy="89297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26149" y="2451377"/>
                <a:ext cx="1312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 °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49" y="2451377"/>
                <a:ext cx="131286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78399" y="3344347"/>
                <a:ext cx="14484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𝑖𝑛𝑖</m:t>
                          </m:r>
                        </m:sub>
                      </m:sSub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 °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399" y="3344347"/>
                <a:ext cx="1448473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852734" y="3344347"/>
                <a:ext cx="14484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𝑖𝑛𝑖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 °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734" y="3344347"/>
                <a:ext cx="144847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4301207" y="2269751"/>
            <a:ext cx="6654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gap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596109" y="3320980"/>
            <a:ext cx="985164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bar 1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6525585" y="3320980"/>
            <a:ext cx="1037587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PASAPAS Procedure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53700" cy="4968552"/>
          </a:xfrm>
        </p:spPr>
        <p:txBody>
          <a:bodyPr/>
          <a:lstStyle/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/>
              <a:t>Objective</a:t>
            </a:r>
          </a:p>
          <a:p>
            <a:pPr lvl="2"/>
            <a:r>
              <a:rPr lang="en-US" sz="2000" dirty="0" smtClean="0"/>
              <a:t>incremental </a:t>
            </a:r>
            <a:r>
              <a:rPr lang="en-US" sz="2000" dirty="0"/>
              <a:t>solving of non linear </a:t>
            </a:r>
            <a:r>
              <a:rPr lang="en-US" sz="2000" b="1" dirty="0"/>
              <a:t>progressive</a:t>
            </a:r>
            <a:br>
              <a:rPr lang="en-US" sz="2000" b="1" dirty="0"/>
            </a:br>
            <a:r>
              <a:rPr lang="en-US" sz="2000" b="1" dirty="0">
                <a:solidFill>
                  <a:srgbClr val="FF0000"/>
                </a:solidFill>
              </a:rPr>
              <a:t>thermal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0070C0"/>
                </a:solidFill>
              </a:rPr>
              <a:t>mechanical</a:t>
            </a:r>
            <a:r>
              <a:rPr lang="en-US" sz="2000" dirty="0"/>
              <a:t> problems</a:t>
            </a:r>
            <a:endParaRPr lang="fr-FR" sz="2000" dirty="0"/>
          </a:p>
          <a:p>
            <a:pPr lvl="2"/>
            <a:endParaRPr lang="fr-FR" sz="2000" dirty="0"/>
          </a:p>
          <a:p>
            <a:pPr lvl="2"/>
            <a:r>
              <a:rPr lang="en-US" sz="2000" dirty="0" smtClean="0"/>
              <a:t>time </a:t>
            </a:r>
            <a:r>
              <a:rPr lang="en-US" sz="2000" dirty="0"/>
              <a:t>can be physical (e.g</a:t>
            </a:r>
            <a:r>
              <a:rPr lang="en-US" sz="2000" dirty="0" smtClean="0"/>
              <a:t>. </a:t>
            </a:r>
            <a:r>
              <a:rPr lang="en-US" sz="2000" dirty="0"/>
              <a:t>thermal transients)</a:t>
            </a:r>
            <a:br>
              <a:rPr lang="en-US" sz="2000" dirty="0"/>
            </a:br>
            <a:r>
              <a:rPr lang="en-US" sz="2000" dirty="0"/>
              <a:t>or not  (e.g</a:t>
            </a:r>
            <a:r>
              <a:rPr lang="en-US" sz="2000" dirty="0" smtClean="0"/>
              <a:t>.  </a:t>
            </a:r>
            <a:r>
              <a:rPr lang="en-US" sz="2000" dirty="0"/>
              <a:t>plasticity with progressive loading)</a:t>
            </a: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i="1" dirty="0" smtClean="0">
                <a:sym typeface="Wingdings" panose="05000000000000000000" pitchFamily="2" charset="2"/>
              </a:rPr>
              <a:t> </a:t>
            </a:r>
            <a:r>
              <a:rPr lang="en-US" sz="2000" i="1" dirty="0" smtClean="0"/>
              <a:t>time </a:t>
            </a:r>
            <a:r>
              <a:rPr lang="en-US" sz="2000" i="1" dirty="0"/>
              <a:t>or pseudo-time is called the </a:t>
            </a:r>
            <a:r>
              <a:rPr lang="en-US" sz="2000" b="1" i="1" dirty="0"/>
              <a:t>evolution parameter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/>
              <a:t>Non linear phenomena considered</a:t>
            </a:r>
          </a:p>
          <a:p>
            <a:pPr marL="0" lvl="1" indent="0">
              <a:spcAft>
                <a:spcPts val="0"/>
              </a:spcAft>
              <a:buSzPts val="1826"/>
              <a:buNone/>
            </a:pPr>
            <a:r>
              <a:rPr lang="en-US" sz="2000" b="1" dirty="0" smtClean="0">
                <a:solidFill>
                  <a:srgbClr val="FF3366"/>
                </a:solidFill>
              </a:rPr>
              <a:t>     </a:t>
            </a:r>
            <a:r>
              <a:rPr lang="en-US" sz="2000" b="1" dirty="0" smtClean="0">
                <a:solidFill>
                  <a:srgbClr val="FF0000"/>
                </a:solidFill>
              </a:rPr>
              <a:t>behavior </a:t>
            </a:r>
            <a:r>
              <a:rPr lang="en-US" sz="2000" dirty="0" smtClean="0">
                <a:solidFill>
                  <a:srgbClr val="666666"/>
                </a:solidFill>
              </a:rPr>
              <a:t>(plasticity, damage, variable material properties, …)    </a:t>
            </a:r>
          </a:p>
          <a:p>
            <a:pPr marL="0" lvl="1" indent="0">
              <a:spcAft>
                <a:spcPts val="0"/>
              </a:spcAft>
              <a:buSzPts val="1826"/>
              <a:buNone/>
            </a:pPr>
            <a:r>
              <a:rPr lang="en-US" sz="2000" b="1" dirty="0" smtClean="0"/>
              <a:t>     </a:t>
            </a:r>
            <a:r>
              <a:rPr lang="en-US" sz="2000" b="1" dirty="0" smtClean="0">
                <a:solidFill>
                  <a:srgbClr val="FFC000"/>
                </a:solidFill>
              </a:rPr>
              <a:t>geometry </a:t>
            </a:r>
            <a:r>
              <a:rPr lang="en-US" sz="2000" dirty="0" smtClean="0">
                <a:solidFill>
                  <a:srgbClr val="666666"/>
                </a:solidFill>
              </a:rPr>
              <a:t>(large displacements)</a:t>
            </a:r>
          </a:p>
          <a:p>
            <a:pPr marL="0" lvl="1" indent="0">
              <a:spcAft>
                <a:spcPts val="0"/>
              </a:spcAft>
              <a:buSzPts val="1826"/>
              <a:buNone/>
            </a:pPr>
            <a:r>
              <a:rPr lang="en-US" sz="2000" b="1" dirty="0" smtClean="0"/>
              <a:t>     </a:t>
            </a:r>
            <a:r>
              <a:rPr lang="en-US" sz="2000" b="1" dirty="0" smtClean="0">
                <a:solidFill>
                  <a:srgbClr val="00B050"/>
                </a:solidFill>
              </a:rPr>
              <a:t>strains </a:t>
            </a:r>
            <a:r>
              <a:rPr lang="en-US" sz="2000" dirty="0" smtClean="0">
                <a:solidFill>
                  <a:srgbClr val="666666"/>
                </a:solidFill>
              </a:rPr>
              <a:t>(large rotations)</a:t>
            </a:r>
          </a:p>
          <a:p>
            <a:pPr marL="0" lvl="1" indent="0">
              <a:spcAft>
                <a:spcPts val="0"/>
              </a:spcAft>
              <a:buSzPts val="1826"/>
              <a:buNone/>
            </a:pPr>
            <a:r>
              <a:rPr lang="en-US" sz="2000" b="1" dirty="0" smtClean="0"/>
              <a:t>     </a:t>
            </a:r>
            <a:r>
              <a:rPr lang="en-US" sz="2000" b="1" dirty="0" smtClean="0">
                <a:solidFill>
                  <a:srgbClr val="7030A0"/>
                </a:solidFill>
              </a:rPr>
              <a:t>boundary conditions </a:t>
            </a:r>
            <a:r>
              <a:rPr lang="en-US" sz="2000" dirty="0" smtClean="0">
                <a:solidFill>
                  <a:srgbClr val="666666"/>
                </a:solidFill>
              </a:rPr>
              <a:t>(radiation, friction, following pressure, …)</a:t>
            </a:r>
          </a:p>
          <a:p>
            <a:pPr lvl="1">
              <a:buNone/>
            </a:pPr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1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dirty="0" smtClean="0"/>
              <a:t>A few indications …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Useful objects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P2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et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P3</a:t>
            </a:r>
            <a:r>
              <a:rPr lang="en-US" sz="2000" dirty="0" smtClean="0"/>
              <a:t>: points on the left/right of the gap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L2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et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L3</a:t>
            </a:r>
            <a:r>
              <a:rPr lang="en-US" sz="2000" dirty="0" smtClean="0"/>
              <a:t>: lines on the left/right of the gap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0" lvl="1" indent="0">
              <a:buNone/>
            </a:pPr>
            <a:endParaRPr lang="en-US" sz="2000" dirty="0" smtClean="0"/>
          </a:p>
          <a:p>
            <a:pPr lvl="1"/>
            <a:r>
              <a:rPr lang="en-US" sz="2000" b="1" dirty="0" smtClean="0"/>
              <a:t>Useful operators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COOR</a:t>
            </a:r>
            <a:r>
              <a:rPr lang="en-US" sz="2000" dirty="0" smtClean="0"/>
              <a:t>: points coordinates 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RELA</a:t>
            </a:r>
            <a:r>
              <a:rPr lang="en-US" sz="2000" dirty="0" smtClean="0"/>
              <a:t>: relation between degrees of freedom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0" lvl="1" indent="0">
              <a:buNone/>
            </a:pPr>
            <a:endParaRPr lang="en-US" sz="2000" dirty="0" smtClean="0"/>
          </a:p>
          <a:p>
            <a:pPr lvl="1"/>
            <a:r>
              <a:rPr lang="en-US" sz="2000" b="1" dirty="0" smtClean="0"/>
              <a:t>Modify thermal boundary conditions of </a:t>
            </a:r>
            <a:r>
              <a:rPr lang="en-US" sz="2000" b="1" dirty="0" smtClean="0">
                <a:solidFill>
                  <a:srgbClr val="FF0000"/>
                </a:solidFill>
              </a:rPr>
              <a:t>WTABLE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60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 </a:t>
            </a:r>
            <a:r>
              <a:rPr lang="en-US" sz="2000" dirty="0" smtClean="0"/>
              <a:t>thermo-mechanical gap closing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35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</a:t>
            </a:r>
          </a:p>
          <a:p>
            <a:pPr lvl="1">
              <a:buFontTx/>
              <a:buChar char="-"/>
            </a:pPr>
            <a:r>
              <a:rPr lang="en-US" sz="2000" dirty="0" smtClean="0"/>
              <a:t>check the </a:t>
            </a:r>
            <a:r>
              <a:rPr lang="en-US" sz="2000" dirty="0" smtClean="0">
                <a:solidFill>
                  <a:srgbClr val="FF0000"/>
                </a:solidFill>
              </a:rPr>
              <a:t>mechanical + thermal convergence</a:t>
            </a:r>
          </a:p>
          <a:p>
            <a:pPr lvl="1">
              <a:buFontTx/>
              <a:buChar char="-"/>
            </a:pPr>
            <a:r>
              <a:rPr lang="en-US" sz="2000" dirty="0" smtClean="0"/>
              <a:t>create a new constraint: relation between the temperatures</a:t>
            </a:r>
            <a:br>
              <a:rPr lang="en-US" sz="2000" dirty="0" smtClean="0"/>
            </a:br>
            <a:r>
              <a:rPr lang="en-US" sz="2000" dirty="0" smtClean="0"/>
              <a:t>	T on line L2 = T on line L3	with </a:t>
            </a:r>
            <a:r>
              <a:rPr lang="en-US" sz="20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RELA</a:t>
            </a:r>
            <a:r>
              <a:rPr lang="en-US" sz="2000" dirty="0" smtClean="0"/>
              <a:t> operator</a:t>
            </a:r>
          </a:p>
          <a:p>
            <a:pPr lvl="1">
              <a:buFontTx/>
              <a:buChar char="-"/>
            </a:pPr>
            <a:r>
              <a:rPr lang="en-US" sz="2000" dirty="0" smtClean="0"/>
              <a:t>use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smtClean="0"/>
              <a:t>to modify the thermal boundary conditions</a:t>
            </a:r>
          </a:p>
          <a:p>
            <a:pPr lvl="1">
              <a:buFontTx/>
              <a:buChar char="-"/>
            </a:pPr>
            <a:r>
              <a:rPr lang="en-US" sz="2000" dirty="0" smtClean="0"/>
              <a:t>calculate the gap at iteration time</a:t>
            </a:r>
            <a:endParaRPr lang="en-US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buFontTx/>
              <a:buChar char="-"/>
            </a:pPr>
            <a:r>
              <a:rPr lang="en-US" sz="2000" dirty="0" smtClean="0">
                <a:cs typeface="Consolas" panose="020B0609020204030204" pitchFamily="49" charset="0"/>
              </a:rPr>
              <a:t>modify thermal boundary conditions in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WTABLE</a:t>
            </a:r>
            <a:r>
              <a:rPr lang="en-US" sz="2000" dirty="0" smtClean="0">
                <a:cs typeface="Consolas" panose="020B0609020204030204" pitchFamily="49" charset="0"/>
              </a:rPr>
              <a:t> as a function of the gap</a:t>
            </a:r>
            <a:endParaRPr lang="en-US" sz="2000" dirty="0" smtClean="0"/>
          </a:p>
          <a:p>
            <a:pPr lvl="1">
              <a:buNone/>
            </a:pPr>
            <a:endParaRPr lang="en-US" sz="20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61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172672" y="6107946"/>
            <a:ext cx="6798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REEV_MEC </a:t>
            </a:r>
            <a:r>
              <a:rPr lang="fr-FR" sz="1200" i="1" dirty="0" err="1">
                <a:cs typeface="Consolas" pitchFamily="49" charset="0"/>
              </a:rPr>
              <a:t>Procedure</a:t>
            </a:r>
            <a:r>
              <a:rPr lang="fr-FR" sz="1200" i="1" dirty="0">
                <a:cs typeface="Consolas" pitchFamily="49" charset="0"/>
              </a:rPr>
              <a:t> </a:t>
            </a:r>
            <a:r>
              <a:rPr lang="fr-FR" sz="1200" i="1" dirty="0" smtClean="0">
                <a:cs typeface="Consolas" pitchFamily="49" charset="0"/>
              </a:rPr>
              <a:t>						Main program</a:t>
            </a:r>
            <a:endParaRPr lang="fr-FR" sz="1200" i="1" dirty="0"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 </a:t>
            </a:r>
            <a:r>
              <a:rPr lang="en-US" sz="2000" dirty="0" smtClean="0"/>
              <a:t>thermo-mechanical gap closing</a:t>
            </a:r>
            <a:endParaRPr lang="en-US" sz="1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946469" y="3223260"/>
            <a:ext cx="0" cy="2884686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1589" y="3167339"/>
            <a:ext cx="4785360" cy="30469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T1*'TABLE' N1*'ENTIER'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U1 = T1 . 'ESTIMATION' . 'DEPLACEMENTS'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WT = T1 . 'WTABLE'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TAM = T1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* calcul du jeu</a:t>
            </a:r>
          </a:p>
          <a:p>
            <a:pPr marL="0" lvl="1">
              <a:buNone/>
            </a:pP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PT2 =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'POINT_2'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PT3 =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'POINT_3'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X2 =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COOR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1 PT2)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U1 'UX' PT2)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X3 =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COOR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1 PT3)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+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EXTR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U1 'UX' PT3)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J1 = X3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X2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si jeu ferme, on utilise le blocage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thermique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initial + le RELA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SI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(J1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&lt;EG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1.E-15)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WT . 'BLOCAGES_THERMIQUES' = (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'BLOQ_0')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</a:p>
          <a:p>
            <a:pPr marL="0" lvl="1">
              <a:buNone/>
            </a:pP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                          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'BLOQ_1')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si jeu ouvert, on utilise le blocage thermique initial seul</a:t>
            </a:r>
          </a:p>
          <a:p>
            <a:pPr marL="0" lvl="1">
              <a:buNone/>
            </a:pPr>
            <a:r>
              <a:rPr lang="en-US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SINON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  WT . 'BLOCAGES_THERMIQUES' =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. 'BLOQ_0' ;</a:t>
            </a:r>
          </a:p>
          <a:p>
            <a:pPr marL="0" lvl="1">
              <a:buNone/>
            </a:pPr>
            <a:r>
              <a:rPr lang="en-US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FINSI</a:t>
            </a:r>
            <a:r>
              <a:rPr lang="en-US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0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76949" y="3964879"/>
            <a:ext cx="4167051" cy="116955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/>
            <a:r>
              <a:rPr lang="fr-FR" sz="1000" dirty="0">
                <a:latin typeface="Consolas" pitchFamily="49" charset="0"/>
                <a:cs typeface="Consolas" pitchFamily="49" charset="0"/>
              </a:rPr>
              <a:t>TAB1 . 'CONVERGENCE_MEC_THE'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'PROCEDURE_REEV_MEC'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        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'POINT_2' = P2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'POINT_3' = P3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'MY_DATA' . 'BLOQ_0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' 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CL_TH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'MY_DATA' . 'BLOQ_1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'  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RELA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'T' L2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'T'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L3 ;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09"/>
            <a:ext cx="9282471" cy="6560633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  <a:p>
            <a:pPr lvl="1">
              <a:buNone/>
            </a:pPr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62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34282" y="3237153"/>
            <a:ext cx="333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During contact: "perfect" conduction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7275" y="1916362"/>
            <a:ext cx="3470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Without contact: bars are insulated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4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 </a:t>
            </a:r>
            <a:r>
              <a:rPr lang="en-US" sz="2000" dirty="0" smtClean="0"/>
              <a:t>thermo-mechanical gap closing</a:t>
            </a:r>
            <a:endParaRPr 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1" y="3551895"/>
            <a:ext cx="6786451" cy="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1" y="2264600"/>
            <a:ext cx="6786450" cy="4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 </a:t>
            </a:r>
            <a:r>
              <a:rPr lang="en-US" sz="2000" dirty="0" smtClean="0"/>
              <a:t>thermo-mechanical gap closing</a:t>
            </a:r>
            <a:endParaRPr lang="en-US" sz="1600" dirty="0"/>
          </a:p>
        </p:txBody>
      </p:sp>
      <p:sp>
        <p:nvSpPr>
          <p:cNvPr id="31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Results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b="1" dirty="0" smtClean="0"/>
              <a:t>Changes made in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REEV_MEC</a:t>
            </a:r>
            <a:r>
              <a:rPr lang="en-US" b="1" dirty="0" smtClean="0"/>
              <a:t> are taken into account at the same time step</a:t>
            </a:r>
            <a:br>
              <a:rPr lang="en-US" b="1" dirty="0" smtClean="0"/>
            </a:br>
            <a:r>
              <a:rPr lang="en-US" b="1" dirty="0" smtClean="0"/>
              <a:t>(due to thermo-mechanics convergence loop </a:t>
            </a:r>
            <a:r>
              <a:rPr lang="en-US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BO_BOTH</a:t>
            </a:r>
            <a:r>
              <a:rPr lang="en-US" b="1" dirty="0" smtClean="0"/>
              <a:t>)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It will be different with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PERSO1</a:t>
            </a:r>
            <a:r>
              <a:rPr lang="en-US" b="1" dirty="0" smtClean="0"/>
              <a:t>. Changes are taken into account at the next time step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" y="1528692"/>
            <a:ext cx="3955733" cy="290748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08" y="1647248"/>
            <a:ext cx="3628072" cy="278892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02560" y="4468330"/>
            <a:ext cx="3252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Temperatures as a function of time</a:t>
            </a:r>
            <a:br>
              <a:rPr lang="en-US" sz="1200" i="1" dirty="0" smtClean="0">
                <a:solidFill>
                  <a:srgbClr val="0070C0"/>
                </a:solidFill>
              </a:rPr>
            </a:br>
            <a:r>
              <a:rPr lang="en-US" sz="1200" i="1" dirty="0" smtClean="0">
                <a:solidFill>
                  <a:srgbClr val="0070C0"/>
                </a:solidFill>
              </a:rPr>
              <a:t>on the </a:t>
            </a:r>
            <a:r>
              <a:rPr lang="en-US" sz="1200" i="1" u="sng" dirty="0" smtClean="0">
                <a:solidFill>
                  <a:srgbClr val="FF0000"/>
                </a:solidFill>
              </a:rPr>
              <a:t>left side</a:t>
            </a:r>
            <a:r>
              <a:rPr lang="en-US" sz="1200" i="1" dirty="0" smtClean="0">
                <a:solidFill>
                  <a:srgbClr val="0070C0"/>
                </a:solidFill>
              </a:rPr>
              <a:t> and on the </a:t>
            </a:r>
            <a:r>
              <a:rPr lang="en-US" sz="1200" i="1" u="sng" dirty="0" err="1" smtClean="0">
                <a:solidFill>
                  <a:srgbClr val="5454FF"/>
                </a:solidFill>
              </a:rPr>
              <a:t>riht</a:t>
            </a:r>
            <a:r>
              <a:rPr lang="en-US" sz="1200" i="1" u="sng" dirty="0" smtClean="0">
                <a:solidFill>
                  <a:srgbClr val="5454FF"/>
                </a:solidFill>
              </a:rPr>
              <a:t> side</a:t>
            </a:r>
            <a:r>
              <a:rPr lang="en-US" sz="1200" i="1" dirty="0" smtClean="0">
                <a:solidFill>
                  <a:srgbClr val="0070C0"/>
                </a:solidFill>
              </a:rPr>
              <a:t> of the gap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4341" y="4468330"/>
            <a:ext cx="2877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Gap distance as a function of time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/>
              <a:pPr algn="ctr"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65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Solution (</a:t>
            </a:r>
            <a:r>
              <a:rPr lang="en-US" sz="2000" b="1" dirty="0" err="1" smtClean="0"/>
              <a:t>bis</a:t>
            </a:r>
            <a:r>
              <a:rPr lang="en-US" sz="2000" b="1" dirty="0" smtClean="0"/>
              <a:t>)</a:t>
            </a:r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convective </a:t>
            </a:r>
            <a:r>
              <a:rPr lang="en-US" sz="2000" dirty="0" smtClean="0"/>
              <a:t>heat</a:t>
            </a:r>
            <a:r>
              <a:rPr lang="en-US" sz="2000" dirty="0" smtClean="0">
                <a:solidFill>
                  <a:srgbClr val="92D050"/>
                </a:solidFill>
              </a:rPr>
              <a:t> </a:t>
            </a:r>
            <a:r>
              <a:rPr lang="en-US" sz="2000" dirty="0" smtClean="0"/>
              <a:t>transfer in a transition element</a:t>
            </a:r>
          </a:p>
          <a:p>
            <a:pPr lvl="1">
              <a:buFontTx/>
              <a:buChar char="-"/>
            </a:pPr>
            <a:r>
              <a:rPr lang="en-US" sz="2000" dirty="0" smtClean="0"/>
              <a:t>use of an </a:t>
            </a:r>
            <a:r>
              <a:rPr lang="en-US" sz="2000" dirty="0" smtClean="0">
                <a:solidFill>
                  <a:srgbClr val="FF0000"/>
                </a:solidFill>
              </a:rPr>
              <a:t>heat transfer coefficient depending on pressure</a:t>
            </a:r>
            <a:endParaRPr lang="en-US" sz="2000" i="1" dirty="0" smtClean="0">
              <a:solidFill>
                <a:srgbClr val="FF0000"/>
              </a:solidFill>
              <a:cs typeface="Consolas" pitchFamily="49" charset="0"/>
            </a:endParaRPr>
          </a:p>
          <a:p>
            <a:pPr lvl="1">
              <a:buFontTx/>
              <a:buChar char="-"/>
            </a:pPr>
            <a:r>
              <a:rPr lang="en-US" sz="2000" dirty="0" smtClean="0">
                <a:cs typeface="Consolas" pitchFamily="49" charset="0"/>
              </a:rPr>
              <a:t>pressure is described through a loading named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'PC'</a:t>
            </a:r>
          </a:p>
          <a:p>
            <a:pPr lvl="1">
              <a:buFontTx/>
              <a:buChar char="-"/>
            </a:pPr>
            <a:r>
              <a:rPr lang="en-US" sz="2000" dirty="0" smtClean="0">
                <a:cs typeface="Consolas" pitchFamily="49" charset="0"/>
              </a:rPr>
              <a:t>updating of the loading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'PC'</a:t>
            </a:r>
            <a:r>
              <a:rPr lang="en-US" sz="2000" dirty="0" smtClean="0">
                <a:cs typeface="Consolas" pitchFamily="49" charset="0"/>
              </a:rPr>
              <a:t> in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64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236791" y="6477243"/>
            <a:ext cx="6670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REEV_MEC </a:t>
            </a:r>
            <a:r>
              <a:rPr lang="en-US" sz="1200" i="1" dirty="0" smtClean="0">
                <a:cs typeface="Consolas" pitchFamily="49" charset="0"/>
              </a:rPr>
              <a:t>procedure		</a:t>
            </a:r>
            <a:r>
              <a:rPr lang="fr-FR" sz="1200" i="1" dirty="0" smtClean="0">
                <a:cs typeface="Consolas" pitchFamily="49" charset="0"/>
              </a:rPr>
              <a:t>				</a:t>
            </a:r>
            <a:r>
              <a:rPr lang="en-US" sz="1200" i="1" dirty="0" smtClean="0">
                <a:cs typeface="Consolas" pitchFamily="49" charset="0"/>
              </a:rPr>
              <a:t>Main program</a:t>
            </a:r>
            <a:endParaRPr lang="en-US" sz="1200" i="1" dirty="0"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 </a:t>
            </a:r>
            <a:r>
              <a:rPr lang="en-US" sz="2000" dirty="0" smtClean="0"/>
              <a:t>thermo-mechanical gap closing</a:t>
            </a:r>
            <a:endParaRPr lang="en-US" sz="1800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4583329" y="2648814"/>
            <a:ext cx="0" cy="3799349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76299" y="2663102"/>
            <a:ext cx="4150611" cy="363176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** </a:t>
            </a:r>
            <a:r>
              <a:rPr lang="fr-FR" sz="1000" dirty="0" err="1" smtClean="0">
                <a:latin typeface="Consolas" pitchFamily="49" charset="0"/>
                <a:cs typeface="Consolas" pitchFamily="49" charset="0"/>
              </a:rPr>
              <a:t>Modele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de convection variable entre les barreaux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MRACC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RACC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(1.1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*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JEU_INI) L2 L3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MODRACC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MODE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MRACC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'THERMIQUE' 'CONVECTION'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HVSP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EVOL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'MANU'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'PC' (PROG 0. 5.E8 5.1E8)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                'H'  (PROG 0. 1.E4 1.E4)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MATRACC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MATE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MODRACC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'H'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HVSP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MOD_TH = MODT1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MODT2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MODRACC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MAT_TH = MATT1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MATT2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MATRACC ;</a:t>
            </a: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** Chargement initial </a:t>
            </a:r>
            <a:r>
              <a:rPr lang="fr-FR" sz="1000" dirty="0" err="1" smtClean="0">
                <a:latin typeface="Consolas" pitchFamily="49" charset="0"/>
                <a:cs typeface="Consolas" pitchFamily="49" charset="0"/>
              </a:rPr>
              <a:t>decrivant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la pression de contact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CH_PC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MANU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'CHPO'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MRACC 'PC' 0.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CHA2 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'PC'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CH_PC EV1 ;</a:t>
            </a: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endParaRPr lang="fr-FR" sz="1000" dirty="0" smtClean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'CHARGEMENT'          = CHA1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CHA2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TAB1 . 'CONVERGENCE_MEC_THE'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'PROCEDURE_REEV_MEC'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          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'LIGNE_3' = L3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'MAIL'    = MRACC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'MY_DATA'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. 'EVOL'    = EV1 ;</a:t>
            </a:r>
          </a:p>
          <a:p>
            <a:pPr marL="0" lvl="1"/>
            <a:r>
              <a:rPr lang="fr-FR" sz="1000" dirty="0">
                <a:latin typeface="Consolas" pitchFamily="49" charset="0"/>
                <a:cs typeface="Consolas" pitchFamily="49" charset="0"/>
              </a:rPr>
              <a:t>TAB1 . 'MY_DATA' . 'CHAR_0'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=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CHA1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;</a:t>
            </a:r>
            <a:endParaRPr lang="fr-FR" sz="10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914" y="3296364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buNone/>
            </a:pP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DEBP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itchFamily="49" charset="0"/>
                <a:cs typeface="Consolas" pitchFamily="49" charset="0"/>
              </a:rPr>
              <a:t>REEV_MEC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T1*'TABLE' N1*'ENTIER'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R1 = T1 . 'ESTIMATION' . 'REACTIONS'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WT = T1 . 'WTABLE'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T1 . 'MY_DATA' ;</a:t>
            </a:r>
          </a:p>
          <a:p>
            <a:pPr marL="0" lvl="1">
              <a:buNone/>
            </a:pP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L3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=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. 'LIGNE_3'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MR =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. 'MAIL'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SI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((T1 . 'ESTIMATION' . 'TEMPS')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NEG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0.)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calcul de la pression de contact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PARA_P =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MAXI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'ABS'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RESU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REDU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R1 L3)))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/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(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MESU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L3)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chargment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decrivant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le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parametre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'PC'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CH_PC 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MANU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'CHPO'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MR 'PC' PARA_P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   EV1 = TAM . 'EVOL' ;</a:t>
            </a:r>
            <a:endParaRPr lang="fr-FR" sz="1000" dirty="0">
              <a:latin typeface="Consolas" pitchFamily="49" charset="0"/>
              <a:cs typeface="Consolas" pitchFamily="49" charset="0"/>
            </a:endParaRP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CHA3 =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CHAR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</a:t>
            </a:r>
            <a:r>
              <a:rPr lang="fr-FR" sz="1000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'PC'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CH_PC EV1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* on </a:t>
            </a:r>
            <a:r>
              <a:rPr lang="fr-FR" sz="1000" dirty="0" err="1">
                <a:latin typeface="Consolas" pitchFamily="49" charset="0"/>
                <a:cs typeface="Consolas" pitchFamily="49" charset="0"/>
              </a:rPr>
              <a:t>ecrase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le chargement global de WTABLE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  WT . 'CHARGEMENT' = (</a:t>
            </a:r>
            <a:r>
              <a:rPr lang="fr-FR" sz="1000" dirty="0" smtClean="0">
                <a:latin typeface="Consolas" pitchFamily="49" charset="0"/>
                <a:cs typeface="Consolas" pitchFamily="49" charset="0"/>
              </a:rPr>
              <a:t>TAM 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. 'CHAR_0')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CHA3 ;</a:t>
            </a:r>
          </a:p>
          <a:p>
            <a:pPr marL="0" lvl="1">
              <a:buNone/>
            </a:pPr>
            <a:r>
              <a:rPr lang="fr-FR" sz="1000" dirty="0">
                <a:latin typeface="Consolas" pitchFamily="49" charset="0"/>
                <a:cs typeface="Consolas" pitchFamily="49" charset="0"/>
              </a:rPr>
              <a:t>  </a:t>
            </a: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FINS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;</a:t>
            </a:r>
          </a:p>
          <a:p>
            <a:pPr marL="0" lvl="1">
              <a:buNone/>
            </a:pPr>
            <a:r>
              <a:rPr lang="fr-FR" sz="1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FINP</a:t>
            </a:r>
            <a:r>
              <a:rPr lang="fr-FR" sz="1000" dirty="0">
                <a:latin typeface="Consolas" pitchFamily="49" charset="0"/>
                <a:cs typeface="Consolas" pitchFamily="49" charset="0"/>
              </a:rPr>
              <a:t> ;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93830" cy="4968552"/>
          </a:xfrm>
        </p:spPr>
        <p:txBody>
          <a:bodyPr/>
          <a:lstStyle/>
          <a:p>
            <a:pPr lvl="1"/>
            <a:r>
              <a:rPr lang="en-US" sz="2000" b="1" dirty="0" smtClean="0"/>
              <a:t>Results (</a:t>
            </a:r>
            <a:r>
              <a:rPr lang="en-US" sz="2000" b="1" dirty="0" err="1" smtClean="0"/>
              <a:t>bis</a:t>
            </a:r>
            <a:r>
              <a:rPr lang="en-US" sz="2000" b="1" dirty="0" smtClean="0"/>
              <a:t>)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r>
              <a:rPr lang="en-US" b="1" dirty="0" smtClean="0"/>
              <a:t>The heat transfer is made with different temperatures over the gap</a:t>
            </a:r>
          </a:p>
          <a:p>
            <a:pPr lvl="1"/>
            <a:r>
              <a:rPr lang="en-US" b="1" dirty="0" smtClean="0"/>
              <a:t>The temperature evolution is smoother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65</a:t>
            </a:fld>
            <a:endParaRPr lang="fr-FR" dirty="0"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>
          <a:xfrm>
            <a:off x="1511999" y="52752"/>
            <a:ext cx="7431703" cy="908720"/>
          </a:xfrm>
        </p:spPr>
        <p:txBody>
          <a:bodyPr/>
          <a:lstStyle/>
          <a:p>
            <a:r>
              <a:rPr lang="en-US" dirty="0" smtClean="0"/>
              <a:t>Exercise 4: </a:t>
            </a:r>
            <a:r>
              <a:rPr lang="en-US" sz="2000" dirty="0" smtClean="0"/>
              <a:t>thermo-mechanical gap closing</a:t>
            </a:r>
            <a:endParaRPr lang="en-US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7" y="1515142"/>
            <a:ext cx="3950732" cy="29222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34" y="1659719"/>
            <a:ext cx="3632646" cy="27764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02560" y="4468330"/>
            <a:ext cx="3252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Temperatures as a function of time</a:t>
            </a:r>
            <a:br>
              <a:rPr lang="en-US" sz="1200" i="1" dirty="0" smtClean="0">
                <a:solidFill>
                  <a:srgbClr val="0070C0"/>
                </a:solidFill>
              </a:rPr>
            </a:br>
            <a:r>
              <a:rPr lang="en-US" sz="1200" i="1" dirty="0" smtClean="0">
                <a:solidFill>
                  <a:srgbClr val="0070C0"/>
                </a:solidFill>
              </a:rPr>
              <a:t>on the </a:t>
            </a:r>
            <a:r>
              <a:rPr lang="en-US" sz="1200" i="1" u="sng" dirty="0" smtClean="0">
                <a:solidFill>
                  <a:srgbClr val="FF0000"/>
                </a:solidFill>
              </a:rPr>
              <a:t>left side</a:t>
            </a:r>
            <a:r>
              <a:rPr lang="en-US" sz="1200" i="1" dirty="0" smtClean="0">
                <a:solidFill>
                  <a:srgbClr val="0070C0"/>
                </a:solidFill>
              </a:rPr>
              <a:t> and on the </a:t>
            </a:r>
            <a:r>
              <a:rPr lang="en-US" sz="1200" i="1" u="sng" dirty="0" err="1" smtClean="0">
                <a:solidFill>
                  <a:srgbClr val="5454FF"/>
                </a:solidFill>
              </a:rPr>
              <a:t>riht</a:t>
            </a:r>
            <a:r>
              <a:rPr lang="en-US" sz="1200" i="1" u="sng" dirty="0" smtClean="0">
                <a:solidFill>
                  <a:srgbClr val="5454FF"/>
                </a:solidFill>
              </a:rPr>
              <a:t> side</a:t>
            </a:r>
            <a:r>
              <a:rPr lang="en-US" sz="1200" i="1" dirty="0" smtClean="0">
                <a:solidFill>
                  <a:srgbClr val="0070C0"/>
                </a:solidFill>
              </a:rPr>
              <a:t> of the gap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341" y="4468330"/>
            <a:ext cx="2877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Gap distance as a function of time</a:t>
            </a:r>
            <a:endParaRPr lang="en-US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Annexes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62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Annex: algorithmic control parameters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639438" cy="4968552"/>
          </a:xfrm>
        </p:spPr>
        <p:txBody>
          <a:bodyPr/>
          <a:lstStyle/>
          <a:p>
            <a:pPr lvl="1"/>
            <a:r>
              <a:rPr lang="en-US" sz="2000" b="1" dirty="0" smtClean="0"/>
              <a:t>General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NB_BOTH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(ENTIER)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Maximum number of iterations for the thermo-mechanical</a:t>
            </a:r>
          </a:p>
          <a:p>
            <a:pPr lvl="2"/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convergence loop 		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MAXITERATION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(ENTIER)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Maximum number of iterations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49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Mechanics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PRECISION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(FLOTTANT)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Criterion to compare the imbalance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1.E-4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FTOL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(FLOTTANT)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Tolerance for strength equilibrium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MTOL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(FLOTTANT)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Tolerance for moments equilibrium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GRANDS_DEPLACEMENTS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(LOGIQUE)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Reference configuration = deformed configuration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PREDICTEUR = 'HPP'	</a:t>
            </a:r>
            <a:r>
              <a:rPr lang="en-US" sz="1400" dirty="0" smtClean="0">
                <a:cs typeface="Courier New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Small displacements hypothesis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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1</a:t>
            </a:r>
            <a:r>
              <a:rPr lang="en-US" sz="1400" i="1" baseline="30000" dirty="0" smtClean="0">
                <a:solidFill>
                  <a:srgbClr val="0070C0"/>
                </a:solidFill>
                <a:cs typeface="Courier New" pitchFamily="49" charset="0"/>
              </a:rPr>
              <a:t>st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 convergence</a:t>
            </a:r>
          </a:p>
          <a:p>
            <a:pPr lvl="2"/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then use the</a:t>
            </a:r>
          </a:p>
          <a:p>
            <a:pPr lvl="2"/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large displacements hypothesis 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 2</a:t>
            </a:r>
            <a:r>
              <a:rPr lang="en-US" sz="1400" i="1" baseline="30000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nd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  <a:sym typeface="Wingdings" panose="05000000000000000000" pitchFamily="2" charset="2"/>
              </a:rPr>
              <a:t> convergence </a:t>
            </a: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PRECISINTER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(FLOTTANT)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Precision for the constitutive laws integration local</a:t>
            </a:r>
          </a:p>
          <a:p>
            <a:pPr lvl="2"/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problem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1.E-8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CONVERGENCE_FORCEE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(LOGIQUE)	</a:t>
            </a:r>
            <a:r>
              <a:rPr lang="en-US" sz="1400" i="1" dirty="0">
                <a:solidFill>
                  <a:srgbClr val="0070C0"/>
                </a:solidFill>
                <a:cs typeface="Courier New" pitchFamily="49" charset="0"/>
              </a:rPr>
              <a:t>F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orced convergence use or not in case of 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non convergence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VRAI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MAXSOUSPAS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(ENTIER)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Max. number of sub-steps during forced convergence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200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DELTAITER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(ENTIER)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Number of steps over which non convergence is tested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Annex: </a:t>
            </a:r>
            <a:r>
              <a:rPr lang="en-US" dirty="0"/>
              <a:t>algorithmic control parameters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43882" cy="4968552"/>
          </a:xfrm>
        </p:spPr>
        <p:txBody>
          <a:bodyPr/>
          <a:lstStyle/>
          <a:p>
            <a:pPr lvl="1"/>
            <a:r>
              <a:rPr lang="en-US" sz="2000" b="1" dirty="0" smtClean="0"/>
              <a:t>Thermal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PROCEDURE_THERMIQUE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(MOT)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Procedures to call:</a:t>
            </a:r>
          </a:p>
          <a:p>
            <a:pPr lvl="2"/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- 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NONLINEAR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TRANSNON procedure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- LINEAR		TRANSLIN procedure</a:t>
            </a:r>
          </a:p>
          <a:p>
            <a:pPr lvl="2"/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- DUPONT		DUPONT2 procedure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RELAXATION_THETA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(FLOTTANT)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Relaxation coefficient for the </a:t>
            </a:r>
            <a:r>
              <a:rPr lang="en-US" sz="1400" i="1" dirty="0" smtClean="0">
                <a:solidFill>
                  <a:srgbClr val="0070C0"/>
                </a:solidFill>
                <a:latin typeface="Symbol" pitchFamily="18" charset="2"/>
              </a:rPr>
              <a:t>q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-method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1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Thermo-mechanical coupling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CONVERGENCE_MEC_THE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(LOGIQUE)</a:t>
            </a:r>
            <a:r>
              <a:rPr lang="en-US" sz="1400" dirty="0" smtClean="0">
                <a:solidFill>
                  <a:srgbClr val="000000"/>
                </a:solidFill>
                <a:cs typeface="Courier New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Indicates that the thermo-mechanical loop should be 					repeated in case of dependence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FAUX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CRITERE_COHERENCE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(FLOTTANT)</a:t>
            </a:r>
            <a:r>
              <a:rPr lang="en-US" sz="1400" dirty="0" smtClean="0">
                <a:solidFill>
                  <a:srgbClr val="000000"/>
                </a:solidFill>
                <a:cs typeface="Courier New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Precision for the thermo-mechanical convergence,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</a:b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				tested on thermal results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1.E-2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PROJECTION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(LOGIQUE)</a:t>
            </a:r>
            <a:r>
              <a:rPr lang="en-US" sz="1400" dirty="0" smtClean="0">
                <a:solidFill>
                  <a:srgbClr val="000000"/>
                </a:solidFill>
                <a:cs typeface="Courier New" pitchFamily="49" charset="0"/>
              </a:rPr>
              <a:t>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Indicates that the thermal and mechanical meshes are 					different while the problem is coupled (</a:t>
            </a:r>
            <a:r>
              <a:rPr lang="en-US" sz="1400" b="1" i="1" dirty="0" smtClean="0">
                <a:solidFill>
                  <a:srgbClr val="0070C0"/>
                </a:solidFill>
                <a:cs typeface="Courier New" pitchFamily="49" charset="0"/>
              </a:rPr>
              <a:t>FAUX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49" charset="0"/>
              </a:rPr>
              <a:t>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Annex: imbalance minimization in Gibiane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1000" cy="4968552"/>
          </a:xfrm>
        </p:spPr>
        <p:txBody>
          <a:bodyPr/>
          <a:lstStyle/>
          <a:p>
            <a:pPr lvl="1"/>
            <a:r>
              <a:rPr lang="en-US" sz="2000" b="1" dirty="0" smtClean="0"/>
              <a:t>Simplified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UNPAS</a:t>
            </a:r>
            <a:r>
              <a:rPr lang="en-US" sz="2000" b="1" dirty="0"/>
              <a:t> </a:t>
            </a:r>
            <a:r>
              <a:rPr lang="en-US" sz="2000" b="1" dirty="0" smtClean="0"/>
              <a:t>algorithm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see</a:t>
            </a:r>
            <a:r>
              <a:rPr lang="fr-FR" sz="2000" b="1" dirty="0" smtClean="0"/>
              <a:t> the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@SOLVMEC</a:t>
            </a:r>
            <a:r>
              <a:rPr lang="fr-FR" sz="2000" b="1" dirty="0"/>
              <a:t> </a:t>
            </a:r>
            <a:r>
              <a:rPr lang="fr-FR" sz="2000" b="1" dirty="0" err="1" smtClean="0"/>
              <a:t>procedure</a:t>
            </a:r>
            <a:r>
              <a:rPr lang="fr-FR" sz="2000" b="1" dirty="0" smtClean="0"/>
              <a:t>)</a:t>
            </a:r>
            <a:endParaRPr lang="en-US" sz="2000" b="1" dirty="0" smtClean="0"/>
          </a:p>
          <a:p>
            <a:pPr lvl="2"/>
            <a:r>
              <a:rPr lang="en-US" sz="2000" b="1" dirty="0" smtClean="0"/>
              <a:t>[small displacements / strains]</a:t>
            </a:r>
          </a:p>
          <a:p>
            <a:pPr lvl="2" defTabSz="1039813">
              <a:lnSpc>
                <a:spcPct val="100000"/>
              </a:lnSpc>
            </a:pPr>
            <a:endParaRPr lang="en-US" sz="1100" dirty="0" smtClean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fex1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‘MECA’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flx1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‘DIMP’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resi0 = fex1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(fex1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fr0)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k = (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RIGI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mat)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ET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REPE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b1 100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k resi0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u1 = u0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fr1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REAC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eps1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u1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sig1 = ...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COMP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eps0 eps1 ...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fi1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BSIG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sig1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resi1 = fex1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fi1 ;  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crit1 = (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resi1)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/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SI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(crit1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&lt;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precis)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QUIT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FINSI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u0 = u1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resi0 = resi1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  <a:endParaRPr lang="en-US" sz="1100" b="1" dirty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PASAPAS use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Create a table </a:t>
            </a:r>
            <a:r>
              <a:rPr lang="en-US" sz="2000" dirty="0" smtClean="0"/>
              <a:t>containing all the data: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                       =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TABL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MODELE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      = MOD1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MOD2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CARACTERISTIQUES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= MAT1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MAT2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BLOCAGES_MECANIQUES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= BLO1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CHARGEMENT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  = CHA1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CHA2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ET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CHA3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TEMPS_CALCULES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=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0.1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'PAS'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0.1 50.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TEMPS_SAUVES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= </a:t>
            </a: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PROG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4. 8. 15. 16. 23. 42.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PRECISION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          = 1.E-6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.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GRANDS_DEPLACEMENTS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  = VRAI ;</a:t>
            </a:r>
          </a:p>
          <a:p>
            <a:pPr lvl="2"/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…</a:t>
            </a:r>
          </a:p>
          <a:p>
            <a:pPr lvl="1">
              <a:buNone/>
            </a:pPr>
            <a:endParaRPr lang="fr-FR" sz="1400" b="1" dirty="0" smtClean="0"/>
          </a:p>
          <a:p>
            <a:pPr lvl="1">
              <a:buNone/>
            </a:pPr>
            <a:endParaRPr lang="fr-FR" sz="2000" b="1" dirty="0" smtClean="0"/>
          </a:p>
          <a:p>
            <a:pPr lvl="1"/>
            <a:r>
              <a:rPr lang="en-US" sz="2000" b="1" dirty="0" smtClean="0">
                <a:cs typeface="Consolas" pitchFamily="50"/>
              </a:rPr>
              <a:t>Procedure call: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 </a:t>
            </a:r>
            <a:r>
              <a:rPr lang="fr-FR" sz="1400" b="1" dirty="0" smtClean="0">
                <a:latin typeface="Consolas" pitchFamily="49" charset="0"/>
                <a:cs typeface="Consolas" pitchFamily="49" charset="0"/>
              </a:rPr>
              <a:t>TAB1 ;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>
              <a:spcAft>
                <a:spcPts val="0"/>
              </a:spcAft>
              <a:buSzPts val="1826"/>
              <a:buBlip>
                <a:blip r:embed="rId2"/>
              </a:buBlip>
            </a:pPr>
            <a:r>
              <a:rPr lang="en-US" sz="2000" b="1" dirty="0" smtClean="0">
                <a:cs typeface="Consolas" pitchFamily="50"/>
              </a:rPr>
              <a:t>Results post-processing</a:t>
            </a:r>
            <a:endParaRPr lang="en-US" sz="2000" b="1" dirty="0">
              <a:cs typeface="Consolas" pitchFamily="5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069374" y="1779866"/>
            <a:ext cx="2351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some indexes are required </a:t>
            </a:r>
          </a:p>
          <a:p>
            <a:r>
              <a:rPr lang="en-US" sz="1400" i="1" dirty="0" smtClean="0"/>
              <a:t>other are optional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060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Annex: imbalance minimization in Gibiane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1000" cy="4968552"/>
          </a:xfrm>
        </p:spPr>
        <p:txBody>
          <a:bodyPr/>
          <a:lstStyle/>
          <a:p>
            <a:pPr lvl="1"/>
            <a:r>
              <a:rPr lang="en-US" sz="2000" b="1" dirty="0"/>
              <a:t>Simplified </a:t>
            </a:r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</a:rPr>
              <a:t>UNPAS</a:t>
            </a:r>
            <a:r>
              <a:rPr lang="en-US" sz="2000" b="1" dirty="0"/>
              <a:t> algorithm </a:t>
            </a:r>
            <a:r>
              <a:rPr lang="fr-FR" sz="2000" b="1" dirty="0"/>
              <a:t>(</a:t>
            </a:r>
            <a:r>
              <a:rPr lang="fr-FR" sz="2000" b="1" dirty="0" err="1"/>
              <a:t>see</a:t>
            </a:r>
            <a:r>
              <a:rPr lang="fr-FR" sz="2000" b="1" dirty="0"/>
              <a:t> the </a:t>
            </a:r>
            <a:r>
              <a:rPr lang="fr-FR" sz="2000" b="1" dirty="0">
                <a:solidFill>
                  <a:srgbClr val="FF0000"/>
                </a:solidFill>
                <a:latin typeface="Consolas" panose="020B0609020204030204" pitchFamily="49" charset="0"/>
              </a:rPr>
              <a:t>@SOLVMEC</a:t>
            </a:r>
            <a:r>
              <a:rPr lang="fr-FR" sz="2000" b="1" dirty="0"/>
              <a:t> </a:t>
            </a:r>
            <a:r>
              <a:rPr lang="fr-FR" sz="2000" b="1" dirty="0" err="1"/>
              <a:t>procedure</a:t>
            </a:r>
            <a:r>
              <a:rPr lang="fr-FR" sz="2000" b="1" dirty="0"/>
              <a:t>)</a:t>
            </a:r>
            <a:endParaRPr lang="en-US" sz="2000" b="1" dirty="0"/>
          </a:p>
          <a:p>
            <a:pPr lvl="2"/>
            <a:r>
              <a:rPr lang="en-US" sz="2000" b="1" dirty="0" smtClean="0"/>
              <a:t>[large displacements, updated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lagrangian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]</a:t>
            </a:r>
            <a:endParaRPr lang="en-US" sz="1400" i="1" dirty="0" smtClean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endParaRPr lang="en-US" sz="1100" dirty="0" smtClean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fex1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‘MECA’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flx1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TIRE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char tps1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‘DIMP’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resi0 = fex1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flx0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(fex1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fr0)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conf0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FORM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u00 = u0 ;			</a:t>
            </a:r>
            <a:r>
              <a:rPr lang="en-US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moving to the current configuration (beginning of time step)</a:t>
            </a:r>
            <a:endParaRPr lang="en-US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k = (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RIGI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mat)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ET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ET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(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KSIG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sig0)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REPE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b1 100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k resi0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u1 = u0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ddu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fr1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REAC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blo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du = u1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u00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deps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EPSI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du ; 		</a:t>
            </a:r>
            <a:r>
              <a:rPr lang="en-US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strain increment</a:t>
            </a:r>
            <a:endParaRPr lang="en-US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eps1 = eps0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deps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sig1 = ... (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COMP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eps0 eps1,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EXCO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, ...)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sig1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PICA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sig1 du ;		</a:t>
            </a:r>
            <a:r>
              <a:rPr lang="en-US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moving stresses to the final configuration</a:t>
            </a:r>
            <a:endParaRPr lang="en-US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FORM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u1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fi1 =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BSIG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mod sig1 ; 		</a:t>
            </a:r>
            <a:r>
              <a:rPr lang="en-US" sz="1100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integration on the final configuration</a:t>
            </a:r>
            <a:endParaRPr lang="en-US" sz="1100" dirty="0" smtClean="0">
              <a:solidFill>
                <a:srgbClr val="0070C0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FORM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conf0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resi1 = fex1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+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fr1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–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fi1 ;  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crit1 = (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MAXI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smtClean="0">
                <a:solidFill>
                  <a:srgbClr val="00B05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‘ABS’ 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resi1)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/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fref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SI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(crit1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&lt;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precis)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QUIT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</a:t>
            </a: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FINSI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u0 = u1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 resi0 = resi1 ;</a:t>
            </a:r>
          </a:p>
          <a:p>
            <a:pPr lvl="2" defTabSz="1039813">
              <a:lnSpc>
                <a:spcPct val="100000"/>
              </a:lnSpc>
            </a:pPr>
            <a:r>
              <a:rPr lang="en-US" sz="1100" dirty="0" smtClean="0">
                <a:solidFill>
                  <a:srgbClr val="FF0000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FIN</a:t>
            </a:r>
            <a:r>
              <a:rPr lang="en-US" sz="1100" dirty="0" smtClean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b1 ;</a:t>
            </a:r>
            <a:endParaRPr lang="en-US" sz="1100" b="1" dirty="0" smtClean="0">
              <a:solidFill>
                <a:schemeClr val="tx1"/>
              </a:solidFill>
              <a:latin typeface="Consolas" panose="020B0609020204030204" pitchFamily="49" charset="0"/>
              <a:ea typeface="Cambria Math" panose="02040503050406030204" pitchFamily="18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70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70857" y="2621279"/>
            <a:ext cx="3666309" cy="505097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70857" y="3796937"/>
            <a:ext cx="3666310" cy="505097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0857" y="4478896"/>
            <a:ext cx="3666310" cy="659161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Annex: convergence </a:t>
            </a:r>
            <a:r>
              <a:rPr lang="en-US" dirty="0" smtClean="0"/>
              <a:t>criteria </a:t>
            </a:r>
            <a:r>
              <a:rPr lang="en-US" dirty="0"/>
              <a:t>(UNPAS)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497622" y="1268760"/>
                <a:ext cx="8568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/>
                  <a:t>Convergence norms (after 1st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RESO</a:t>
                </a:r>
                <a:r>
                  <a:rPr lang="en-US" sz="2000" b="1" dirty="0" smtClean="0"/>
                  <a:t>)</a:t>
                </a:r>
                <a:endParaRPr lang="en-US" sz="2000" b="1" dirty="0" smtClean="0">
                  <a:solidFill>
                    <a:srgbClr val="00B050"/>
                  </a:solidFill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𝒓𝒆𝒇</m:t>
                        </m:r>
                      </m:sup>
                    </m:sSup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fr-FR" sz="2000" dirty="0">
                                    <a:ea typeface="Cambria Math" panose="02040503050406030204" pitchFamily="18" charset="0"/>
                                  </a:rPr>
                                  <m:t>	</m:t>
                                </m:r>
                              </m:e>
                            </m:d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dof</m:t>
                                </m:r>
                                <m: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xsmall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xsmall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d>
                      <m:dPr>
                        <m:begChr m:val="|"/>
                        <m:endChr m:val="|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sSubSup>
                          <m:sSubSupPr>
                            <m:ctrlP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18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𝒓𝒆𝒇</m:t>
                        </m:r>
                      </m:sup>
                    </m:sSup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fr-FR" sz="2000" dirty="0">
                                    <a:ea typeface="Cambria Math" panose="02040503050406030204" pitchFamily="18" charset="0"/>
                                  </a:rPr>
                                  <m:t>	</m:t>
                                </m:r>
                              </m:e>
                            </m:d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rota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xsmall</m:t>
                        </m:r>
                      </m:den>
                    </m:f>
                    <m: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depl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fr-FR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rota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sz="2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0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xsmall</m:t>
                        </m:r>
                      </m:den>
                    </m:f>
                    <m:r>
                      <a:rPr lang="fr-F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xsmall</m:t>
                    </m:r>
                  </m:oMath>
                </a14:m>
                <a:r>
                  <a:rPr lang="fr-FR" sz="1800" dirty="0" smtClean="0">
                    <a:ea typeface="Cambria Math" panose="02040503050406030204" pitchFamily="18" charset="0"/>
                  </a:rPr>
                  <a:t> </a:t>
                </a:r>
                <a:endParaRPr lang="fr-FR" sz="1800" dirty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lvl="2" defTabSz="1039813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en-US" dirty="0" smtClean="0">
                  <a:ea typeface="Cambria Math" panose="02040503050406030204" pitchFamily="18" charset="0"/>
                </a:endParaRPr>
              </a:p>
              <a:p>
                <a:pPr lvl="1"/>
                <a:endParaRPr lang="en-US" sz="2000" b="1" dirty="0" smtClean="0"/>
              </a:p>
              <a:p>
                <a:pPr lvl="1"/>
                <a:r>
                  <a:rPr lang="en-US" sz="2000" b="1" dirty="0" smtClean="0"/>
                  <a:t>Unbalance measure (at each </a:t>
                </a:r>
                <a:r>
                  <a:rPr lang="en-US" sz="2000" b="1" dirty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UNPAS</a:t>
                </a:r>
                <a:r>
                  <a:rPr lang="en-US" sz="2000" b="1" dirty="0" smtClean="0"/>
                  <a:t> iteration)</a:t>
                </a:r>
              </a:p>
              <a:p>
                <a:pPr lvl="1"/>
                <a:endParaRPr lang="en-US" sz="2000" b="1" dirty="0" smtClean="0"/>
              </a:p>
              <a:p>
                <a:pPr marL="0" lvl="1" indent="0">
                  <a:buNone/>
                </a:pPr>
                <a:endParaRPr lang="en-US" sz="2000" dirty="0" smtClean="0"/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limLow>
                                  <m:limLow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ddl</m:t>
                                    </m:r>
                                    <m: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depl</m:t>
                                    </m:r>
                                  </m:lim>
                                </m:limLow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p>
                                    </m:sSub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US" sz="2000">
                                        <a:ea typeface="Cambria Math" panose="02040503050406030204" pitchFamily="18" charset="0"/>
                                      </a:rPr>
                                      <m:t>	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d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; 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20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d>
                                          <m:dPr>
                                            <m:ctrlPr>
                                              <a:rPr lang="en-US" sz="200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d>
                                                  <m:dPr>
                                                    <m:begChr m:val="{"/>
                                                    <m:endChr m:val="}"/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𝜆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d>
                                                  <m:dPr>
                                                    <m:begChr m:val="{"/>
                                                    <m:endChr m:val="}"/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𝜆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m:rPr>
                                            <m:nor/>
                                          </m:rPr>
                                          <a:rPr lang="en-US" sz="2000">
                                            <a:ea typeface="Cambria Math" panose="02040503050406030204" pitchFamily="18" charset="0"/>
                                          </a:rPr>
                                          <m:t>	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lvl="1" indent="0">
                  <a:buNone/>
                </a:pPr>
                <a:endParaRPr lang="en-US" sz="2000" b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:endParaRPr lang="en-US" sz="2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en-US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</m:t>
                    </m:r>
                    <m:r>
                      <a:rPr lang="en-US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ddl</m:t>
                            </m:r>
                            <m:r>
                              <a:rPr lang="en-US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rota</m:t>
                            </m:r>
                          </m:lim>
                        </m:limLow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bSup>
                            <m:r>
                              <m:rPr>
                                <m:nor/>
                              </m:rPr>
                              <a:rPr lang="en-US" sz="2000">
                                <a:ea typeface="Cambria Math" panose="02040503050406030204" pitchFamily="18" charset="0"/>
                              </a:rPr>
                              <m:t>	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622" y="1268760"/>
                <a:ext cx="8568000" cy="4968552"/>
              </a:xfrm>
              <a:blipFill>
                <a:blip r:embed="rId2"/>
                <a:stretch>
                  <a:fillRect l="-71" t="-26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2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Annex: convergence </a:t>
            </a:r>
            <a:r>
              <a:rPr lang="en-US" dirty="0" smtClean="0"/>
              <a:t>criteria </a:t>
            </a:r>
            <a:r>
              <a:rPr lang="en-US" dirty="0"/>
              <a:t>(UNPAS)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568000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/>
                  <a:t>Measure of strain increment variation between 2 iterations</a:t>
                </a:r>
                <a:endParaRPr lang="en-US" sz="2000" b="1" dirty="0" smtClean="0">
                  <a:solidFill>
                    <a:srgbClr val="00B050"/>
                  </a:solidFill>
                </a:endParaRPr>
              </a:p>
              <a:p>
                <a:pPr marL="0" lvl="1" indent="0">
                  <a:buNone/>
                </a:pPr>
                <a:endParaRPr lang="en-US" sz="2000" dirty="0" smtClean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𝐃𝐄𝐏𝐒𝐓𝐃𝐌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20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:endParaRPr lang="en-US" sz="2000" b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:endParaRPr lang="en-US" sz="2000" dirty="0" smtClean="0"/>
              </a:p>
              <a:p>
                <a:pPr lvl="1"/>
                <a:r>
                  <a:rPr lang="en-US" sz="2000" b="1" dirty="0" smtClean="0"/>
                  <a:t>Convergence is reached if</a:t>
                </a:r>
                <a:endParaRPr lang="en-US" sz="2000" b="1" dirty="0">
                  <a:solidFill>
                    <a:srgbClr val="00B050"/>
                  </a:solidFill>
                </a:endParaRPr>
              </a:p>
              <a:p>
                <a:pPr marL="0" lvl="1" indent="0">
                  <a:buNone/>
                </a:pPr>
                <a:endParaRPr lang="en-US" sz="2000" dirty="0" smtClean="0"/>
              </a:p>
              <a:p>
                <a:pPr marL="1587" lvl="2"/>
                <a:r>
                  <a:rPr lang="en-US" sz="2000" b="1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    &lt; </a:t>
                </a:r>
                <a:r>
                  <a:rPr lang="en-US" sz="2000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PRECISION</a:t>
                </a:r>
              </a:p>
              <a:p>
                <a:pPr marL="1587" lvl="2"/>
                <a:r>
                  <a:rPr lang="en-US" sz="2000" b="1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𝐗𝐂𝐎𝐍𝐕𝐌</m:t>
                    </m:r>
                  </m:oMath>
                </a14:m>
                <a:r>
                  <a:rPr lang="en-US" sz="2000" dirty="0"/>
                  <a:t>  </a:t>
                </a:r>
                <a:r>
                  <a:rPr lang="en-US" sz="2000" dirty="0" smtClean="0"/>
                  <a:t> &lt; </a:t>
                </a:r>
                <a:r>
                  <a:rPr lang="en-US" sz="2000" dirty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PRECISION</a:t>
                </a:r>
              </a:p>
              <a:p>
                <a:pPr marL="1587" lvl="2"/>
                <a:r>
                  <a:rPr lang="en-US" sz="2000" b="1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𝐃𝐄𝐏𝐒𝐓𝐃𝐌</m:t>
                    </m:r>
                  </m:oMath>
                </a14:m>
                <a:r>
                  <a:rPr lang="en-US" sz="2000" dirty="0" smtClean="0"/>
                  <a:t> &lt; </a:t>
                </a:r>
                <a:r>
                  <a:rPr lang="en-US" sz="2000" dirty="0" smtClean="0">
                    <a:solidFill>
                      <a:srgbClr val="00B050"/>
                    </a:solidFill>
                    <a:latin typeface="Consolas" panose="020B0609020204030204" pitchFamily="49" charset="0"/>
                  </a:rPr>
                  <a:t>PRECISION</a:t>
                </a:r>
                <a:endParaRPr lang="en-US" sz="2000" dirty="0" smtClean="0"/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568000" cy="4968552"/>
              </a:xfrm>
              <a:blipFill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55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Annex: forced convergence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1600" i="1" dirty="0" smtClean="0"/>
              <a:t>to be finished…</a:t>
            </a:r>
            <a:endParaRPr lang="fr-FR" sz="1800" i="1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41000" cy="4968552"/>
          </a:xfrm>
        </p:spPr>
        <p:txBody>
          <a:bodyPr/>
          <a:lstStyle/>
          <a:p>
            <a:pPr lvl="1"/>
            <a:r>
              <a:rPr lang="en-US" sz="2000" b="1" dirty="0" smtClean="0"/>
              <a:t>If non convergence is confirmed, </a:t>
            </a:r>
            <a:r>
              <a:rPr lang="en-US" sz="2000" b="1" dirty="0" smtClean="0">
                <a:solidFill>
                  <a:srgbClr val="00B050"/>
                </a:solidFill>
              </a:rPr>
              <a:t>the step is re-calculated:</a:t>
            </a:r>
          </a:p>
          <a:p>
            <a:pPr lvl="1">
              <a:buFontTx/>
              <a:buChar char="-"/>
            </a:pPr>
            <a:endParaRPr lang="en-US" sz="2000" dirty="0" smtClean="0"/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state at the beginning of the step </a:t>
            </a:r>
            <a:r>
              <a:rPr lang="en-US" sz="2000" dirty="0" smtClean="0"/>
              <a:t>is redefined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en-US" sz="2000" dirty="0" smtClean="0"/>
              <a:t>the last </a:t>
            </a:r>
            <a:r>
              <a:rPr lang="en-US" sz="2000" dirty="0" smtClean="0">
                <a:solidFill>
                  <a:srgbClr val="FF0000"/>
                </a:solidFill>
              </a:rPr>
              <a:t>“out of equilibrium“ state </a:t>
            </a:r>
            <a:r>
              <a:rPr lang="en-US" sz="2000" dirty="0" smtClean="0"/>
              <a:t>with minimal imbalance is chosen</a:t>
            </a:r>
          </a:p>
          <a:p>
            <a:pPr lvl="1">
              <a:buFontTx/>
              <a:buChar char="-"/>
            </a:pPr>
            <a:r>
              <a:rPr lang="en-US" sz="2000" dirty="0" smtClean="0"/>
              <a:t>at the beginning of time step, are overwritten:</a:t>
            </a:r>
          </a:p>
          <a:p>
            <a:pPr lvl="3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he instant</a:t>
            </a:r>
          </a:p>
          <a:p>
            <a:pPr lvl="3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he material properties</a:t>
            </a:r>
          </a:p>
          <a:p>
            <a:pPr lvl="3">
              <a:buFontTx/>
              <a:buChar char="-"/>
            </a:pPr>
            <a:r>
              <a:rPr lang="en-US" sz="2000" dirty="0" smtClean="0"/>
              <a:t>the displacements</a:t>
            </a:r>
          </a:p>
          <a:p>
            <a:pPr lvl="3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he internal variables</a:t>
            </a:r>
          </a:p>
          <a:p>
            <a:pPr lvl="3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he inelastic strains </a:t>
            </a:r>
          </a:p>
          <a:p>
            <a:pPr lvl="3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he stresses</a:t>
            </a:r>
          </a:p>
          <a:p>
            <a:pPr lvl="1">
              <a:buFontTx/>
              <a:buChar char="-"/>
            </a:pPr>
            <a:endParaRPr lang="en-US" sz="2000" dirty="0" smtClean="0"/>
          </a:p>
          <a:p>
            <a:pPr lvl="1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UNPAS is re-started with a time-step equal to zero</a:t>
            </a:r>
          </a:p>
          <a:p>
            <a:pPr lvl="1">
              <a:buFontTx/>
              <a:buChar char="-"/>
            </a:pPr>
            <a:r>
              <a:rPr lang="en-US" sz="2000" dirty="0" smtClean="0"/>
              <a:t>no load increment, only disequilibrium</a:t>
            </a:r>
          </a:p>
          <a:p>
            <a:pPr lvl="1">
              <a:buFontTx/>
              <a:buChar char="-"/>
            </a:pPr>
            <a:endParaRPr lang="en-US" sz="2000" dirty="0" smtClean="0"/>
          </a:p>
          <a:p>
            <a:pPr lvl="1">
              <a:buFontTx/>
              <a:buChar char="-"/>
            </a:pPr>
            <a:endParaRPr lang="en-US" sz="2000" dirty="0" smtClean="0"/>
          </a:p>
          <a:p>
            <a:pPr lvl="1">
              <a:buFontTx/>
              <a:buChar char="-"/>
            </a:pPr>
            <a:r>
              <a:rPr lang="en-US" sz="2000" dirty="0" smtClean="0"/>
              <a:t>allows to find a solution with the right </a:t>
            </a:r>
            <a:r>
              <a:rPr lang="en-US" sz="2000" u="sng" dirty="0" smtClean="0"/>
              <a:t>behavior</a:t>
            </a:r>
            <a:r>
              <a:rPr lang="en-US" sz="2000" dirty="0" smtClean="0"/>
              <a:t> and </a:t>
            </a:r>
            <a:r>
              <a:rPr lang="en-US" sz="2000" u="sng" dirty="0" smtClean="0"/>
              <a:t>equilibrium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but with a </a:t>
            </a:r>
            <a:r>
              <a:rPr lang="en-US" sz="2000" u="sng" dirty="0" smtClean="0"/>
              <a:t>different loading path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4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DES/DANS</a:t>
            </a:r>
            <a:br>
              <a:rPr lang="fr-FR" dirty="0" smtClean="0"/>
            </a:br>
            <a:r>
              <a:rPr lang="fr-FR" dirty="0" smtClean="0"/>
              <a:t>DM2S</a:t>
            </a:r>
            <a:br>
              <a:rPr lang="fr-FR" dirty="0" smtClean="0"/>
            </a:br>
            <a:r>
              <a:rPr lang="fr-FR" dirty="0" smtClean="0"/>
              <a:t>SEMT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François DI PAOLA</a:t>
            </a:r>
          </a:p>
          <a:p>
            <a:r>
              <a:rPr lang="fr-FR" dirty="0" smtClean="0"/>
              <a:t>Commissariat </a:t>
            </a:r>
            <a:r>
              <a:rPr lang="fr-FR" smtClean="0"/>
              <a:t>à l'énergie </a:t>
            </a:r>
            <a:r>
              <a:rPr lang="fr-FR" dirty="0" smtClean="0"/>
              <a:t>atomique et aux énergies alternatives</a:t>
            </a:r>
          </a:p>
          <a:p>
            <a:r>
              <a:rPr lang="fr-FR" dirty="0" smtClean="0"/>
              <a:t>Centre de Saclay</a:t>
            </a:r>
            <a:r>
              <a:rPr lang="fr-FR" sz="950" b="1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91191 Gif-sur-Yvette Cedex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R.C.S Paris B 775 685 019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dirty="0" smtClean="0"/>
              <a:t>input </a:t>
            </a:r>
            <a:r>
              <a:rPr lang="en-US" dirty="0"/>
              <a:t>parameters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8931" y="1268878"/>
            <a:ext cx="8172464" cy="4968552"/>
          </a:xfrm>
        </p:spPr>
        <p:txBody>
          <a:bodyPr/>
          <a:lstStyle/>
          <a:p>
            <a:pPr lvl="1"/>
            <a:r>
              <a:rPr lang="fr-FR" sz="2000" b="1" dirty="0" smtClean="0"/>
              <a:t>General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MODELE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(MMODEL)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Equations to solve, F. E. formulation  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MODE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)</a:t>
            </a:r>
            <a:endParaRPr lang="en-US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CARACTERISTIQUES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(MCHAML)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Material and/or geometrical parameters 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49" charset="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itchFamily="49" charset="0"/>
              </a:rPr>
              <a:t>MATE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49" charset="0"/>
              </a:rPr>
              <a:t>)</a:t>
            </a:r>
            <a:endParaRPr lang="en-US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CHARGEMENT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(CHARGEME)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Boundary conditions and loading variation during 				calculation 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)</a:t>
            </a:r>
            <a:endParaRPr lang="en-US" sz="2000" dirty="0" smtClean="0"/>
          </a:p>
          <a:p>
            <a:pPr lvl="1"/>
            <a:r>
              <a:rPr lang="en-US" sz="2000" b="1" dirty="0" smtClean="0"/>
              <a:t>Thermal analysis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BLOCAGES_THERMIQUES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(RIGIDITE)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Stiffness matrix associated to the imposed values of the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</a:b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				unknowns (</a:t>
            </a:r>
            <a:r>
              <a:rPr lang="en-US" sz="1400" dirty="0" smtClean="0">
                <a:solidFill>
                  <a:srgbClr val="0070C0"/>
                </a:solidFill>
                <a:cs typeface="Courier New" pitchFamily="50"/>
              </a:rPr>
              <a:t>DIRICHLET boundary conditions) 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BLOQ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)</a:t>
            </a:r>
            <a:endParaRPr lang="en-US" b="1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743041" lvl="0" indent="-285475">
              <a:spcBef>
                <a:spcPts val="36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CELSIUS</a:t>
            </a:r>
            <a:r>
              <a:rPr lang="en-US" sz="1400" b="1" dirty="0" smtClean="0">
                <a:solidFill>
                  <a:srgbClr val="666666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cs typeface="Courier New" pitchFamily="49" charset="0"/>
              </a:rPr>
              <a:t>(LOGIQUE)</a:t>
            </a:r>
            <a:r>
              <a:rPr lang="en-US" sz="1400" dirty="0" smtClean="0">
                <a:solidFill>
                  <a:prstClr val="black"/>
                </a:solidFill>
                <a:cs typeface="Courier New" pitchFamily="49" charset="0"/>
              </a:rPr>
              <a:t>	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=VRAI (true) if temperature unit is </a:t>
            </a:r>
            <a:r>
              <a:rPr lang="en-US" sz="1400" dirty="0" smtClean="0">
                <a:solidFill>
                  <a:srgbClr val="0070C0"/>
                </a:solidFill>
                <a:cs typeface="Courier New" pitchFamily="50"/>
              </a:rPr>
              <a:t>CELSIUS</a:t>
            </a:r>
          </a:p>
          <a:p>
            <a:pPr marL="743041" lvl="0" indent="-285475">
              <a:spcBef>
                <a:spcPts val="36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TEMPERATURES . 0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cs typeface="Courier New" pitchFamily="49" charset="0"/>
              </a:rPr>
              <a:t>(CHPOINT)</a:t>
            </a:r>
            <a:r>
              <a:rPr lang="en-US" sz="1400" dirty="0" smtClean="0">
                <a:cs typeface="Courier New" pitchFamily="49" charset="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Initial conditions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Mechanics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BLOCAGES_MECANIQUES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 </a:t>
            </a:r>
            <a:r>
              <a:rPr lang="en-US" sz="1400" dirty="0" smtClean="0">
                <a:sym typeface="Wingdings" pitchFamily="2" charset="2"/>
              </a:rPr>
              <a:t>(RIGIDITE)	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Stiffness matrix associated to the imposed values of the</a:t>
            </a:r>
            <a:b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</a:b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				unknowns (</a:t>
            </a:r>
            <a:r>
              <a:rPr lang="en-US" sz="1400" dirty="0" smtClean="0">
                <a:solidFill>
                  <a:srgbClr val="0070C0"/>
                </a:solidFill>
                <a:cs typeface="Courier New" pitchFamily="50"/>
              </a:rPr>
              <a:t>DIRICHLET boundary conditions) 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BLOQ</a:t>
            </a:r>
            <a:r>
              <a:rPr lang="en-US" sz="1400" b="1" dirty="0" smtClean="0">
                <a:solidFill>
                  <a:srgbClr val="FF0000"/>
                </a:solidFill>
                <a:cs typeface="Courier New" pitchFamily="50"/>
              </a:rPr>
              <a:t>) </a:t>
            </a:r>
          </a:p>
          <a:p>
            <a:pPr marL="743041" lvl="0" indent="-285475">
              <a:spcBef>
                <a:spcPts val="36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GRANDS_DEPLACEMENTS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sym typeface="Wingdings" pitchFamily="2" charset="2"/>
              </a:rPr>
              <a:t>(LOGIQUE)</a:t>
            </a:r>
            <a:r>
              <a:rPr lang="en-US" sz="1400" dirty="0" smtClean="0">
                <a:sym typeface="Wingdings" pitchFamily="2" charset="2"/>
              </a:rPr>
              <a:t>	</a:t>
            </a:r>
            <a:r>
              <a:rPr lang="en-US" sz="1400" i="1" dirty="0">
                <a:solidFill>
                  <a:srgbClr val="0070C0"/>
                </a:solidFill>
                <a:cs typeface="Courier New" pitchFamily="50"/>
                <a:sym typeface="Wingdings" pitchFamily="2" charset="2"/>
              </a:rPr>
              <a:t>E</a:t>
            </a:r>
            <a:r>
              <a:rPr lang="en-US" sz="1400" i="1" dirty="0" smtClean="0">
                <a:solidFill>
                  <a:srgbClr val="0070C0"/>
                </a:solidFill>
                <a:cs typeface="Courier New" pitchFamily="50"/>
              </a:rPr>
              <a:t>quilibrium checked on the deformed mesh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DEPLACEMENTS . 0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(CHPOINT)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CONTRAINTES . 0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(MCHAML)</a:t>
            </a:r>
            <a:endParaRPr lang="en-US" sz="1400" i="1" dirty="0" smtClean="0">
              <a:cs typeface="Courier New" pitchFamily="49" charset="0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VARIABLES_INTERNES . 0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cs typeface="Courier New" pitchFamily="49" charset="0"/>
              </a:rPr>
              <a:t>(MCHAML)</a:t>
            </a:r>
            <a:endParaRPr lang="en-US" sz="1400" i="1" dirty="0" smtClean="0">
              <a:cs typeface="Courier New" pitchFamily="49" charset="0"/>
            </a:endParaRP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DEFORMATIONS_INELASTIQUES . 0</a:t>
            </a:r>
            <a:r>
              <a:rPr lang="fr-F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400" dirty="0" smtClean="0">
                <a:cs typeface="Courier New" pitchFamily="49" charset="0"/>
              </a:rPr>
              <a:t>(MCHAML)</a:t>
            </a:r>
            <a:endParaRPr lang="fr-FR" sz="1600" dirty="0" smtClean="0">
              <a:solidFill>
                <a:prstClr val="black"/>
              </a:solidFill>
              <a:cs typeface="Courier New" pitchFamily="49" charset="0"/>
            </a:endParaRPr>
          </a:p>
          <a:p>
            <a:pPr lvl="1"/>
            <a:endParaRPr lang="fr-FR" sz="2000" b="1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</a:t>
            </a:fld>
            <a:endParaRPr lang="fr-FR" dirty="0"/>
          </a:p>
        </p:txBody>
      </p:sp>
      <p:sp>
        <p:nvSpPr>
          <p:cNvPr id="5" name="Accolade fermante 3"/>
          <p:cNvSpPr/>
          <p:nvPr/>
        </p:nvSpPr>
        <p:spPr>
          <a:xfrm>
            <a:off x="4969250" y="5364180"/>
            <a:ext cx="144463" cy="1008062"/>
          </a:xfrm>
          <a:prstGeom prst="rightBrace">
            <a:avLst>
              <a:gd name="adj1" fmla="val 5749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113430" y="5715017"/>
            <a:ext cx="14590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>
              <a:spcBef>
                <a:spcPts val="360"/>
              </a:spcBef>
              <a:spcAft>
                <a:spcPts val="0"/>
              </a:spcAft>
              <a:buNone/>
            </a:pPr>
            <a:r>
              <a:rPr lang="fr-FR" sz="1400" i="1" dirty="0">
                <a:solidFill>
                  <a:srgbClr val="0070C0"/>
                </a:solidFill>
                <a:cs typeface="Courier New" pitchFamily="50"/>
              </a:rPr>
              <a:t>I</a:t>
            </a:r>
            <a:r>
              <a:rPr lang="fr-FR" sz="1400" i="1" dirty="0" smtClean="0">
                <a:solidFill>
                  <a:srgbClr val="0070C0"/>
                </a:solidFill>
                <a:cs typeface="Courier New" pitchFamily="50"/>
              </a:rPr>
              <a:t>nitial </a:t>
            </a:r>
            <a:r>
              <a:rPr lang="fr-FR" sz="1400" i="1" dirty="0">
                <a:solidFill>
                  <a:srgbClr val="0070C0"/>
                </a:solidFill>
                <a:cs typeface="Courier New" pitchFamily="50"/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dirty="0" smtClean="0"/>
              <a:t>input </a:t>
            </a:r>
            <a:r>
              <a:rPr lang="en-US" dirty="0"/>
              <a:t>parameters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Mechanics (dynamics)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DYNAMIQUE</a:t>
            </a:r>
            <a:r>
              <a:rPr lang="en-US" sz="1400" dirty="0" smtClean="0">
                <a:latin typeface="Consolas" pitchFamily="49" charset="0"/>
                <a:cs typeface="Consolas" pitchFamily="49" charset="0"/>
                <a:sym typeface="Wingdings" pitchFamily="2" charset="2"/>
              </a:rPr>
              <a:t> </a:t>
            </a:r>
            <a:r>
              <a:rPr lang="en-US" sz="1400" dirty="0" smtClean="0">
                <a:sym typeface="Wingdings" pitchFamily="2" charset="2"/>
              </a:rPr>
              <a:t>(LOGIQUE)		</a:t>
            </a:r>
            <a:r>
              <a:rPr lang="en-US" sz="1400" dirty="0" smtClean="0">
                <a:solidFill>
                  <a:srgbClr val="0070C0"/>
                </a:solidFill>
                <a:cs typeface="Consolas" pitchFamily="50"/>
              </a:rPr>
              <a:t>=VRAI (true) 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 for dynamics calculations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AMORTISSEMENT </a:t>
            </a:r>
            <a:r>
              <a:rPr lang="en-US" sz="1400" dirty="0" smtClean="0">
                <a:sym typeface="Wingdings" pitchFamily="2" charset="2"/>
              </a:rPr>
              <a:t>(RIGIDITE)		</a:t>
            </a:r>
            <a:r>
              <a:rPr lang="en-US" sz="1400" i="1" dirty="0" smtClean="0">
                <a:solidFill>
                  <a:srgbClr val="0070C0"/>
                </a:solidFill>
                <a:sym typeface="Wingdings" pitchFamily="2" charset="2"/>
              </a:rPr>
              <a:t>Damping matrix</a:t>
            </a:r>
            <a:endParaRPr lang="en-US" sz="1400" b="1" i="1" dirty="0" smtClean="0">
              <a:solidFill>
                <a:srgbClr val="0070C0"/>
              </a:solidFill>
              <a:latin typeface="Courier New" pitchFamily="49" charset="0"/>
              <a:cs typeface="Courier New" pitchFamily="49" charset="0"/>
              <a:sym typeface="Wingdings" pitchFamily="2" charset="2"/>
            </a:endParaRP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VITESSES . 0 </a:t>
            </a:r>
            <a:r>
              <a:rPr lang="en-US" sz="1400" dirty="0" smtClean="0">
                <a:cs typeface="Courier New" pitchFamily="49" charset="0"/>
              </a:rPr>
              <a:t>(CHPOINT)</a:t>
            </a:r>
            <a:endParaRPr lang="en-US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</a:rPr>
              <a:t>ACCELERATIONS . 0 </a:t>
            </a:r>
            <a:r>
              <a:rPr lang="en-US" sz="1400" dirty="0" smtClean="0">
                <a:cs typeface="Courier New" pitchFamily="49" charset="0"/>
              </a:rPr>
              <a:t>(CHPOINT)</a:t>
            </a:r>
          </a:p>
          <a:p>
            <a:pPr lvl="2"/>
            <a:endParaRPr lang="en-US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2"/>
            <a:endParaRPr lang="en-US" sz="1400" i="1" dirty="0" smtClean="0">
              <a:solidFill>
                <a:srgbClr val="0070C0"/>
              </a:solidFill>
              <a:cs typeface="Courier New" pitchFamily="49" charset="0"/>
            </a:endParaRPr>
          </a:p>
          <a:p>
            <a:pPr lvl="1"/>
            <a:r>
              <a:rPr lang="en-US" sz="2000" b="1" dirty="0" smtClean="0">
                <a:sym typeface="Wingdings" pitchFamily="2" charset="2"/>
              </a:rPr>
              <a:t>List </a:t>
            </a:r>
            <a:r>
              <a:rPr lang="en-US" sz="2000" b="1" dirty="0">
                <a:sym typeface="Wingdings" pitchFamily="2" charset="2"/>
              </a:rPr>
              <a:t>of the values of evolution parameter  </a:t>
            </a:r>
            <a:r>
              <a:rPr lang="en-US" sz="1400" dirty="0" smtClean="0">
                <a:solidFill>
                  <a:srgbClr val="000000"/>
                </a:solidFill>
                <a:sym typeface="Wingdings" pitchFamily="2" charset="2"/>
              </a:rPr>
              <a:t>	</a:t>
            </a:r>
          </a:p>
          <a:p>
            <a:pPr lvl="2"/>
            <a:r>
              <a:rPr lang="en-US" sz="1400" b="1" dirty="0" smtClean="0">
                <a:solidFill>
                  <a:srgbClr val="00B050"/>
                </a:solidFill>
                <a:latin typeface="Consolas" pitchFamily="50"/>
                <a:cs typeface="Consolas" pitchFamily="50"/>
              </a:rPr>
              <a:t>TEMPS_CALCULES</a:t>
            </a:r>
            <a:r>
              <a:rPr lang="en-US" sz="1400" dirty="0" smtClean="0">
                <a:cs typeface="Consolas" pitchFamily="50"/>
              </a:rPr>
              <a:t> (LISTREEL)</a:t>
            </a:r>
            <a:r>
              <a:rPr lang="en-US" sz="1400" dirty="0" smtClean="0">
                <a:solidFill>
                  <a:srgbClr val="000000"/>
                </a:solidFill>
                <a:cs typeface="Consolas" pitchFamily="5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List of the values of the evolution parameter (or time) for 				which results are requested</a:t>
            </a:r>
          </a:p>
          <a:p>
            <a:pPr marL="361800" lvl="0"/>
            <a:r>
              <a:rPr lang="en-US" sz="1400" b="1" dirty="0" smtClean="0">
                <a:solidFill>
                  <a:srgbClr val="00B050"/>
                </a:solidFill>
                <a:latin typeface="Consolas" pitchFamily="50"/>
                <a:cs typeface="Consolas" pitchFamily="50"/>
              </a:rPr>
              <a:t>TEMPS_SAUVES</a:t>
            </a:r>
            <a:r>
              <a:rPr lang="en-US" sz="1400" dirty="0" smtClean="0">
                <a:solidFill>
                  <a:srgbClr val="666666"/>
                </a:solidFill>
                <a:cs typeface="Consolas" pitchFamily="50"/>
              </a:rPr>
              <a:t> (LISTREEL)	</a:t>
            </a:r>
            <a:r>
              <a:rPr lang="en-US" sz="1400" dirty="0" smtClean="0">
                <a:solidFill>
                  <a:srgbClr val="000000"/>
                </a:solidFill>
                <a:cs typeface="Consolas" pitchFamily="5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List of times for which results are saved</a:t>
            </a:r>
          </a:p>
          <a:p>
            <a:pPr marL="361800" lvl="0"/>
            <a:endParaRPr lang="en-US" sz="1400" b="1" dirty="0" smtClean="0">
              <a:solidFill>
                <a:srgbClr val="00B050"/>
              </a:solidFill>
              <a:latin typeface="Consolas" pitchFamily="50"/>
              <a:cs typeface="Consolas" pitchFamily="50"/>
            </a:endParaRPr>
          </a:p>
          <a:p>
            <a:pPr marL="361800"/>
            <a:r>
              <a:rPr lang="fr-FR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OPTI 'SAUV' 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'</a:t>
            </a:r>
            <a:r>
              <a:rPr lang="fr-FR" sz="1400" b="1" dirty="0" err="1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my_file</a:t>
            </a:r>
            <a:r>
              <a:rPr lang="fr-FR" sz="1400" b="1" dirty="0" smtClean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' </a:t>
            </a:r>
            <a:r>
              <a:rPr lang="fr-FR" sz="1400" b="1" dirty="0">
                <a:solidFill>
                  <a:srgbClr val="00B050"/>
                </a:solidFill>
                <a:latin typeface="Consolas" pitchFamily="49" charset="0"/>
                <a:cs typeface="Consolas" pitchFamily="49" charset="0"/>
                <a:sym typeface="Wingdings" pitchFamily="2" charset="2"/>
              </a:rPr>
              <a:t>;</a:t>
            </a:r>
          </a:p>
          <a:p>
            <a:pPr marL="361800" lvl="0"/>
            <a:r>
              <a:rPr lang="en-US" sz="1400" b="1" dirty="0" smtClean="0">
                <a:solidFill>
                  <a:srgbClr val="00B050"/>
                </a:solidFill>
                <a:latin typeface="Consolas" pitchFamily="50"/>
                <a:cs typeface="Consolas" pitchFamily="50"/>
              </a:rPr>
              <a:t>TEMPS_SAUVEGARDES</a:t>
            </a:r>
            <a:r>
              <a:rPr lang="en-US" sz="1400" dirty="0" smtClean="0">
                <a:solidFill>
                  <a:srgbClr val="666666"/>
                </a:solidFill>
                <a:cs typeface="Consolas" pitchFamily="50"/>
              </a:rPr>
              <a:t> (LISTREEL)</a:t>
            </a:r>
            <a:r>
              <a:rPr lang="en-US" sz="1400" dirty="0" smtClean="0">
                <a:solidFill>
                  <a:srgbClr val="000000"/>
                </a:solidFill>
                <a:cs typeface="Consolas" pitchFamily="5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List of times for which </a:t>
            </a:r>
            <a:r>
              <a:rPr lang="en-US" sz="1400" b="1" dirty="0" smtClean="0">
                <a:solidFill>
                  <a:srgbClr val="FF0000"/>
                </a:solidFill>
                <a:latin typeface="Consolas" pitchFamily="50"/>
                <a:cs typeface="Consolas" pitchFamily="50"/>
              </a:rPr>
              <a:t>SAUV </a:t>
            </a:r>
            <a:r>
              <a:rPr lang="en-US" sz="1400" i="1" dirty="0" smtClean="0">
                <a:solidFill>
                  <a:srgbClr val="0070C0"/>
                </a:solidFill>
                <a:latin typeface="Arial" pitchFamily="34"/>
                <a:cs typeface="Consolas" pitchFamily="50"/>
              </a:rPr>
              <a:t>operator is called</a:t>
            </a:r>
          </a:p>
          <a:p>
            <a:pPr marL="361800" lvl="0"/>
            <a:endParaRPr lang="en-US" sz="1400" b="1" dirty="0" smtClean="0">
              <a:solidFill>
                <a:srgbClr val="00B050"/>
              </a:solidFill>
              <a:latin typeface="Consolas" pitchFamily="50"/>
              <a:cs typeface="Consolas" pitchFamily="50"/>
            </a:endParaRPr>
          </a:p>
          <a:p>
            <a:pPr marL="361800" lvl="0"/>
            <a:r>
              <a:rPr lang="en-US" sz="1400" b="1" dirty="0" smtClean="0">
                <a:solidFill>
                  <a:srgbClr val="00B050"/>
                </a:solidFill>
                <a:latin typeface="Consolas" pitchFamily="50"/>
                <a:cs typeface="Consolas" pitchFamily="50"/>
              </a:rPr>
              <a:t>MES_SAUVEGARDES</a:t>
            </a:r>
            <a:r>
              <a:rPr lang="en-US" sz="1400" dirty="0" smtClean="0">
                <a:solidFill>
                  <a:srgbClr val="666666"/>
                </a:solidFill>
                <a:cs typeface="Consolas" pitchFamily="50"/>
              </a:rPr>
              <a:t> (TABLE)	</a:t>
            </a:r>
            <a:r>
              <a:rPr lang="en-US" sz="1400" dirty="0" smtClean="0">
                <a:solidFill>
                  <a:srgbClr val="000000"/>
                </a:solidFill>
                <a:cs typeface="Consolas" pitchFamily="50"/>
              </a:rPr>
              <a:t>	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Results to be stored in addition to </a:t>
            </a:r>
            <a:r>
              <a:rPr lang="en-US" sz="1400" i="1" dirty="0">
                <a:solidFill>
                  <a:srgbClr val="0070C0"/>
                </a:solidFill>
                <a:cs typeface="Consolas" pitchFamily="50"/>
              </a:rPr>
              <a:t>those 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automatically</a:t>
            </a:r>
            <a:br>
              <a:rPr lang="en-US" sz="1400" i="1" dirty="0" smtClean="0">
                <a:solidFill>
                  <a:srgbClr val="0070C0"/>
                </a:solidFill>
                <a:cs typeface="Consolas" pitchFamily="50"/>
              </a:rPr>
            </a:b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		</a:t>
            </a:r>
            <a:r>
              <a:rPr lang="en-US" sz="1400" i="1" dirty="0" smtClean="0">
                <a:solidFill>
                  <a:srgbClr val="000000"/>
                </a:solidFill>
                <a:cs typeface="Consolas" pitchFamily="50"/>
              </a:rPr>
              <a:t>		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stored</a:t>
            </a:r>
            <a:r>
              <a:rPr lang="en-US" sz="1400" dirty="0" smtClean="0">
                <a:solidFill>
                  <a:srgbClr val="0070C0"/>
                </a:solidFill>
                <a:cs typeface="Consolas" pitchFamily="50"/>
              </a:rPr>
              <a:t> </a:t>
            </a:r>
            <a:r>
              <a:rPr lang="en-US" sz="1400" i="1" dirty="0" smtClean="0">
                <a:solidFill>
                  <a:srgbClr val="0070C0"/>
                </a:solidFill>
                <a:cs typeface="Consolas" pitchFamily="50"/>
              </a:rPr>
              <a:t>(total strains, …)</a:t>
            </a:r>
          </a:p>
          <a:p>
            <a:pPr lvl="2"/>
            <a:endParaRPr lang="en-US" sz="1400" dirty="0" smtClean="0">
              <a:latin typeface="Consolas" pitchFamily="49" charset="0"/>
              <a:cs typeface="Consolas" pitchFamily="49" charset="0"/>
              <a:sym typeface="Wingdings" pitchFamily="2" charset="2"/>
            </a:endParaRPr>
          </a:p>
          <a:p>
            <a:pPr lvl="3"/>
            <a:endParaRPr lang="fr-FR" sz="1400" i="1" dirty="0" smtClean="0">
              <a:solidFill>
                <a:srgbClr val="0070C0"/>
              </a:solidFill>
              <a:cs typeface="Courier New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</a:t>
            </a:fld>
            <a:endParaRPr lang="fr-FR" dirty="0"/>
          </a:p>
        </p:txBody>
      </p:sp>
      <p:sp>
        <p:nvSpPr>
          <p:cNvPr id="5" name="Accolade fermante 3"/>
          <p:cNvSpPr/>
          <p:nvPr/>
        </p:nvSpPr>
        <p:spPr>
          <a:xfrm>
            <a:off x="3905266" y="2003425"/>
            <a:ext cx="144463" cy="524156"/>
          </a:xfrm>
          <a:prstGeom prst="rightBrace">
            <a:avLst>
              <a:gd name="adj1" fmla="val 5749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145240" y="2112309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  <a:cs typeface="Courier New" pitchFamily="49" charset="0"/>
              </a:rPr>
              <a:t>Initial conditions </a:t>
            </a:r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rincipal">
  <a:themeElements>
    <a:clrScheme name="Personnalisé 7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B0F0"/>
      </a:hlink>
      <a:folHlink>
        <a:srgbClr val="00B0F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59272</TotalTime>
  <Words>11719</Words>
  <Application>Microsoft Office PowerPoint</Application>
  <PresentationFormat>Affichage à l'écran (4:3)</PresentationFormat>
  <Paragraphs>1419</Paragraphs>
  <Slides>74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4" baseType="lpstr">
      <vt:lpstr>SimSun</vt:lpstr>
      <vt:lpstr>Arial</vt:lpstr>
      <vt:lpstr>Calibri</vt:lpstr>
      <vt:lpstr>Cambria Math</vt:lpstr>
      <vt:lpstr>Consolas</vt:lpstr>
      <vt:lpstr>Courier New</vt:lpstr>
      <vt:lpstr>Symbol</vt:lpstr>
      <vt:lpstr>Tahoma</vt:lpstr>
      <vt:lpstr>Wingdings</vt:lpstr>
      <vt:lpstr>Masque principal</vt:lpstr>
      <vt:lpstr>Présentation PowerPoint</vt:lpstr>
      <vt:lpstr>Summary</vt:lpstr>
      <vt:lpstr>Introduction to Cast3M  reminders on PASAPAS </vt:lpstr>
      <vt:lpstr>Cast3M, quid ?</vt:lpstr>
      <vt:lpstr>Modeling in Numerous AREAS</vt:lpstr>
      <vt:lpstr>The PASAPAS Procedure</vt:lpstr>
      <vt:lpstr>PASAPAS use</vt:lpstr>
      <vt:lpstr>Overview of input parameters</vt:lpstr>
      <vt:lpstr>Overview of input parameters</vt:lpstr>
      <vt:lpstr>Overview of output parameters</vt:lpstr>
      <vt:lpstr>Post processing (examples)</vt:lpstr>
      <vt:lpstr>PASAPAS operation</vt:lpstr>
      <vt:lpstr>PASAPAS operation</vt:lpstr>
      <vt:lpstr>PASAPAS operation</vt:lpstr>
      <vt:lpstr>Access to PASAPAS data</vt:lpstr>
      <vt:lpstr>Access to PASAPAS data</vt:lpstr>
      <vt:lpstr>Finding the mechanical equilibrium the UNPAS procedure</vt:lpstr>
      <vt:lpstr>Reminder on equations</vt:lpstr>
      <vt:lpstr>Imbalance</vt:lpstr>
      <vt:lpstr>Non linear behavior</vt:lpstr>
      <vt:lpstr>Introducing the prescribed displacements</vt:lpstr>
      <vt:lpstr>Incremental decomposition (1/2)</vt:lpstr>
      <vt:lpstr>Incremental decomposition (2/2)</vt:lpstr>
      <vt:lpstr>Imbalance minimization algorithm</vt:lpstr>
      <vt:lpstr>UNPAS operation</vt:lpstr>
      <vt:lpstr>Users procedures in PASAPAS  PERSO1   REEV_MEC   CHARMECA PERSO2   REEV_THE    CHARTHER   PARATHER</vt:lpstr>
      <vt:lpstr>Users procedures: instructions for use</vt:lpstr>
      <vt:lpstr>PERSO1 Procedure example</vt:lpstr>
      <vt:lpstr>Users procedures LIST</vt:lpstr>
      <vt:lpstr>A few remarks</vt:lpstr>
      <vt:lpstr>A simple example </vt:lpstr>
      <vt:lpstr>Exercise 1: beam with following force   Download the starting file on the website: http://www-cast3m.cea.fr/index.php?page=exemples&amp;exemple=formation_pasapas_1_initial</vt:lpstr>
      <vt:lpstr>Exercise 1: beam with Following force</vt:lpstr>
      <vt:lpstr>Exercise 1: beam with Following force</vt:lpstr>
      <vt:lpstr>Exercise 1: beam with Following force</vt:lpstr>
      <vt:lpstr>Exercise 1: beam with Following force</vt:lpstr>
      <vt:lpstr>Exercise 1: beam with Following force</vt:lpstr>
      <vt:lpstr>Exercise 1: beam with Following force</vt:lpstr>
      <vt:lpstr>Exercise 2: rupture by elements removal   Download the starting file on the website: http://www-cast3m.cea.fr/index.php?page=exemples&amp;exemple=formation_PASAPAS_2_INITIAL</vt:lpstr>
      <vt:lpstr>Exercise 2: rupture by elements removal</vt:lpstr>
      <vt:lpstr>Exercise 2: rupture by elements removal</vt:lpstr>
      <vt:lpstr>Exercise 2: rupture by elements removal</vt:lpstr>
      <vt:lpstr>Exercise 2: rupture by elements removal</vt:lpstr>
      <vt:lpstr>Exercise 2: rupture by elements removal</vt:lpstr>
      <vt:lpstr>Exercise 2: rupture by elements removal</vt:lpstr>
      <vt:lpstr>TRANSNON operation thermal solver</vt:lpstr>
      <vt:lpstr>Reminder on equations</vt:lpstr>
      <vt:lpstr>Reminder on equations</vt:lpstr>
      <vt:lpstr>Theta method</vt:lpstr>
      <vt:lpstr>TRANSNON operation</vt:lpstr>
      <vt:lpstr>Exercise 3: heat source depending on temperature   Download the starting file on the website: http://www-cast3m.cea.fr/index.php?page=exemples&amp;exemple=formation_pasapas_3_initial</vt:lpstr>
      <vt:lpstr>Exercise 3: heat generation depending on temperature</vt:lpstr>
      <vt:lpstr>Exercise 3: heat generation depending on temperature</vt:lpstr>
      <vt:lpstr>Exercise 3: heat generation depending on temperature</vt:lpstr>
      <vt:lpstr>Exercise 3: heat generation depending on temperature</vt:lpstr>
      <vt:lpstr>Exercise 3: heat generation depending on temperature</vt:lpstr>
      <vt:lpstr>Exercise 3: heat generation depending on temperature</vt:lpstr>
      <vt:lpstr>Exercise 4: thermo-mechanical gap closing   Download the starting file on the website: http://www-cast3m.cea.fr/index.php?page=exemples&amp;exemple=formation_pasapas_4_initial</vt:lpstr>
      <vt:lpstr>Exercise 4: thermo-mechanical gap closing</vt:lpstr>
      <vt:lpstr>Exercise 4: thermo-mechanical gap closing</vt:lpstr>
      <vt:lpstr>Exercise 4: thermo-mechanical gap closing</vt:lpstr>
      <vt:lpstr>Exercise 4: thermo-mechanical gap closing</vt:lpstr>
      <vt:lpstr>Exercise 4: thermo-mechanical gap closing</vt:lpstr>
      <vt:lpstr>Exercise 4: thermo-mechanical gap closing</vt:lpstr>
      <vt:lpstr>Exercise 4: thermo-mechanical gap closing</vt:lpstr>
      <vt:lpstr>Annexes</vt:lpstr>
      <vt:lpstr>Annex: algorithmic control parameters</vt:lpstr>
      <vt:lpstr>Annex: algorithmic control parameters</vt:lpstr>
      <vt:lpstr>Annex: imbalance minimization in Gibiane</vt:lpstr>
      <vt:lpstr>Annex: imbalance minimization in Gibiane</vt:lpstr>
      <vt:lpstr>Annex: convergence criteria (UNPAS)</vt:lpstr>
      <vt:lpstr>Annex: convergence criteria (UNPAS)</vt:lpstr>
      <vt:lpstr>Annex: forced convergence to be finished…</vt:lpstr>
      <vt:lpstr>DES/DANS DM2S SEMT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PASAPAS procedure</dc:title>
  <dc:creator>François DI PAOLA</dc:creator>
  <cp:keywords>Cast3M</cp:keywords>
  <cp:lastModifiedBy>DI PAOLA Francois</cp:lastModifiedBy>
  <cp:revision>1019</cp:revision>
  <dcterms:created xsi:type="dcterms:W3CDTF">2012-05-16T13:45:41Z</dcterms:created>
  <dcterms:modified xsi:type="dcterms:W3CDTF">2022-11-30T17:37:44Z</dcterms:modified>
</cp:coreProperties>
</file>