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4"/>
    <p:sldMasterId id="2147483712" r:id="rId5"/>
    <p:sldMasterId id="2147483724" r:id="rId6"/>
  </p:sldMasterIdLst>
  <p:notesMasterIdLst>
    <p:notesMasterId r:id="rId34"/>
  </p:notesMasterIdLst>
  <p:handoutMasterIdLst>
    <p:handoutMasterId r:id="rId35"/>
  </p:handoutMasterIdLst>
  <p:sldIdLst>
    <p:sldId id="273" r:id="rId7"/>
    <p:sldId id="325" r:id="rId8"/>
    <p:sldId id="313" r:id="rId9"/>
    <p:sldId id="326" r:id="rId10"/>
    <p:sldId id="343" r:id="rId11"/>
    <p:sldId id="315" r:id="rId12"/>
    <p:sldId id="316" r:id="rId13"/>
    <p:sldId id="327" r:id="rId14"/>
    <p:sldId id="334" r:id="rId15"/>
    <p:sldId id="328" r:id="rId16"/>
    <p:sldId id="335" r:id="rId17"/>
    <p:sldId id="317" r:id="rId18"/>
    <p:sldId id="319" r:id="rId19"/>
    <p:sldId id="329" r:id="rId20"/>
    <p:sldId id="320" r:id="rId21"/>
    <p:sldId id="338" r:id="rId22"/>
    <p:sldId id="321" r:id="rId23"/>
    <p:sldId id="322" r:id="rId24"/>
    <p:sldId id="330" r:id="rId25"/>
    <p:sldId id="323" r:id="rId26"/>
    <p:sldId id="263" r:id="rId27"/>
    <p:sldId id="331" r:id="rId28"/>
    <p:sldId id="332" r:id="rId29"/>
    <p:sldId id="342" r:id="rId30"/>
    <p:sldId id="344" r:id="rId31"/>
    <p:sldId id="339" r:id="rId32"/>
    <p:sldId id="333" r:id="rId33"/>
  </p:sldIdLst>
  <p:sldSz cx="9144000" cy="6858000" type="screen4x3"/>
  <p:notesSz cx="6742113" cy="9872663"/>
  <p:defaultTextStyle>
    <a:defPPr>
      <a:defRPr lang="en-US"/>
    </a:defPPr>
    <a:lvl1pPr marL="0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38617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77234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15851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54468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93085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31702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70319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08936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4" orient="horz" pos="3083" userDrawn="1">
          <p15:clr>
            <a:srgbClr val="A4A3A4"/>
          </p15:clr>
        </p15:guide>
        <p15:guide id="5" pos="232" userDrawn="1">
          <p15:clr>
            <a:srgbClr val="A4A3A4"/>
          </p15:clr>
        </p15:guide>
        <p15:guide id="8" orient="horz" pos="2074" userDrawn="1">
          <p15:clr>
            <a:srgbClr val="A4A3A4"/>
          </p15:clr>
        </p15:guide>
        <p15:guide id="11" pos="4151" userDrawn="1">
          <p15:clr>
            <a:srgbClr val="A4A3A4"/>
          </p15:clr>
        </p15:guide>
        <p15:guide id="12" pos="4082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  <p15:guide id="14" orient="horz" pos="4111" userDrawn="1">
          <p15:clr>
            <a:srgbClr val="A4A3A4"/>
          </p15:clr>
        </p15:guide>
        <p15:guide id="15" orient="horz" pos="2765" userDrawn="1">
          <p15:clr>
            <a:srgbClr val="A4A3A4"/>
          </p15:clr>
        </p15:guide>
        <p15:guide id="16" pos="2880" userDrawn="1">
          <p15:clr>
            <a:srgbClr val="A4A3A4"/>
          </p15:clr>
        </p15:guide>
        <p15:guide id="17" pos="309" userDrawn="1">
          <p15:clr>
            <a:srgbClr val="A4A3A4"/>
          </p15:clr>
        </p15:guide>
        <p15:guide id="18" pos="5535" userDrawn="1">
          <p15:clr>
            <a:srgbClr val="A4A3A4"/>
          </p15:clr>
        </p15:guide>
        <p15:guide id="19" pos="54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46FF46"/>
    <a:srgbClr val="B1151F"/>
    <a:srgbClr val="C11720"/>
    <a:srgbClr val="FF66FF"/>
    <a:srgbClr val="150AA6"/>
    <a:srgbClr val="33CC33"/>
    <a:srgbClr val="548235"/>
    <a:srgbClr val="543D2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89558" autoAdjust="0"/>
  </p:normalViewPr>
  <p:slideViewPr>
    <p:cSldViewPr snapToGrid="0" showGuides="1">
      <p:cViewPr varScale="1">
        <p:scale>
          <a:sx n="78" d="100"/>
          <a:sy n="78" d="100"/>
        </p:scale>
        <p:origin x="1757" y="-14"/>
      </p:cViewPr>
      <p:guideLst>
        <p:guide orient="horz" pos="1620"/>
        <p:guide pos="2160"/>
        <p:guide orient="horz" pos="3083"/>
        <p:guide pos="232"/>
        <p:guide orient="horz" pos="2074"/>
        <p:guide pos="4151"/>
        <p:guide pos="4082"/>
        <p:guide orient="horz" pos="2160"/>
        <p:guide orient="horz" pos="4111"/>
        <p:guide orient="horz" pos="2765"/>
        <p:guide pos="2880"/>
        <p:guide pos="309"/>
        <p:guide pos="5535"/>
        <p:guide pos="54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3396" y="-72"/>
      </p:cViewPr>
      <p:guideLst>
        <p:guide orient="horz" pos="3110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834" tIns="45917" rIns="91834" bIns="45917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834" tIns="45917" rIns="91834" bIns="45917" rtlCol="0"/>
          <a:lstStyle>
            <a:lvl1pPr algn="r">
              <a:defRPr sz="1300"/>
            </a:lvl1pPr>
          </a:lstStyle>
          <a:p>
            <a:fld id="{F481E118-1CEA-43E8-BD51-A8A2CBD62889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7321"/>
            <a:ext cx="2921582" cy="495347"/>
          </a:xfrm>
          <a:prstGeom prst="rect">
            <a:avLst/>
          </a:prstGeom>
        </p:spPr>
        <p:txBody>
          <a:bodyPr vert="horz" lIns="91834" tIns="45917" rIns="91834" bIns="45917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18971" y="9377321"/>
            <a:ext cx="2921582" cy="495347"/>
          </a:xfrm>
          <a:prstGeom prst="rect">
            <a:avLst/>
          </a:prstGeom>
        </p:spPr>
        <p:txBody>
          <a:bodyPr vert="horz" lIns="91834" tIns="45917" rIns="91834" bIns="45917" rtlCol="0" anchor="b"/>
          <a:lstStyle>
            <a:lvl1pPr algn="r">
              <a:defRPr sz="1300"/>
            </a:lvl1pPr>
          </a:lstStyle>
          <a:p>
            <a:fld id="{7CB1C5FA-467D-48F3-9F36-205F533C0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20800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834" tIns="45917" rIns="91834" bIns="45917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834" tIns="45917" rIns="91834" bIns="45917" rtlCol="0"/>
          <a:lstStyle>
            <a:lvl1pPr algn="r">
              <a:defRPr sz="1300"/>
            </a:lvl1pPr>
          </a:lstStyle>
          <a:p>
            <a:fld id="{F0389419-4E28-4B58-9AA2-383238311FDA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6587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34" tIns="45917" rIns="91834" bIns="45917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4212" y="4751222"/>
            <a:ext cx="5393690" cy="3887361"/>
          </a:xfrm>
          <a:prstGeom prst="rect">
            <a:avLst/>
          </a:prstGeom>
        </p:spPr>
        <p:txBody>
          <a:bodyPr vert="horz" lIns="91834" tIns="45917" rIns="91834" bIns="45917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21"/>
            <a:ext cx="2921582" cy="495347"/>
          </a:xfrm>
          <a:prstGeom prst="rect">
            <a:avLst/>
          </a:prstGeom>
        </p:spPr>
        <p:txBody>
          <a:bodyPr vert="horz" lIns="91834" tIns="45917" rIns="91834" bIns="45917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8971" y="9377321"/>
            <a:ext cx="2921582" cy="495347"/>
          </a:xfrm>
          <a:prstGeom prst="rect">
            <a:avLst/>
          </a:prstGeom>
        </p:spPr>
        <p:txBody>
          <a:bodyPr vert="horz" lIns="91834" tIns="45917" rIns="91834" bIns="45917" rtlCol="0" anchor="b"/>
          <a:lstStyle>
            <a:lvl1pPr algn="r">
              <a:defRPr sz="1300"/>
            </a:lvl1pPr>
          </a:lstStyle>
          <a:p>
            <a:fld id="{39DC57ED-270C-43E3-91AA-48F4CC1938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1330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38617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77234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15851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54468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193085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31702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70319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08936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751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REVOIR EXPLICATION ERREUR DE LOC</a:t>
            </a:r>
            <a:r>
              <a:rPr lang="fr-FR" sz="1800" kern="1200" baseline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PR ETRE SOLIDE</a:t>
            </a:r>
            <a:endParaRPr lang="fr-FR" sz="1800" kern="1200" dirty="0" smtClean="0">
              <a:solidFill>
                <a:schemeClr val="tx1"/>
              </a:solidFill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672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Image maillage H </a:t>
            </a:r>
            <a:r>
              <a:rPr lang="fr-FR" sz="1800" kern="120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hierarchique</a:t>
            </a: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non conforme</a:t>
            </a:r>
            <a:b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</a:b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Image </a:t>
            </a:r>
            <a:r>
              <a:rPr lang="fr-FR" sz="1800" kern="120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hanging</a:t>
            </a: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</a:t>
            </a:r>
            <a:r>
              <a:rPr lang="fr-FR" sz="1800" kern="120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node</a:t>
            </a: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+ </a:t>
            </a:r>
            <a:r>
              <a:rPr lang="fr-FR" sz="1800" kern="120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equation</a:t>
            </a: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CL</a:t>
            </a:r>
          </a:p>
          <a:p>
            <a:pPr algn="just">
              <a:spcAft>
                <a:spcPts val="0"/>
              </a:spcAft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Cadre 3 ?? Je sais pas trop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831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fr-FR" sz="1800" kern="120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Algo</a:t>
            </a:r>
            <a:r>
              <a:rPr lang="fr-FR" sz="1800" kern="1200" baseline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</a:t>
            </a:r>
            <a:endParaRPr lang="fr-FR" sz="1800" kern="1200" dirty="0" smtClean="0">
              <a:solidFill>
                <a:schemeClr val="tx1"/>
              </a:solidFill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451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104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Maillage successifs </a:t>
            </a:r>
            <a:r>
              <a:rPr lang="fr-FR" sz="1800" kern="120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endo_carrss</a:t>
            </a:r>
            <a:endParaRPr lang="fr-FR" sz="1800" kern="1200" dirty="0" smtClean="0">
              <a:solidFill>
                <a:schemeClr val="tx1"/>
              </a:solidFill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166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endParaRPr lang="fr-FR" sz="1800" kern="1200" dirty="0" smtClean="0">
              <a:solidFill>
                <a:schemeClr val="tx1"/>
              </a:solidFill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838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Figure fissure en milieu infini clean</a:t>
            </a:r>
            <a:b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</a:b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maillage ?</a:t>
            </a:r>
          </a:p>
          <a:p>
            <a:pPr algn="just">
              <a:spcAft>
                <a:spcPts val="0"/>
              </a:spcAft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Figure paris avec police</a:t>
            </a:r>
            <a:r>
              <a:rPr lang="fr-FR" sz="1800" kern="1200" baseline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article</a:t>
            </a:r>
            <a:endParaRPr lang="fr-FR" sz="1800" kern="1200" dirty="0" smtClean="0">
              <a:solidFill>
                <a:schemeClr val="tx1"/>
              </a:solidFill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591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Avec un bon calibrage de paramètres</a:t>
            </a:r>
            <a:r>
              <a:rPr lang="fr-FR" sz="1800" kern="1200" baseline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des outils </a:t>
            </a:r>
            <a:r>
              <a:rPr lang="fr-FR" sz="1800" kern="1200" baseline="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amr</a:t>
            </a:r>
            <a:r>
              <a:rPr lang="fr-FR" sz="1800" kern="1200" baseline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et saut de cycle correspondance </a:t>
            </a:r>
            <a:endParaRPr lang="fr-FR" sz="1800" kern="1200" dirty="0" smtClean="0">
              <a:solidFill>
                <a:schemeClr val="tx1"/>
              </a:solidFill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546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850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Maillage CT + ct troué ?? Cas 3D recalage, objectif </a:t>
            </a:r>
            <a:r>
              <a:rPr lang="fr-FR" sz="1800" kern="120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fabime</a:t>
            </a: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avec réseau de fissure </a:t>
            </a:r>
            <a:r>
              <a:rPr lang="fr-FR" sz="1800" kern="120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tres</a:t>
            </a: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complexe en 3D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50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573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Ici matrice</a:t>
            </a:r>
            <a:r>
              <a:rPr lang="fr-FR" sz="1800" kern="1200" baseline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de </a:t>
            </a:r>
            <a:r>
              <a:rPr lang="fr-FR" sz="1800" kern="1200" baseline="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hook</a:t>
            </a:r>
            <a:r>
              <a:rPr lang="fr-FR" sz="1800" kern="1200" baseline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en notation de Voigt</a:t>
            </a:r>
            <a:endParaRPr lang="fr-FR" sz="1800" kern="1200" dirty="0" smtClean="0">
              <a:solidFill>
                <a:schemeClr val="tx1"/>
              </a:solidFill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073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Equation</a:t>
            </a:r>
            <a:r>
              <a:rPr lang="fr-FR" sz="1800" kern="1200" baseline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</a:t>
            </a:r>
            <a:r>
              <a:rPr lang="fr-FR" sz="1800" kern="1200" baseline="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energie</a:t>
            </a:r>
            <a:r>
              <a:rPr lang="fr-FR" sz="1800" kern="1200" baseline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dissipée dans la fissure</a:t>
            </a:r>
            <a:endParaRPr lang="fr-FR" sz="1800" kern="1200" dirty="0" smtClean="0">
              <a:solidFill>
                <a:schemeClr val="tx1"/>
              </a:solidFill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047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Equation</a:t>
            </a:r>
            <a:r>
              <a:rPr lang="fr-FR" sz="1800" kern="1200" baseline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</a:t>
            </a:r>
            <a:r>
              <a:rPr lang="fr-FR" sz="1800" kern="1200" baseline="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energie</a:t>
            </a:r>
            <a:r>
              <a:rPr lang="fr-FR" sz="1800" kern="1200" baseline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dissipée dans la fissure</a:t>
            </a:r>
            <a:endParaRPr lang="fr-FR" sz="1800" kern="1200" dirty="0" smtClean="0">
              <a:solidFill>
                <a:schemeClr val="tx1"/>
              </a:solidFill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1184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Equation</a:t>
            </a:r>
            <a:r>
              <a:rPr lang="fr-FR" sz="1800" kern="1200" baseline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</a:t>
            </a:r>
            <a:r>
              <a:rPr lang="fr-FR" sz="1800" kern="1200" baseline="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energie</a:t>
            </a:r>
            <a:r>
              <a:rPr lang="fr-FR" sz="1800" kern="1200" baseline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dissipée dans la fissure</a:t>
            </a:r>
            <a:endParaRPr lang="fr-FR" sz="1800" kern="1200" dirty="0" smtClean="0">
              <a:solidFill>
                <a:schemeClr val="tx1"/>
              </a:solidFill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653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Figure SEN clean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876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050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endParaRPr lang="fr-FR" sz="1800" kern="1200" dirty="0" smtClean="0">
              <a:solidFill>
                <a:schemeClr val="tx1"/>
              </a:solidFill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767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Attention </a:t>
            </a:r>
            <a:r>
              <a:rPr lang="fr-FR" sz="1800" kern="120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equation</a:t>
            </a: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 cumul fausse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333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329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Figure de frise chronologique CJ</a:t>
            </a:r>
          </a:p>
          <a:p>
            <a:pPr algn="just">
              <a:spcAft>
                <a:spcPts val="0"/>
              </a:spcAft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rPr>
              <a:t>Equation latex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5514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51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" y="597121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40641"/>
            <a:ext cx="9154160" cy="6011852"/>
          </a:xfrm>
          <a:prstGeom prst="rect">
            <a:avLst/>
          </a:prstGeom>
        </p:spPr>
      </p:pic>
      <p:pic>
        <p:nvPicPr>
          <p:cNvPr id="8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0" name="Titre 3"/>
          <p:cNvSpPr txBox="1">
            <a:spLocks/>
          </p:cNvSpPr>
          <p:nvPr userDrawn="1"/>
        </p:nvSpPr>
        <p:spPr>
          <a:xfrm>
            <a:off x="843276" y="375713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834777" y="6158143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ED1C4103-FF01-4613-BB77-A54429AC18D2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34777" y="5469234"/>
            <a:ext cx="294201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3889468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d'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DA024-CC5C-49D4-9EDE-B13C9CE4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0769C5C-EDFB-44C6-A754-7FD9C1B5A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98242" y="1358084"/>
            <a:ext cx="1085850" cy="974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CE83B8F1-3CFD-4C6F-B77B-684EE09D6F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3696" y="1358084"/>
            <a:ext cx="1085850" cy="974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F07BDA-5AB0-410C-A329-8C06350E1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1227" y="1358085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5E4514-E62C-42B5-BE1E-5F1CD3D2A789}"/>
              </a:ext>
            </a:extLst>
          </p:cNvPr>
          <p:cNvCxnSpPr/>
          <p:nvPr userDrawn="1"/>
        </p:nvCxnSpPr>
        <p:spPr>
          <a:xfrm flipH="1">
            <a:off x="914402" y="2332809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5C946E34-2083-434D-8404-8F5AEE71F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23927" y="1358085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653795C-036F-4780-863C-5F5B75D45AC9}"/>
              </a:ext>
            </a:extLst>
          </p:cNvPr>
          <p:cNvCxnSpPr/>
          <p:nvPr userDrawn="1"/>
        </p:nvCxnSpPr>
        <p:spPr>
          <a:xfrm flipH="1">
            <a:off x="4643696" y="2332809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Espace réservé pour une image  4">
            <a:extLst>
              <a:ext uri="{FF2B5EF4-FFF2-40B4-BE49-F238E27FC236}">
                <a16:creationId xmlns:a16="http://schemas.microsoft.com/office/drawing/2014/main" id="{6076C443-2E06-4281-8B05-53A67256EE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98242" y="2628159"/>
            <a:ext cx="1085850" cy="974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4" name="Espace réservé pour une image  4">
            <a:extLst>
              <a:ext uri="{FF2B5EF4-FFF2-40B4-BE49-F238E27FC236}">
                <a16:creationId xmlns:a16="http://schemas.microsoft.com/office/drawing/2014/main" id="{AAFC24E1-75A5-4390-A26C-B3DE9FF20EE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3696" y="2628159"/>
            <a:ext cx="1085850" cy="974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67AD350B-6F89-4863-9328-41F1D93BBC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1227" y="2628160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B1C8393-42C9-4E5B-B22A-7A1C80B3392B}"/>
              </a:ext>
            </a:extLst>
          </p:cNvPr>
          <p:cNvCxnSpPr/>
          <p:nvPr userDrawn="1"/>
        </p:nvCxnSpPr>
        <p:spPr>
          <a:xfrm flipH="1">
            <a:off x="914402" y="3602884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EADC8B10-F914-44B6-855C-77AEF500D4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23927" y="2634550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674119E-EE06-45F8-B404-7D969C8F47C0}"/>
              </a:ext>
            </a:extLst>
          </p:cNvPr>
          <p:cNvCxnSpPr/>
          <p:nvPr userDrawn="1"/>
        </p:nvCxnSpPr>
        <p:spPr>
          <a:xfrm flipH="1">
            <a:off x="4643696" y="3602884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Espace réservé pour une image  4">
            <a:extLst>
              <a:ext uri="{FF2B5EF4-FFF2-40B4-BE49-F238E27FC236}">
                <a16:creationId xmlns:a16="http://schemas.microsoft.com/office/drawing/2014/main" id="{2E8B88C5-9DD3-4342-8110-493B6A4046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98242" y="3878367"/>
            <a:ext cx="1085850" cy="974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0" name="Espace réservé pour une image  4">
            <a:extLst>
              <a:ext uri="{FF2B5EF4-FFF2-40B4-BE49-F238E27FC236}">
                <a16:creationId xmlns:a16="http://schemas.microsoft.com/office/drawing/2014/main" id="{11DFD99F-CCC2-490B-9103-83A0C7B5BF9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43696" y="3878367"/>
            <a:ext cx="1085850" cy="974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105DF51F-34C2-49EC-92D0-D81C49BE61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1227" y="3878368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75A8DBD-F5B7-405E-B653-6D5F7E42EB8D}"/>
              </a:ext>
            </a:extLst>
          </p:cNvPr>
          <p:cNvCxnSpPr/>
          <p:nvPr userDrawn="1"/>
        </p:nvCxnSpPr>
        <p:spPr>
          <a:xfrm flipH="1">
            <a:off x="914402" y="4853092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Espace réservé du texte 7">
            <a:extLst>
              <a:ext uri="{FF2B5EF4-FFF2-40B4-BE49-F238E27FC236}">
                <a16:creationId xmlns:a16="http://schemas.microsoft.com/office/drawing/2014/main" id="{A402FF8C-DB59-4608-B517-7FD5643141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23927" y="3866242"/>
            <a:ext cx="2359026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D552D8A-671C-4599-8FC0-D56624B966E2}"/>
              </a:ext>
            </a:extLst>
          </p:cNvPr>
          <p:cNvCxnSpPr/>
          <p:nvPr userDrawn="1"/>
        </p:nvCxnSpPr>
        <p:spPr>
          <a:xfrm flipH="1">
            <a:off x="4643696" y="4853092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979E6621-7EBD-4E8A-9D3F-98667422C62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98242" y="5128574"/>
            <a:ext cx="1085850" cy="974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4EB9FABD-311A-46B5-803C-4468714878B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43696" y="5128574"/>
            <a:ext cx="1085850" cy="974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B039882E-C7D2-4A10-8D17-525FEF96661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1227" y="5128575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0312D7E-F5FE-4ADB-8526-4D9ED88C5C15}"/>
              </a:ext>
            </a:extLst>
          </p:cNvPr>
          <p:cNvCxnSpPr/>
          <p:nvPr userDrawn="1"/>
        </p:nvCxnSpPr>
        <p:spPr>
          <a:xfrm flipH="1">
            <a:off x="914402" y="6103299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6AD72B51-7D15-4502-B762-932C85FC894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823927" y="5128575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13D9F259-C0D9-40E4-B155-CD1D47C48F43}"/>
              </a:ext>
            </a:extLst>
          </p:cNvPr>
          <p:cNvCxnSpPr/>
          <p:nvPr userDrawn="1"/>
        </p:nvCxnSpPr>
        <p:spPr>
          <a:xfrm flipH="1">
            <a:off x="4643696" y="6103299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188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9144000" cy="599846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3269974" y="2277417"/>
            <a:ext cx="4765976" cy="6247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579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noProof="0" dirty="0"/>
              <a:t>Merci de votre attention</a:t>
            </a:r>
          </a:p>
        </p:txBody>
      </p:sp>
      <p:sp>
        <p:nvSpPr>
          <p:cNvPr id="10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991769" y="4403563"/>
            <a:ext cx="6848148" cy="26747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1000" b="1" noProof="0" dirty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1000" noProof="0" dirty="0">
                <a:solidFill>
                  <a:schemeClr val="tx1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11" name="Espace réservé du texte 20"/>
          <p:cNvSpPr>
            <a:spLocks noGrp="1"/>
          </p:cNvSpPr>
          <p:nvPr>
            <p:ph type="body" sz="quarter" idx="12" hasCustomPrompt="1"/>
          </p:nvPr>
        </p:nvSpPr>
        <p:spPr>
          <a:xfrm>
            <a:off x="3269974" y="3140287"/>
            <a:ext cx="4714240" cy="405970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fr-FR" sz="20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2000" kern="1200" noProof="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20 mai 2019</a:t>
            </a:r>
            <a:endParaRPr lang="fr-FR" noProof="0" dirty="0"/>
          </a:p>
        </p:txBody>
      </p:sp>
      <p:sp>
        <p:nvSpPr>
          <p:cNvPr id="12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pic>
        <p:nvPicPr>
          <p:cNvPr id="13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4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54937" y="3564234"/>
            <a:ext cx="294201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1977181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9144000" cy="5998464"/>
          </a:xfrm>
          <a:prstGeom prst="rect">
            <a:avLst/>
          </a:prstGeom>
        </p:spPr>
      </p:pic>
      <p:pic>
        <p:nvPicPr>
          <p:cNvPr id="13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6" name="Titre 3"/>
          <p:cNvSpPr txBox="1">
            <a:spLocks/>
          </p:cNvSpPr>
          <p:nvPr userDrawn="1"/>
        </p:nvSpPr>
        <p:spPr>
          <a:xfrm>
            <a:off x="843276" y="375713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Annexes</a:t>
            </a:r>
          </a:p>
        </p:txBody>
      </p:sp>
      <p:sp>
        <p:nvSpPr>
          <p:cNvPr id="19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13 mai 2019</a:t>
            </a:r>
          </a:p>
        </p:txBody>
      </p:sp>
    </p:spTree>
    <p:extLst>
      <p:ext uri="{BB962C8B-B14F-4D97-AF65-F5344CB8AC3E}">
        <p14:creationId xmlns:p14="http://schemas.microsoft.com/office/powerpoint/2010/main" val="93149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597121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40641"/>
            <a:ext cx="9154160" cy="6011852"/>
          </a:xfrm>
          <a:prstGeom prst="rect">
            <a:avLst/>
          </a:prstGeom>
        </p:spPr>
      </p:pic>
      <p:pic>
        <p:nvPicPr>
          <p:cNvPr id="12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843276" y="375713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5122334" y="1143001"/>
            <a:ext cx="2751138" cy="239369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834777" y="5469234"/>
            <a:ext cx="294201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699585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367891" y="6665909"/>
            <a:ext cx="627944" cy="153888"/>
          </a:xfrm>
          <a:prstGeom prst="rect">
            <a:avLst/>
          </a:prstGeo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9144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066800" y="473604"/>
            <a:ext cx="3505200" cy="14380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7390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60824" y="1630411"/>
            <a:ext cx="78867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825" y="1067647"/>
            <a:ext cx="7924376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89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9144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4572000" y="2824702"/>
            <a:ext cx="3700463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1763" y="1835150"/>
            <a:ext cx="4381500" cy="3590290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38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9144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367891" y="6665909"/>
            <a:ext cx="627944" cy="153888"/>
          </a:xfrm>
          <a:prstGeom prst="rect">
            <a:avLst/>
          </a:prstGeo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738142" y="617538"/>
            <a:ext cx="3987800" cy="12441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4655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597121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40641"/>
            <a:ext cx="9154160" cy="6011852"/>
          </a:xfrm>
          <a:prstGeom prst="rect">
            <a:avLst/>
          </a:prstGeom>
        </p:spPr>
      </p:pic>
      <p:pic>
        <p:nvPicPr>
          <p:cNvPr id="12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843276" y="375713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5122334" y="1143001"/>
            <a:ext cx="2751138" cy="239369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834777" y="5469234"/>
            <a:ext cx="294201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85783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367891" y="6665909"/>
            <a:ext cx="627944" cy="153888"/>
          </a:xfrm>
          <a:prstGeom prst="rect">
            <a:avLst/>
          </a:prstGeo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9144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066800" y="473604"/>
            <a:ext cx="3505200" cy="14380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06679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5971211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40641"/>
            <a:ext cx="9154160" cy="6011852"/>
          </a:xfrm>
          <a:prstGeom prst="rect">
            <a:avLst/>
          </a:prstGeom>
        </p:spPr>
      </p:pic>
      <p:pic>
        <p:nvPicPr>
          <p:cNvPr id="12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843276" y="375713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5122334" y="1143001"/>
            <a:ext cx="2751138" cy="239369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834777" y="5469234"/>
            <a:ext cx="294201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42050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60824" y="1630411"/>
            <a:ext cx="78867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825" y="1067647"/>
            <a:ext cx="7924376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964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9144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4572000" y="2824702"/>
            <a:ext cx="3700463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1763" y="1835150"/>
            <a:ext cx="4381500" cy="3590290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433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9144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367891" y="6665909"/>
            <a:ext cx="627944" cy="153888"/>
          </a:xfrm>
          <a:prstGeom prst="rect">
            <a:avLst/>
          </a:prstGeo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738142" y="617538"/>
            <a:ext cx="3987800" cy="12441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41349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9144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066800" y="473604"/>
            <a:ext cx="3505200" cy="14380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5286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60824" y="1630411"/>
            <a:ext cx="78867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smtClean="0"/>
              <a:t>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825" y="1067647"/>
            <a:ext cx="7924376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944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825" y="1067647"/>
            <a:ext cx="7924376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974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0520F-F2B4-4144-B2A0-D31492D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A0235D1-1CA4-4813-8F9E-8EA6F5F924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9144000" cy="5808504"/>
          </a:xfrm>
          <a:prstGeom prst="rect">
            <a:avLst/>
          </a:prstGeom>
        </p:spPr>
      </p:pic>
      <p:sp>
        <p:nvSpPr>
          <p:cNvPr id="27" name="Titre 4">
            <a:extLst>
              <a:ext uri="{FF2B5EF4-FFF2-40B4-BE49-F238E27FC236}">
                <a16:creationId xmlns:a16="http://schemas.microsoft.com/office/drawing/2014/main" id="{9EB6429C-6B7C-4EE1-B9DC-E41E0338FCE4}"/>
              </a:ext>
            </a:extLst>
          </p:cNvPr>
          <p:cNvSpPr txBox="1">
            <a:spLocks/>
          </p:cNvSpPr>
          <p:nvPr userDrawn="1"/>
        </p:nvSpPr>
        <p:spPr>
          <a:xfrm>
            <a:off x="4572000" y="2824702"/>
            <a:ext cx="3700463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00B39465-DFB6-4F0B-AD93-34B67A43F55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31444" y="1835212"/>
            <a:ext cx="1521946" cy="1950713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05215E8A-C584-469C-8777-F84DF88AD45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52037" y="1835212"/>
            <a:ext cx="1478663" cy="119856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F295F236-0258-44BD-A085-BC26E990060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334674" y="1835151"/>
            <a:ext cx="1178590" cy="128098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0F23775-F583-446B-ADBA-A32E31D6D2F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328279" y="3298825"/>
            <a:ext cx="1184516" cy="1138108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CBB53359-B79D-4793-A0BA-531D16C92DB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757364" y="3201989"/>
            <a:ext cx="1466941" cy="58393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7629CC81-1DE8-42E7-8943-496B487C7A1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31763" y="3968619"/>
            <a:ext cx="1517650" cy="52718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41" name="Espace réservé pour une image  40">
            <a:extLst>
              <a:ext uri="{FF2B5EF4-FFF2-40B4-BE49-F238E27FC236}">
                <a16:creationId xmlns:a16="http://schemas.microsoft.com/office/drawing/2014/main" id="{3D9A0616-6187-42B8-A49C-5704495AFA0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31763" y="4673601"/>
            <a:ext cx="1517650" cy="60564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3" name="Espace réservé pour une image  42">
            <a:extLst>
              <a:ext uri="{FF2B5EF4-FFF2-40B4-BE49-F238E27FC236}">
                <a16:creationId xmlns:a16="http://schemas.microsoft.com/office/drawing/2014/main" id="{10BA3FEF-381F-4AA8-9215-136F5361141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752037" y="3968619"/>
            <a:ext cx="1466850" cy="131062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5" name="Espace réservé pour une image  44">
            <a:extLst>
              <a:ext uri="{FF2B5EF4-FFF2-40B4-BE49-F238E27FC236}">
                <a16:creationId xmlns:a16="http://schemas.microsoft.com/office/drawing/2014/main" id="{8FD27BC5-345B-4477-941A-3575E8185B4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3319464" y="4619627"/>
            <a:ext cx="1193800" cy="65961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7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429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9144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4572000" y="2824702"/>
            <a:ext cx="3700463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1763" y="1835150"/>
            <a:ext cx="4381500" cy="359029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8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9144000" cy="602154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738142" y="617538"/>
            <a:ext cx="3987800" cy="12441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08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1107440" y="196178"/>
            <a:ext cx="8229600" cy="379192"/>
          </a:xfrm>
          <a:prstGeom prst="rect">
            <a:avLst/>
          </a:prstGeom>
        </p:spPr>
        <p:txBody>
          <a:bodyPr vert="horz" lIns="127723" tIns="50285" rIns="127723" bIns="50285" rtlCol="0" anchor="ctr">
            <a:spAutoFit/>
          </a:bodyPr>
          <a:lstStyle>
            <a:lvl1pPr>
              <a:defRPr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91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293436"/>
            <a:ext cx="78867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7"/>
            <a:ext cx="9144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" y="-25706"/>
            <a:ext cx="9143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3526" y="6627317"/>
            <a:ext cx="970475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466" y="-25707"/>
            <a:ext cx="970475" cy="783772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67891" y="6665909"/>
            <a:ext cx="627944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224966"/>
            <a:ext cx="612339" cy="34648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07441" y="196179"/>
            <a:ext cx="4395374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6593653" y="6666681"/>
            <a:ext cx="1583653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24 novembre 2022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652" y="6635131"/>
            <a:ext cx="4132448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4961466" y="6658217"/>
            <a:ext cx="541348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</a:rPr>
              <a:t>Auteur</a:t>
            </a:r>
          </a:p>
        </p:txBody>
      </p:sp>
      <p:sp>
        <p:nvSpPr>
          <p:cNvPr id="14" name="Espace réservé du numéro de diapositive 2"/>
          <p:cNvSpPr txBox="1">
            <a:spLocks/>
          </p:cNvSpPr>
          <p:nvPr userDrawn="1"/>
        </p:nvSpPr>
        <p:spPr>
          <a:xfrm>
            <a:off x="8520291" y="6818309"/>
            <a:ext cx="627944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84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4" r:id="rId2"/>
    <p:sldLayoutId id="2147483705" r:id="rId3"/>
    <p:sldLayoutId id="2147483706" r:id="rId4"/>
    <p:sldLayoutId id="2147483709" r:id="rId5"/>
    <p:sldLayoutId id="2147483710" r:id="rId6"/>
    <p:sldLayoutId id="2147483711" r:id="rId7"/>
    <p:sldLayoutId id="2147483708" r:id="rId8"/>
    <p:sldLayoutId id="2147483707" r:id="rId9"/>
    <p:sldLayoutId id="2147483732" r:id="rId10"/>
    <p:sldLayoutId id="2147483701" r:id="rId11"/>
    <p:sldLayoutId id="214748370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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293436"/>
            <a:ext cx="78867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7"/>
            <a:ext cx="9144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" y="-25706"/>
            <a:ext cx="9143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173526" y="6627317"/>
            <a:ext cx="970475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466" y="-25707"/>
            <a:ext cx="970475" cy="783772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224966"/>
            <a:ext cx="612339" cy="34648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07441" y="196179"/>
            <a:ext cx="4395374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6593653" y="6666681"/>
            <a:ext cx="1583653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24 novembre 2022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652" y="6635131"/>
            <a:ext cx="4132448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4961466" y="6658217"/>
            <a:ext cx="541348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</a:rPr>
              <a:t>Auteur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0916" y="6641592"/>
            <a:ext cx="627944" cy="153888"/>
          </a:xfrm>
          <a:prstGeom prst="rect">
            <a:avLst/>
          </a:prstGeo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6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9" r:id="rId3"/>
    <p:sldLayoutId id="2147483717" r:id="rId4"/>
    <p:sldLayoutId id="2147483718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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293436"/>
            <a:ext cx="78867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7"/>
            <a:ext cx="9144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" y="-25706"/>
            <a:ext cx="9143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3526" y="6627317"/>
            <a:ext cx="970475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466" y="-25707"/>
            <a:ext cx="970475" cy="783772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224966"/>
            <a:ext cx="612339" cy="34648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07441" y="196179"/>
            <a:ext cx="4395374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6593653" y="6666681"/>
            <a:ext cx="1583653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24 novembre 2022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652" y="6635131"/>
            <a:ext cx="4132448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4961466" y="6658217"/>
            <a:ext cx="541348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</a:rPr>
              <a:t>Auteur</a:t>
            </a:r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67891" y="6665909"/>
            <a:ext cx="627944" cy="153888"/>
          </a:xfrm>
          <a:prstGeom prst="rect">
            <a:avLst/>
          </a:prstGeo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6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31" r:id="rId3"/>
    <p:sldLayoutId id="2147483729" r:id="rId4"/>
    <p:sldLayoutId id="2147483730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gif"/><Relationship Id="rId5" Type="http://schemas.openxmlformats.org/officeDocument/2006/relationships/image" Target="../media/image33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49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50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9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f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260024" y="5613588"/>
            <a:ext cx="6659521" cy="350570"/>
          </a:xfrm>
        </p:spPr>
        <p:txBody>
          <a:bodyPr/>
          <a:lstStyle/>
          <a:p>
            <a:r>
              <a:rPr lang="fr-FR" sz="1600" b="1" dirty="0" smtClean="0"/>
              <a:t>Club Cast3M 2022 – 25/11/2022</a:t>
            </a:r>
          </a:p>
        </p:txBody>
      </p:sp>
      <p:pic>
        <p:nvPicPr>
          <p:cNvPr id="10242" name="Picture 2" descr="https://lh3.googleusercontent.com/PRT6tT9_w-fm7xSyhALM4HpB0m5mldxdbaVd9K7rnk2HWr8ZSAsXjfseymyqpIyOSUG2tt37BSJogSbGEvk4_ZRR3q7lBzFUHXKwC8Ik7GlpwnX2S7rGyR7UtEgxfoUiYKZoLcIxEL4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02" y="4471309"/>
            <a:ext cx="1846466" cy="136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57476" y="4136650"/>
            <a:ext cx="5831750" cy="1375466"/>
          </a:xfrm>
        </p:spPr>
        <p:txBody>
          <a:bodyPr/>
          <a:lstStyle/>
          <a:p>
            <a:pPr algn="ctr"/>
            <a:r>
              <a:rPr lang="fr-FR" sz="3000" dirty="0" smtClean="0"/>
              <a:t>Propagation de fissure de fatigue par une approche champ de phase couplée AMR/saut de cycle</a:t>
            </a:r>
            <a:endParaRPr lang="fr-FR" sz="3000" dirty="0"/>
          </a:p>
        </p:txBody>
      </p:sp>
      <p:sp>
        <p:nvSpPr>
          <p:cNvPr id="8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6672728" y="0"/>
            <a:ext cx="2577335" cy="461370"/>
          </a:xfrm>
        </p:spPr>
        <p:txBody>
          <a:bodyPr/>
          <a:lstStyle/>
          <a:p>
            <a:pPr algn="ctr"/>
            <a:r>
              <a:rPr lang="fr-FR" sz="2400" dirty="0" smtClean="0"/>
              <a:t>Thèse CEA-INSA</a:t>
            </a:r>
            <a:endParaRPr lang="fr-FR" sz="2400" dirty="0"/>
          </a:p>
        </p:txBody>
      </p:sp>
      <p:sp>
        <p:nvSpPr>
          <p:cNvPr id="9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038162" y="808613"/>
            <a:ext cx="1846466" cy="3045758"/>
          </a:xfrm>
          <a:ln w="19050">
            <a:solidFill>
              <a:schemeClr val="bg1"/>
            </a:solidFill>
          </a:ln>
        </p:spPr>
        <p:txBody>
          <a:bodyPr/>
          <a:lstStyle/>
          <a:p>
            <a:r>
              <a:rPr lang="fr-FR" sz="1400" dirty="0" smtClean="0"/>
              <a:t>Adrien </a:t>
            </a:r>
            <a:r>
              <a:rPr lang="fr-FR" sz="1400" dirty="0" err="1" smtClean="0"/>
              <a:t>Jaccon</a:t>
            </a:r>
            <a:endParaRPr lang="fr-FR" sz="1400" dirty="0"/>
          </a:p>
          <a:p>
            <a:endParaRPr lang="fr-FR" sz="1400" dirty="0"/>
          </a:p>
          <a:p>
            <a:r>
              <a:rPr lang="fr-FR" sz="1400" i="1" dirty="0" smtClean="0"/>
              <a:t>Directeur de thèse : 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Anthony </a:t>
            </a:r>
            <a:r>
              <a:rPr lang="fr-FR" sz="1400" dirty="0" err="1" smtClean="0"/>
              <a:t>Gravouil</a:t>
            </a:r>
            <a:endParaRPr lang="fr-FR" sz="1400" dirty="0" smtClean="0"/>
          </a:p>
          <a:p>
            <a:pPr marL="285750" indent="-285750">
              <a:buFontTx/>
              <a:buChar char="-"/>
            </a:pPr>
            <a:endParaRPr lang="fr-FR" sz="1400" dirty="0"/>
          </a:p>
          <a:p>
            <a:r>
              <a:rPr lang="fr-FR" sz="1400" i="1" dirty="0" smtClean="0"/>
              <a:t>Encadrants : 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Benoit </a:t>
            </a:r>
            <a:r>
              <a:rPr lang="fr-FR" sz="1400" dirty="0" err="1" smtClean="0"/>
              <a:t>Prabel</a:t>
            </a:r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dirty="0" err="1"/>
              <a:t>Gergely</a:t>
            </a:r>
            <a:r>
              <a:rPr lang="fr-FR" sz="1400" dirty="0"/>
              <a:t> </a:t>
            </a:r>
            <a:r>
              <a:rPr lang="fr-FR" sz="1400" dirty="0" err="1" smtClean="0"/>
              <a:t>Molnár</a:t>
            </a:r>
            <a:endParaRPr lang="fr-FR" sz="1400" dirty="0"/>
          </a:p>
          <a:p>
            <a:pPr marL="285750" indent="-285750">
              <a:buFontTx/>
              <a:buChar char="-"/>
            </a:pPr>
            <a:r>
              <a:rPr lang="fr-FR" sz="1400" dirty="0" smtClean="0"/>
              <a:t>Joffrey </a:t>
            </a:r>
            <a:r>
              <a:rPr lang="fr-FR" sz="1400" dirty="0" err="1" smtClean="0"/>
              <a:t>Bluthé</a:t>
            </a:r>
            <a:endParaRPr lang="fr-FR" sz="1400" dirty="0" smtClean="0"/>
          </a:p>
          <a:p>
            <a:r>
              <a:rPr lang="fr-FR" sz="1400" i="1" dirty="0" smtClean="0"/>
              <a:t/>
            </a:r>
            <a:br>
              <a:rPr lang="fr-FR" sz="1400" i="1" dirty="0" smtClean="0"/>
            </a:b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57660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63666" y="149365"/>
            <a:ext cx="8132207" cy="454854"/>
          </a:xfrm>
        </p:spPr>
        <p:txBody>
          <a:bodyPr/>
          <a:lstStyle/>
          <a:p>
            <a:r>
              <a:rPr lang="fr-FR" sz="2800" dirty="0" smtClean="0">
                <a:latin typeface="+mn-lt"/>
              </a:rPr>
              <a:t>Structure de la présentation</a:t>
            </a:r>
            <a:endParaRPr lang="fr-FR" sz="1800" b="0" dirty="0">
              <a:latin typeface="+mn-lt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756557" y="1707074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137109" y="1578757"/>
            <a:ext cx="19007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cs typeface="Times New Roman" pitchFamily="18" charset="0"/>
              </a:rPr>
              <a:t>Contexte</a:t>
            </a:r>
            <a:endParaRPr lang="fr-FR" sz="2000" b="1" dirty="0" smtClean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56557" y="237302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37109" y="2244709"/>
            <a:ext cx="7102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cs typeface="Times New Roman" pitchFamily="18" charset="0"/>
              </a:rPr>
              <a:t>Champ de phase pour la fissuration en fatigue </a:t>
            </a:r>
            <a:endParaRPr lang="fr-FR" sz="2000" b="1" dirty="0" smtClean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756557" y="304395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37108" y="2915639"/>
            <a:ext cx="7305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bg2"/>
                </a:solidFill>
                <a:cs typeface="Times New Roman" pitchFamily="18" charset="0"/>
              </a:rPr>
              <a:t>Schéma itératif de saut de cycle </a:t>
            </a:r>
            <a:endParaRPr lang="fr-FR" sz="20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756557" y="3714886"/>
            <a:ext cx="270873" cy="266588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37108" y="3586569"/>
            <a:ext cx="6360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cs typeface="Times New Roman" pitchFamily="18" charset="0"/>
              </a:rPr>
              <a:t>Raffinement adaptatif de maillage</a:t>
            </a:r>
            <a:endParaRPr lang="fr-FR" sz="2000" b="1" dirty="0">
              <a:cs typeface="Times New Roman" pitchFamily="18" charset="0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756557" y="438581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37109" y="4257499"/>
            <a:ext cx="4196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cs typeface="Times New Roman" pitchFamily="18" charset="0"/>
              </a:rPr>
              <a:t>Applications numériques</a:t>
            </a:r>
            <a:endParaRPr lang="fr-FR" sz="2000" b="1" dirty="0" smtClean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756556" y="505674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37108" y="4928429"/>
            <a:ext cx="4196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cs typeface="Times New Roman" pitchFamily="18" charset="0"/>
              </a:rPr>
              <a:t>Perspectives</a:t>
            </a:r>
            <a:endParaRPr lang="fr-FR" sz="2000" b="1" dirty="0" smtClean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10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20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30"/>
          <p:cNvSpPr/>
          <p:nvPr/>
        </p:nvSpPr>
        <p:spPr>
          <a:xfrm>
            <a:off x="49150" y="974311"/>
            <a:ext cx="8991956" cy="5611316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963666" y="149365"/>
            <a:ext cx="8132207" cy="454854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Raffinement adaptatif de maillage</a:t>
            </a:r>
            <a:endParaRPr lang="fr-FR" sz="1800" b="0" dirty="0"/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-40640" y="1161219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963665" y="519456"/>
            <a:ext cx="7013016" cy="298529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1000" dirty="0" smtClean="0">
                <a:sym typeface="Wingdings" panose="05000000000000000000" pitchFamily="2" charset="2"/>
              </a:rPr>
              <a:t></a:t>
            </a:r>
            <a:r>
              <a:rPr lang="fr-FR" sz="1600" dirty="0" smtClean="0">
                <a:sym typeface="Wingdings" panose="05000000000000000000" pitchFamily="2" charset="2"/>
              </a:rPr>
              <a:t> Nécessaire pour capturer le gradient d’endommagement efficacement</a:t>
            </a:r>
            <a:endParaRPr lang="fr-FR" sz="1600" b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24878" t="4447" r="28339" b="4068"/>
          <a:stretch/>
        </p:blipFill>
        <p:spPr>
          <a:xfrm>
            <a:off x="306600" y="2041053"/>
            <a:ext cx="4224760" cy="419003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13915" r="24978"/>
          <a:stretch/>
        </p:blipFill>
        <p:spPr>
          <a:xfrm>
            <a:off x="5768827" y="1778613"/>
            <a:ext cx="2772382" cy="23009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13906" r="24435"/>
          <a:stretch/>
        </p:blipFill>
        <p:spPr>
          <a:xfrm>
            <a:off x="5768827" y="4224969"/>
            <a:ext cx="2772382" cy="2280374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3688341" y="3793186"/>
            <a:ext cx="718495" cy="7101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/>
          <p:cNvCxnSpPr>
            <a:stCxn id="8" idx="0"/>
          </p:cNvCxnSpPr>
          <p:nvPr/>
        </p:nvCxnSpPr>
        <p:spPr>
          <a:xfrm flipV="1">
            <a:off x="4047589" y="1778613"/>
            <a:ext cx="1706013" cy="2014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stCxn id="8" idx="4"/>
          </p:cNvCxnSpPr>
          <p:nvPr/>
        </p:nvCxnSpPr>
        <p:spPr>
          <a:xfrm>
            <a:off x="4047589" y="4503306"/>
            <a:ext cx="1706013" cy="2002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/>
              <p:cNvSpPr txBox="1"/>
              <p:nvPr/>
            </p:nvSpPr>
            <p:spPr>
              <a:xfrm>
                <a:off x="442331" y="1038299"/>
                <a:ext cx="8545570" cy="747883"/>
              </a:xfrm>
              <a:prstGeom prst="rect">
                <a:avLst/>
              </a:prstGeom>
            </p:spPr>
            <p:txBody>
              <a:bodyPr vert="horz" wrap="square" lIns="127723" tIns="50285" rIns="127723" bIns="50285" rtlCol="0" anchor="ctr">
                <a:spAutoFit/>
              </a:bodyPr>
              <a:lstStyle/>
              <a:p>
                <a:r>
                  <a:rPr lang="fr-FR" sz="1400" dirty="0" smtClean="0">
                    <a:cs typeface="Times New Roman" pitchFamily="18" charset="0"/>
                  </a:rPr>
                  <a:t>Miehe</a:t>
                </a:r>
                <a:r>
                  <a:rPr lang="fr-FR" sz="1400" dirty="0">
                    <a:cs typeface="Times New Roman" pitchFamily="18" charset="0"/>
                  </a:rPr>
                  <a:t> et. al (2010) </a:t>
                </a:r>
                <a:r>
                  <a:rPr lang="fr-FR" sz="1400" dirty="0" smtClean="0">
                    <a:cs typeface="Times New Roman" pitchFamily="18" charset="0"/>
                  </a:rPr>
                  <a:t>[5] </a:t>
                </a:r>
                <a:r>
                  <a:rPr lang="fr-FR" sz="1400" dirty="0">
                    <a:cs typeface="Times New Roman" pitchFamily="18" charset="0"/>
                  </a:rPr>
                  <a:t>propose</a:t>
                </a:r>
                <a14:m>
                  <m:oMath xmlns:m="http://schemas.openxmlformats.org/officeDocument/2006/math">
                    <m:r>
                      <a:rPr lang="fr-FR" sz="14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sSub>
                      <m:sSubPr>
                        <m:ctrlPr>
                          <a:rPr lang="fr-FR" sz="14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fr-FR" sz="1400" i="1" dirty="0" err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e>
                      <m:sub>
                        <m:r>
                          <a:rPr lang="fr-FR" sz="14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𝑐</m:t>
                        </m:r>
                      </m:sub>
                    </m:sSub>
                    <m:r>
                      <a:rPr lang="fr-FR" sz="14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/2 </m:t>
                    </m:r>
                  </m:oMath>
                </a14:m>
                <a:r>
                  <a:rPr lang="fr-FR" sz="1400" dirty="0">
                    <a:cs typeface="Times New Roman" pitchFamily="18" charset="0"/>
                  </a:rPr>
                  <a:t>dans la zone endommagé</a:t>
                </a:r>
              </a:p>
              <a:p>
                <a:r>
                  <a:rPr lang="fr-FR" sz="1400" dirty="0" smtClean="0">
                    <a:cs typeface="Times New Roman" pitchFamily="18" charset="0"/>
                  </a:rPr>
                  <a:t>Molnar </a:t>
                </a:r>
                <a:r>
                  <a:rPr lang="fr-FR" sz="1400" dirty="0">
                    <a:cs typeface="Times New Roman" pitchFamily="18" charset="0"/>
                  </a:rPr>
                  <a:t>et. </a:t>
                </a:r>
                <a:r>
                  <a:rPr lang="fr-FR" sz="1400" dirty="0" smtClean="0">
                    <a:cs typeface="Times New Roman" pitchFamily="18" charset="0"/>
                  </a:rPr>
                  <a:t>al </a:t>
                </a:r>
                <a:r>
                  <a:rPr lang="fr-FR" sz="1400" dirty="0">
                    <a:cs typeface="Times New Roman" pitchFamily="18" charset="0"/>
                  </a:rPr>
                  <a:t>(</a:t>
                </a:r>
                <a:r>
                  <a:rPr lang="fr-FR" sz="1400" dirty="0" smtClean="0">
                    <a:cs typeface="Times New Roman" pitchFamily="18" charset="0"/>
                  </a:rPr>
                  <a:t>2022) [7] </a:t>
                </a:r>
                <a:r>
                  <a:rPr lang="fr-FR" sz="1400" dirty="0">
                    <a:cs typeface="Times New Roman" pitchFamily="18" charset="0"/>
                  </a:rPr>
                  <a:t>propose </a:t>
                </a:r>
                <a:r>
                  <a:rPr lang="fr-FR" sz="1400" dirty="0" smtClean="0">
                    <a:cs typeface="Times New Roman" pitchFamily="18" charset="0"/>
                  </a:rPr>
                  <a:t>encore plus petit </a:t>
                </a:r>
                <a:r>
                  <a:rPr lang="fr-FR" sz="1400" dirty="0">
                    <a:cs typeface="Times New Roman" pitchFamily="18" charset="0"/>
                  </a:rPr>
                  <a:t>pour compenser l’erreur </a:t>
                </a:r>
                <a:r>
                  <a:rPr lang="fr-FR" sz="1400" dirty="0" smtClean="0">
                    <a:cs typeface="Times New Roman" pitchFamily="18" charset="0"/>
                  </a:rPr>
                  <a:t>de localisation  </a:t>
                </a:r>
                <a:br>
                  <a:rPr lang="fr-FR" sz="1400" dirty="0" smtClean="0">
                    <a:cs typeface="Times New Roman" pitchFamily="18" charset="0"/>
                  </a:rPr>
                </a:br>
                <a:r>
                  <a:rPr lang="fr-FR" sz="1400" dirty="0" smtClean="0">
                    <a:cs typeface="Times New Roman" pitchFamily="18" charset="0"/>
                    <a:sym typeface="Wingdings" panose="05000000000000000000" pitchFamily="2" charset="2"/>
                  </a:rPr>
                  <a:t> due au passage de l’endommagement aux points de Gauss</a:t>
                </a:r>
                <a:endParaRPr lang="fr-FR" sz="14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2" name="ZoneTexte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31" y="1038299"/>
                <a:ext cx="8545570" cy="747883"/>
              </a:xfrm>
              <a:prstGeom prst="rect">
                <a:avLst/>
              </a:prstGeom>
              <a:blipFill>
                <a:blip r:embed="rId6"/>
                <a:stretch>
                  <a:fillRect b="-81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Ellipse 52"/>
          <p:cNvSpPr/>
          <p:nvPr/>
        </p:nvSpPr>
        <p:spPr>
          <a:xfrm>
            <a:off x="244346" y="1120815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>
            <a:off x="244346" y="1378508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25"/>
          <p:cNvCxnSpPr/>
          <p:nvPr/>
        </p:nvCxnSpPr>
        <p:spPr>
          <a:xfrm>
            <a:off x="461010" y="4126860"/>
            <a:ext cx="199879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11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61742" y="3919178"/>
            <a:ext cx="8921413" cy="2013680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à coins arrondis 52"/>
          <p:cNvSpPr/>
          <p:nvPr/>
        </p:nvSpPr>
        <p:spPr>
          <a:xfrm>
            <a:off x="3173074" y="5540806"/>
            <a:ext cx="5822041" cy="1213196"/>
          </a:xfrm>
          <a:prstGeom prst="roundRect">
            <a:avLst>
              <a:gd name="adj" fmla="val 23440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6443861" y="996801"/>
            <a:ext cx="2474313" cy="4170568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dirty="0" smtClean="0">
                <a:solidFill>
                  <a:schemeClr val="bg2"/>
                </a:solidFill>
              </a:rPr>
              <a:t>A</a:t>
            </a:r>
            <a:endParaRPr lang="fr-FR" sz="1800" dirty="0">
              <a:solidFill>
                <a:schemeClr val="bg2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439" y="1299341"/>
            <a:ext cx="1047750" cy="2105025"/>
          </a:xfrm>
          <a:prstGeom prst="rect">
            <a:avLst/>
          </a:prstGeom>
        </p:spPr>
      </p:pic>
      <p:sp>
        <p:nvSpPr>
          <p:cNvPr id="31" name="Rectangle à coins arrondis 30"/>
          <p:cNvSpPr/>
          <p:nvPr/>
        </p:nvSpPr>
        <p:spPr>
          <a:xfrm>
            <a:off x="103917" y="1108741"/>
            <a:ext cx="6030417" cy="2601411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963666" y="149365"/>
            <a:ext cx="8132207" cy="454854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Raffinement adaptatif de maillage</a:t>
            </a:r>
            <a:endParaRPr lang="fr-FR" sz="1800" b="0" dirty="0"/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-40640" y="1161219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963665" y="517019"/>
            <a:ext cx="4416055" cy="30340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1000" dirty="0" smtClean="0">
                <a:sym typeface="Wingdings" panose="05000000000000000000" pitchFamily="2" charset="2"/>
              </a:rPr>
              <a:t></a:t>
            </a:r>
            <a:r>
              <a:rPr lang="fr-FR" sz="1600" dirty="0" smtClean="0">
                <a:sym typeface="Wingdings" panose="05000000000000000000" pitchFamily="2" charset="2"/>
              </a:rPr>
              <a:t> Outils pour le raffinement adaptatif</a:t>
            </a:r>
            <a:endParaRPr lang="fr-FR" sz="1600" b="0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09489" y="892539"/>
            <a:ext cx="2474313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391873" y="920174"/>
            <a:ext cx="2291930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Opérateur </a:t>
            </a:r>
            <a:r>
              <a:rPr lang="fr-FR" sz="1800" b="1" dirty="0" err="1" smtClean="0">
                <a:solidFill>
                  <a:schemeClr val="bg1"/>
                </a:solidFill>
                <a:cs typeface="Times New Roman" pitchFamily="18" charset="0"/>
              </a:rPr>
              <a:t>RAFF.eso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6261478" y="799999"/>
            <a:ext cx="1943476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6443861" y="827634"/>
            <a:ext cx="2291930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err="1" smtClean="0">
                <a:solidFill>
                  <a:schemeClr val="bg1"/>
                </a:solidFill>
                <a:cs typeface="Times New Roman" pitchFamily="18" charset="0"/>
              </a:rPr>
              <a:t>Hanging</a:t>
            </a:r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fr-FR" sz="1800" b="1" dirty="0" err="1" smtClean="0">
                <a:solidFill>
                  <a:schemeClr val="bg1"/>
                </a:solidFill>
                <a:cs typeface="Times New Roman" pitchFamily="18" charset="0"/>
              </a:rPr>
              <a:t>nodes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0" name="Rectangle à coins arrondis 29"/>
          <p:cNvSpPr/>
          <p:nvPr/>
        </p:nvSpPr>
        <p:spPr>
          <a:xfrm>
            <a:off x="156702" y="3830246"/>
            <a:ext cx="4595257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209489" y="3861674"/>
            <a:ext cx="4489685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Raffinement ciblé dans la zone endommagé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56703" y="1298725"/>
            <a:ext cx="3910800" cy="347773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Subdivision pour atteindre la densité cible</a:t>
            </a:r>
            <a:endParaRPr lang="fr-FR" sz="1600" b="1" i="1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230" y="1653071"/>
            <a:ext cx="2508575" cy="14290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89" y="1630506"/>
            <a:ext cx="2532409" cy="14515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5" name="Rectangle 34"/>
          <p:cNvSpPr/>
          <p:nvPr/>
        </p:nvSpPr>
        <p:spPr>
          <a:xfrm>
            <a:off x="3321959" y="3210726"/>
            <a:ext cx="286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 smtClean="0">
                <a:solidFill>
                  <a:srgbClr val="000000"/>
                </a:solidFill>
                <a:sym typeface="Wingdings" panose="05000000000000000000" pitchFamily="2" charset="2"/>
              </a:rPr>
              <a:t>- Maillage raffiné non-conforme</a:t>
            </a:r>
            <a:endParaRPr lang="fr-FR" sz="1600" i="1" dirty="0" smtClean="0">
              <a:solidFill>
                <a:srgbClr val="000000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74671" y="3129780"/>
            <a:ext cx="286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 smtClean="0">
                <a:solidFill>
                  <a:srgbClr val="000000"/>
                </a:solidFill>
                <a:sym typeface="Wingdings" panose="05000000000000000000" pitchFamily="2" charset="2"/>
              </a:rPr>
              <a:t>- Maillage grossier</a:t>
            </a:r>
            <a:endParaRPr lang="fr-FR" sz="1600" i="1" dirty="0" smtClean="0">
              <a:solidFill>
                <a:srgbClr val="000000"/>
              </a:solidFill>
              <a:latin typeface="+mj-lt"/>
              <a:sym typeface="Wingdings" panose="05000000000000000000" pitchFamily="2" charset="2"/>
            </a:endParaRPr>
          </a:p>
          <a:p>
            <a:r>
              <a:rPr lang="fr-FR" sz="1600" i="1" dirty="0" smtClean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- Densité cible de taille de maille </a:t>
            </a:r>
          </a:p>
        </p:txBody>
      </p:sp>
      <p:cxnSp>
        <p:nvCxnSpPr>
          <p:cNvPr id="42" name="Connecteur droit avec flèche 41"/>
          <p:cNvCxnSpPr/>
          <p:nvPr/>
        </p:nvCxnSpPr>
        <p:spPr>
          <a:xfrm>
            <a:off x="2815576" y="2364290"/>
            <a:ext cx="570135" cy="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/>
          <p:nvPr/>
        </p:nvSpPr>
        <p:spPr>
          <a:xfrm>
            <a:off x="7656654" y="2269750"/>
            <a:ext cx="157321" cy="1561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7655814" y="2792848"/>
            <a:ext cx="157321" cy="1507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7133409" y="2775403"/>
            <a:ext cx="157321" cy="1550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8175429" y="2798617"/>
            <a:ext cx="157321" cy="1457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7653988" y="3305721"/>
            <a:ext cx="157321" cy="1481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6778151" y="2129230"/>
            <a:ext cx="501919" cy="3905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dirty="0"/>
              <a:t>A</a:t>
            </a:r>
          </a:p>
        </p:txBody>
      </p:sp>
      <p:sp>
        <p:nvSpPr>
          <p:cNvPr id="47" name="Ellipse 46"/>
          <p:cNvSpPr/>
          <p:nvPr/>
        </p:nvSpPr>
        <p:spPr>
          <a:xfrm>
            <a:off x="7137878" y="2256179"/>
            <a:ext cx="157321" cy="14985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8175431" y="2279376"/>
            <a:ext cx="157321" cy="14652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8314428" y="2133226"/>
            <a:ext cx="421363" cy="3905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dirty="0" smtClean="0"/>
              <a:t>B</a:t>
            </a:r>
            <a:endParaRPr lang="fr-FR" sz="1800" dirty="0"/>
          </a:p>
        </p:txBody>
      </p:sp>
      <p:sp>
        <p:nvSpPr>
          <p:cNvPr id="50" name="ZoneTexte 49"/>
          <p:cNvSpPr txBox="1"/>
          <p:nvPr/>
        </p:nvSpPr>
        <p:spPr>
          <a:xfrm>
            <a:off x="7547207" y="1930281"/>
            <a:ext cx="501919" cy="3905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dirty="0" smtClean="0">
                <a:solidFill>
                  <a:srgbClr val="FF0000"/>
                </a:solidFill>
              </a:rPr>
              <a:t>C</a:t>
            </a:r>
            <a:endParaRPr lang="fr-FR" sz="1800" dirty="0">
              <a:solidFill>
                <a:srgbClr val="FF00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/>
          <a:srcRect l="4075" t="7875" r="2434" b="13375"/>
          <a:stretch/>
        </p:blipFill>
        <p:spPr>
          <a:xfrm>
            <a:off x="6709908" y="3771090"/>
            <a:ext cx="2007599" cy="5850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1" name="ZoneTexte 50"/>
          <p:cNvSpPr txBox="1"/>
          <p:nvPr/>
        </p:nvSpPr>
        <p:spPr>
          <a:xfrm>
            <a:off x="6548766" y="3449698"/>
            <a:ext cx="2446349" cy="347773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Relation de compatibilité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6623938" y="4482814"/>
            <a:ext cx="2606566" cy="593995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600" i="1" dirty="0">
                <a:solidFill>
                  <a:srgbClr val="000000"/>
                </a:solidFill>
              </a:rPr>
              <a:t>Imposé par multiplicateur </a:t>
            </a:r>
          </a:p>
          <a:p>
            <a:r>
              <a:rPr lang="fr-FR" sz="1600" i="1" dirty="0">
                <a:solidFill>
                  <a:srgbClr val="000000"/>
                </a:solidFill>
              </a:rPr>
              <a:t>de Lagrange </a:t>
            </a:r>
          </a:p>
        </p:txBody>
      </p:sp>
      <p:sp>
        <p:nvSpPr>
          <p:cNvPr id="63" name="Ellipse 62"/>
          <p:cNvSpPr/>
          <p:nvPr/>
        </p:nvSpPr>
        <p:spPr>
          <a:xfrm>
            <a:off x="6512817" y="4584566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422404" y="4273081"/>
                <a:ext cx="514499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600" dirty="0" smtClean="0">
                    <a:cs typeface="Times New Roman" pitchFamily="18" charset="0"/>
                  </a:rPr>
                  <a:t>Capter le gradient de </a:t>
                </a:r>
                <a14:m>
                  <m:oMath xmlns:m="http://schemas.openxmlformats.org/officeDocument/2006/math">
                    <m:r>
                      <a:rPr lang="fr-FR" sz="16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</m:oMath>
                </a14:m>
                <a:r>
                  <a:rPr lang="fr-FR" sz="1600" dirty="0" smtClean="0">
                    <a:cs typeface="Times New Roman" pitchFamily="18" charset="0"/>
                  </a:rPr>
                  <a:t> dans la zone endommagée</a:t>
                </a:r>
                <a:endParaRPr lang="fr-FR" sz="16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04" y="4273081"/>
                <a:ext cx="5144994" cy="338554"/>
              </a:xfrm>
              <a:prstGeom prst="rect">
                <a:avLst/>
              </a:prstGeom>
              <a:blipFill>
                <a:blip r:embed="rId7"/>
                <a:stretch>
                  <a:fillRect l="-592" t="-5357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Ellipse 67"/>
          <p:cNvSpPr/>
          <p:nvPr/>
        </p:nvSpPr>
        <p:spPr>
          <a:xfrm>
            <a:off x="219616" y="4365956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422391" y="4570877"/>
                <a:ext cx="5722034" cy="6935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600" dirty="0" smtClean="0">
                    <a:cs typeface="Times New Roman" pitchFamily="18" charset="0"/>
                  </a:rPr>
                  <a:t>Raffinement 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1600" dirty="0" smtClean="0">
                    <a:cs typeface="Times New Roman" pitchFamily="18" charset="0"/>
                  </a:rPr>
                  <a:t> pour les éléments dont la moyenne des valeurs nodales d’endommagement dépasse 0.1</a:t>
                </a: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391" y="4570877"/>
                <a:ext cx="5722034" cy="693523"/>
              </a:xfrm>
              <a:prstGeom prst="rect">
                <a:avLst/>
              </a:prstGeom>
              <a:blipFill>
                <a:blip r:embed="rId8"/>
                <a:stretch>
                  <a:fillRect l="-532" b="-105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422391" y="5224655"/>
            <a:ext cx="57220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cs typeface="Times New Roman" pitchFamily="18" charset="0"/>
              </a:rPr>
              <a:t>Transition lisse entre zone raffinée et zone originale</a:t>
            </a:r>
          </a:p>
        </p:txBody>
      </p:sp>
      <p:sp>
        <p:nvSpPr>
          <p:cNvPr id="41" name="Ellipse 40"/>
          <p:cNvSpPr/>
          <p:nvPr/>
        </p:nvSpPr>
        <p:spPr>
          <a:xfrm>
            <a:off x="219616" y="5317530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219616" y="4727785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9"/>
          <a:srcRect t="9119" b="20794"/>
          <a:stretch/>
        </p:blipFill>
        <p:spPr>
          <a:xfrm>
            <a:off x="3469382" y="5610757"/>
            <a:ext cx="5127383" cy="1087681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12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2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30"/>
          <p:cNvSpPr/>
          <p:nvPr/>
        </p:nvSpPr>
        <p:spPr>
          <a:xfrm>
            <a:off x="2565177" y="820422"/>
            <a:ext cx="3845513" cy="5717013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963666" y="149365"/>
            <a:ext cx="8132207" cy="454854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Algorithme pour la propagation de fissure de fatigue</a:t>
            </a:r>
            <a:endParaRPr lang="fr-FR" sz="1800" b="0" dirty="0"/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-40640" y="1161219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963665" y="517020"/>
            <a:ext cx="5027232" cy="30340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1000" dirty="0" smtClean="0">
                <a:sym typeface="Wingdings" panose="05000000000000000000" pitchFamily="2" charset="2"/>
              </a:rPr>
              <a:t>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Couplage champ de phase/AMR/saut de cycle</a:t>
            </a:r>
            <a:endParaRPr lang="fr-FR" sz="1600" b="0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6629046" y="944308"/>
            <a:ext cx="2474313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6811430" y="971943"/>
            <a:ext cx="2291930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Algorithme proposé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027" y="979094"/>
            <a:ext cx="3342276" cy="53996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13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22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63666" y="149365"/>
            <a:ext cx="8132207" cy="454854"/>
          </a:xfrm>
        </p:spPr>
        <p:txBody>
          <a:bodyPr/>
          <a:lstStyle/>
          <a:p>
            <a:r>
              <a:rPr lang="fr-FR" sz="2800" dirty="0" smtClean="0">
                <a:latin typeface="+mn-lt"/>
              </a:rPr>
              <a:t>Structure de la présentation</a:t>
            </a:r>
            <a:endParaRPr lang="fr-FR" sz="1800" b="0" dirty="0">
              <a:latin typeface="+mn-lt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756557" y="1707074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137109" y="1578757"/>
            <a:ext cx="19007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cs typeface="Times New Roman" pitchFamily="18" charset="0"/>
              </a:rPr>
              <a:t>Contexte</a:t>
            </a:r>
            <a:endParaRPr lang="fr-FR" sz="2000" b="1" dirty="0" smtClean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56557" y="237302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37109" y="2244709"/>
            <a:ext cx="7102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cs typeface="Times New Roman" pitchFamily="18" charset="0"/>
              </a:rPr>
              <a:t>Champ de phase pour la fissuration en fatigue </a:t>
            </a:r>
            <a:endParaRPr lang="fr-FR" sz="2000" b="1" dirty="0" smtClean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756557" y="304395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37108" y="2915639"/>
            <a:ext cx="7305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bg2"/>
                </a:solidFill>
                <a:cs typeface="Times New Roman" pitchFamily="18" charset="0"/>
              </a:rPr>
              <a:t>Schéma itératif de saut de cycle </a:t>
            </a:r>
            <a:endParaRPr lang="fr-FR" sz="20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756557" y="371488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37108" y="3586569"/>
            <a:ext cx="6360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bg2"/>
                </a:solidFill>
                <a:cs typeface="Times New Roman" pitchFamily="18" charset="0"/>
              </a:rPr>
              <a:t>Raffinement adaptatif de maillage</a:t>
            </a:r>
            <a:endParaRPr lang="fr-FR" sz="20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756557" y="4385816"/>
            <a:ext cx="270873" cy="266588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37109" y="4257499"/>
            <a:ext cx="4196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cs typeface="Times New Roman" pitchFamily="18" charset="0"/>
              </a:rPr>
              <a:t>Applications numériques</a:t>
            </a:r>
            <a:endParaRPr lang="fr-FR" sz="2000" b="1" dirty="0" smtClean="0">
              <a:cs typeface="Times New Roman" pitchFamily="18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756556" y="505674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37108" y="4928429"/>
            <a:ext cx="4196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cs typeface="Times New Roman" pitchFamily="18" charset="0"/>
              </a:rPr>
              <a:t>Perspectives</a:t>
            </a:r>
            <a:endParaRPr lang="fr-FR" sz="2000" b="1" dirty="0" smtClean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14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26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30"/>
          <p:cNvSpPr/>
          <p:nvPr/>
        </p:nvSpPr>
        <p:spPr>
          <a:xfrm>
            <a:off x="59859" y="1108741"/>
            <a:ext cx="3725064" cy="2107985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963666" y="149365"/>
            <a:ext cx="8132207" cy="454854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Application sur un benchmarks de la littérature</a:t>
            </a:r>
            <a:endParaRPr lang="fr-FR" sz="1800" b="0" dirty="0"/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-40640" y="1161219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963665" y="517020"/>
            <a:ext cx="5027232" cy="30340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1000" dirty="0" smtClean="0">
                <a:sym typeface="Wingdings" panose="05000000000000000000" pitchFamily="2" charset="2"/>
              </a:rPr>
              <a:t>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Validation de l’implémentation et du couplage </a:t>
            </a:r>
            <a:endParaRPr lang="fr-FR" sz="1600" b="0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124922" y="825487"/>
            <a:ext cx="3174842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343499" y="847348"/>
            <a:ext cx="2992458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Echantillon SEN en traction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4253664" y="1161219"/>
            <a:ext cx="4706406" cy="4013294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5007461" y="892539"/>
            <a:ext cx="3557804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189844" y="920174"/>
            <a:ext cx="3375421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Evolution du maillage avec AMR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82105" y="3445573"/>
            <a:ext cx="4055556" cy="3097074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173296" y="3262622"/>
            <a:ext cx="3011338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355680" y="3290257"/>
            <a:ext cx="2992458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Validation du benchmark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4291126" y="5430126"/>
            <a:ext cx="4772222" cy="1112521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6367599" y="5255507"/>
            <a:ext cx="2659834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6549983" y="5283142"/>
            <a:ext cx="2992458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Efficacité du couplage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t="7119" r="6239" b="3244"/>
          <a:stretch/>
        </p:blipFill>
        <p:spPr>
          <a:xfrm>
            <a:off x="124922" y="3704028"/>
            <a:ext cx="3792120" cy="276508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6" y="1292753"/>
            <a:ext cx="1738822" cy="1857016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5"/>
          <a:srcRect l="24878" t="4447" r="28339" b="4068"/>
          <a:stretch/>
        </p:blipFill>
        <p:spPr>
          <a:xfrm>
            <a:off x="1943239" y="1357531"/>
            <a:ext cx="1627690" cy="1614311"/>
          </a:xfrm>
          <a:prstGeom prst="rect">
            <a:avLst/>
          </a:prstGeom>
        </p:spPr>
      </p:pic>
      <p:cxnSp>
        <p:nvCxnSpPr>
          <p:cNvPr id="27" name="Connecteur droit 26"/>
          <p:cNvCxnSpPr/>
          <p:nvPr/>
        </p:nvCxnSpPr>
        <p:spPr>
          <a:xfrm flipV="1">
            <a:off x="2000680" y="2160988"/>
            <a:ext cx="756404" cy="3698"/>
          </a:xfrm>
          <a:prstGeom prst="line">
            <a:avLst/>
          </a:prstGeom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56608" y="5716915"/>
            <a:ext cx="444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Temps de calcul divisé par 8-10 avec l’AMR sur ce cas-test</a:t>
            </a:r>
          </a:p>
        </p:txBody>
      </p:sp>
      <p:sp>
        <p:nvSpPr>
          <p:cNvPr id="38" name="Ellipse 37"/>
          <p:cNvSpPr/>
          <p:nvPr/>
        </p:nvSpPr>
        <p:spPr>
          <a:xfrm>
            <a:off x="4411827" y="5788522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4556609" y="6044694"/>
            <a:ext cx="444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Pas de gain avec le saut de cycle sur aussi peu de cycle</a:t>
            </a:r>
          </a:p>
        </p:txBody>
      </p:sp>
      <p:sp>
        <p:nvSpPr>
          <p:cNvPr id="40" name="Ellipse 39"/>
          <p:cNvSpPr/>
          <p:nvPr/>
        </p:nvSpPr>
        <p:spPr>
          <a:xfrm>
            <a:off x="4411828" y="6116301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27" y="1445709"/>
            <a:ext cx="4355370" cy="158199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27" y="3275083"/>
            <a:ext cx="4355370" cy="15961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704207" y="1967696"/>
            <a:ext cx="643932" cy="37039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/>
          <p:cNvCxnSpPr>
            <a:endCxn id="11" idx="1"/>
          </p:cNvCxnSpPr>
          <p:nvPr/>
        </p:nvCxnSpPr>
        <p:spPr>
          <a:xfrm>
            <a:off x="3129154" y="2351076"/>
            <a:ext cx="1124510" cy="8167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15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214120" y="3946515"/>
            <a:ext cx="406400" cy="193885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600" b="1" dirty="0" smtClean="0"/>
              <a:t>[8]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1214120" y="3847692"/>
            <a:ext cx="406400" cy="193885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600" b="1" dirty="0" smtClean="0"/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363958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30"/>
          <p:cNvSpPr/>
          <p:nvPr/>
        </p:nvSpPr>
        <p:spPr>
          <a:xfrm>
            <a:off x="103918" y="1108742"/>
            <a:ext cx="4474724" cy="5413978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963666" y="149365"/>
            <a:ext cx="8132207" cy="454854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Etude de l’efficacité du schéma saut de cycle</a:t>
            </a:r>
            <a:endParaRPr lang="fr-FR" sz="1800" b="0" dirty="0"/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963665" y="517020"/>
            <a:ext cx="5027232" cy="30340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1000" dirty="0" smtClean="0">
                <a:sym typeface="Wingdings" panose="05000000000000000000" pitchFamily="2" charset="2"/>
              </a:rPr>
              <a:t></a:t>
            </a:r>
            <a:r>
              <a:rPr lang="fr-FR" sz="1600" dirty="0" smtClean="0">
                <a:sym typeface="Wingdings" panose="05000000000000000000" pitchFamily="2" charset="2"/>
              </a:rPr>
              <a:t> Géométrie de fissure en milieu semi infini</a:t>
            </a:r>
            <a:endParaRPr lang="fr-FR" sz="1600" b="0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103918" y="874222"/>
            <a:ext cx="3741090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322495" y="896083"/>
            <a:ext cx="3522512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Echantillon fissure en milieu infini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4742145" y="824126"/>
            <a:ext cx="4353727" cy="1403476"/>
          </a:xfrm>
          <a:prstGeom prst="roundRect">
            <a:avLst>
              <a:gd name="adj" fmla="val 18636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6524024" y="569955"/>
            <a:ext cx="2503688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6654221" y="596886"/>
            <a:ext cx="2935408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Efficacité du couplage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8" y="1389236"/>
            <a:ext cx="1925808" cy="241117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24470" t="3803" r="27271" b="1680"/>
          <a:stretch/>
        </p:blipFill>
        <p:spPr>
          <a:xfrm>
            <a:off x="2834097" y="1620608"/>
            <a:ext cx="1522683" cy="15124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2421223" y="1284244"/>
            <a:ext cx="18538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cs typeface="Times New Roman" pitchFamily="18" charset="0"/>
              </a:rPr>
              <a:t>Quart d’</a:t>
            </a:r>
            <a:r>
              <a:rPr lang="fr-FR" sz="1600" dirty="0">
                <a:cs typeface="Times New Roman" pitchFamily="18" charset="0"/>
              </a:rPr>
              <a:t>é</a:t>
            </a:r>
            <a:r>
              <a:rPr lang="fr-FR" sz="1600" dirty="0" smtClean="0">
                <a:cs typeface="Times New Roman" pitchFamily="18" charset="0"/>
              </a:rPr>
              <a:t>prouvette</a:t>
            </a:r>
            <a:endParaRPr lang="fr-FR" sz="1600" dirty="0">
              <a:cs typeface="Times New Roman" pitchFamily="18" charset="0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2218434" y="1377119"/>
            <a:ext cx="156755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 flipH="1">
            <a:off x="2087377" y="1612111"/>
            <a:ext cx="729540" cy="849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4356780" y="3133095"/>
            <a:ext cx="0" cy="80450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013806" y="1070558"/>
            <a:ext cx="444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Facteur d’accélération du temps de calcul obtenu</a:t>
            </a:r>
          </a:p>
        </p:txBody>
      </p:sp>
      <p:sp>
        <p:nvSpPr>
          <p:cNvPr id="36" name="Ellipse 35"/>
          <p:cNvSpPr/>
          <p:nvPr/>
        </p:nvSpPr>
        <p:spPr>
          <a:xfrm>
            <a:off x="4869025" y="1142165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à coins arrondis 38"/>
          <p:cNvSpPr/>
          <p:nvPr/>
        </p:nvSpPr>
        <p:spPr>
          <a:xfrm>
            <a:off x="170816" y="4175689"/>
            <a:ext cx="8214492" cy="2382664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8" y="4302139"/>
            <a:ext cx="7902927" cy="19128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458537" y="6252304"/>
                <a:ext cx="705478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400" dirty="0" smtClean="0">
                    <a:cs typeface="Times New Roman" pitchFamily="18" charset="0"/>
                  </a:rPr>
                  <a:t>Cas avec saut de cycle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400">
                        <a:latin typeface="Cambria Math" panose="02040503050406030204" pitchFamily="18" charset="0"/>
                        <a:cs typeface="Times New Roman" pitchFamily="18" charset="0"/>
                      </a:rPr>
                      <m:t>Δ</m:t>
                    </m:r>
                    <m:r>
                      <a:rPr lang="fr-FR" sz="1400" i="1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fr-FR" sz="1400" dirty="0">
                    <a:cs typeface="Times New Roman" pitchFamily="18" charset="0"/>
                  </a:rPr>
                  <a:t> = 100</a:t>
                </a:r>
                <a:r>
                  <a:rPr lang="fr-FR" sz="1400" dirty="0" smtClean="0">
                    <a:cs typeface="Times New Roman" pitchFamily="18" charset="0"/>
                  </a:rPr>
                  <a:t> et AMR – Champ d’endommagement sur maillages successifs</a:t>
                </a: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37" y="6252304"/>
                <a:ext cx="7054784" cy="307777"/>
              </a:xfrm>
              <a:prstGeom prst="rect">
                <a:avLst/>
              </a:prstGeom>
              <a:blipFill>
                <a:blip r:embed="rId6"/>
                <a:stretch>
                  <a:fillRect l="-259" t="-4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Ellipse 47"/>
          <p:cNvSpPr/>
          <p:nvPr/>
        </p:nvSpPr>
        <p:spPr>
          <a:xfrm>
            <a:off x="313756" y="6323911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16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au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852481"/>
                  </p:ext>
                </p:extLst>
              </p:nvPr>
            </p:nvGraphicFramePr>
            <p:xfrm>
              <a:off x="4855205" y="1341846"/>
              <a:ext cx="4152568" cy="746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87679">
                      <a:extLst>
                        <a:ext uri="{9D8B030D-6E8A-4147-A177-3AD203B41FA5}">
                          <a16:colId xmlns:a16="http://schemas.microsoft.com/office/drawing/2014/main" val="4222935647"/>
                        </a:ext>
                      </a:extLst>
                    </a:gridCol>
                    <a:gridCol w="859536">
                      <a:extLst>
                        <a:ext uri="{9D8B030D-6E8A-4147-A177-3AD203B41FA5}">
                          <a16:colId xmlns:a16="http://schemas.microsoft.com/office/drawing/2014/main" val="3222498237"/>
                        </a:ext>
                      </a:extLst>
                    </a:gridCol>
                    <a:gridCol w="938784">
                      <a:extLst>
                        <a:ext uri="{9D8B030D-6E8A-4147-A177-3AD203B41FA5}">
                          <a16:colId xmlns:a16="http://schemas.microsoft.com/office/drawing/2014/main" val="2076677562"/>
                        </a:ext>
                      </a:extLst>
                    </a:gridCol>
                    <a:gridCol w="1018936">
                      <a:extLst>
                        <a:ext uri="{9D8B030D-6E8A-4147-A177-3AD203B41FA5}">
                          <a16:colId xmlns:a16="http://schemas.microsoft.com/office/drawing/2014/main" val="4022510235"/>
                        </a:ext>
                      </a:extLst>
                    </a:gridCol>
                    <a:gridCol w="847633">
                      <a:extLst>
                        <a:ext uri="{9D8B030D-6E8A-4147-A177-3AD203B41FA5}">
                          <a16:colId xmlns:a16="http://schemas.microsoft.com/office/drawing/2014/main" val="3650446437"/>
                        </a:ext>
                      </a:extLst>
                    </a:gridCol>
                  </a:tblGrid>
                  <a:tr h="377028">
                    <a:tc>
                      <a:txBody>
                        <a:bodyPr/>
                        <a:lstStyle/>
                        <a:p>
                          <a:r>
                            <a:rPr lang="fr-FR" sz="900" dirty="0" smtClean="0"/>
                            <a:t>AMR</a:t>
                          </a:r>
                          <a:endParaRPr lang="fr-FR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900" dirty="0" smtClean="0"/>
                            <a:t>SC</a:t>
                          </a:r>
                          <a:r>
                            <a:rPr lang="fr-FR" sz="90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sz="900" b="1" i="0" baseline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m:rPr>
                                  <m:sty m:val="p"/>
                                </m:rPr>
                                <a:rPr lang="fr-FR" sz="900" b="1" i="1" baseline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fr-FR" sz="900" b="1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sz="900" b="1" i="1" baseline="0" smtClean="0"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</m:oMath>
                          </a14:m>
                          <a:endParaRPr lang="fr-FR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5792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900" dirty="0" smtClean="0"/>
                            <a:t>SC</a:t>
                          </a:r>
                          <a:r>
                            <a:rPr lang="fr-FR" sz="90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sz="900" b="1" i="0" baseline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m:rPr>
                                  <m:sty m:val="p"/>
                                </m:rPr>
                                <a:rPr lang="fr-FR" sz="900" b="1" i="1" baseline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fr-FR" sz="900" b="1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sz="900" b="1" i="1" baseline="0" smtClean="0">
                                  <a:latin typeface="Cambria Math" panose="02040503050406030204" pitchFamily="18" charset="0"/>
                                </a:rPr>
                                <m:t>𝟏𝟎𝟎</m:t>
                              </m:r>
                            </m:oMath>
                          </a14:m>
                          <a:endParaRPr lang="fr-FR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5792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900" dirty="0" smtClean="0"/>
                            <a:t>AMR</a:t>
                          </a:r>
                          <a:r>
                            <a:rPr lang="fr-FR" sz="900" baseline="0" dirty="0" smtClean="0"/>
                            <a:t> et</a:t>
                          </a:r>
                          <a:r>
                            <a:rPr lang="fr-FR" sz="900" dirty="0" smtClean="0"/>
                            <a:t/>
                          </a:r>
                          <a:br>
                            <a:rPr lang="fr-FR" sz="900" dirty="0" smtClean="0"/>
                          </a:br>
                          <a:r>
                            <a:rPr lang="fr-FR" sz="900" dirty="0" smtClean="0"/>
                            <a:t>SC</a:t>
                          </a:r>
                          <a:r>
                            <a:rPr lang="fr-FR" sz="90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sz="900" b="1" i="0" baseline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m:rPr>
                                  <m:sty m:val="p"/>
                                </m:rPr>
                                <a:rPr lang="fr-FR" sz="900" b="1" i="1" baseline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fr-FR" sz="900" b="1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sz="900" b="1" i="1" baseline="0" smtClean="0"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</m:oMath>
                          </a14:m>
                          <a:endParaRPr lang="fr-FR" sz="900" dirty="0"/>
                        </a:p>
                        <a:p>
                          <a:endParaRPr lang="fr-FR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5792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900" dirty="0" smtClean="0"/>
                            <a:t>AMR</a:t>
                          </a:r>
                          <a:r>
                            <a:rPr lang="fr-FR" sz="900" baseline="0" dirty="0" smtClean="0"/>
                            <a:t> et</a:t>
                          </a:r>
                          <a:br>
                            <a:rPr lang="fr-FR" sz="900" baseline="0" dirty="0" smtClean="0"/>
                          </a:br>
                          <a:r>
                            <a:rPr lang="fr-FR" sz="900" dirty="0" smtClean="0"/>
                            <a:t>SC</a:t>
                          </a:r>
                          <a:r>
                            <a:rPr lang="fr-FR" sz="90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sz="900" b="1" i="0" baseline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m:rPr>
                                  <m:sty m:val="p"/>
                                </m:rPr>
                                <a:rPr lang="fr-FR" sz="900" b="1" i="1" baseline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fr-FR" sz="900" b="1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sz="900" b="1" i="1" baseline="0" smtClean="0">
                                  <a:latin typeface="Cambria Math" panose="02040503050406030204" pitchFamily="18" charset="0"/>
                                </a:rPr>
                                <m:t>𝟏𝟎𝟎</m:t>
                              </m:r>
                            </m:oMath>
                          </a14:m>
                          <a:endParaRPr lang="fr-FR" sz="900" dirty="0"/>
                        </a:p>
                        <a:p>
                          <a:endParaRPr lang="fr-FR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3593069"/>
                      </a:ext>
                    </a:extLst>
                  </a:tr>
                  <a:tr h="2115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00" b="1" dirty="0" smtClean="0"/>
                            <a:t>3,9</a:t>
                          </a:r>
                          <a:endParaRPr lang="fr-FR" sz="1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00" b="1" dirty="0" smtClean="0"/>
                            <a:t>4,1</a:t>
                          </a:r>
                          <a:endParaRPr lang="fr-FR" sz="1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00" b="1" dirty="0" smtClean="0"/>
                            <a:t>4,5</a:t>
                          </a:r>
                          <a:endParaRPr lang="fr-FR" sz="1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00" b="1" dirty="0" smtClean="0"/>
                            <a:t>15</a:t>
                          </a:r>
                          <a:endParaRPr lang="fr-FR" sz="1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00" b="1" dirty="0" smtClean="0"/>
                            <a:t>15,1</a:t>
                          </a:r>
                          <a:endParaRPr lang="fr-FR" sz="10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70826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au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852481"/>
                  </p:ext>
                </p:extLst>
              </p:nvPr>
            </p:nvGraphicFramePr>
            <p:xfrm>
              <a:off x="4855205" y="1341846"/>
              <a:ext cx="4152568" cy="746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87679">
                      <a:extLst>
                        <a:ext uri="{9D8B030D-6E8A-4147-A177-3AD203B41FA5}">
                          <a16:colId xmlns:a16="http://schemas.microsoft.com/office/drawing/2014/main" val="4222935647"/>
                        </a:ext>
                      </a:extLst>
                    </a:gridCol>
                    <a:gridCol w="859536">
                      <a:extLst>
                        <a:ext uri="{9D8B030D-6E8A-4147-A177-3AD203B41FA5}">
                          <a16:colId xmlns:a16="http://schemas.microsoft.com/office/drawing/2014/main" val="3222498237"/>
                        </a:ext>
                      </a:extLst>
                    </a:gridCol>
                    <a:gridCol w="938784">
                      <a:extLst>
                        <a:ext uri="{9D8B030D-6E8A-4147-A177-3AD203B41FA5}">
                          <a16:colId xmlns:a16="http://schemas.microsoft.com/office/drawing/2014/main" val="2076677562"/>
                        </a:ext>
                      </a:extLst>
                    </a:gridCol>
                    <a:gridCol w="1018936">
                      <a:extLst>
                        <a:ext uri="{9D8B030D-6E8A-4147-A177-3AD203B41FA5}">
                          <a16:colId xmlns:a16="http://schemas.microsoft.com/office/drawing/2014/main" val="4022510235"/>
                        </a:ext>
                      </a:extLst>
                    </a:gridCol>
                    <a:gridCol w="847633">
                      <a:extLst>
                        <a:ext uri="{9D8B030D-6E8A-4147-A177-3AD203B41FA5}">
                          <a16:colId xmlns:a16="http://schemas.microsoft.com/office/drawing/2014/main" val="3650446437"/>
                        </a:ext>
                      </a:extLst>
                    </a:gridCol>
                  </a:tblGrid>
                  <a:tr h="502920">
                    <a:tc>
                      <a:txBody>
                        <a:bodyPr/>
                        <a:lstStyle/>
                        <a:p>
                          <a:r>
                            <a:rPr lang="fr-FR" sz="900" dirty="0" smtClean="0"/>
                            <a:t>AMR</a:t>
                          </a:r>
                          <a:endParaRPr lang="fr-FR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57447" t="-1205" r="-329787" b="-554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144156" t="-1205" r="-201948" b="-554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223810" t="-1205" r="-85119" b="-554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391367" t="-1205" r="-2878" b="-554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3593069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00" b="1" dirty="0" smtClean="0"/>
                            <a:t>3,9</a:t>
                          </a:r>
                          <a:endParaRPr lang="fr-FR" sz="1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00" b="1" dirty="0" smtClean="0"/>
                            <a:t>4,1</a:t>
                          </a:r>
                          <a:endParaRPr lang="fr-FR" sz="1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00" b="1" dirty="0" smtClean="0"/>
                            <a:t>4,5</a:t>
                          </a:r>
                          <a:endParaRPr lang="fr-FR" sz="1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00" b="1" dirty="0" smtClean="0"/>
                            <a:t>15</a:t>
                          </a:r>
                          <a:endParaRPr lang="fr-FR" sz="1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00" b="1" dirty="0" smtClean="0"/>
                            <a:t>15,1</a:t>
                          </a:r>
                          <a:endParaRPr lang="fr-FR" sz="10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708260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699" b="3665"/>
          <a:stretch/>
        </p:blipFill>
        <p:spPr>
          <a:xfrm>
            <a:off x="4676302" y="2302555"/>
            <a:ext cx="4467698" cy="18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5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à coins arrondis 25"/>
          <p:cNvSpPr/>
          <p:nvPr/>
        </p:nvSpPr>
        <p:spPr>
          <a:xfrm>
            <a:off x="2966394" y="4112056"/>
            <a:ext cx="6015179" cy="2300860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2762658" y="831481"/>
            <a:ext cx="4243421" cy="2859299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à coins arrondis 30"/>
          <p:cNvSpPr/>
          <p:nvPr/>
        </p:nvSpPr>
        <p:spPr>
          <a:xfrm>
            <a:off x="103918" y="1108743"/>
            <a:ext cx="1754066" cy="2227638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963666" y="149365"/>
            <a:ext cx="8132207" cy="454854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Retrouver un régime de Paris</a:t>
            </a:r>
            <a:endParaRPr lang="fr-FR" sz="1800" b="0" dirty="0"/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963665" y="517020"/>
            <a:ext cx="5027232" cy="30340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1000" dirty="0" smtClean="0">
                <a:sym typeface="Wingdings" panose="05000000000000000000" pitchFamily="2" charset="2"/>
              </a:rPr>
              <a:t>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Régime d’évolution linéaire sur une géométrie donné</a:t>
            </a:r>
            <a:endParaRPr lang="fr-FR" sz="1600" b="0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149839" y="818745"/>
            <a:ext cx="2430435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149841" y="857414"/>
            <a:ext cx="2430433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Fissure en milieu infini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67724" y="3790593"/>
            <a:ext cx="2591656" cy="2678523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140110" y="3532678"/>
            <a:ext cx="2440164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322494" y="3560313"/>
            <a:ext cx="1955886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Régimes de Paris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t="9632" r="7164" b="2159"/>
          <a:stretch/>
        </p:blipFill>
        <p:spPr>
          <a:xfrm>
            <a:off x="3019524" y="4311803"/>
            <a:ext cx="2883366" cy="206147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890" y="4076836"/>
            <a:ext cx="3244109" cy="23741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8" y="1399056"/>
            <a:ext cx="1409773" cy="17650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/>
          <a:srcRect b="10454"/>
          <a:stretch/>
        </p:blipFill>
        <p:spPr>
          <a:xfrm>
            <a:off x="218075" y="4112056"/>
            <a:ext cx="2291656" cy="20556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7" name="Rectangle à coins arrondis 26"/>
          <p:cNvSpPr/>
          <p:nvPr/>
        </p:nvSpPr>
        <p:spPr>
          <a:xfrm>
            <a:off x="4530705" y="3790593"/>
            <a:ext cx="4437745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645005" y="3818229"/>
            <a:ext cx="4568554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Influence des paramètres champ de phase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9863" r="9091" b="3504"/>
          <a:stretch/>
        </p:blipFill>
        <p:spPr>
          <a:xfrm>
            <a:off x="2925112" y="858947"/>
            <a:ext cx="3749692" cy="271272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17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73728" y="6108666"/>
            <a:ext cx="1714736" cy="3169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400" i="1" dirty="0"/>
              <a:t>f</a:t>
            </a:r>
            <a:r>
              <a:rPr lang="fr-FR" sz="1400" i="1" dirty="0" smtClean="0"/>
              <a:t>igure par Gibert </a:t>
            </a:r>
            <a:r>
              <a:rPr lang="fr-FR" sz="1400" dirty="0" smtClean="0"/>
              <a:t>[9]</a:t>
            </a:r>
            <a:endParaRPr lang="fr-FR" sz="1400" i="1" dirty="0" smtClean="0"/>
          </a:p>
        </p:txBody>
      </p:sp>
      <p:sp>
        <p:nvSpPr>
          <p:cNvPr id="30" name="Rectangle 29"/>
          <p:cNvSpPr/>
          <p:nvPr/>
        </p:nvSpPr>
        <p:spPr>
          <a:xfrm>
            <a:off x="268075" y="6110924"/>
            <a:ext cx="215695" cy="314738"/>
          </a:xfrm>
          <a:prstGeom prst="rect">
            <a:avLst/>
          </a:prstGeom>
          <a:solidFill>
            <a:srgbClr val="B1151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18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103918" y="4108587"/>
            <a:ext cx="2717103" cy="2411528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à coins arrondis 30"/>
          <p:cNvSpPr/>
          <p:nvPr/>
        </p:nvSpPr>
        <p:spPr>
          <a:xfrm>
            <a:off x="103918" y="1108742"/>
            <a:ext cx="2717103" cy="2821232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963666" y="149365"/>
            <a:ext cx="8132207" cy="454854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Cas multi-fissure – analyse du cas « En passant »</a:t>
            </a:r>
            <a:endParaRPr lang="fr-FR" sz="1800" b="0" dirty="0"/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-40640" y="1161219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963665" y="519457"/>
            <a:ext cx="5584280" cy="298529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1000" dirty="0" smtClean="0">
                <a:sym typeface="Wingdings" panose="05000000000000000000" pitchFamily="2" charset="2"/>
              </a:rPr>
              <a:t>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Observation quantitative de la topologie de fissure obtenue</a:t>
            </a:r>
            <a:endParaRPr lang="fr-FR" sz="1600" b="0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06551" y="888038"/>
            <a:ext cx="2744745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272715" y="897299"/>
            <a:ext cx="3522512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Géométrie « En passant »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3053929" y="1046128"/>
            <a:ext cx="5964728" cy="5380375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5807346" y="834444"/>
            <a:ext cx="3174842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989730" y="862079"/>
            <a:ext cx="2992458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Evolution du maillage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1" y="1399496"/>
            <a:ext cx="2457283" cy="245728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28240" t="7839" r="28348" b="7416"/>
          <a:stretch/>
        </p:blipFill>
        <p:spPr>
          <a:xfrm>
            <a:off x="352760" y="4229114"/>
            <a:ext cx="2219418" cy="219738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95" y="3853415"/>
            <a:ext cx="5403995" cy="22730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95" y="1388196"/>
            <a:ext cx="5403995" cy="223824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18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4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63666" y="149365"/>
            <a:ext cx="8132207" cy="454854"/>
          </a:xfrm>
        </p:spPr>
        <p:txBody>
          <a:bodyPr/>
          <a:lstStyle/>
          <a:p>
            <a:r>
              <a:rPr lang="fr-FR" sz="2800" dirty="0" smtClean="0">
                <a:latin typeface="+mn-lt"/>
              </a:rPr>
              <a:t>Structure de la présentation</a:t>
            </a:r>
            <a:endParaRPr lang="fr-FR" sz="1800" b="0" dirty="0">
              <a:latin typeface="+mn-lt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756557" y="1707074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137109" y="1578757"/>
            <a:ext cx="19007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cs typeface="Times New Roman" pitchFamily="18" charset="0"/>
              </a:rPr>
              <a:t>Contexte</a:t>
            </a:r>
            <a:endParaRPr lang="fr-FR" sz="2000" b="1" dirty="0" smtClean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56557" y="237302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37109" y="2244709"/>
            <a:ext cx="7102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cs typeface="Times New Roman" pitchFamily="18" charset="0"/>
              </a:rPr>
              <a:t>Champ de phase pour la fissuration en fatigue </a:t>
            </a:r>
            <a:endParaRPr lang="fr-FR" sz="2000" b="1" dirty="0" smtClean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756557" y="304395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37108" y="2915639"/>
            <a:ext cx="7305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bg2"/>
                </a:solidFill>
                <a:cs typeface="Times New Roman" pitchFamily="18" charset="0"/>
              </a:rPr>
              <a:t>Schéma itératif de saut de cycle </a:t>
            </a:r>
            <a:endParaRPr lang="fr-FR" sz="20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756557" y="371488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37108" y="3586569"/>
            <a:ext cx="6360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bg2"/>
                </a:solidFill>
                <a:cs typeface="Times New Roman" pitchFamily="18" charset="0"/>
              </a:rPr>
              <a:t>Raffinement adaptatif de maillage</a:t>
            </a:r>
            <a:endParaRPr lang="fr-FR" sz="20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756557" y="438581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37109" y="4257499"/>
            <a:ext cx="4196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cs typeface="Times New Roman" pitchFamily="18" charset="0"/>
              </a:rPr>
              <a:t>Applications numériques</a:t>
            </a:r>
            <a:endParaRPr lang="fr-FR" sz="2000" b="1" dirty="0" smtClean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756556" y="5056746"/>
            <a:ext cx="270873" cy="266588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37108" y="4928429"/>
            <a:ext cx="4196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cs typeface="Times New Roman" pitchFamily="18" charset="0"/>
              </a:rPr>
              <a:t>Perspectives</a:t>
            </a:r>
            <a:endParaRPr lang="fr-FR" sz="2000" b="1" dirty="0" smtClean="0"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19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03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63666" y="149365"/>
            <a:ext cx="8132207" cy="454854"/>
          </a:xfrm>
        </p:spPr>
        <p:txBody>
          <a:bodyPr/>
          <a:lstStyle/>
          <a:p>
            <a:r>
              <a:rPr lang="fr-FR" sz="2800" dirty="0" smtClean="0">
                <a:latin typeface="+mn-lt"/>
              </a:rPr>
              <a:t>Structure de la présentation</a:t>
            </a:r>
            <a:endParaRPr lang="fr-FR" sz="1800" b="0" dirty="0">
              <a:latin typeface="+mn-lt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756557" y="1707074"/>
            <a:ext cx="270873" cy="266588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137109" y="1578757"/>
            <a:ext cx="1900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cs typeface="Times New Roman" pitchFamily="18" charset="0"/>
              </a:rPr>
              <a:t>Contexte</a:t>
            </a:r>
            <a:endParaRPr lang="fr-FR" sz="2000" b="1" dirty="0" smtClean="0">
              <a:cs typeface="Times New Roman" pitchFamily="18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56557" y="2373026"/>
            <a:ext cx="270873" cy="266588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1137109" y="2244709"/>
            <a:ext cx="7102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cs typeface="Times New Roman" pitchFamily="18" charset="0"/>
              </a:rPr>
              <a:t>Champ de phase pour la fissuration en fatigue </a:t>
            </a:r>
            <a:endParaRPr lang="fr-FR" sz="2000" b="1" dirty="0" smtClean="0">
              <a:cs typeface="Times New Roman" pitchFamily="18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756557" y="3043956"/>
            <a:ext cx="270873" cy="266588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1137108" y="2915639"/>
            <a:ext cx="7305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cs typeface="Times New Roman" pitchFamily="18" charset="0"/>
              </a:rPr>
              <a:t>Schéma itératif de saut de cycle </a:t>
            </a:r>
            <a:endParaRPr lang="fr-FR" sz="2000" b="1" dirty="0">
              <a:cs typeface="Times New Roman" pitchFamily="18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756557" y="3714886"/>
            <a:ext cx="270873" cy="266588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1137108" y="3586569"/>
            <a:ext cx="6360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cs typeface="Times New Roman" pitchFamily="18" charset="0"/>
              </a:rPr>
              <a:t>Raffinement adaptatif de maillage</a:t>
            </a:r>
            <a:endParaRPr lang="fr-FR" sz="2000" b="1" dirty="0">
              <a:cs typeface="Times New Roman" pitchFamily="18" charset="0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756557" y="4385816"/>
            <a:ext cx="270873" cy="266588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1137109" y="4257499"/>
            <a:ext cx="4196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cs typeface="Times New Roman" pitchFamily="18" charset="0"/>
              </a:rPr>
              <a:t>Applications numériques</a:t>
            </a:r>
            <a:endParaRPr lang="fr-FR" sz="2000" b="1" dirty="0" smtClean="0">
              <a:cs typeface="Times New Roman" pitchFamily="18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756556" y="5056746"/>
            <a:ext cx="270873" cy="266588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1137108" y="4928429"/>
            <a:ext cx="4196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cs typeface="Times New Roman" pitchFamily="18" charset="0"/>
              </a:rPr>
              <a:t>Perspectives</a:t>
            </a:r>
            <a:endParaRPr lang="fr-FR" sz="2000" b="1" dirty="0" smtClean="0"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26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30"/>
          <p:cNvSpPr/>
          <p:nvPr/>
        </p:nvSpPr>
        <p:spPr>
          <a:xfrm>
            <a:off x="103917" y="1108742"/>
            <a:ext cx="7066503" cy="1973327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963666" y="149365"/>
            <a:ext cx="8132207" cy="454854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Perspectives/Conclusions</a:t>
            </a:r>
            <a:endParaRPr lang="fr-FR" sz="1800" b="0" dirty="0"/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-40640" y="1161219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963665" y="517021"/>
            <a:ext cx="5584280" cy="30340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1000" dirty="0" smtClean="0">
                <a:sym typeface="Wingdings" panose="05000000000000000000" pitchFamily="2" charset="2"/>
              </a:rPr>
              <a:t>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Travaux réalisés et objectifs de fin de thèse</a:t>
            </a:r>
            <a:endParaRPr lang="fr-FR" sz="1600" b="0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06551" y="888038"/>
            <a:ext cx="2041349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272715" y="897299"/>
            <a:ext cx="2438954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Objectifs atteints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103917" y="3405429"/>
            <a:ext cx="5976844" cy="2631188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206552" y="3172451"/>
            <a:ext cx="1530808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72715" y="3181712"/>
            <a:ext cx="1464645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Perspectives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1332" y="1381921"/>
            <a:ext cx="78477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Procédure de calcul de propagation de fissure en fatigue par une approche champ de phase</a:t>
            </a:r>
          </a:p>
        </p:txBody>
      </p:sp>
      <p:sp>
        <p:nvSpPr>
          <p:cNvPr id="13" name="Ellipse 12"/>
          <p:cNvSpPr/>
          <p:nvPr/>
        </p:nvSpPr>
        <p:spPr>
          <a:xfrm>
            <a:off x="206551" y="1453528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51331" y="1692917"/>
            <a:ext cx="78477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Couplage avec deux outils d’accélération : AMR et schéma de saut de cycle</a:t>
            </a:r>
          </a:p>
          <a:p>
            <a:r>
              <a:rPr lang="fr-FR" sz="1400" dirty="0" smtClean="0">
                <a:cs typeface="Times New Roman" pitchFamily="18" charset="0"/>
                <a:sym typeface="Wingdings" panose="05000000000000000000" pitchFamily="2" charset="2"/>
              </a:rPr>
              <a:t> Optimisation de la discrétisation spatiale et temporelle</a:t>
            </a:r>
            <a:endParaRPr lang="fr-FR" sz="1400" dirty="0" smtClean="0">
              <a:cs typeface="Times New Roman" pitchFamily="18" charset="0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206550" y="1764524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351331" y="2240362"/>
            <a:ext cx="78477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Validation de l’implémentation sur un benchmark de la littérature </a:t>
            </a:r>
          </a:p>
        </p:txBody>
      </p:sp>
      <p:sp>
        <p:nvSpPr>
          <p:cNvPr id="20" name="Ellipse 19"/>
          <p:cNvSpPr/>
          <p:nvPr/>
        </p:nvSpPr>
        <p:spPr>
          <a:xfrm>
            <a:off x="206550" y="2311969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351331" y="2614954"/>
            <a:ext cx="78477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Gains en temps de calcul significatifs</a:t>
            </a:r>
          </a:p>
        </p:txBody>
      </p:sp>
      <p:sp>
        <p:nvSpPr>
          <p:cNvPr id="22" name="Ellipse 21"/>
          <p:cNvSpPr/>
          <p:nvPr/>
        </p:nvSpPr>
        <p:spPr>
          <a:xfrm>
            <a:off x="206550" y="2686561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351330" y="4344989"/>
            <a:ext cx="52569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Recalage des paramètres du modèle avec des paramètres matériaux </a:t>
            </a:r>
          </a:p>
        </p:txBody>
      </p:sp>
      <p:sp>
        <p:nvSpPr>
          <p:cNvPr id="28" name="Ellipse 27"/>
          <p:cNvSpPr/>
          <p:nvPr/>
        </p:nvSpPr>
        <p:spPr>
          <a:xfrm>
            <a:off x="206549" y="4416596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351330" y="4648285"/>
            <a:ext cx="52569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Application du modèle à la prédiction d’une CT troué (mode mixte)</a:t>
            </a:r>
          </a:p>
          <a:p>
            <a:r>
              <a:rPr lang="fr-FR" sz="1400" dirty="0"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fr-FR" sz="1400" dirty="0" smtClean="0">
                <a:cs typeface="Times New Roman" pitchFamily="18" charset="0"/>
                <a:sym typeface="Wingdings" panose="05000000000000000000" pitchFamily="2" charset="2"/>
              </a:rPr>
              <a:t>Comparaison aux essais numérique et expérimentaux de G. Gibert</a:t>
            </a:r>
            <a:endParaRPr lang="fr-FR" sz="1400" dirty="0">
              <a:cs typeface="Times New Roman" pitchFamily="18" charset="0"/>
            </a:endParaRPr>
          </a:p>
          <a:p>
            <a:endParaRPr lang="fr-FR" sz="1400" dirty="0" smtClean="0">
              <a:cs typeface="Times New Roman" pitchFamily="18" charset="0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206549" y="4719892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351330" y="4008193"/>
            <a:ext cx="57294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Meilleures transitions entre les zones aux différents niveaux de raffinement</a:t>
            </a:r>
          </a:p>
        </p:txBody>
      </p:sp>
      <p:sp>
        <p:nvSpPr>
          <p:cNvPr id="34" name="Ellipse 33"/>
          <p:cNvSpPr/>
          <p:nvPr/>
        </p:nvSpPr>
        <p:spPr>
          <a:xfrm>
            <a:off x="206549" y="4079800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351330" y="5129338"/>
            <a:ext cx="5256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Application 3D</a:t>
            </a:r>
            <a:endParaRPr lang="fr-FR" sz="1400" dirty="0">
              <a:cs typeface="Times New Roman" pitchFamily="18" charset="0"/>
            </a:endParaRPr>
          </a:p>
          <a:p>
            <a:endParaRPr lang="fr-FR" sz="1400" dirty="0" smtClean="0">
              <a:cs typeface="Times New Roman" pitchFamily="18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206549" y="5200945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351330" y="5420388"/>
            <a:ext cx="52569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Application multi-fissure type FABIME-2</a:t>
            </a:r>
          </a:p>
        </p:txBody>
      </p:sp>
      <p:sp>
        <p:nvSpPr>
          <p:cNvPr id="38" name="Ellipse 37"/>
          <p:cNvSpPr/>
          <p:nvPr/>
        </p:nvSpPr>
        <p:spPr>
          <a:xfrm>
            <a:off x="206549" y="5491995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Picture 2" descr="https://lh6.googleusercontent.com/LfF3a-toxRN25lqW9TNp_yVUf4aPYb93SCrJGP4AT475ApzgC2C_YfTOUyHjNSDT9xtM9hJGnk-3cbFt2NKEZCPCWWhgpXmqosaciprWPMij8UBwJhIGvx9JSDlnfqxi8eAGlNtJk-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087" y="5144148"/>
            <a:ext cx="1477786" cy="143989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603" y="2517662"/>
            <a:ext cx="2334270" cy="20980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2" name="ZoneTexte 41"/>
          <p:cNvSpPr txBox="1"/>
          <p:nvPr/>
        </p:nvSpPr>
        <p:spPr>
          <a:xfrm>
            <a:off x="7355630" y="4643823"/>
            <a:ext cx="1723078" cy="3169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400" i="1" dirty="0"/>
              <a:t>f</a:t>
            </a:r>
            <a:r>
              <a:rPr lang="fr-FR" sz="1400" i="1" dirty="0" smtClean="0"/>
              <a:t>igure par Gibert [9]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170420" y="4643823"/>
            <a:ext cx="205652" cy="314738"/>
          </a:xfrm>
          <a:prstGeom prst="rect">
            <a:avLst/>
          </a:prstGeom>
          <a:solidFill>
            <a:srgbClr val="B1151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351330" y="3721724"/>
            <a:ext cx="57294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Saut de cycle adaptatif plus élaboré</a:t>
            </a:r>
          </a:p>
        </p:txBody>
      </p:sp>
      <p:sp>
        <p:nvSpPr>
          <p:cNvPr id="46" name="Ellipse 45"/>
          <p:cNvSpPr/>
          <p:nvPr/>
        </p:nvSpPr>
        <p:spPr>
          <a:xfrm>
            <a:off x="206549" y="3793331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20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6661250" y="6520018"/>
            <a:ext cx="2442110" cy="3169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400" i="1" dirty="0"/>
              <a:t>f</a:t>
            </a:r>
            <a:r>
              <a:rPr lang="fr-FR" sz="1400" i="1" dirty="0" smtClean="0"/>
              <a:t>igure par Gourdin et</a:t>
            </a:r>
            <a:r>
              <a:rPr lang="fr-FR" sz="1400" i="1" dirty="0"/>
              <a:t> </a:t>
            </a:r>
            <a:r>
              <a:rPr lang="fr-FR" sz="1400" i="1" dirty="0" smtClean="0"/>
              <a:t>Perez </a:t>
            </a:r>
            <a:r>
              <a:rPr lang="fr-FR" sz="1400" dirty="0" smtClean="0"/>
              <a:t>[1]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455598" y="6522276"/>
            <a:ext cx="205652" cy="314738"/>
          </a:xfrm>
          <a:prstGeom prst="rect">
            <a:avLst/>
          </a:prstGeom>
          <a:solidFill>
            <a:srgbClr val="B1151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54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853469" y="1919419"/>
            <a:ext cx="4765976" cy="1147992"/>
          </a:xfrm>
        </p:spPr>
        <p:txBody>
          <a:bodyPr/>
          <a:lstStyle/>
          <a:p>
            <a:r>
              <a:rPr lang="fr-FR" dirty="0" smtClean="0"/>
              <a:t>Merci pour votre attention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35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30"/>
          <p:cNvSpPr/>
          <p:nvPr/>
        </p:nvSpPr>
        <p:spPr>
          <a:xfrm>
            <a:off x="103918" y="1006548"/>
            <a:ext cx="6444027" cy="2175343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963666" y="149365"/>
            <a:ext cx="8132207" cy="454854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Annexe I : Décomposition de l’énergie élastique</a:t>
            </a:r>
            <a:endParaRPr lang="fr-FR" sz="1800" b="0" dirty="0"/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-40640" y="1161219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963665" y="517021"/>
            <a:ext cx="5584280" cy="30340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1000" dirty="0" smtClean="0">
                <a:sym typeface="Wingdings" panose="05000000000000000000" pitchFamily="2" charset="2"/>
              </a:rPr>
              <a:t>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Décomposition spectrale en passant par la base principale</a:t>
            </a:r>
            <a:endParaRPr lang="fr-FR" sz="1600" b="0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06551" y="888038"/>
            <a:ext cx="2729689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6500"/>
          <a:stretch/>
        </p:blipFill>
        <p:spPr>
          <a:xfrm>
            <a:off x="696237" y="1959522"/>
            <a:ext cx="1538962" cy="7071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269634" y="914966"/>
            <a:ext cx="3522512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Décomposition spectrale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2858" y="1414289"/>
            <a:ext cx="58000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Méthode basée sur les composantes principales du tenseur de déformation</a:t>
            </a:r>
          </a:p>
        </p:txBody>
      </p:sp>
      <p:sp>
        <p:nvSpPr>
          <p:cNvPr id="13" name="Ellipse 12"/>
          <p:cNvSpPr/>
          <p:nvPr/>
        </p:nvSpPr>
        <p:spPr>
          <a:xfrm>
            <a:off x="318078" y="1485896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416" y="1779582"/>
            <a:ext cx="3028418" cy="11236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Rectangle à coins arrondis 15"/>
          <p:cNvSpPr/>
          <p:nvPr/>
        </p:nvSpPr>
        <p:spPr>
          <a:xfrm>
            <a:off x="45941" y="3387256"/>
            <a:ext cx="8923350" cy="3057967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206551" y="3341055"/>
            <a:ext cx="7858457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269634" y="3367984"/>
            <a:ext cx="7984350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Matrice endommagée selon le signe des composantes principales : exemple 2D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4414" y="3870320"/>
            <a:ext cx="60058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Ecriture de la matrice dans la base principale puis rotation en base de référence</a:t>
            </a:r>
          </a:p>
        </p:txBody>
      </p:sp>
      <p:sp>
        <p:nvSpPr>
          <p:cNvPr id="25" name="Ellipse 24"/>
          <p:cNvSpPr/>
          <p:nvPr/>
        </p:nvSpPr>
        <p:spPr>
          <a:xfrm>
            <a:off x="269634" y="3941927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14" y="4178097"/>
            <a:ext cx="2225425" cy="5456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414" y="4842223"/>
            <a:ext cx="8186405" cy="15114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196502" y="4988548"/>
            <a:ext cx="5066387" cy="91614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6262889" y="5754624"/>
            <a:ext cx="2228839" cy="69059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4655609" y="4146524"/>
            <a:ext cx="444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Termes loi de </a:t>
            </a:r>
            <a:r>
              <a:rPr lang="fr-FR" sz="1400" dirty="0" err="1" smtClean="0">
                <a:cs typeface="Times New Roman" pitchFamily="18" charset="0"/>
              </a:rPr>
              <a:t>Hook</a:t>
            </a:r>
            <a:r>
              <a:rPr lang="fr-FR" sz="1400" dirty="0" smtClean="0">
                <a:cs typeface="Times New Roman" pitchFamily="18" charset="0"/>
              </a:rPr>
              <a:t> endommagé dans la base principale</a:t>
            </a:r>
          </a:p>
        </p:txBody>
      </p:sp>
      <p:sp>
        <p:nvSpPr>
          <p:cNvPr id="30" name="Ellipse 29"/>
          <p:cNvSpPr/>
          <p:nvPr/>
        </p:nvSpPr>
        <p:spPr>
          <a:xfrm>
            <a:off x="4510828" y="4218131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4655609" y="4415936"/>
            <a:ext cx="444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Terme de cisaillement retrouvé par Molnar et al. [7]</a:t>
            </a:r>
          </a:p>
        </p:txBody>
      </p:sp>
      <p:sp>
        <p:nvSpPr>
          <p:cNvPr id="34" name="Ellipse 33"/>
          <p:cNvSpPr/>
          <p:nvPr/>
        </p:nvSpPr>
        <p:spPr>
          <a:xfrm>
            <a:off x="4510828" y="4487543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/>
          <p:cNvCxnSpPr>
            <a:stCxn id="14" idx="0"/>
            <a:endCxn id="30" idx="2"/>
          </p:cNvCxnSpPr>
          <p:nvPr/>
        </p:nvCxnSpPr>
        <p:spPr>
          <a:xfrm flipV="1">
            <a:off x="3729696" y="4294533"/>
            <a:ext cx="781132" cy="69401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V="1">
            <a:off x="6547945" y="4692140"/>
            <a:ext cx="961808" cy="106279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22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38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30"/>
          <p:cNvSpPr/>
          <p:nvPr/>
        </p:nvSpPr>
        <p:spPr>
          <a:xfrm>
            <a:off x="97277" y="2446352"/>
            <a:ext cx="4523362" cy="4061452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963666" y="149365"/>
            <a:ext cx="8132207" cy="454854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Annexe II : Projection des champs</a:t>
            </a:r>
            <a:endParaRPr lang="fr-FR" sz="1800" b="0" dirty="0"/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-40640" y="1161219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963665" y="517021"/>
            <a:ext cx="5584280" cy="30340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1000" dirty="0" smtClean="0">
                <a:sym typeface="Wingdings" panose="05000000000000000000" pitchFamily="2" charset="2"/>
              </a:rPr>
              <a:t>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Détails sur la projection des champs dans le schéma AMR</a:t>
            </a:r>
            <a:endParaRPr lang="fr-FR" sz="1600" b="0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196822" y="2105555"/>
            <a:ext cx="5063766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8287" t="1844" r="8707" b="2979"/>
          <a:stretch/>
        </p:blipFill>
        <p:spPr>
          <a:xfrm>
            <a:off x="284835" y="2653402"/>
            <a:ext cx="4077210" cy="346304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8592" y="2136983"/>
            <a:ext cx="5393178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Projection des champs définis aux points de Gauss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96822" y="1061566"/>
            <a:ext cx="5933224" cy="776909"/>
          </a:xfrm>
          <a:prstGeom prst="roundRect">
            <a:avLst>
              <a:gd name="adj" fmla="val 11429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1324904" y="940200"/>
            <a:ext cx="4725374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386674" y="971628"/>
            <a:ext cx="4663604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Projection de l’endommagement aux </a:t>
            </a:r>
            <a:r>
              <a:rPr lang="fr-FR" sz="1800" b="1" dirty="0" err="1" smtClean="0">
                <a:solidFill>
                  <a:schemeClr val="bg1"/>
                </a:solidFill>
                <a:cs typeface="Times New Roman" pitchFamily="18" charset="0"/>
              </a:rPr>
              <a:t>noeuds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13110" y="1440117"/>
                <a:ext cx="580003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400" dirty="0" smtClean="0">
                    <a:cs typeface="Times New Roman" pitchFamily="18" charset="0"/>
                  </a:rPr>
                  <a:t>Evaluation de l’interpolation de </a:t>
                </a:r>
                <a14:m>
                  <m:oMath xmlns:m="http://schemas.openxmlformats.org/officeDocument/2006/math">
                    <m:r>
                      <a:rPr lang="fr-FR" sz="14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</m:oMath>
                </a14:m>
                <a:r>
                  <a:rPr lang="fr-FR" sz="1400" dirty="0" smtClean="0">
                    <a:cs typeface="Times New Roman" pitchFamily="18" charset="0"/>
                  </a:rPr>
                  <a:t> aux nouveaux nœuds du maillage raffiné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10" y="1440117"/>
                <a:ext cx="5800031" cy="307777"/>
              </a:xfrm>
              <a:prstGeom prst="rect">
                <a:avLst/>
              </a:prstGeom>
              <a:blipFill>
                <a:blip r:embed="rId4"/>
                <a:stretch>
                  <a:fillRect l="-315" t="-3922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llipse 15"/>
          <p:cNvSpPr/>
          <p:nvPr/>
        </p:nvSpPr>
        <p:spPr>
          <a:xfrm>
            <a:off x="368330" y="1511724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4838522" y="2581112"/>
            <a:ext cx="4192457" cy="3535337"/>
          </a:xfrm>
          <a:prstGeom prst="roundRect">
            <a:avLst>
              <a:gd name="adj" fmla="val 11429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5583523" y="2332141"/>
            <a:ext cx="3525388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5651770" y="2363568"/>
            <a:ext cx="3648813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Irréversibilité après la projection ?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72059" y="2930339"/>
            <a:ext cx="3923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Pas de comparaison locale possible aux nouveaux points de Gauss</a:t>
            </a:r>
          </a:p>
        </p:txBody>
      </p:sp>
      <p:sp>
        <p:nvSpPr>
          <p:cNvPr id="22" name="Ellipse 21"/>
          <p:cNvSpPr/>
          <p:nvPr/>
        </p:nvSpPr>
        <p:spPr>
          <a:xfrm>
            <a:off x="5027278" y="3001946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172058" y="3636690"/>
            <a:ext cx="39238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Evaluation de l’énergie dissipée dans la fissure</a:t>
            </a:r>
          </a:p>
        </p:txBody>
      </p:sp>
      <p:sp>
        <p:nvSpPr>
          <p:cNvPr id="25" name="Ellipse 24"/>
          <p:cNvSpPr/>
          <p:nvPr/>
        </p:nvSpPr>
        <p:spPr>
          <a:xfrm>
            <a:off x="5027277" y="3708297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5172057" y="5236067"/>
            <a:ext cx="3923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Si la quantité décroit </a:t>
            </a:r>
            <a:r>
              <a:rPr lang="fr-FR" sz="1400" dirty="0" smtClean="0">
                <a:cs typeface="Times New Roman" pitchFamily="18" charset="0"/>
                <a:sym typeface="Wingdings" panose="05000000000000000000" pitchFamily="2" charset="2"/>
              </a:rPr>
              <a:t> On ne peut pas corriger localement</a:t>
            </a:r>
            <a:endParaRPr lang="fr-FR" sz="1400" dirty="0" smtClean="0">
              <a:cs typeface="Times New Roman" pitchFamily="18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027276" y="5307674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070" y="4089283"/>
            <a:ext cx="4045360" cy="8008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8" name="ZoneTexte 27"/>
          <p:cNvSpPr txBox="1"/>
          <p:nvPr/>
        </p:nvSpPr>
        <p:spPr>
          <a:xfrm>
            <a:off x="2583626" y="6153628"/>
            <a:ext cx="1742373" cy="3169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400" i="1" dirty="0"/>
              <a:t>f</a:t>
            </a:r>
            <a:r>
              <a:rPr lang="fr-FR" sz="1400" i="1" dirty="0" smtClean="0"/>
              <a:t>igure par Gibert [9]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77974" y="6155886"/>
            <a:ext cx="205652" cy="314738"/>
          </a:xfrm>
          <a:prstGeom prst="rect">
            <a:avLst/>
          </a:prstGeom>
          <a:solidFill>
            <a:srgbClr val="B1151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23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7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à coins arrondis 19"/>
          <p:cNvSpPr/>
          <p:nvPr/>
        </p:nvSpPr>
        <p:spPr>
          <a:xfrm>
            <a:off x="89207" y="894458"/>
            <a:ext cx="7540626" cy="3219246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963666" y="149365"/>
            <a:ext cx="8400253" cy="454854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Annexe III.1 : Analyse de la méthode</a:t>
            </a:r>
            <a:endParaRPr lang="fr-FR" sz="1800" b="0" dirty="0"/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-119298" y="109239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963665" y="517021"/>
            <a:ext cx="5584280" cy="30340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1000" dirty="0" smtClean="0">
                <a:sym typeface="Wingdings" panose="05000000000000000000" pitchFamily="2" charset="2"/>
              </a:rPr>
              <a:t>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Méthode saut de cycle/ méthode couplée</a:t>
            </a:r>
            <a:endParaRPr lang="fr-FR" sz="1600" b="0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117857" y="908116"/>
            <a:ext cx="3741090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36434" y="929977"/>
            <a:ext cx="3522512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Echantillon fissure en milieu infini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7" y="1419696"/>
            <a:ext cx="2095316" cy="262340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l="24470" t="3803" r="27271" b="1680"/>
          <a:stretch/>
        </p:blipFill>
        <p:spPr>
          <a:xfrm>
            <a:off x="3151516" y="1722611"/>
            <a:ext cx="1522683" cy="15124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2738642" y="1386247"/>
            <a:ext cx="18538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cs typeface="Times New Roman" pitchFamily="18" charset="0"/>
              </a:rPr>
              <a:t>Quart d’</a:t>
            </a:r>
            <a:r>
              <a:rPr lang="fr-FR" sz="1600" dirty="0">
                <a:cs typeface="Times New Roman" pitchFamily="18" charset="0"/>
              </a:rPr>
              <a:t>é</a:t>
            </a:r>
            <a:r>
              <a:rPr lang="fr-FR" sz="1600" dirty="0" smtClean="0">
                <a:cs typeface="Times New Roman" pitchFamily="18" charset="0"/>
              </a:rPr>
              <a:t>prouvette</a:t>
            </a:r>
            <a:endParaRPr lang="fr-FR" sz="1600" dirty="0">
              <a:cs typeface="Times New Roman" pitchFamily="18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535853" y="1479122"/>
            <a:ext cx="156755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17"/>
          <p:cNvCxnSpPr/>
          <p:nvPr/>
        </p:nvCxnSpPr>
        <p:spPr>
          <a:xfrm flipH="1">
            <a:off x="2404796" y="1714114"/>
            <a:ext cx="729540" cy="849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4674199" y="3235098"/>
            <a:ext cx="0" cy="80450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24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29171" t="6833" r="26394" b="10595"/>
          <a:stretch/>
        </p:blipFill>
        <p:spPr>
          <a:xfrm>
            <a:off x="5683272" y="1714114"/>
            <a:ext cx="1512487" cy="15124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2" name="Connecteur droit 21"/>
          <p:cNvCxnSpPr/>
          <p:nvPr/>
        </p:nvCxnSpPr>
        <p:spPr>
          <a:xfrm flipH="1">
            <a:off x="4926356" y="1684750"/>
            <a:ext cx="729540" cy="849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7195759" y="3205734"/>
            <a:ext cx="0" cy="80450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450261" y="1354693"/>
            <a:ext cx="18538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cs typeface="Times New Roman" pitchFamily="18" charset="0"/>
              </a:rPr>
              <a:t>Quart pré-raffiné</a:t>
            </a:r>
            <a:endParaRPr lang="fr-FR" sz="1600" dirty="0">
              <a:cs typeface="Times New Roman" pitchFamily="18" charset="0"/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247472" y="1447568"/>
            <a:ext cx="156755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89207" y="4191423"/>
            <a:ext cx="4413967" cy="2399207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69900" y="4129180"/>
            <a:ext cx="5585996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144129" y="4160607"/>
                <a:ext cx="5511767" cy="378551"/>
              </a:xfrm>
              <a:prstGeom prst="rect">
                <a:avLst/>
              </a:prstGeom>
            </p:spPr>
            <p:txBody>
              <a:bodyPr vert="horz" wrap="square" lIns="127723" tIns="50285" rIns="127723" bIns="50285" rtlCol="0" anchor="ctr">
                <a:spAutoFit/>
              </a:bodyPr>
              <a:lstStyle/>
              <a:p>
                <a:r>
                  <a:rPr lang="fr-FR" sz="18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Convergence du résidu saut de cycle en fonction 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Δ</m:t>
                    </m:r>
                    <m:r>
                      <a:rPr lang="fr-FR" sz="1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𝑵</m:t>
                    </m:r>
                  </m:oMath>
                </a14:m>
                <a:endParaRPr lang="fr-FR" sz="18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29" y="4160607"/>
                <a:ext cx="5511767" cy="378551"/>
              </a:xfrm>
              <a:prstGeom prst="rect">
                <a:avLst/>
              </a:prstGeom>
              <a:blipFill>
                <a:blip r:embed="rId6"/>
                <a:stretch>
                  <a:fillRect l="-332" t="-8065" b="-241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2554027" y="4997683"/>
            <a:ext cx="2403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cs typeface="Times New Roman" pitchFamily="18" charset="0"/>
              </a:rPr>
              <a:t>Saut de cycle</a:t>
            </a:r>
          </a:p>
          <a:p>
            <a:r>
              <a:rPr lang="fr-FR" sz="1600" b="1" dirty="0" smtClean="0"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fr-FR" sz="1600" dirty="0" smtClean="0">
                <a:cs typeface="Times New Roman" pitchFamily="18" charset="0"/>
                <a:sym typeface="Wingdings" panose="05000000000000000000" pitchFamily="2" charset="2"/>
              </a:rPr>
              <a:t>Si convergence</a:t>
            </a:r>
          </a:p>
          <a:p>
            <a:r>
              <a:rPr lang="fr-FR" sz="1600" dirty="0" smtClean="0">
                <a:cs typeface="Times New Roman" pitchFamily="18" charset="0"/>
                <a:sym typeface="Wingdings" panose="05000000000000000000" pitchFamily="2" charset="2"/>
              </a:rPr>
              <a:t>Alors bonne précision</a:t>
            </a:r>
            <a:endParaRPr lang="fr-FR" sz="1600" dirty="0">
              <a:cs typeface="Times New Roman" pitchFamily="18" charset="0"/>
            </a:endParaRPr>
          </a:p>
        </p:txBody>
      </p:sp>
      <p:sp>
        <p:nvSpPr>
          <p:cNvPr id="33" name="Rectangle à coins arrondis 32"/>
          <p:cNvSpPr/>
          <p:nvPr/>
        </p:nvSpPr>
        <p:spPr>
          <a:xfrm>
            <a:off x="4674199" y="4535893"/>
            <a:ext cx="4370010" cy="2013743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à coins arrondis 39"/>
          <p:cNvSpPr/>
          <p:nvPr/>
        </p:nvSpPr>
        <p:spPr>
          <a:xfrm>
            <a:off x="4679943" y="4439807"/>
            <a:ext cx="4247747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4754172" y="4471234"/>
                <a:ext cx="4492697" cy="378551"/>
              </a:xfrm>
              <a:prstGeom prst="rect">
                <a:avLst/>
              </a:prstGeom>
            </p:spPr>
            <p:txBody>
              <a:bodyPr vert="horz" wrap="square" lIns="127723" tIns="50285" rIns="127723" bIns="50285" rtlCol="0" anchor="ctr">
                <a:spAutoFit/>
              </a:bodyPr>
              <a:lstStyle/>
              <a:p>
                <a:r>
                  <a:rPr lang="fr-FR" sz="18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Précision très bonne indépendante de </a:t>
                </a:r>
                <a14:m>
                  <m:oMath xmlns:m="http://schemas.openxmlformats.org/officeDocument/2006/math">
                    <m:r>
                      <a:rPr lang="fr-FR" sz="18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𝚫</m:t>
                    </m:r>
                    <m:r>
                      <a:rPr lang="fr-FR" sz="18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𝐍</m:t>
                    </m:r>
                  </m:oMath>
                </a14:m>
                <a:r>
                  <a:rPr lang="fr-FR" sz="18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 </a:t>
                </a:r>
                <a:endParaRPr lang="fr-FR" sz="18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172" y="4471234"/>
                <a:ext cx="4492697" cy="378551"/>
              </a:xfrm>
              <a:prstGeom prst="rect">
                <a:avLst/>
              </a:prstGeom>
              <a:blipFill>
                <a:blip r:embed="rId7"/>
                <a:stretch>
                  <a:fillRect l="-407" t="-6349" b="-238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699" b="3665"/>
          <a:stretch/>
        </p:blipFill>
        <p:spPr>
          <a:xfrm>
            <a:off x="5056488" y="4945055"/>
            <a:ext cx="3642792" cy="14901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37" y="4596434"/>
            <a:ext cx="2359816" cy="190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0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à coins arrondis 49"/>
          <p:cNvSpPr/>
          <p:nvPr/>
        </p:nvSpPr>
        <p:spPr>
          <a:xfrm>
            <a:off x="5622229" y="4284033"/>
            <a:ext cx="2581393" cy="2082576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à coins arrondis 43"/>
          <p:cNvSpPr/>
          <p:nvPr/>
        </p:nvSpPr>
        <p:spPr>
          <a:xfrm>
            <a:off x="142068" y="4454084"/>
            <a:ext cx="4445172" cy="2082576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à coins arrondis 35"/>
          <p:cNvSpPr/>
          <p:nvPr/>
        </p:nvSpPr>
        <p:spPr>
          <a:xfrm>
            <a:off x="3089416" y="894458"/>
            <a:ext cx="5802612" cy="3140970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89207" y="894458"/>
            <a:ext cx="2422499" cy="3219246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963666" y="149365"/>
            <a:ext cx="8400253" cy="454854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Annexe III.2 : Analyse de la méthode</a:t>
            </a:r>
            <a:endParaRPr lang="fr-FR" sz="1800" b="0" dirty="0"/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-119298" y="109239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963665" y="517021"/>
            <a:ext cx="5584280" cy="30340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1000" dirty="0" smtClean="0">
                <a:sym typeface="Wingdings" panose="05000000000000000000" pitchFamily="2" charset="2"/>
              </a:rPr>
              <a:t>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DDL, Nombre de cycle calculés, Temps de calcul</a:t>
            </a:r>
            <a:endParaRPr lang="fr-FR" sz="1600" b="0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117857" y="908116"/>
            <a:ext cx="3741090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36434" y="929977"/>
            <a:ext cx="3522512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Echantillon fissure en milieu infini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7" y="1419696"/>
            <a:ext cx="2095316" cy="2623404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354" y="1386929"/>
            <a:ext cx="2663906" cy="24173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51" y="1402118"/>
            <a:ext cx="2535635" cy="2358655"/>
          </a:xfrm>
          <a:prstGeom prst="rect">
            <a:avLst/>
          </a:prstGeom>
        </p:spPr>
      </p:pic>
      <p:sp>
        <p:nvSpPr>
          <p:cNvPr id="40" name="Rectangle à coins arrondis 39"/>
          <p:cNvSpPr/>
          <p:nvPr/>
        </p:nvSpPr>
        <p:spPr>
          <a:xfrm>
            <a:off x="4739854" y="805850"/>
            <a:ext cx="2385801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4814084" y="837074"/>
            <a:ext cx="2366435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Cycle calculés par pas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42" name="Rectangle à coins arrondis 41"/>
          <p:cNvSpPr/>
          <p:nvPr/>
        </p:nvSpPr>
        <p:spPr>
          <a:xfrm>
            <a:off x="262204" y="4244895"/>
            <a:ext cx="4097590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/>
          <p:cNvSpPr txBox="1"/>
          <p:nvPr/>
        </p:nvSpPr>
        <p:spPr>
          <a:xfrm>
            <a:off x="336434" y="4276120"/>
            <a:ext cx="5008096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Temps de calcul pendant la propagation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/>
          <a:stretch/>
        </p:blipFill>
        <p:spPr>
          <a:xfrm>
            <a:off x="336434" y="4727379"/>
            <a:ext cx="4065535" cy="1736572"/>
          </a:xfrm>
          <a:prstGeom prst="rect">
            <a:avLst/>
          </a:prstGeom>
        </p:spPr>
      </p:pic>
      <p:cxnSp>
        <p:nvCxnSpPr>
          <p:cNvPr id="45" name="Connecteur droit avec flèche 44"/>
          <p:cNvCxnSpPr/>
          <p:nvPr/>
        </p:nvCxnSpPr>
        <p:spPr>
          <a:xfrm>
            <a:off x="4244887" y="6500306"/>
            <a:ext cx="570135" cy="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4959803" y="6346417"/>
                <a:ext cx="393222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400" dirty="0" smtClean="0">
                    <a:cs typeface="Times New Roman" pitchFamily="18" charset="0"/>
                  </a:rPr>
                  <a:t>Recherche d’un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400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Δ</m:t>
                    </m:r>
                    <m:r>
                      <a:rPr lang="fr-FR" sz="14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  <m:r>
                      <a:rPr lang="fr-FR" sz="14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fr-FR" sz="1400" dirty="0" smtClean="0">
                    <a:cs typeface="Times New Roman" pitchFamily="18" charset="0"/>
                  </a:rPr>
                  <a:t>optimisé/adaptatif possible</a:t>
                </a: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803" y="6346417"/>
                <a:ext cx="3932225" cy="307777"/>
              </a:xfrm>
              <a:prstGeom prst="rect">
                <a:avLst/>
              </a:prstGeom>
              <a:blipFill>
                <a:blip r:embed="rId7"/>
                <a:stretch>
                  <a:fillRect l="-465" t="-3922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Ellipse 47"/>
          <p:cNvSpPr/>
          <p:nvPr/>
        </p:nvSpPr>
        <p:spPr>
          <a:xfrm>
            <a:off x="4815022" y="6418024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à coins arrondis 50"/>
          <p:cNvSpPr/>
          <p:nvPr/>
        </p:nvSpPr>
        <p:spPr>
          <a:xfrm>
            <a:off x="6729063" y="4055620"/>
            <a:ext cx="1942498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6803292" y="4086844"/>
            <a:ext cx="2366435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err="1" smtClean="0">
                <a:solidFill>
                  <a:schemeClr val="bg1"/>
                </a:solidFill>
                <a:cs typeface="Times New Roman" pitchFamily="18" charset="0"/>
              </a:rPr>
              <a:t>Nbre</a:t>
            </a:r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 d’éléments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2632" y="4496619"/>
            <a:ext cx="2267753" cy="17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8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30"/>
          <p:cNvSpPr/>
          <p:nvPr/>
        </p:nvSpPr>
        <p:spPr>
          <a:xfrm>
            <a:off x="89622" y="929956"/>
            <a:ext cx="8872648" cy="5465648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963666" y="149365"/>
            <a:ext cx="8132207" cy="454854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Références bibliographiques</a:t>
            </a:r>
            <a:endParaRPr lang="fr-FR" sz="1800" b="0" dirty="0"/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-46054" y="147856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6564" y="1348852"/>
            <a:ext cx="8205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>
                <a:cs typeface="Times New Roman" pitchFamily="18" charset="0"/>
              </a:rPr>
              <a:t>Gourdin et al </a:t>
            </a:r>
            <a:r>
              <a:rPr lang="fr-FR" sz="1200" dirty="0" smtClean="0">
                <a:cs typeface="Times New Roman" pitchFamily="18" charset="0"/>
              </a:rPr>
              <a:t>« </a:t>
            </a:r>
            <a:r>
              <a:rPr lang="fr-FR" sz="1200" i="1" dirty="0" smtClean="0">
                <a:cs typeface="Times New Roman" pitchFamily="18" charset="0"/>
              </a:rPr>
              <a:t>Fatigue crack observation </a:t>
            </a:r>
            <a:r>
              <a:rPr lang="fr-FR" sz="1200" i="1" dirty="0" err="1" smtClean="0">
                <a:cs typeface="Times New Roman" pitchFamily="18" charset="0"/>
              </a:rPr>
              <a:t>under</a:t>
            </a:r>
            <a:r>
              <a:rPr lang="fr-FR" sz="1200" i="1" dirty="0" smtClean="0">
                <a:cs typeface="Times New Roman" pitchFamily="18" charset="0"/>
              </a:rPr>
              <a:t> bi-axial </a:t>
            </a:r>
            <a:r>
              <a:rPr lang="fr-FR" sz="1200" i="1" dirty="0" err="1" smtClean="0">
                <a:cs typeface="Times New Roman" pitchFamily="18" charset="0"/>
              </a:rPr>
              <a:t>mechanical</a:t>
            </a:r>
            <a:r>
              <a:rPr lang="fr-FR" sz="1200" i="1" dirty="0" smtClean="0">
                <a:cs typeface="Times New Roman" pitchFamily="18" charset="0"/>
              </a:rPr>
              <a:t> </a:t>
            </a:r>
            <a:r>
              <a:rPr lang="fr-FR" sz="1200" i="1" dirty="0" err="1" smtClean="0">
                <a:cs typeface="Times New Roman" pitchFamily="18" charset="0"/>
              </a:rPr>
              <a:t>loading</a:t>
            </a:r>
            <a:r>
              <a:rPr lang="fr-FR" sz="1200" i="1" dirty="0" smtClean="0">
                <a:cs typeface="Times New Roman" pitchFamily="18" charset="0"/>
              </a:rPr>
              <a:t> ». </a:t>
            </a:r>
            <a:r>
              <a:rPr lang="fr-FR" sz="1200" dirty="0" smtClean="0">
                <a:cs typeface="Times New Roman" pitchFamily="18" charset="0"/>
              </a:rPr>
              <a:t>SMIRT 26 (2022)</a:t>
            </a:r>
            <a:r>
              <a:rPr lang="fr-FR" sz="1200" b="1" dirty="0" smtClean="0">
                <a:cs typeface="Times New Roman" pitchFamily="18" charset="0"/>
              </a:rPr>
              <a:t> </a:t>
            </a:r>
            <a:endParaRPr lang="fr-FR" sz="1200" dirty="0" smtClean="0"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3957" y="1721009"/>
            <a:ext cx="8313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 smtClean="0"/>
              <a:t>Francfort</a:t>
            </a:r>
            <a:r>
              <a:rPr lang="en-US" sz="1200" b="1" dirty="0" smtClean="0"/>
              <a:t> et </a:t>
            </a:r>
            <a:r>
              <a:rPr lang="en-US" sz="1200" b="1" dirty="0" err="1" smtClean="0"/>
              <a:t>Marigo</a:t>
            </a:r>
            <a:r>
              <a:rPr lang="en-US" sz="1200" b="1" dirty="0" smtClean="0"/>
              <a:t>  </a:t>
            </a:r>
            <a:r>
              <a:rPr lang="en-US" sz="1200" b="1" dirty="0"/>
              <a:t> </a:t>
            </a:r>
            <a:r>
              <a:rPr lang="en-US" sz="1200" dirty="0"/>
              <a:t>« </a:t>
            </a:r>
            <a:r>
              <a:rPr lang="en-US" sz="1200" i="1" dirty="0" smtClean="0"/>
              <a:t>Revisiting </a:t>
            </a:r>
            <a:r>
              <a:rPr lang="en-US" sz="1200" i="1" dirty="0"/>
              <a:t>brittle fracture as an energy minimization problem </a:t>
            </a:r>
            <a:r>
              <a:rPr lang="en-US" sz="1200" dirty="0"/>
              <a:t>».</a:t>
            </a:r>
            <a:r>
              <a:rPr lang="en-US" sz="1200" i="1" dirty="0" smtClean="0"/>
              <a:t>  </a:t>
            </a:r>
            <a:r>
              <a:rPr lang="en-US" sz="1200" dirty="0"/>
              <a:t>J. Mech. Phys. </a:t>
            </a:r>
            <a:r>
              <a:rPr lang="en-US" sz="1200" dirty="0" smtClean="0"/>
              <a:t>Solids (</a:t>
            </a:r>
            <a:r>
              <a:rPr lang="en-US" sz="1200" dirty="0"/>
              <a:t>1998</a:t>
            </a:r>
            <a:r>
              <a:rPr lang="en-US" sz="1200" dirty="0" smtClean="0"/>
              <a:t>)</a:t>
            </a:r>
            <a:endParaRPr lang="fr-FR" sz="1200" dirty="0" smtClean="0"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3959" y="2159561"/>
            <a:ext cx="1021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 smtClean="0"/>
              <a:t>Bourdin</a:t>
            </a:r>
            <a:r>
              <a:rPr lang="en-US" sz="1200" b="1" dirty="0" smtClean="0"/>
              <a:t> et al </a:t>
            </a:r>
            <a:r>
              <a:rPr lang="en-US" sz="1200" dirty="0"/>
              <a:t>« </a:t>
            </a:r>
            <a:r>
              <a:rPr lang="en-US" sz="1200" i="1" dirty="0" smtClean="0"/>
              <a:t>Numerical </a:t>
            </a:r>
            <a:r>
              <a:rPr lang="en-US" sz="1200" i="1" dirty="0"/>
              <a:t>experiments in revisited brittle </a:t>
            </a:r>
            <a:r>
              <a:rPr lang="en-US" sz="1200" i="1" dirty="0" smtClean="0"/>
              <a:t>fracture </a:t>
            </a:r>
            <a:r>
              <a:rPr lang="en-US" sz="1200" dirty="0" smtClean="0"/>
              <a:t>». J</a:t>
            </a:r>
            <a:r>
              <a:rPr lang="en-US" sz="1200" dirty="0"/>
              <a:t>. Mech. Phys. Solids 48 </a:t>
            </a:r>
            <a:r>
              <a:rPr lang="en-US" sz="1200" dirty="0" smtClean="0"/>
              <a:t>(2000)</a:t>
            </a:r>
            <a:endParaRPr lang="fr-FR" sz="1200" dirty="0"/>
          </a:p>
        </p:txBody>
      </p:sp>
      <p:sp>
        <p:nvSpPr>
          <p:cNvPr id="20" name="Rectangle 19"/>
          <p:cNvSpPr/>
          <p:nvPr/>
        </p:nvSpPr>
        <p:spPr>
          <a:xfrm>
            <a:off x="452671" y="2560873"/>
            <a:ext cx="7836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Carrara </a:t>
            </a:r>
            <a:r>
              <a:rPr lang="en-US" sz="1200" b="1" dirty="0"/>
              <a:t>et al. </a:t>
            </a:r>
            <a:r>
              <a:rPr lang="en-US" sz="1200" dirty="0"/>
              <a:t>« </a:t>
            </a:r>
            <a:r>
              <a:rPr lang="en-US" sz="1200" i="1" dirty="0"/>
              <a:t>A framework to model the fatigue </a:t>
            </a:r>
            <a:r>
              <a:rPr lang="en-US" sz="1200" i="1" dirty="0" err="1"/>
              <a:t>behaviour</a:t>
            </a:r>
            <a:r>
              <a:rPr lang="en-US" sz="1200" i="1" dirty="0"/>
              <a:t> of brittle materials on a </a:t>
            </a:r>
            <a:r>
              <a:rPr lang="en-US" sz="1200" i="1" dirty="0" err="1"/>
              <a:t>variational</a:t>
            </a:r>
            <a:r>
              <a:rPr lang="en-US" sz="1200" i="1" dirty="0"/>
              <a:t> </a:t>
            </a:r>
            <a:r>
              <a:rPr lang="en-US" sz="1200" i="1" dirty="0" smtClean="0"/>
              <a:t>phase field </a:t>
            </a:r>
            <a:r>
              <a:rPr lang="en-US" sz="1200" i="1" dirty="0"/>
              <a:t>approach </a:t>
            </a:r>
            <a:r>
              <a:rPr lang="en-US" sz="1200" dirty="0"/>
              <a:t>». </a:t>
            </a:r>
            <a:r>
              <a:rPr lang="en-US" sz="1200" dirty="0" smtClean="0"/>
              <a:t> Comp. Meth. </a:t>
            </a:r>
            <a:r>
              <a:rPr lang="en-US" sz="1200" dirty="0"/>
              <a:t>in Applied Mechanics and Engineering (2019). </a:t>
            </a:r>
            <a:endParaRPr lang="fr-FR" sz="1200" dirty="0"/>
          </a:p>
        </p:txBody>
      </p:sp>
      <p:sp>
        <p:nvSpPr>
          <p:cNvPr id="22" name="Rectangle 21"/>
          <p:cNvSpPr/>
          <p:nvPr/>
        </p:nvSpPr>
        <p:spPr>
          <a:xfrm>
            <a:off x="452671" y="3096542"/>
            <a:ext cx="8577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err="1" smtClean="0"/>
              <a:t>Miehe</a:t>
            </a:r>
            <a:r>
              <a:rPr lang="fr-FR" sz="1200" b="1" dirty="0"/>
              <a:t> </a:t>
            </a:r>
            <a:r>
              <a:rPr lang="fr-FR" sz="1200" b="1" dirty="0" smtClean="0"/>
              <a:t>et al. </a:t>
            </a:r>
            <a:r>
              <a:rPr lang="fr-FR" sz="1200" dirty="0" smtClean="0"/>
              <a:t>«  </a:t>
            </a:r>
            <a:r>
              <a:rPr lang="fr-FR" sz="1200" i="1" dirty="0" err="1" smtClean="0"/>
              <a:t>Thermodynamically</a:t>
            </a:r>
            <a:r>
              <a:rPr lang="fr-FR" sz="1200" i="1" dirty="0" smtClean="0"/>
              <a:t> </a:t>
            </a:r>
            <a:r>
              <a:rPr lang="fr-FR" sz="1200" i="1" dirty="0"/>
              <a:t>consistent phase-</a:t>
            </a:r>
            <a:r>
              <a:rPr lang="fr-FR" sz="1200" i="1" dirty="0" err="1"/>
              <a:t>field</a:t>
            </a:r>
            <a:r>
              <a:rPr lang="fr-FR" sz="1200" i="1" dirty="0"/>
              <a:t> </a:t>
            </a:r>
            <a:r>
              <a:rPr lang="fr-FR" sz="1200" i="1" dirty="0" err="1"/>
              <a:t>models</a:t>
            </a:r>
            <a:r>
              <a:rPr lang="fr-FR" sz="1200" i="1" dirty="0"/>
              <a:t> of fracture: </a:t>
            </a:r>
            <a:r>
              <a:rPr lang="fr-FR" sz="1200" i="1" dirty="0" err="1"/>
              <a:t>Variational</a:t>
            </a:r>
            <a:r>
              <a:rPr lang="fr-FR" sz="1200" i="1" dirty="0"/>
              <a:t> </a:t>
            </a:r>
            <a:r>
              <a:rPr lang="fr-FR" sz="1200" i="1" dirty="0" err="1"/>
              <a:t>principles</a:t>
            </a:r>
            <a:r>
              <a:rPr lang="fr-FR" sz="1200" i="1" dirty="0"/>
              <a:t> and multi-</a:t>
            </a:r>
            <a:r>
              <a:rPr lang="fr-FR" sz="1200" i="1" dirty="0" err="1"/>
              <a:t>field</a:t>
            </a:r>
            <a:r>
              <a:rPr lang="fr-FR" sz="1200" i="1" dirty="0"/>
              <a:t> FE </a:t>
            </a:r>
            <a:r>
              <a:rPr lang="fr-FR" sz="1200" i="1" dirty="0" err="1" smtClean="0"/>
              <a:t>implementations</a:t>
            </a:r>
            <a:r>
              <a:rPr lang="fr-FR" sz="1200" dirty="0" smtClean="0"/>
              <a:t> » </a:t>
            </a:r>
            <a:br>
              <a:rPr lang="fr-FR" sz="1200" dirty="0" smtClean="0"/>
            </a:br>
            <a:r>
              <a:rPr lang="fr-FR" sz="1200" dirty="0" smtClean="0"/>
              <a:t>Internat. </a:t>
            </a:r>
            <a:r>
              <a:rPr lang="fr-FR" sz="1200" dirty="0"/>
              <a:t>J </a:t>
            </a:r>
            <a:r>
              <a:rPr lang="fr-FR" sz="1200" dirty="0" err="1" smtClean="0"/>
              <a:t>Numer</a:t>
            </a:r>
            <a:r>
              <a:rPr lang="fr-FR" sz="1200" dirty="0" smtClean="0"/>
              <a:t>. </a:t>
            </a:r>
            <a:r>
              <a:rPr lang="fr-FR" sz="1200" dirty="0" err="1"/>
              <a:t>Methods</a:t>
            </a:r>
            <a:r>
              <a:rPr lang="fr-FR" sz="1200" dirty="0"/>
              <a:t> </a:t>
            </a:r>
            <a:r>
              <a:rPr lang="fr-FR" sz="1200" dirty="0" err="1" smtClean="0"/>
              <a:t>Engrg</a:t>
            </a:r>
            <a:r>
              <a:rPr lang="fr-FR" sz="1200" dirty="0" smtClean="0"/>
              <a:t>. (2010)</a:t>
            </a:r>
            <a:endParaRPr lang="fr-FR" sz="1200" dirty="0" smtClean="0"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3481" y="3680527"/>
            <a:ext cx="6165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Loew </a:t>
            </a:r>
            <a:r>
              <a:rPr lang="en-US" sz="1200" b="1" dirty="0"/>
              <a:t>et al. </a:t>
            </a:r>
            <a:r>
              <a:rPr lang="en-US" sz="1200" dirty="0"/>
              <a:t>« </a:t>
            </a:r>
            <a:r>
              <a:rPr lang="en-US" sz="1200" i="1" dirty="0"/>
              <a:t>Accelerating fatigue simulations of a phase-field damage model for rubber </a:t>
            </a:r>
            <a:r>
              <a:rPr lang="en-US" sz="1200" dirty="0" smtClean="0"/>
              <a:t>» </a:t>
            </a:r>
          </a:p>
          <a:p>
            <a:r>
              <a:rPr lang="en-US" sz="1200" dirty="0" smtClean="0"/>
              <a:t>Comp. Meth. </a:t>
            </a:r>
            <a:r>
              <a:rPr lang="en-US" sz="1200" dirty="0"/>
              <a:t>in Applied Mechanics and Engineering </a:t>
            </a:r>
            <a:r>
              <a:rPr lang="en-US" sz="1200" dirty="0" smtClean="0"/>
              <a:t> (2020)</a:t>
            </a:r>
            <a:endParaRPr lang="fr-FR" sz="1200" dirty="0" smtClean="0"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6564" y="4319102"/>
            <a:ext cx="8485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Molnar et al. </a:t>
            </a:r>
            <a:r>
              <a:rPr lang="en-US" sz="1200" dirty="0"/>
              <a:t>« </a:t>
            </a:r>
            <a:r>
              <a:rPr lang="en-US" sz="1200" i="1" dirty="0" smtClean="0"/>
              <a:t>Thermodynamically </a:t>
            </a:r>
            <a:r>
              <a:rPr lang="en-US" sz="1200" i="1" dirty="0"/>
              <a:t>consistent linear-gradient damage model in </a:t>
            </a:r>
            <a:r>
              <a:rPr lang="en-US" sz="1200" i="1" dirty="0" err="1" smtClean="0"/>
              <a:t>Abaqus</a:t>
            </a:r>
            <a:r>
              <a:rPr lang="en-US" sz="1200" i="1" dirty="0"/>
              <a:t> </a:t>
            </a:r>
            <a:r>
              <a:rPr lang="en-US" sz="1200" dirty="0"/>
              <a:t>» </a:t>
            </a:r>
            <a:r>
              <a:rPr lang="en-US" sz="1200" dirty="0" smtClean="0"/>
              <a:t>, </a:t>
            </a:r>
            <a:r>
              <a:rPr lang="fr-FR" sz="1200" dirty="0"/>
              <a:t>Engineering Fracture </a:t>
            </a:r>
            <a:r>
              <a:rPr lang="fr-FR" sz="1200" dirty="0" err="1" smtClean="0"/>
              <a:t>Mechanics</a:t>
            </a:r>
            <a:r>
              <a:rPr lang="fr-FR" sz="1200" dirty="0" smtClean="0"/>
              <a:t> (2022) </a:t>
            </a:r>
            <a:endParaRPr lang="fr-FR" sz="1200" dirty="0" smtClean="0"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2603" y="4800653"/>
            <a:ext cx="8314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err="1" smtClean="0">
                <a:cs typeface="Times New Roman" pitchFamily="18" charset="0"/>
              </a:rPr>
              <a:t>Kristensen</a:t>
            </a:r>
            <a:r>
              <a:rPr lang="fr-FR" sz="1200" b="1" dirty="0" smtClean="0">
                <a:cs typeface="Times New Roman" pitchFamily="18" charset="0"/>
              </a:rPr>
              <a:t> et al. </a:t>
            </a:r>
            <a:r>
              <a:rPr lang="fr-FR" sz="1200" dirty="0" smtClean="0">
                <a:cs typeface="Times New Roman" pitchFamily="18" charset="0"/>
              </a:rPr>
              <a:t>« </a:t>
            </a:r>
            <a:r>
              <a:rPr lang="en-US" sz="1200" i="1" dirty="0" smtClean="0"/>
              <a:t>Phase </a:t>
            </a:r>
            <a:r>
              <a:rPr lang="en-US" sz="1200" i="1" dirty="0"/>
              <a:t>field fracture modelling using quasi-Newton methods and a new adaptive step </a:t>
            </a:r>
            <a:r>
              <a:rPr lang="en-US" sz="1200" i="1" dirty="0" smtClean="0"/>
              <a:t>scheme</a:t>
            </a:r>
            <a:r>
              <a:rPr lang="en-US" sz="1200" i="1" dirty="0"/>
              <a:t> </a:t>
            </a:r>
            <a:r>
              <a:rPr lang="en-US" sz="1200" dirty="0"/>
              <a:t>»</a:t>
            </a:r>
            <a:r>
              <a:rPr lang="en-US" sz="1200" dirty="0" smtClean="0"/>
              <a:t> </a:t>
            </a:r>
            <a:br>
              <a:rPr lang="en-US" sz="1200" dirty="0" smtClean="0"/>
            </a:br>
            <a:r>
              <a:rPr lang="en-US" sz="1200" dirty="0" smtClean="0"/>
              <a:t>Theoretical </a:t>
            </a:r>
            <a:r>
              <a:rPr lang="en-US" sz="1200" dirty="0"/>
              <a:t>and Applied Fracture </a:t>
            </a:r>
            <a:r>
              <a:rPr lang="en-US" sz="1200" dirty="0" smtClean="0"/>
              <a:t>Mechanics (2020)</a:t>
            </a:r>
            <a:endParaRPr lang="fr-FR" sz="1200" dirty="0" smtClean="0"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52603" y="5262318"/>
            <a:ext cx="10826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>
                <a:cs typeface="Times New Roman" pitchFamily="18" charset="0"/>
              </a:rPr>
              <a:t>Gibert</a:t>
            </a:r>
            <a:r>
              <a:rPr lang="fr-FR" sz="1200" dirty="0">
                <a:cs typeface="Times New Roman" pitchFamily="18" charset="0"/>
              </a:rPr>
              <a:t> </a:t>
            </a:r>
            <a:r>
              <a:rPr lang="fr-FR" sz="1200" dirty="0" smtClean="0">
                <a:cs typeface="Times New Roman" pitchFamily="18" charset="0"/>
              </a:rPr>
              <a:t> « </a:t>
            </a:r>
            <a:r>
              <a:rPr lang="fr-FR" sz="1200" i="1" dirty="0" smtClean="0"/>
              <a:t>Propagation </a:t>
            </a:r>
            <a:r>
              <a:rPr lang="fr-FR" sz="1200" i="1" dirty="0"/>
              <a:t>de fissures en fatigue par une approche X-FEM avec raffinement automatique de </a:t>
            </a:r>
            <a:r>
              <a:rPr lang="fr-FR" sz="1200" i="1" dirty="0" smtClean="0"/>
              <a:t>maillage</a:t>
            </a:r>
            <a:r>
              <a:rPr lang="fr-FR" sz="1200" dirty="0" smtClean="0"/>
              <a:t> » </a:t>
            </a:r>
            <a:br>
              <a:rPr lang="fr-FR" sz="1200" dirty="0" smtClean="0"/>
            </a:br>
            <a:r>
              <a:rPr lang="fr-FR" sz="1200" dirty="0" smtClean="0">
                <a:cs typeface="Times New Roman" pitchFamily="18" charset="0"/>
              </a:rPr>
              <a:t>Thèse de doctorat, INSA Lyon (2019) </a:t>
            </a:r>
          </a:p>
        </p:txBody>
      </p:sp>
      <p:sp>
        <p:nvSpPr>
          <p:cNvPr id="36" name="Titre 3"/>
          <p:cNvSpPr txBox="1">
            <a:spLocks/>
          </p:cNvSpPr>
          <p:nvPr/>
        </p:nvSpPr>
        <p:spPr>
          <a:xfrm>
            <a:off x="963665" y="517021"/>
            <a:ext cx="5584280" cy="30340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1000" dirty="0" smtClean="0">
                <a:sym typeface="Wingdings" panose="05000000000000000000" pitchFamily="2" charset="2"/>
              </a:rPr>
              <a:t>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Dans l’ordre d’apparition</a:t>
            </a:r>
            <a:endParaRPr lang="fr-FR" sz="1600" b="0" dirty="0"/>
          </a:p>
        </p:txBody>
      </p:sp>
      <p:sp>
        <p:nvSpPr>
          <p:cNvPr id="37" name="Rectangle 36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26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9622" y="1319758"/>
            <a:ext cx="468510" cy="316996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400" b="1" dirty="0" smtClean="0"/>
              <a:t>[1]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89622" y="1692025"/>
            <a:ext cx="468510" cy="316996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400" b="1" dirty="0" smtClean="0"/>
              <a:t>[2]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89622" y="2119564"/>
            <a:ext cx="468510" cy="316996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400" b="1" dirty="0" smtClean="0"/>
              <a:t>[3]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89622" y="2569184"/>
            <a:ext cx="468510" cy="316996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400" b="1" dirty="0" smtClean="0"/>
              <a:t>[4]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89622" y="3104545"/>
            <a:ext cx="468510" cy="316996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400" b="1" dirty="0" smtClean="0"/>
              <a:t>[5]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89622" y="3719335"/>
            <a:ext cx="468510" cy="316996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400" b="1" dirty="0" smtClean="0"/>
              <a:t>[6]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89622" y="4274045"/>
            <a:ext cx="468510" cy="316996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400" b="1" dirty="0" smtClean="0"/>
              <a:t>[7]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89622" y="4805046"/>
            <a:ext cx="468510" cy="316996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400" b="1" dirty="0" smtClean="0"/>
              <a:t>[8]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89622" y="5257287"/>
            <a:ext cx="468510" cy="316996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400" b="1" dirty="0" smtClean="0"/>
              <a:t>[9]</a:t>
            </a:r>
          </a:p>
        </p:txBody>
      </p:sp>
    </p:spTree>
    <p:extLst>
      <p:ext uri="{BB962C8B-B14F-4D97-AF65-F5344CB8AC3E}">
        <p14:creationId xmlns:p14="http://schemas.microsoft.com/office/powerpoint/2010/main" val="2967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853469" y="2181029"/>
            <a:ext cx="4765976" cy="624772"/>
          </a:xfrm>
        </p:spPr>
        <p:txBody>
          <a:bodyPr/>
          <a:lstStyle/>
          <a:p>
            <a:r>
              <a:rPr lang="fr-FR" dirty="0" smtClean="0"/>
              <a:t>Fin de présentation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907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5417498" y="1947371"/>
            <a:ext cx="3475514" cy="3177247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63666" y="149365"/>
            <a:ext cx="8132207" cy="454854"/>
          </a:xfrm>
        </p:spPr>
        <p:txBody>
          <a:bodyPr/>
          <a:lstStyle/>
          <a:p>
            <a:r>
              <a:rPr lang="fr-FR" sz="2800" dirty="0" smtClean="0">
                <a:latin typeface="+mn-lt"/>
              </a:rPr>
              <a:t>Contexte industriel</a:t>
            </a:r>
            <a:endParaRPr lang="fr-FR" sz="1800" b="0" dirty="0"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8430885" y="4517692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3</a:t>
            </a:fld>
            <a:endParaRPr lang="fr-FR" sz="10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0" y="103659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en-US" sz="1800"/>
          </a:p>
        </p:txBody>
      </p:sp>
      <p:sp>
        <p:nvSpPr>
          <p:cNvPr id="8" name="Rectangle à coins arrondis 7"/>
          <p:cNvSpPr/>
          <p:nvPr/>
        </p:nvSpPr>
        <p:spPr>
          <a:xfrm>
            <a:off x="5514627" y="1618180"/>
            <a:ext cx="1574015" cy="57275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697597" y="1715283"/>
            <a:ext cx="2168134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FABIME-2</a:t>
            </a:r>
          </a:p>
        </p:txBody>
      </p:sp>
      <p:pic>
        <p:nvPicPr>
          <p:cNvPr id="15362" name="Picture 2" descr="https://lh6.googleusercontent.com/LfF3a-toxRN25lqW9TNp_yVUf4aPYb93SCrJGP4AT475ApzgC2C_YfTOUyHjNSDT9xtM9hJGnk-3cbFt2NKEZCPCWWhgpXmqosaciprWPMij8UBwJhIGvx9JSDlnfqxi8eAGlNtJk-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005" y="2604976"/>
            <a:ext cx="2438330" cy="237581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5411801" y="2227801"/>
            <a:ext cx="3808551" cy="347773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</a:rPr>
              <a:t>Essai de fatigue avec réseau de fissure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57995" y="1205205"/>
            <a:ext cx="5083730" cy="1507629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147468" y="836307"/>
            <a:ext cx="1064257" cy="57275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330438" y="933410"/>
            <a:ext cx="2168134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LISN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0" y="1376569"/>
            <a:ext cx="5885788" cy="347773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</a:rPr>
              <a:t>Laboratoire d’Intégrité des Structures et de Normalisation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3199" y="1782843"/>
            <a:ext cx="1813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Expérimentations </a:t>
            </a:r>
            <a:endParaRPr lang="fr-FR" sz="1400" dirty="0">
              <a:cs typeface="Times New Roman" pitchFamily="18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270411" y="1875718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473186" y="2156051"/>
            <a:ext cx="2896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Simulations avec Cast3M</a:t>
            </a:r>
          </a:p>
        </p:txBody>
      </p:sp>
      <p:sp>
        <p:nvSpPr>
          <p:cNvPr id="23" name="Ellipse 22"/>
          <p:cNvSpPr/>
          <p:nvPr/>
        </p:nvSpPr>
        <p:spPr>
          <a:xfrm>
            <a:off x="270411" y="2248926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44" y="2049039"/>
            <a:ext cx="895629" cy="9490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5" name="ZoneTexte 24"/>
          <p:cNvSpPr txBox="1"/>
          <p:nvPr/>
        </p:nvSpPr>
        <p:spPr>
          <a:xfrm>
            <a:off x="6067418" y="5039039"/>
            <a:ext cx="2442110" cy="3169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400" i="1" dirty="0"/>
              <a:t>f</a:t>
            </a:r>
            <a:r>
              <a:rPr lang="fr-FR" sz="1400" i="1" dirty="0" smtClean="0"/>
              <a:t>igure par Gourdin et</a:t>
            </a:r>
            <a:r>
              <a:rPr lang="fr-FR" sz="1400" i="1" dirty="0"/>
              <a:t> </a:t>
            </a:r>
            <a:r>
              <a:rPr lang="fr-FR" sz="1400" i="1" dirty="0" smtClean="0"/>
              <a:t>Perez </a:t>
            </a:r>
            <a:r>
              <a:rPr lang="fr-FR" sz="1400" dirty="0" smtClean="0"/>
              <a:t>[1]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61766" y="5041297"/>
            <a:ext cx="205652" cy="314738"/>
          </a:xfrm>
          <a:prstGeom prst="rect">
            <a:avLst/>
          </a:prstGeom>
          <a:solidFill>
            <a:srgbClr val="B1151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à coins arrondis 47"/>
          <p:cNvSpPr/>
          <p:nvPr/>
        </p:nvSpPr>
        <p:spPr>
          <a:xfrm>
            <a:off x="161409" y="3120256"/>
            <a:ext cx="4980316" cy="3374541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à coins arrondis 48"/>
          <p:cNvSpPr/>
          <p:nvPr/>
        </p:nvSpPr>
        <p:spPr>
          <a:xfrm>
            <a:off x="246204" y="3214149"/>
            <a:ext cx="4457988" cy="57275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space réservé du numéro de diapositive 1"/>
          <p:cNvSpPr txBox="1">
            <a:spLocks/>
          </p:cNvSpPr>
          <p:nvPr/>
        </p:nvSpPr>
        <p:spPr>
          <a:xfrm>
            <a:off x="-1040794" y="3073248"/>
            <a:ext cx="627944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1000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3</a:t>
            </a:fld>
            <a:endParaRPr lang="fr-FR" sz="10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342801" y="3815762"/>
            <a:ext cx="3808551" cy="347773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</a:rPr>
              <a:t>Approche habituelle </a:t>
            </a:r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 Discrète</a:t>
            </a:r>
            <a:endParaRPr lang="fr-FR" sz="16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32060" y="4157667"/>
            <a:ext cx="2760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Traitement discret de la fissure </a:t>
            </a:r>
            <a:endParaRPr lang="fr-FR" sz="1400" dirty="0">
              <a:cs typeface="Times New Roman" pitchFamily="18" charset="0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229272" y="4250542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/>
          <p:cNvSpPr/>
          <p:nvPr/>
        </p:nvSpPr>
        <p:spPr>
          <a:xfrm>
            <a:off x="432060" y="4533762"/>
            <a:ext cx="26307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Critère de propagation à ajouter</a:t>
            </a:r>
            <a:endParaRPr lang="fr-FR" sz="1400" dirty="0">
              <a:cs typeface="Times New Roman" pitchFamily="18" charset="0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229272" y="4626637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Connecteur droit avec flèche 70"/>
          <p:cNvCxnSpPr>
            <a:stCxn id="23" idx="5"/>
          </p:cNvCxnSpPr>
          <p:nvPr/>
        </p:nvCxnSpPr>
        <p:spPr>
          <a:xfrm>
            <a:off x="393988" y="2379352"/>
            <a:ext cx="588223" cy="893708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ZoneTexte 71"/>
          <p:cNvSpPr txBox="1"/>
          <p:nvPr/>
        </p:nvSpPr>
        <p:spPr>
          <a:xfrm>
            <a:off x="270411" y="3312261"/>
            <a:ext cx="5981795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Quelle approche pour modéliser la fissure ?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164716" y="4151868"/>
            <a:ext cx="2760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Interaction de fissure ?</a:t>
            </a:r>
            <a:endParaRPr lang="fr-FR" sz="1400" dirty="0">
              <a:cs typeface="Times New Roman" pitchFamily="18" charset="0"/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2961928" y="4244743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ZoneTexte 89"/>
          <p:cNvSpPr txBox="1"/>
          <p:nvPr/>
        </p:nvSpPr>
        <p:spPr>
          <a:xfrm>
            <a:off x="330438" y="4824608"/>
            <a:ext cx="4231730" cy="347773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</a:rPr>
              <a:t>Approche testé </a:t>
            </a:r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 Diffuse, champ de phase</a:t>
            </a:r>
            <a:endParaRPr lang="fr-FR" sz="16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32060" y="5138536"/>
            <a:ext cx="2760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Traitement diffus de la fissure </a:t>
            </a:r>
            <a:endParaRPr lang="fr-FR" sz="1400" dirty="0">
              <a:cs typeface="Times New Roman" pitchFamily="18" charset="0"/>
            </a:endParaRPr>
          </a:p>
        </p:txBody>
      </p:sp>
      <p:sp>
        <p:nvSpPr>
          <p:cNvPr id="92" name="Ellipse 91"/>
          <p:cNvSpPr/>
          <p:nvPr/>
        </p:nvSpPr>
        <p:spPr>
          <a:xfrm>
            <a:off x="229272" y="5231411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Rectangle 92"/>
          <p:cNvSpPr/>
          <p:nvPr/>
        </p:nvSpPr>
        <p:spPr>
          <a:xfrm>
            <a:off x="432060" y="5514631"/>
            <a:ext cx="44835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Pas de critère en plus </a:t>
            </a:r>
            <a:r>
              <a:rPr lang="fr-FR" sz="1400" dirty="0" smtClean="0">
                <a:cs typeface="Times New Roman" pitchFamily="18" charset="0"/>
                <a:sym typeface="Wingdings" panose="05000000000000000000" pitchFamily="2" charset="2"/>
              </a:rPr>
              <a:t> Problème d’optimisation</a:t>
            </a:r>
            <a:endParaRPr lang="fr-FR" sz="1400" dirty="0">
              <a:cs typeface="Times New Roman" pitchFamily="18" charset="0"/>
            </a:endParaRPr>
          </a:p>
        </p:txBody>
      </p:sp>
      <p:sp>
        <p:nvSpPr>
          <p:cNvPr id="94" name="Ellipse 93"/>
          <p:cNvSpPr/>
          <p:nvPr/>
        </p:nvSpPr>
        <p:spPr>
          <a:xfrm>
            <a:off x="229272" y="5607506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94"/>
          <p:cNvSpPr/>
          <p:nvPr/>
        </p:nvSpPr>
        <p:spPr>
          <a:xfrm>
            <a:off x="3164716" y="5132737"/>
            <a:ext cx="2760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Beaucoup de DDL</a:t>
            </a:r>
            <a:endParaRPr lang="fr-FR" sz="1400" dirty="0">
              <a:cs typeface="Times New Roman" pitchFamily="18" charset="0"/>
            </a:endParaRPr>
          </a:p>
        </p:txBody>
      </p:sp>
      <p:sp>
        <p:nvSpPr>
          <p:cNvPr id="96" name="Ellipse 95"/>
          <p:cNvSpPr/>
          <p:nvPr/>
        </p:nvSpPr>
        <p:spPr>
          <a:xfrm>
            <a:off x="2961928" y="5225612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7" name="Connecteur droit avec flèche 96"/>
          <p:cNvCxnSpPr/>
          <p:nvPr/>
        </p:nvCxnSpPr>
        <p:spPr>
          <a:xfrm>
            <a:off x="303427" y="6096966"/>
            <a:ext cx="529877" cy="1599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814472" y="5921526"/>
            <a:ext cx="44835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Couplage AMR et saut de cycle pour utilisation de la méthode sur des cas industriels</a:t>
            </a:r>
            <a:endParaRPr lang="fr-FR" sz="1400" dirty="0">
              <a:cs typeface="Times New Roman" pitchFamily="18" charset="0"/>
            </a:endParaRPr>
          </a:p>
        </p:txBody>
      </p:sp>
      <p:sp>
        <p:nvSpPr>
          <p:cNvPr id="99" name="Espace réservé du numéro de diapositive 1"/>
          <p:cNvSpPr txBox="1">
            <a:spLocks/>
          </p:cNvSpPr>
          <p:nvPr/>
        </p:nvSpPr>
        <p:spPr>
          <a:xfrm>
            <a:off x="8385308" y="6696389"/>
            <a:ext cx="627944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1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63666" y="149365"/>
            <a:ext cx="8132207" cy="454854"/>
          </a:xfrm>
        </p:spPr>
        <p:txBody>
          <a:bodyPr/>
          <a:lstStyle/>
          <a:p>
            <a:r>
              <a:rPr lang="fr-FR" sz="2800" dirty="0" smtClean="0">
                <a:latin typeface="+mn-lt"/>
              </a:rPr>
              <a:t>Structure de la présentation</a:t>
            </a:r>
            <a:endParaRPr lang="fr-FR" sz="1800" b="0" dirty="0">
              <a:latin typeface="+mn-lt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756557" y="1707074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137109" y="1578757"/>
            <a:ext cx="19007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cs typeface="Times New Roman" pitchFamily="18" charset="0"/>
              </a:rPr>
              <a:t>Contexte</a:t>
            </a:r>
            <a:endParaRPr lang="fr-FR" sz="2000" b="1" dirty="0" smtClean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56557" y="2373026"/>
            <a:ext cx="270873" cy="266588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37109" y="2244709"/>
            <a:ext cx="7102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cs typeface="Times New Roman" pitchFamily="18" charset="0"/>
              </a:rPr>
              <a:t>Champ de phase pour la fissuration en fatigue </a:t>
            </a:r>
            <a:endParaRPr lang="fr-FR" sz="2000" b="1" dirty="0" smtClean="0">
              <a:cs typeface="Times New Roman" pitchFamily="18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756557" y="304395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37108" y="2915639"/>
            <a:ext cx="7305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bg2"/>
                </a:solidFill>
                <a:cs typeface="Times New Roman" pitchFamily="18" charset="0"/>
              </a:rPr>
              <a:t>Schéma itératif de saut de cycle </a:t>
            </a:r>
            <a:endParaRPr lang="fr-FR" sz="20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756557" y="371488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37108" y="3586569"/>
            <a:ext cx="6360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bg2"/>
                </a:solidFill>
                <a:cs typeface="Times New Roman" pitchFamily="18" charset="0"/>
              </a:rPr>
              <a:t>Raffinement adaptatif de maillage</a:t>
            </a:r>
            <a:endParaRPr lang="fr-FR" sz="20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756557" y="438581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37109" y="4257499"/>
            <a:ext cx="4196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cs typeface="Times New Roman" pitchFamily="18" charset="0"/>
              </a:rPr>
              <a:t>Applications numériques</a:t>
            </a:r>
            <a:endParaRPr lang="fr-FR" sz="2000" b="1" dirty="0" smtClean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756556" y="505674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37108" y="4928429"/>
            <a:ext cx="4196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cs typeface="Times New Roman" pitchFamily="18" charset="0"/>
              </a:rPr>
              <a:t>Perspectives</a:t>
            </a:r>
            <a:endParaRPr lang="fr-FR" sz="2000" b="1" dirty="0" smtClean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4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1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5</a:t>
            </a:fld>
            <a:endParaRPr lang="fr-FR" sz="10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67" name="Rectangle à coins arrondis 66"/>
          <p:cNvSpPr/>
          <p:nvPr/>
        </p:nvSpPr>
        <p:spPr>
          <a:xfrm>
            <a:off x="4219977" y="4231547"/>
            <a:ext cx="4848241" cy="2363138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à coins arrondis 67"/>
          <p:cNvSpPr/>
          <p:nvPr/>
        </p:nvSpPr>
        <p:spPr>
          <a:xfrm>
            <a:off x="5367712" y="1188076"/>
            <a:ext cx="3587593" cy="2772704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à coins arrondis 68"/>
          <p:cNvSpPr/>
          <p:nvPr/>
        </p:nvSpPr>
        <p:spPr>
          <a:xfrm>
            <a:off x="101600" y="1161219"/>
            <a:ext cx="5083730" cy="2947061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Titre 3"/>
          <p:cNvSpPr txBox="1">
            <a:spLocks/>
          </p:cNvSpPr>
          <p:nvPr/>
        </p:nvSpPr>
        <p:spPr>
          <a:xfrm>
            <a:off x="963666" y="149365"/>
            <a:ext cx="8132207" cy="454854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Modélisation champ de phase</a:t>
            </a:r>
            <a:endParaRPr lang="fr-FR" sz="1800" b="0" dirty="0"/>
          </a:p>
        </p:txBody>
      </p:sp>
      <p:sp>
        <p:nvSpPr>
          <p:cNvPr id="71" name="Espace réservé du numéro de diapositive 1"/>
          <p:cNvSpPr txBox="1">
            <a:spLocks/>
          </p:cNvSpPr>
          <p:nvPr/>
        </p:nvSpPr>
        <p:spPr>
          <a:xfrm>
            <a:off x="8179196" y="4020447"/>
            <a:ext cx="627944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5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" name="Rectangle 41"/>
          <p:cNvSpPr>
            <a:spLocks noChangeArrowheads="1"/>
          </p:cNvSpPr>
          <p:nvPr/>
        </p:nvSpPr>
        <p:spPr bwMode="auto">
          <a:xfrm>
            <a:off x="-40640" y="1161219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73" name="Titre 3"/>
          <p:cNvSpPr txBox="1">
            <a:spLocks/>
          </p:cNvSpPr>
          <p:nvPr/>
        </p:nvSpPr>
        <p:spPr>
          <a:xfrm>
            <a:off x="963665" y="517019"/>
            <a:ext cx="8132207" cy="30340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1000" dirty="0" smtClean="0">
                <a:sym typeface="Wingdings" panose="05000000000000000000" pitchFamily="2" charset="2"/>
              </a:rPr>
              <a:t>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smtClean="0"/>
              <a:t>Traitement numérique de la discontinuité</a:t>
            </a:r>
            <a:endParaRPr lang="fr-FR" sz="1600" b="0" dirty="0"/>
          </a:p>
        </p:txBody>
      </p:sp>
      <p:pic>
        <p:nvPicPr>
          <p:cNvPr id="74" name="Image 7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8"/>
          <a:stretch/>
        </p:blipFill>
        <p:spPr>
          <a:xfrm>
            <a:off x="718627" y="1722465"/>
            <a:ext cx="1750543" cy="1828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5" name="ZoneTexte 74"/>
          <p:cNvSpPr txBox="1"/>
          <p:nvPr/>
        </p:nvSpPr>
        <p:spPr>
          <a:xfrm>
            <a:off x="3261360" y="3661641"/>
            <a:ext cx="1833807" cy="3477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600" i="1" dirty="0"/>
              <a:t>f</a:t>
            </a:r>
            <a:r>
              <a:rPr lang="fr-FR" sz="1600" i="1" dirty="0" smtClean="0"/>
              <a:t>igure par </a:t>
            </a:r>
            <a:r>
              <a:rPr lang="fr-FR" sz="1600" i="1" dirty="0" err="1" smtClean="0"/>
              <a:t>Moelans</a:t>
            </a:r>
            <a:endParaRPr lang="fr-FR" sz="1600" i="1" dirty="0" smtClean="0"/>
          </a:p>
        </p:txBody>
      </p:sp>
      <p:sp>
        <p:nvSpPr>
          <p:cNvPr id="76" name="Rectangle 75"/>
          <p:cNvSpPr/>
          <p:nvPr/>
        </p:nvSpPr>
        <p:spPr>
          <a:xfrm>
            <a:off x="3055708" y="3661641"/>
            <a:ext cx="205652" cy="347773"/>
          </a:xfrm>
          <a:prstGeom prst="rect">
            <a:avLst/>
          </a:prstGeom>
          <a:solidFill>
            <a:srgbClr val="B1151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à coins arrondis 76"/>
          <p:cNvSpPr/>
          <p:nvPr/>
        </p:nvSpPr>
        <p:spPr>
          <a:xfrm>
            <a:off x="249655" y="884262"/>
            <a:ext cx="3012292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432037" y="911898"/>
            <a:ext cx="2918795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Méthode champ de phase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203980" y="1354290"/>
            <a:ext cx="4958080" cy="347773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</a:rPr>
              <a:t>Substituer la discontinuité par un paramètre de phase</a:t>
            </a:r>
          </a:p>
        </p:txBody>
      </p:sp>
      <p:sp>
        <p:nvSpPr>
          <p:cNvPr id="80" name="Rectangle à coins arrondis 79"/>
          <p:cNvSpPr/>
          <p:nvPr/>
        </p:nvSpPr>
        <p:spPr>
          <a:xfrm>
            <a:off x="5492497" y="917623"/>
            <a:ext cx="2933281" cy="433391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ZoneTexte 80"/>
          <p:cNvSpPr txBox="1"/>
          <p:nvPr/>
        </p:nvSpPr>
        <p:spPr>
          <a:xfrm>
            <a:off x="5698149" y="938754"/>
            <a:ext cx="2918795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Appliqué à la fissuration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5470092" y="1381146"/>
            <a:ext cx="3485213" cy="347773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</a:rPr>
              <a:t>Traitement diffus de la fissure discrète</a:t>
            </a:r>
          </a:p>
        </p:txBody>
      </p:sp>
      <p:sp>
        <p:nvSpPr>
          <p:cNvPr id="83" name="Rectangle à coins arrondis 82"/>
          <p:cNvSpPr/>
          <p:nvPr/>
        </p:nvSpPr>
        <p:spPr>
          <a:xfrm>
            <a:off x="135817" y="4234004"/>
            <a:ext cx="4009463" cy="2288718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ZoneTexte 83"/>
          <p:cNvSpPr txBox="1"/>
          <p:nvPr/>
        </p:nvSpPr>
        <p:spPr>
          <a:xfrm>
            <a:off x="101600" y="4219464"/>
            <a:ext cx="4221682" cy="347773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600" b="1" i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Modèle discret (Francfort et Marigot 1998) [2]</a:t>
            </a:r>
          </a:p>
        </p:txBody>
      </p:sp>
      <p:pic>
        <p:nvPicPr>
          <p:cNvPr id="85" name="Imag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92" y="4824701"/>
            <a:ext cx="3649112" cy="7552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/>
              <p:cNvSpPr/>
              <p:nvPr/>
            </p:nvSpPr>
            <p:spPr>
              <a:xfrm>
                <a:off x="203980" y="5889293"/>
                <a:ext cx="405113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400" b="0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-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fr-FR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𝜓</m:t>
                    </m:r>
                  </m:oMath>
                </a14:m>
                <a:r>
                  <a:rPr lang="fr-FR" sz="1400" i="1" dirty="0" smtClean="0">
                    <a:solidFill>
                      <a:srgbClr val="000000"/>
                    </a:solidFill>
                    <a:latin typeface="+mj-lt"/>
                    <a:sym typeface="Wingdings" panose="05000000000000000000" pitchFamily="2" charset="2"/>
                  </a:rPr>
                  <a:t> : densité d’énergie élastique</a:t>
                </a:r>
              </a:p>
              <a:p>
                <a:r>
                  <a:rPr lang="fr-FR" sz="1400" i="1" dirty="0" smtClean="0">
                    <a:solidFill>
                      <a:srgbClr val="000000"/>
                    </a:solidFill>
                    <a:latin typeface="+mj-lt"/>
                    <a:sym typeface="Wingdings" panose="05000000000000000000" pitchFamily="2" charset="2"/>
                  </a:rPr>
                  <a:t>- </a:t>
                </a:r>
                <a:r>
                  <a:rPr lang="fr-FR" sz="1400" i="1" dirty="0" err="1" smtClean="0">
                    <a:solidFill>
                      <a:srgbClr val="000000"/>
                    </a:solidFill>
                    <a:latin typeface="+mj-lt"/>
                    <a:sym typeface="Wingdings" panose="05000000000000000000" pitchFamily="2" charset="2"/>
                  </a:rPr>
                  <a:t>G</a:t>
                </a:r>
                <a:r>
                  <a:rPr lang="fr-FR" sz="1400" i="1" baseline="-25000" dirty="0" err="1" smtClean="0">
                    <a:solidFill>
                      <a:srgbClr val="000000"/>
                    </a:solidFill>
                    <a:latin typeface="+mj-lt"/>
                    <a:sym typeface="Wingdings" panose="05000000000000000000" pitchFamily="2" charset="2"/>
                  </a:rPr>
                  <a:t>c</a:t>
                </a:r>
                <a:r>
                  <a:rPr lang="fr-FR" sz="1400" i="1" dirty="0" smtClean="0">
                    <a:solidFill>
                      <a:srgbClr val="000000"/>
                    </a:solidFill>
                    <a:latin typeface="+mj-lt"/>
                    <a:sym typeface="Wingdings" panose="05000000000000000000" pitchFamily="2" charset="2"/>
                  </a:rPr>
                  <a:t> : Taux de restitution d’</a:t>
                </a:r>
                <a:r>
                  <a:rPr lang="fr-FR" sz="1400" i="1" dirty="0">
                    <a:solidFill>
                      <a:srgbClr val="000000"/>
                    </a:solidFill>
                    <a:latin typeface="+mj-lt"/>
                    <a:sym typeface="Wingdings" panose="05000000000000000000" pitchFamily="2" charset="2"/>
                  </a:rPr>
                  <a:t>é</a:t>
                </a:r>
                <a:r>
                  <a:rPr lang="fr-FR" sz="1400" i="1" dirty="0" smtClean="0">
                    <a:solidFill>
                      <a:srgbClr val="000000"/>
                    </a:solidFill>
                    <a:latin typeface="+mj-lt"/>
                    <a:sym typeface="Wingdings" panose="05000000000000000000" pitchFamily="2" charset="2"/>
                  </a:rPr>
                  <a:t>nergie critique</a:t>
                </a:r>
              </a:p>
            </p:txBody>
          </p:sp>
        </mc:Choice>
        <mc:Fallback xmlns="">
          <p:sp>
            <p:nvSpPr>
              <p:cNvPr id="86" name="Rectangle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80" y="5889293"/>
                <a:ext cx="4051139" cy="523220"/>
              </a:xfrm>
              <a:prstGeom prst="rect">
                <a:avLst/>
              </a:prstGeom>
              <a:blipFill>
                <a:blip r:embed="rId5"/>
                <a:stretch>
                  <a:fillRect l="-451" t="-2326" b="-11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Image 86"/>
          <p:cNvPicPr>
            <a:picLocks noChangeAspect="1"/>
          </p:cNvPicPr>
          <p:nvPr/>
        </p:nvPicPr>
        <p:blipFill rotWithShape="1">
          <a:blip r:embed="rId6"/>
          <a:srcRect t="13151" r="53404" b="7259"/>
          <a:stretch/>
        </p:blipFill>
        <p:spPr>
          <a:xfrm>
            <a:off x="4323282" y="4545358"/>
            <a:ext cx="3123547" cy="7366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8" name="Image 87"/>
          <p:cNvPicPr>
            <a:picLocks noChangeAspect="1"/>
          </p:cNvPicPr>
          <p:nvPr/>
        </p:nvPicPr>
        <p:blipFill rotWithShape="1">
          <a:blip r:embed="rId6"/>
          <a:srcRect l="45990" t="13151" r="1398" b="7259"/>
          <a:stretch/>
        </p:blipFill>
        <p:spPr>
          <a:xfrm>
            <a:off x="5681610" y="5271975"/>
            <a:ext cx="3337048" cy="6970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9" name="ZoneTexte 88"/>
          <p:cNvSpPr txBox="1"/>
          <p:nvPr/>
        </p:nvSpPr>
        <p:spPr>
          <a:xfrm>
            <a:off x="4749504" y="4206940"/>
            <a:ext cx="4205801" cy="347773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600" b="1" i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Modèle </a:t>
            </a:r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régularisé (Bourdin et al. 2000</a:t>
            </a:r>
            <a:r>
              <a:rPr lang="fr-FR" sz="1600" b="1" i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) </a:t>
            </a:r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[3]</a:t>
            </a:r>
            <a:endParaRPr lang="fr-FR" sz="1600" b="1" i="1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681610" y="5215016"/>
            <a:ext cx="1765219" cy="93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/>
              <p:cNvSpPr/>
              <p:nvPr/>
            </p:nvSpPr>
            <p:spPr>
              <a:xfrm>
                <a:off x="4391760" y="5969760"/>
                <a:ext cx="405113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400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-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𝑑</m:t>
                    </m:r>
                  </m:oMath>
                </a14:m>
                <a:r>
                  <a:rPr lang="fr-FR" sz="1400" i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: paramètre champ de </a:t>
                </a:r>
                <a:r>
                  <a:rPr lang="fr-FR" sz="1400" i="1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phase</a:t>
                </a:r>
              </a:p>
              <a:p>
                <a:r>
                  <a:rPr lang="fr-FR" sz="1400" i="1" dirty="0" smtClean="0">
                    <a:solidFill>
                      <a:srgbClr val="000000"/>
                    </a:solidFill>
                    <a:latin typeface="+mj-lt"/>
                    <a:sym typeface="Wingdings" panose="05000000000000000000" pitchFamily="2" charset="2"/>
                  </a:rPr>
                  <a:t>- </a:t>
                </a:r>
                <a:r>
                  <a:rPr lang="fr-FR" sz="1400" i="1" dirty="0" err="1" smtClean="0">
                    <a:solidFill>
                      <a:srgbClr val="000000"/>
                    </a:solidFill>
                    <a:latin typeface="+mj-lt"/>
                    <a:sym typeface="Wingdings" panose="05000000000000000000" pitchFamily="2" charset="2"/>
                  </a:rPr>
                  <a:t>G</a:t>
                </a:r>
                <a:r>
                  <a:rPr lang="fr-FR" sz="1400" i="1" baseline="-25000" dirty="0" err="1" smtClean="0">
                    <a:solidFill>
                      <a:srgbClr val="000000"/>
                    </a:solidFill>
                    <a:latin typeface="+mj-lt"/>
                    <a:sym typeface="Wingdings" panose="05000000000000000000" pitchFamily="2" charset="2"/>
                  </a:rPr>
                  <a:t>c</a:t>
                </a:r>
                <a:r>
                  <a:rPr lang="fr-FR" sz="1400" i="1" dirty="0" smtClean="0">
                    <a:solidFill>
                      <a:srgbClr val="000000"/>
                    </a:solidFill>
                    <a:latin typeface="+mj-lt"/>
                    <a:sym typeface="Wingdings" panose="05000000000000000000" pitchFamily="2" charset="2"/>
                  </a:rPr>
                  <a:t> : Taux de restitution d’</a:t>
                </a:r>
                <a:r>
                  <a:rPr lang="fr-FR" sz="1400" i="1" dirty="0">
                    <a:solidFill>
                      <a:srgbClr val="000000"/>
                    </a:solidFill>
                    <a:latin typeface="+mj-lt"/>
                    <a:sym typeface="Wingdings" panose="05000000000000000000" pitchFamily="2" charset="2"/>
                  </a:rPr>
                  <a:t>é</a:t>
                </a:r>
                <a:r>
                  <a:rPr lang="fr-FR" sz="1400" i="1" dirty="0" smtClean="0">
                    <a:solidFill>
                      <a:srgbClr val="000000"/>
                    </a:solidFill>
                    <a:latin typeface="+mj-lt"/>
                    <a:sym typeface="Wingdings" panose="05000000000000000000" pitchFamily="2" charset="2"/>
                  </a:rPr>
                  <a:t>nergie critique</a:t>
                </a:r>
              </a:p>
            </p:txBody>
          </p:sp>
        </mc:Choice>
        <mc:Fallback xmlns="">
          <p:sp>
            <p:nvSpPr>
              <p:cNvPr id="91" name="Rectangle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760" y="5969760"/>
                <a:ext cx="4051139" cy="523220"/>
              </a:xfrm>
              <a:prstGeom prst="rect">
                <a:avLst/>
              </a:prstGeom>
              <a:blipFill>
                <a:blip r:embed="rId7"/>
                <a:stretch>
                  <a:fillRect l="-451" t="-1163" b="-11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" name="Imag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92" y="1785878"/>
            <a:ext cx="3428966" cy="2007338"/>
          </a:xfrm>
          <a:prstGeom prst="rect">
            <a:avLst/>
          </a:prstGeom>
        </p:spPr>
      </p:pic>
      <p:sp>
        <p:nvSpPr>
          <p:cNvPr id="93" name="Rectangle 92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3552242" y="1094845"/>
            <a:ext cx="1857002" cy="248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r="52446"/>
          <a:stretch/>
        </p:blipFill>
        <p:spPr>
          <a:xfrm>
            <a:off x="2821858" y="1711114"/>
            <a:ext cx="1789471" cy="1828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445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à coins arrondis 36"/>
          <p:cNvSpPr/>
          <p:nvPr/>
        </p:nvSpPr>
        <p:spPr>
          <a:xfrm>
            <a:off x="5600471" y="3921259"/>
            <a:ext cx="3334897" cy="2521270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/>
          <p:cNvSpPr/>
          <p:nvPr/>
        </p:nvSpPr>
        <p:spPr>
          <a:xfrm>
            <a:off x="4434764" y="1379183"/>
            <a:ext cx="4640251" cy="2368918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à coins arrondis 30"/>
          <p:cNvSpPr/>
          <p:nvPr/>
        </p:nvSpPr>
        <p:spPr>
          <a:xfrm>
            <a:off x="319360" y="4416014"/>
            <a:ext cx="5083730" cy="1471382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963666" y="149365"/>
            <a:ext cx="8132207" cy="454854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Approche variationnelle de la rupture</a:t>
            </a:r>
            <a:endParaRPr lang="fr-FR" sz="1800" b="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8189872" y="2242645"/>
            <a:ext cx="627944" cy="128117"/>
          </a:xfrm>
        </p:spPr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6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-31537" y="4443681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963665" y="517019"/>
            <a:ext cx="8132207" cy="30340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1000" dirty="0" smtClean="0">
                <a:sym typeface="Wingdings" panose="05000000000000000000" pitchFamily="2" charset="2"/>
              </a:rPr>
              <a:t></a:t>
            </a:r>
            <a:r>
              <a:rPr lang="fr-FR" sz="1600" dirty="0" smtClean="0">
                <a:sym typeface="Wingdings" panose="05000000000000000000" pitchFamily="2" charset="2"/>
              </a:rPr>
              <a:t> Différentes extensions pour la méthode champ de phase en rupture en fatigue </a:t>
            </a:r>
            <a:endParaRPr lang="fr-FR" sz="1600" b="0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467415" y="4139056"/>
            <a:ext cx="3204745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649797" y="4166691"/>
            <a:ext cx="2930924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  <a:cs typeface="Times New Roman" pitchFamily="18" charset="0"/>
              </a:rPr>
              <a:t>Décomposition de </a:t>
            </a:r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l’énergie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89706" y="4585620"/>
            <a:ext cx="5206980" cy="347773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</a:rPr>
              <a:t>Prise en compte du comportement asymétrique en rupture</a:t>
            </a:r>
          </a:p>
        </p:txBody>
      </p:sp>
      <p:sp>
        <p:nvSpPr>
          <p:cNvPr id="34" name="Rectangle à coins arrondis 33"/>
          <p:cNvSpPr/>
          <p:nvPr/>
        </p:nvSpPr>
        <p:spPr>
          <a:xfrm>
            <a:off x="4358794" y="1022834"/>
            <a:ext cx="2097611" cy="36081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4395395" y="974852"/>
            <a:ext cx="2156185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Etendu à la fatigue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4365754" y="1366327"/>
            <a:ext cx="4939014" cy="347773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</a:rPr>
              <a:t>Approche phénoménologique : </a:t>
            </a:r>
            <a:r>
              <a:rPr lang="fr-FR" sz="1600" b="1" i="1" dirty="0" err="1" smtClean="0">
                <a:solidFill>
                  <a:schemeClr val="accent1">
                    <a:lumMod val="50000"/>
                  </a:schemeClr>
                </a:solidFill>
              </a:rPr>
              <a:t>Carrara</a:t>
            </a:r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</a:rPr>
              <a:t> et al. 2019 </a:t>
            </a:r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[4]</a:t>
            </a:r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9" name="Picture 7" descr="https://lh5.googleusercontent.com/jjumVdt5upv6SwctrWNmxZNtTPKhWRnEEWnUYY9hd7WvFLC0NXinb0ehER2zpOzw7C1PR2ZpOaqhFGsOcSRCRTWRMaEi6Yjty7zJENiPcgB_goQ8eqfDUEC4gY9NM-lSNx8CEfha0Jw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19" y="5049582"/>
            <a:ext cx="2645461" cy="61657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à coins arrondis 27"/>
          <p:cNvSpPr/>
          <p:nvPr/>
        </p:nvSpPr>
        <p:spPr>
          <a:xfrm>
            <a:off x="151662" y="1340822"/>
            <a:ext cx="4061275" cy="2407279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151662" y="983473"/>
            <a:ext cx="3251629" cy="36081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 smtClean="0"/>
              <a:t>Cadre variationnel - fragile</a:t>
            </a:r>
            <a:endParaRPr lang="fr-FR" sz="1800" b="1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06" y="2031327"/>
            <a:ext cx="3785186" cy="15854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332" y="2012648"/>
            <a:ext cx="4144161" cy="16040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" name="Connecteur droit avec flèche 5"/>
          <p:cNvCxnSpPr>
            <a:stCxn id="30" idx="3"/>
            <a:endCxn id="35" idx="1"/>
          </p:cNvCxnSpPr>
          <p:nvPr/>
        </p:nvCxnSpPr>
        <p:spPr>
          <a:xfrm>
            <a:off x="3403291" y="1163880"/>
            <a:ext cx="992104" cy="248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854722" y="1650236"/>
            <a:ext cx="41835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Dégrader le seuil de rupture pour propager en fatigue</a:t>
            </a:r>
          </a:p>
        </p:txBody>
      </p:sp>
      <p:sp>
        <p:nvSpPr>
          <p:cNvPr id="50" name="Ellipse 49"/>
          <p:cNvSpPr/>
          <p:nvPr/>
        </p:nvSpPr>
        <p:spPr>
          <a:xfrm>
            <a:off x="4709942" y="1747431"/>
            <a:ext cx="144780" cy="127215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549801" y="1373673"/>
            <a:ext cx="35408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Modèle pour la rupture fragile élastique</a:t>
            </a:r>
          </a:p>
        </p:txBody>
      </p:sp>
      <p:sp>
        <p:nvSpPr>
          <p:cNvPr id="53" name="Ellipse 52"/>
          <p:cNvSpPr/>
          <p:nvPr/>
        </p:nvSpPr>
        <p:spPr>
          <a:xfrm>
            <a:off x="384164" y="1474072"/>
            <a:ext cx="144780" cy="127215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1656"/>
          <a:stretch/>
        </p:blipFill>
        <p:spPr>
          <a:xfrm>
            <a:off x="5743618" y="3978098"/>
            <a:ext cx="2998223" cy="24193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38" name="Connecteur droit avec flèche 37"/>
          <p:cNvCxnSpPr/>
          <p:nvPr/>
        </p:nvCxnSpPr>
        <p:spPr>
          <a:xfrm flipV="1">
            <a:off x="2046935" y="5365210"/>
            <a:ext cx="507766" cy="12508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16577" t="29349" r="10263" b="24093"/>
          <a:stretch/>
        </p:blipFill>
        <p:spPr>
          <a:xfrm>
            <a:off x="327974" y="1682859"/>
            <a:ext cx="780412" cy="2590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8"/>
          <a:srcRect l="20021" t="13151" r="54440" b="7259"/>
          <a:stretch/>
        </p:blipFill>
        <p:spPr>
          <a:xfrm>
            <a:off x="435342" y="5017397"/>
            <a:ext cx="1507808" cy="6487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0" name="Rectangle 39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space réservé du numéro de diapositive 1"/>
          <p:cNvSpPr txBox="1">
            <a:spLocks/>
          </p:cNvSpPr>
          <p:nvPr/>
        </p:nvSpPr>
        <p:spPr>
          <a:xfrm>
            <a:off x="8385308" y="6696389"/>
            <a:ext cx="627944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1000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6</a:t>
            </a:fld>
            <a:endParaRPr lang="fr-FR" sz="10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70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30"/>
          <p:cNvSpPr/>
          <p:nvPr/>
        </p:nvSpPr>
        <p:spPr>
          <a:xfrm>
            <a:off x="66756" y="851377"/>
            <a:ext cx="3776402" cy="5716148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943093" y="8670"/>
            <a:ext cx="6244538" cy="454854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Algorithme de résolution étagé</a:t>
            </a:r>
            <a:endParaRPr lang="fr-FR" sz="1800" b="0" dirty="0"/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-40640" y="1161219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943092" y="376324"/>
            <a:ext cx="6244538" cy="30340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1000" dirty="0" smtClean="0">
                <a:sym typeface="Wingdings" panose="05000000000000000000" pitchFamily="2" charset="2"/>
              </a:rPr>
              <a:t></a:t>
            </a:r>
            <a:r>
              <a:rPr lang="fr-FR" sz="1600" dirty="0" smtClean="0">
                <a:sym typeface="Wingdings" panose="05000000000000000000" pitchFamily="2" charset="2"/>
              </a:rPr>
              <a:t> Décomposition en deux sous-problèmes</a:t>
            </a:r>
            <a:endParaRPr lang="fr-FR" sz="1600" b="0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66756" y="781547"/>
            <a:ext cx="2092275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249138" y="809182"/>
            <a:ext cx="1909893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Calcul d’un cycle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9" name="Rectangle à coins arrondis 38"/>
          <p:cNvSpPr/>
          <p:nvPr/>
        </p:nvSpPr>
        <p:spPr>
          <a:xfrm>
            <a:off x="4440251" y="1039945"/>
            <a:ext cx="4226229" cy="1424186"/>
          </a:xfrm>
          <a:prstGeom prst="roundRect">
            <a:avLst>
              <a:gd name="adj" fmla="val 17359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à coins arrondis 39"/>
          <p:cNvSpPr/>
          <p:nvPr/>
        </p:nvSpPr>
        <p:spPr>
          <a:xfrm>
            <a:off x="4545826" y="823742"/>
            <a:ext cx="1855792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4728207" y="851377"/>
            <a:ext cx="1909893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Irréversibilité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4440251" y="1226130"/>
            <a:ext cx="4317668" cy="347773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Méthode du champ d’Histoire (</a:t>
            </a:r>
            <a:r>
              <a:rPr lang="fr-FR" sz="1600" b="1" i="1" dirty="0" err="1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Miehe</a:t>
            </a:r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et. al </a:t>
            </a:r>
            <a:r>
              <a:rPr lang="fr-FR" sz="1600" b="1" i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[5</a:t>
            </a:r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]</a:t>
            </a:r>
            <a:r>
              <a:rPr lang="fr-FR" sz="1600" b="1" i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45" name="Rectangle à coins arrondis 44"/>
          <p:cNvSpPr/>
          <p:nvPr/>
        </p:nvSpPr>
        <p:spPr>
          <a:xfrm>
            <a:off x="4397815" y="2721823"/>
            <a:ext cx="4052083" cy="1389279"/>
          </a:xfrm>
          <a:prstGeom prst="roundRect">
            <a:avLst>
              <a:gd name="adj" fmla="val 17359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à coins arrondis 45"/>
          <p:cNvSpPr/>
          <p:nvPr/>
        </p:nvSpPr>
        <p:spPr>
          <a:xfrm>
            <a:off x="4679084" y="2534912"/>
            <a:ext cx="3236115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>
            <a:off x="4731787" y="2568782"/>
            <a:ext cx="3744418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Cumul de l’</a:t>
            </a:r>
            <a:r>
              <a:rPr lang="fr-FR" sz="1800" b="1" dirty="0">
                <a:solidFill>
                  <a:schemeClr val="bg1"/>
                </a:solidFill>
                <a:cs typeface="Times New Roman" pitchFamily="18" charset="0"/>
              </a:rPr>
              <a:t>é</a:t>
            </a:r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nergie mécanique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0" name="Rectangle à coins arrondis 49"/>
          <p:cNvSpPr/>
          <p:nvPr/>
        </p:nvSpPr>
        <p:spPr>
          <a:xfrm>
            <a:off x="3895861" y="4401065"/>
            <a:ext cx="5142566" cy="2166461"/>
          </a:xfrm>
          <a:prstGeom prst="roundRect">
            <a:avLst>
              <a:gd name="adj" fmla="val 17359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à coins arrondis 50"/>
          <p:cNvSpPr/>
          <p:nvPr/>
        </p:nvSpPr>
        <p:spPr>
          <a:xfrm>
            <a:off x="4012659" y="4182982"/>
            <a:ext cx="3609161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4065362" y="4216852"/>
            <a:ext cx="3744418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Fonction de dégradation en fatigue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1" y="2390543"/>
            <a:ext cx="3602860" cy="40361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816" y="1564507"/>
            <a:ext cx="3542954" cy="7865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3830" t="20754" r="3375" b="12809"/>
          <a:stretch/>
        </p:blipFill>
        <p:spPr>
          <a:xfrm>
            <a:off x="4615561" y="3030578"/>
            <a:ext cx="1539354" cy="3527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6794" y="4686806"/>
            <a:ext cx="2109665" cy="17399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6378" y="4676348"/>
            <a:ext cx="2772129" cy="7011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6473891" y="5458479"/>
            <a:ext cx="16306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Fonction avec seuil</a:t>
            </a:r>
          </a:p>
        </p:txBody>
      </p:sp>
      <p:sp>
        <p:nvSpPr>
          <p:cNvPr id="35" name="Ellipse 34"/>
          <p:cNvSpPr/>
          <p:nvPr/>
        </p:nvSpPr>
        <p:spPr>
          <a:xfrm>
            <a:off x="6329110" y="5530086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6473890" y="5758927"/>
            <a:ext cx="25146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Fonction avec 2 DDL</a:t>
            </a:r>
          </a:p>
          <a:p>
            <a:r>
              <a:rPr lang="fr-FR" sz="1400" dirty="0" smtClean="0">
                <a:cs typeface="Times New Roman" pitchFamily="18" charset="0"/>
                <a:sym typeface="Wingdings" panose="05000000000000000000" pitchFamily="2" charset="2"/>
              </a:rPr>
              <a:t> Pour recalage expérimental</a:t>
            </a:r>
            <a:endParaRPr lang="fr-FR" sz="1400" dirty="0" smtClean="0">
              <a:cs typeface="Times New Roman" pitchFamily="18" charset="0"/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6329110" y="5830534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373211" y="1319540"/>
                <a:ext cx="303138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400" dirty="0" smtClean="0">
                    <a:cs typeface="Times New Roman" pitchFamily="18" charset="0"/>
                  </a:rPr>
                  <a:t>Procédure employée à chaque cycle</a:t>
                </a:r>
              </a:p>
              <a:p>
                <a:r>
                  <a:rPr lang="fr-FR" sz="1400" dirty="0" smtClean="0">
                    <a:cs typeface="Times New Roman" pitchFamily="18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fr-FR" sz="1400" i="1" dirty="0" smtClean="0">
                        <a:latin typeface="Cambria Math" panose="02040503050406030204" pitchFamily="18" charset="0"/>
                        <a:cs typeface="Times New Roman" pitchFamily="18" charset="0"/>
                        <a:sym typeface="Wingdings" panose="05000000000000000000" pitchFamily="2" charset="2"/>
                      </a:rPr>
                      <m:t>𝑛</m:t>
                    </m:r>
                  </m:oMath>
                </a14:m>
                <a:r>
                  <a:rPr lang="fr-FR" sz="1400" dirty="0" smtClean="0">
                    <a:cs typeface="Times New Roman" pitchFamily="18" charset="0"/>
                    <a:sym typeface="Wingdings" panose="05000000000000000000" pitchFamily="2" charset="2"/>
                  </a:rPr>
                  <a:t> pas de temps par cycle</a:t>
                </a:r>
                <a:endParaRPr lang="fr-FR" sz="1400" dirty="0" smtClean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11" y="1319540"/>
                <a:ext cx="3031386" cy="523220"/>
              </a:xfrm>
              <a:prstGeom prst="rect">
                <a:avLst/>
              </a:prstGeom>
              <a:blipFill>
                <a:blip r:embed="rId9"/>
                <a:stretch>
                  <a:fillRect l="-604" t="-1163" b="-127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Ellipse 47"/>
          <p:cNvSpPr/>
          <p:nvPr/>
        </p:nvSpPr>
        <p:spPr>
          <a:xfrm>
            <a:off x="228430" y="1391147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373210" y="1856167"/>
            <a:ext cx="37705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Minimisation alternée </a:t>
            </a:r>
          </a:p>
          <a:p>
            <a:r>
              <a:rPr lang="fr-FR" sz="1400" dirty="0" smtClean="0"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fr-FR" sz="1400" dirty="0" smtClean="0">
                <a:cs typeface="Times New Roman" pitchFamily="18" charset="0"/>
              </a:rPr>
              <a:t>avec vérification de convergence globale</a:t>
            </a:r>
          </a:p>
        </p:txBody>
      </p:sp>
      <p:sp>
        <p:nvSpPr>
          <p:cNvPr id="53" name="Ellipse 52"/>
          <p:cNvSpPr/>
          <p:nvPr/>
        </p:nvSpPr>
        <p:spPr>
          <a:xfrm>
            <a:off x="228430" y="1927774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7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5561" y="3416462"/>
            <a:ext cx="2971293" cy="6456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971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63666" y="149365"/>
            <a:ext cx="8132207" cy="454854"/>
          </a:xfrm>
        </p:spPr>
        <p:txBody>
          <a:bodyPr/>
          <a:lstStyle/>
          <a:p>
            <a:r>
              <a:rPr lang="fr-FR" sz="2800" dirty="0" smtClean="0">
                <a:latin typeface="+mn-lt"/>
              </a:rPr>
              <a:t>Structure de la présentation</a:t>
            </a:r>
            <a:endParaRPr lang="fr-FR" sz="1800" b="0" dirty="0">
              <a:latin typeface="+mn-lt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756557" y="1707074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137109" y="1578757"/>
            <a:ext cx="19007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cs typeface="Times New Roman" pitchFamily="18" charset="0"/>
              </a:rPr>
              <a:t>Contexte</a:t>
            </a:r>
            <a:endParaRPr lang="fr-FR" sz="2000" b="1" dirty="0" smtClean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56557" y="237302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37109" y="2244709"/>
            <a:ext cx="7102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cs typeface="Times New Roman" pitchFamily="18" charset="0"/>
              </a:rPr>
              <a:t>Champ de phase pour la fissuration en fatigue </a:t>
            </a:r>
            <a:endParaRPr lang="fr-FR" sz="2000" b="1" dirty="0" smtClean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756557" y="3043956"/>
            <a:ext cx="270873" cy="266588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37108" y="2915639"/>
            <a:ext cx="7305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cs typeface="Times New Roman" pitchFamily="18" charset="0"/>
              </a:rPr>
              <a:t>Schéma itératif de saut de cycle </a:t>
            </a:r>
            <a:endParaRPr lang="fr-FR" sz="2000" b="1" dirty="0">
              <a:cs typeface="Times New Roman" pitchFamily="18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756557" y="371488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37108" y="3586569"/>
            <a:ext cx="6360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bg2"/>
                </a:solidFill>
                <a:cs typeface="Times New Roman" pitchFamily="18" charset="0"/>
              </a:rPr>
              <a:t>Raffinement adaptatif de maillage</a:t>
            </a:r>
            <a:endParaRPr lang="fr-FR" sz="20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756557" y="438581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37109" y="4257499"/>
            <a:ext cx="4196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cs typeface="Times New Roman" pitchFamily="18" charset="0"/>
              </a:rPr>
              <a:t>Applications numériques</a:t>
            </a:r>
            <a:endParaRPr lang="fr-FR" sz="2000" b="1" dirty="0" smtClean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756556" y="5056746"/>
            <a:ext cx="270873" cy="2665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37108" y="4928429"/>
            <a:ext cx="4196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cs typeface="Times New Roman" pitchFamily="18" charset="0"/>
              </a:rPr>
              <a:t>Perspectives</a:t>
            </a:r>
            <a:endParaRPr lang="fr-FR" sz="2000" b="1" dirty="0" smtClean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8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6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à coins arrondis 43"/>
          <p:cNvSpPr/>
          <p:nvPr/>
        </p:nvSpPr>
        <p:spPr>
          <a:xfrm>
            <a:off x="184221" y="5320657"/>
            <a:ext cx="3103810" cy="1221224"/>
          </a:xfrm>
          <a:prstGeom prst="roundRect">
            <a:avLst>
              <a:gd name="adj" fmla="val 26830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à coins arrondis 30"/>
          <p:cNvSpPr/>
          <p:nvPr/>
        </p:nvSpPr>
        <p:spPr>
          <a:xfrm>
            <a:off x="100332" y="974310"/>
            <a:ext cx="8923151" cy="4265330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6255168" y="3552744"/>
            <a:ext cx="2768316" cy="1515202"/>
          </a:xfrm>
          <a:prstGeom prst="roundRect">
            <a:avLst>
              <a:gd name="adj" fmla="val 7132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963666" y="149365"/>
            <a:ext cx="8132207" cy="454854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Schéma itératif de saut de cycle</a:t>
            </a:r>
            <a:endParaRPr lang="fr-FR" sz="1800" b="0" dirty="0"/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-55747" y="117710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963665" y="519456"/>
            <a:ext cx="5027232" cy="298529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sz="1000" dirty="0" smtClean="0">
                <a:sym typeface="Wingdings" panose="05000000000000000000" pitchFamily="2" charset="2"/>
              </a:rPr>
              <a:t>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Palier au traitement cycle par cycle très peu efficace</a:t>
            </a:r>
            <a:endParaRPr lang="fr-FR" sz="1600" b="0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307128" y="908425"/>
            <a:ext cx="3051586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376765" y="936060"/>
            <a:ext cx="3665121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Idée générale de la méthode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6255167" y="3356460"/>
            <a:ext cx="2288541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6288187" y="3387887"/>
            <a:ext cx="2268986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Expression du résidu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59290" y="1183932"/>
            <a:ext cx="23153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Calcul d’un cycle de contrôle</a:t>
            </a:r>
          </a:p>
        </p:txBody>
      </p:sp>
      <p:sp>
        <p:nvSpPr>
          <p:cNvPr id="20" name="Ellipse 19"/>
          <p:cNvSpPr/>
          <p:nvPr/>
        </p:nvSpPr>
        <p:spPr>
          <a:xfrm>
            <a:off x="6314510" y="1255539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6459290" y="1522783"/>
            <a:ext cx="26365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Première extrapolation explicite</a:t>
            </a:r>
          </a:p>
        </p:txBody>
      </p:sp>
      <p:sp>
        <p:nvSpPr>
          <p:cNvPr id="22" name="Ellipse 21"/>
          <p:cNvSpPr/>
          <p:nvPr/>
        </p:nvSpPr>
        <p:spPr>
          <a:xfrm>
            <a:off x="6314510" y="1594390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6459290" y="1835749"/>
            <a:ext cx="2521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Calcul du cycle après le saut</a:t>
            </a:r>
          </a:p>
        </p:txBody>
      </p:sp>
      <p:sp>
        <p:nvSpPr>
          <p:cNvPr id="34" name="Ellipse 33"/>
          <p:cNvSpPr/>
          <p:nvPr/>
        </p:nvSpPr>
        <p:spPr>
          <a:xfrm>
            <a:off x="6314510" y="1907356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6459290" y="2174600"/>
            <a:ext cx="26365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cs typeface="Times New Roman" pitchFamily="18" charset="0"/>
              </a:rPr>
              <a:t>Schéma itératif pour vérifier extrapolation type trapèze : </a:t>
            </a:r>
          </a:p>
        </p:txBody>
      </p:sp>
      <p:sp>
        <p:nvSpPr>
          <p:cNvPr id="36" name="Ellipse 35"/>
          <p:cNvSpPr/>
          <p:nvPr/>
        </p:nvSpPr>
        <p:spPr>
          <a:xfrm>
            <a:off x="6314510" y="2246207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235099" y="1399421"/>
            <a:ext cx="4525126" cy="347773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</a:rPr>
              <a:t>Approche implicite : </a:t>
            </a:r>
            <a:r>
              <a:rPr lang="fr-FR" sz="1600" b="1" i="1" dirty="0" err="1" smtClean="0">
                <a:solidFill>
                  <a:schemeClr val="accent1">
                    <a:lumMod val="50000"/>
                  </a:schemeClr>
                </a:solidFill>
              </a:rPr>
              <a:t>Loew</a:t>
            </a:r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</a:rPr>
              <a:t> et al. 2020 </a:t>
            </a:r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[6]</a:t>
            </a:r>
            <a:endParaRPr lang="fr-FR" sz="1600" b="1" i="1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167" y="2736070"/>
            <a:ext cx="2723625" cy="4796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r="52207"/>
          <a:stretch/>
        </p:blipFill>
        <p:spPr>
          <a:xfrm>
            <a:off x="6314510" y="3915263"/>
            <a:ext cx="2410497" cy="4393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4"/>
          <a:srcRect l="47292"/>
          <a:stretch/>
        </p:blipFill>
        <p:spPr>
          <a:xfrm>
            <a:off x="6332983" y="4354589"/>
            <a:ext cx="2658376" cy="4393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323569" y="4317972"/>
            <a:ext cx="2385378" cy="62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à coins arrondis 28"/>
          <p:cNvSpPr/>
          <p:nvPr/>
        </p:nvSpPr>
        <p:spPr>
          <a:xfrm>
            <a:off x="4598127" y="5296491"/>
            <a:ext cx="3722326" cy="1221224"/>
          </a:xfrm>
          <a:prstGeom prst="roundRect">
            <a:avLst>
              <a:gd name="adj" fmla="val 26830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4169056" y="5287862"/>
            <a:ext cx="3106084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4157091" y="5304890"/>
            <a:ext cx="3217845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Schéma type Newton-</a:t>
            </a:r>
            <a:r>
              <a:rPr lang="fr-FR" sz="1800" b="1" dirty="0" err="1" smtClean="0">
                <a:solidFill>
                  <a:schemeClr val="bg1"/>
                </a:solidFill>
                <a:cs typeface="Times New Roman" pitchFamily="18" charset="0"/>
              </a:rPr>
              <a:t>Raphson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" r="5690"/>
          <a:stretch/>
        </p:blipFill>
        <p:spPr>
          <a:xfrm>
            <a:off x="178461" y="1809344"/>
            <a:ext cx="5998603" cy="31431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2" name="Rectangle à coins arrondis 41"/>
          <p:cNvSpPr/>
          <p:nvPr/>
        </p:nvSpPr>
        <p:spPr>
          <a:xfrm>
            <a:off x="98958" y="5289230"/>
            <a:ext cx="2288541" cy="44140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/>
          <p:cNvSpPr txBox="1"/>
          <p:nvPr/>
        </p:nvSpPr>
        <p:spPr>
          <a:xfrm>
            <a:off x="131978" y="5320657"/>
            <a:ext cx="2268986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  <a:cs typeface="Times New Roman" pitchFamily="18" charset="0"/>
              </a:rPr>
              <a:t>Variable extrapolée ?</a:t>
            </a:r>
            <a:endParaRPr lang="fr-FR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477851" y="5753664"/>
                <a:ext cx="2315381" cy="3125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sz="14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fr-FR" sz="14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  <m:r>
                          <a:rPr lang="fr-FR" sz="14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fr-FR" sz="1400" dirty="0" smtClean="0">
                    <a:cs typeface="Times New Roman" pitchFamily="18" charset="0"/>
                  </a:rPr>
                  <a:t>uniquement est extrapolé</a:t>
                </a: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51" y="5753664"/>
                <a:ext cx="2315381" cy="312586"/>
              </a:xfrm>
              <a:prstGeom prst="rect">
                <a:avLst/>
              </a:prstGeom>
              <a:blipFill>
                <a:blip r:embed="rId6"/>
                <a:stretch>
                  <a:fillRect t="-3922" b="-176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Ellipse 45"/>
          <p:cNvSpPr/>
          <p:nvPr/>
        </p:nvSpPr>
        <p:spPr>
          <a:xfrm>
            <a:off x="333071" y="5825271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477851" y="6092515"/>
                <a:ext cx="263658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𝑁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1400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Δ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𝑁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𝑁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Δ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𝑁</m:t>
                          </m:r>
                        </m:sub>
                      </m:sSub>
                      <m:r>
                        <m:rPr>
                          <m:nor/>
                        </m:rPr>
                        <a:rPr lang="fr-FR" sz="1400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400" dirty="0">
                          <a:cs typeface="Times New Roman" pitchFamily="18" charset="0"/>
                        </a:rPr>
                        <m:t>et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𝑁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Δ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𝑁</m:t>
                          </m:r>
                        </m:sub>
                      </m:sSub>
                      <m:r>
                        <m:rPr>
                          <m:nor/>
                        </m:rPr>
                        <a:rPr lang="fr-FR" sz="1400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400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recalcul</m:t>
                      </m:r>
                      <m:r>
                        <m:rPr>
                          <m:nor/>
                        </m:rPr>
                        <a:rPr lang="fr-FR" sz="1400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fr-FR" sz="1400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s</m:t>
                      </m:r>
                    </m:oMath>
                  </m:oMathPara>
                </a14:m>
                <a:endParaRPr lang="fr-FR" sz="1400" dirty="0" smtClean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51" y="6092515"/>
                <a:ext cx="2636583" cy="307777"/>
              </a:xfrm>
              <a:prstGeom prst="rect">
                <a:avLst/>
              </a:prstGeom>
              <a:blipFill>
                <a:blip r:embed="rId7"/>
                <a:stretch>
                  <a:fillRect r="-39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Ellipse 47"/>
          <p:cNvSpPr/>
          <p:nvPr/>
        </p:nvSpPr>
        <p:spPr>
          <a:xfrm>
            <a:off x="333071" y="6164122"/>
            <a:ext cx="144780" cy="152804"/>
          </a:xfrm>
          <a:prstGeom prst="ellipse">
            <a:avLst/>
          </a:prstGeom>
          <a:solidFill>
            <a:srgbClr val="B115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8131" y="5791608"/>
            <a:ext cx="3045719" cy="5559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4953000" y="6639560"/>
            <a:ext cx="563880" cy="218440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8385308" y="669638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9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48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CEA 2019 Défaut">
  <a:themeElements>
    <a:clrScheme name="CEA Défaut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08BBC"/>
      </a:accent2>
      <a:accent3>
        <a:srgbClr val="D81142"/>
      </a:accent3>
      <a:accent4>
        <a:srgbClr val="FFC000"/>
      </a:accent4>
      <a:accent5>
        <a:srgbClr val="218380"/>
      </a:accent5>
      <a:accent6>
        <a:srgbClr val="8F2D56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127723" tIns="50285" rIns="127723" bIns="50285" rtlCol="0" anchor="ctr">
        <a:spAutoFit/>
      </a:bodyPr>
      <a:lstStyle>
        <a:defPPr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-Presentation-PPT-4-3 [Lecture seule]" id="{64245BC0-98F8-404D-B888-A0119E80728F}" vid="{849FC074-25B4-4365-8C74-436567CF6A4E}"/>
    </a:ext>
  </a:extLst>
</a:theme>
</file>

<file path=ppt/theme/theme2.xml><?xml version="1.0" encoding="utf-8"?>
<a:theme xmlns:a="http://schemas.openxmlformats.org/drawingml/2006/main" name="Template CEA 2019 Clair">
  <a:themeElements>
    <a:clrScheme name="CEA Défaut 2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FFBC42"/>
      </a:accent1>
      <a:accent2>
        <a:srgbClr val="D81159"/>
      </a:accent2>
      <a:accent3>
        <a:srgbClr val="8F2D56"/>
      </a:accent3>
      <a:accent4>
        <a:srgbClr val="689B42"/>
      </a:accent4>
      <a:accent5>
        <a:srgbClr val="218380"/>
      </a:accent5>
      <a:accent6>
        <a:srgbClr val="FFD29F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-Presentation-PPT-4-3 [Lecture seule]" id="{64245BC0-98F8-404D-B888-A0119E80728F}" vid="{6E58FF3C-D8D4-4940-B909-144C1058F431}"/>
    </a:ext>
  </a:extLst>
</a:theme>
</file>

<file path=ppt/theme/theme3.xml><?xml version="1.0" encoding="utf-8"?>
<a:theme xmlns:a="http://schemas.openxmlformats.org/drawingml/2006/main" name="Template CEA 2019 Bleu">
  <a:themeElements>
    <a:clrScheme name="CEA Bleu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9728C"/>
      </a:accent1>
      <a:accent2>
        <a:srgbClr val="689BA6"/>
      </a:accent2>
      <a:accent3>
        <a:srgbClr val="C2F2F2"/>
      </a:accent3>
      <a:accent4>
        <a:srgbClr val="273D40"/>
      </a:accent4>
      <a:accent5>
        <a:srgbClr val="0084B4"/>
      </a:accent5>
      <a:accent6>
        <a:srgbClr val="93E2FF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-Presentation-PPT-4-3 [Lecture seule]" id="{64245BC0-98F8-404D-B888-A0119E80728F}" vid="{5F511884-A90F-4F11-8CAB-F3ABE4632113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2F2A79C4BED747976EC3AD530384C1" ma:contentTypeVersion="0" ma:contentTypeDescription="Crée un document." ma:contentTypeScope="" ma:versionID="9ea4ffbb61354172aceb879db3e2653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B0D5B4-4CC6-4497-9BFB-91C4C64EBEC9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B95E45C-96CD-4B8B-A608-7C5E76B37C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6C4233-EA21-4292-B391-09F7550CF5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2019-Presentation-PPT-4-3</Template>
  <TotalTime>26035</TotalTime>
  <Words>1783</Words>
  <Application>Microsoft Office PowerPoint</Application>
  <PresentationFormat>Affichage à l'écran (4:3)</PresentationFormat>
  <Paragraphs>305</Paragraphs>
  <Slides>27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Cambria Math</vt:lpstr>
      <vt:lpstr>Times New Roman</vt:lpstr>
      <vt:lpstr>Wingdings</vt:lpstr>
      <vt:lpstr>Wingdings 3</vt:lpstr>
      <vt:lpstr>Template CEA 2019 Défaut</vt:lpstr>
      <vt:lpstr>Template CEA 2019 Clair</vt:lpstr>
      <vt:lpstr>Template CEA 2019 Bleu</vt:lpstr>
      <vt:lpstr>Présentation PowerPoint</vt:lpstr>
      <vt:lpstr>Structure de la présentation</vt:lpstr>
      <vt:lpstr>Contexte industriel</vt:lpstr>
      <vt:lpstr>Structure de la présentation</vt:lpstr>
      <vt:lpstr>Présentation PowerPoint</vt:lpstr>
      <vt:lpstr>Présentation PowerPoint</vt:lpstr>
      <vt:lpstr>Présentation PowerPoint</vt:lpstr>
      <vt:lpstr>Structure de la présentation</vt:lpstr>
      <vt:lpstr>Présentation PowerPoint</vt:lpstr>
      <vt:lpstr>Structure de la présentation</vt:lpstr>
      <vt:lpstr>Présentation PowerPoint</vt:lpstr>
      <vt:lpstr>Présentation PowerPoint</vt:lpstr>
      <vt:lpstr>Présentation PowerPoint</vt:lpstr>
      <vt:lpstr>Structure de la présentation</vt:lpstr>
      <vt:lpstr>Présentation PowerPoint</vt:lpstr>
      <vt:lpstr>Présentation PowerPoint</vt:lpstr>
      <vt:lpstr>Présentation PowerPoint</vt:lpstr>
      <vt:lpstr>Présentation PowerPoint</vt:lpstr>
      <vt:lpstr>Structure de la présentation</vt:lpstr>
      <vt:lpstr>Présentation PowerPoint</vt:lpstr>
      <vt:lpstr>Merci pour votre attention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Fin de présentation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QUAINI Andrea</dc:creator>
  <cp:lastModifiedBy>JACCON Adrien</cp:lastModifiedBy>
  <cp:revision>406</cp:revision>
  <cp:lastPrinted>2021-09-29T07:53:02Z</cp:lastPrinted>
  <dcterms:created xsi:type="dcterms:W3CDTF">2019-10-25T12:52:09Z</dcterms:created>
  <dcterms:modified xsi:type="dcterms:W3CDTF">2022-11-24T21:22:28Z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0x010100362F2A79C4BED747976EC3AD530384C1</vt:lpwstr>
  </property>
  <property fmtid="{D5CDD505-2E9C-101B-9397-08002B2CF9AE}" pid="3" name="I2ICODE">
    <vt:lpwstr>WEB</vt:lpwstr>
  </property>
  <property fmtid="{D5CDD505-2E9C-101B-9397-08002B2CF9AE}" pid="4" name="WebApplicationID">
    <vt:lpwstr>3f72b11a-dedf-47a1-b48a-dfd7b45017bd</vt:lpwstr>
  </property>
  <property fmtid="{D5CDD505-2E9C-101B-9397-08002B2CF9AE}" pid="5" name="I2ISITECODE">
    <vt:lpwstr/>
  </property>
</Properties>
</file>