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61" r:id="rId3"/>
    <p:sldId id="282" r:id="rId4"/>
    <p:sldId id="283" r:id="rId5"/>
    <p:sldId id="281" r:id="rId6"/>
    <p:sldId id="279" r:id="rId7"/>
    <p:sldId id="263" r:id="rId8"/>
    <p:sldId id="265" r:id="rId9"/>
    <p:sldId id="295" r:id="rId10"/>
    <p:sldId id="266" r:id="rId11"/>
    <p:sldId id="267" r:id="rId12"/>
    <p:sldId id="268" r:id="rId13"/>
    <p:sldId id="269" r:id="rId14"/>
    <p:sldId id="296" r:id="rId15"/>
    <p:sldId id="280" r:id="rId16"/>
    <p:sldId id="270" r:id="rId17"/>
    <p:sldId id="273" r:id="rId18"/>
    <p:sldId id="290" r:id="rId19"/>
    <p:sldId id="271" r:id="rId20"/>
    <p:sldId id="275" r:id="rId21"/>
    <p:sldId id="293" r:id="rId22"/>
    <p:sldId id="294" r:id="rId23"/>
    <p:sldId id="274" r:id="rId24"/>
    <p:sldId id="277" r:id="rId25"/>
    <p:sldId id="257" r:id="rId26"/>
    <p:sldId id="258" r:id="rId27"/>
    <p:sldId id="259" r:id="rId28"/>
    <p:sldId id="260" r:id="rId29"/>
    <p:sldId id="278" r:id="rId30"/>
    <p:sldId id="284" r:id="rId31"/>
    <p:sldId id="292" r:id="rId32"/>
    <p:sldId id="291" r:id="rId33"/>
    <p:sldId id="286" r:id="rId34"/>
    <p:sldId id="285" r:id="rId35"/>
    <p:sldId id="297" r:id="rId36"/>
    <p:sldId id="298" r:id="rId37"/>
    <p:sldId id="299" r:id="rId38"/>
    <p:sldId id="300" r:id="rId39"/>
    <p:sldId id="288" r:id="rId4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130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47" autoAdjust="0"/>
  </p:normalViewPr>
  <p:slideViewPr>
    <p:cSldViewPr>
      <p:cViewPr>
        <p:scale>
          <a:sx n="70" d="100"/>
          <a:sy n="70" d="100"/>
        </p:scale>
        <p:origin x="-743" y="-2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36" d="100"/>
          <a:sy n="36" d="100"/>
        </p:scale>
        <p:origin x="-1428" y="-4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12" Type="http://schemas.openxmlformats.org/officeDocument/2006/relationships/image" Target="../media/image21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11" Type="http://schemas.openxmlformats.org/officeDocument/2006/relationships/image" Target="../media/image20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6" Type="http://schemas.openxmlformats.org/officeDocument/2006/relationships/image" Target="../media/image108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4.wmf"/><Relationship Id="rId7" Type="http://schemas.openxmlformats.org/officeDocument/2006/relationships/image" Target="../media/image26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10" Type="http://schemas.openxmlformats.org/officeDocument/2006/relationships/image" Target="../media/image29.wmf"/><Relationship Id="rId4" Type="http://schemas.openxmlformats.org/officeDocument/2006/relationships/image" Target="../media/image25.wmf"/><Relationship Id="rId9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DBA4C-FCB2-40FE-8FB9-CB8B1B256FCF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1CA29-AEEA-426E-A67D-DBE8388892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484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0CBFD-5F41-40B0-8D97-108BE198595F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36A4F-9845-4057-9AAF-E980CE65F0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503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36A4F-9845-4057-9AAF-E980CE65F08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862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36A4F-9845-4057-9AAF-E980CE65F08C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917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36A4F-9845-4057-9AAF-E980CE65F08C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222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36A4F-9845-4057-9AAF-E980CE65F08C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779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513-9FE4-4F43-9DCA-78C2CC43F07B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D411-E972-4184-95BB-27A4EB189B14}" type="slidenum">
              <a:rPr lang="fr-FR" smtClean="0"/>
              <a:t>‹N°›</a:t>
            </a:fld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94"/>
            <a:ext cx="1043608" cy="63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213015" y="623731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Laurent </a:t>
            </a:r>
            <a:r>
              <a:rPr lang="fr-FR" dirty="0" smtClean="0"/>
              <a:t>GORNET, Ecole Centrale Nantes, </a:t>
            </a:r>
            <a:r>
              <a:rPr lang="fr-FR" dirty="0" err="1" smtClean="0"/>
              <a:t>GeM</a:t>
            </a:r>
            <a:r>
              <a:rPr lang="fr-FR" dirty="0" smtClean="0"/>
              <a:t> </a:t>
            </a:r>
            <a:r>
              <a:rPr lang="fr-FR" dirty="0"/>
              <a:t>UMR CNRS 6183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4760"/>
            <a:ext cx="956757" cy="780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43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513-9FE4-4F43-9DCA-78C2CC43F07B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D411-E972-4184-95BB-27A4EB189B14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94"/>
            <a:ext cx="1043608" cy="63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86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513-9FE4-4F43-9DCA-78C2CC43F07B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D411-E972-4184-95BB-27A4EB189B14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94"/>
            <a:ext cx="1043608" cy="63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166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547664" y="6376243"/>
            <a:ext cx="6048672" cy="365125"/>
          </a:xfrm>
        </p:spPr>
        <p:txBody>
          <a:bodyPr/>
          <a:lstStyle>
            <a:lvl1pPr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L. GORNET,  </a:t>
            </a:r>
            <a:r>
              <a:rPr lang="fr-FR" dirty="0" err="1" smtClean="0"/>
              <a:t>GeM</a:t>
            </a:r>
            <a:r>
              <a:rPr lang="fr-FR" dirty="0" smtClean="0"/>
              <a:t>, UMR CNRS 6 183, Ecole Centrale Nantes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D411-E972-4184-95BB-27A4EB189B14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94"/>
            <a:ext cx="1043608" cy="63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243" y="31164"/>
            <a:ext cx="956757" cy="780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488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513-9FE4-4F43-9DCA-78C2CC43F07B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D411-E972-4184-95BB-27A4EB189B14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94"/>
            <a:ext cx="1043608" cy="63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911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513-9FE4-4F43-9DCA-78C2CC43F07B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D411-E972-4184-95BB-27A4EB189B14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94"/>
            <a:ext cx="1043608" cy="63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324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D411-E972-4184-95BB-27A4EB189B14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4"/>
          <p:cNvSpPr txBox="1">
            <a:spLocks/>
          </p:cNvSpPr>
          <p:nvPr userDrawn="1"/>
        </p:nvSpPr>
        <p:spPr>
          <a:xfrm>
            <a:off x="619944" y="6461720"/>
            <a:ext cx="6048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L. GORNET,  GeM, UMR CNRS 6 183, Ecole Centrale Nantes</a:t>
            </a:r>
            <a:endParaRPr lang="fr-FR" dirty="0"/>
          </a:p>
        </p:txBody>
      </p:sp>
      <p:sp>
        <p:nvSpPr>
          <p:cNvPr id="11" name="Espace réservé du numéro de diapositive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40D411-E972-4184-95BB-27A4EB189B14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94"/>
            <a:ext cx="1043608" cy="63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260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513-9FE4-4F43-9DCA-78C2CC43F07B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D411-E972-4184-95BB-27A4EB189B14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94"/>
            <a:ext cx="1043608" cy="63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pied de page 4"/>
          <p:cNvSpPr txBox="1">
            <a:spLocks/>
          </p:cNvSpPr>
          <p:nvPr userDrawn="1"/>
        </p:nvSpPr>
        <p:spPr>
          <a:xfrm>
            <a:off x="1547664" y="6376243"/>
            <a:ext cx="6048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L. GORNET,  GeM, UMR CNRS 6 183, Ecole Centrale Nantes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5407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D411-E972-4184-95BB-27A4EB189B14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19944" y="6461720"/>
            <a:ext cx="6048672" cy="365125"/>
          </a:xfrm>
        </p:spPr>
        <p:txBody>
          <a:bodyPr/>
          <a:lstStyle>
            <a:lvl1pPr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L. GORNET,  </a:t>
            </a:r>
            <a:r>
              <a:rPr lang="fr-FR" dirty="0" err="1" smtClean="0"/>
              <a:t>GeM</a:t>
            </a:r>
            <a:r>
              <a:rPr lang="fr-FR" dirty="0" smtClean="0"/>
              <a:t>, UMR CNRS 6 183, Ecole Centrale Nantes</a:t>
            </a:r>
            <a:endParaRPr lang="fr-FR" dirty="0"/>
          </a:p>
        </p:txBody>
      </p:sp>
      <p:sp>
        <p:nvSpPr>
          <p:cNvPr id="6" name="Espace réservé du numéro de diapositive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40D411-E972-4184-95BB-27A4EB189B14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94"/>
            <a:ext cx="1043608" cy="63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939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513-9FE4-4F43-9DCA-78C2CC43F07B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D411-E972-4184-95BB-27A4EB189B14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94"/>
            <a:ext cx="1043608" cy="63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37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4513-9FE4-4F43-9DCA-78C2CC43F07B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D411-E972-4184-95BB-27A4EB189B14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94"/>
            <a:ext cx="1043608" cy="63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045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A4513-9FE4-4F43-9DCA-78C2CC43F07B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0D411-E972-4184-95BB-27A4EB189B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22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35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6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image" Target="../media/image41.png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4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47.bin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4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4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oleObject" Target="../embeddings/oleObject55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3.wmf"/><Relationship Id="rId12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5" Type="http://schemas.openxmlformats.org/officeDocument/2006/relationships/image" Target="../media/image61.png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54.wmf"/><Relationship Id="rId14" Type="http://schemas.openxmlformats.org/officeDocument/2006/relationships/image" Target="../media/image5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5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6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image" Target="../media/image67.png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61.bin"/><Relationship Id="rId9" Type="http://schemas.openxmlformats.org/officeDocument/2006/relationships/image" Target="../media/image66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7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72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67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8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3" Type="http://schemas.openxmlformats.org/officeDocument/2006/relationships/image" Target="../media/image9.png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6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9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image" Target="../media/image99.png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10" Type="http://schemas.openxmlformats.org/officeDocument/2006/relationships/image" Target="../media/image98.wmf"/><Relationship Id="rId4" Type="http://schemas.openxmlformats.org/officeDocument/2006/relationships/image" Target="../media/image100.png"/><Relationship Id="rId9" Type="http://schemas.openxmlformats.org/officeDocument/2006/relationships/oleObject" Target="../embeddings/oleObject73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oleObject" Target="../embeddings/oleObject78.bin"/><Relationship Id="rId3" Type="http://schemas.openxmlformats.org/officeDocument/2006/relationships/image" Target="../media/image109.png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10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8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3.wmf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4.bin"/><Relationship Id="rId15" Type="http://schemas.openxmlformats.org/officeDocument/2006/relationships/oleObject" Target="../embeddings/oleObject79.bin"/><Relationship Id="rId10" Type="http://schemas.openxmlformats.org/officeDocument/2006/relationships/image" Target="../media/image105.wmf"/><Relationship Id="rId4" Type="http://schemas.openxmlformats.org/officeDocument/2006/relationships/image" Target="../media/image110.png"/><Relationship Id="rId9" Type="http://schemas.openxmlformats.org/officeDocument/2006/relationships/oleObject" Target="../embeddings/oleObject76.bin"/><Relationship Id="rId14" Type="http://schemas.openxmlformats.org/officeDocument/2006/relationships/image" Target="../media/image107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15.w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1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17.wmf"/><Relationship Id="rId26" Type="http://schemas.openxmlformats.org/officeDocument/2006/relationships/oleObject" Target="../embeddings/oleObject20.bin"/><Relationship Id="rId3" Type="http://schemas.openxmlformats.org/officeDocument/2006/relationships/oleObject" Target="../embeddings/oleObject7.bin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4.bin"/><Relationship Id="rId25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wmf"/><Relationship Id="rId20" Type="http://schemas.openxmlformats.org/officeDocument/2006/relationships/oleObject" Target="../embeddings/oleObject16.bin"/><Relationship Id="rId29" Type="http://schemas.openxmlformats.org/officeDocument/2006/relationships/image" Target="../media/image21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1.bin"/><Relationship Id="rId24" Type="http://schemas.openxmlformats.org/officeDocument/2006/relationships/image" Target="../media/image19.wmf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18.bin"/><Relationship Id="rId28" Type="http://schemas.openxmlformats.org/officeDocument/2006/relationships/oleObject" Target="../embeddings/oleObject21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5.wmf"/><Relationship Id="rId22" Type="http://schemas.openxmlformats.org/officeDocument/2006/relationships/image" Target="../media/image18.wmf"/><Relationship Id="rId27" Type="http://schemas.openxmlformats.org/officeDocument/2006/relationships/image" Target="../media/image2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29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8.wmf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8.bin"/><Relationship Id="rId20" Type="http://schemas.openxmlformats.org/officeDocument/2006/relationships/oleObject" Target="../embeddings/oleObject30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5" Type="http://schemas.openxmlformats.org/officeDocument/2006/relationships/image" Target="../media/image11.wmf"/><Relationship Id="rId23" Type="http://schemas.openxmlformats.org/officeDocument/2006/relationships/image" Target="../media/image29.wmf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27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27.bin"/><Relationship Id="rId22" Type="http://schemas.openxmlformats.org/officeDocument/2006/relationships/oleObject" Target="../embeddings/oleObject3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@Torsion, une procédure CAST3M dédiée aux calculs E.F. poutres.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i="1" dirty="0" smtClean="0"/>
              <a:t>Théorie et programmation GIBIANE</a:t>
            </a:r>
            <a:endParaRPr lang="fr-FR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FF"/>
                </a:solidFill>
              </a:rPr>
              <a:t>Laurent GORNET</a:t>
            </a:r>
          </a:p>
          <a:p>
            <a:r>
              <a:rPr lang="fr-FR" dirty="0" err="1" smtClean="0">
                <a:solidFill>
                  <a:schemeClr val="tx1"/>
                </a:solidFill>
              </a:rPr>
              <a:t>GeM</a:t>
            </a:r>
            <a:r>
              <a:rPr lang="fr-FR" dirty="0" smtClean="0">
                <a:solidFill>
                  <a:schemeClr val="tx1"/>
                </a:solidFill>
              </a:rPr>
              <a:t> UMR CNRS 6183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17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Caractéristiques géométriques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sections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Centre de gravité: </a:t>
            </a:r>
            <a:r>
              <a:rPr lang="fr-FR" dirty="0" smtClean="0"/>
              <a:t>G</a:t>
            </a:r>
          </a:p>
          <a:p>
            <a:r>
              <a:rPr lang="fr-FR" dirty="0"/>
              <a:t>Centre de torsion : </a:t>
            </a:r>
            <a:r>
              <a:rPr lang="fr-FR" dirty="0" smtClean="0">
                <a:solidFill>
                  <a:srgbClr val="0000FF"/>
                </a:solidFill>
              </a:rPr>
              <a:t>C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424815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082068"/>
              </p:ext>
            </p:extLst>
          </p:nvPr>
        </p:nvGraphicFramePr>
        <p:xfrm>
          <a:off x="1547664" y="2924944"/>
          <a:ext cx="2462212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8" name="Equation" r:id="rId4" imgW="1117440" imgH="812520" progId="Equation.DSMT4">
                  <p:embed/>
                </p:oleObj>
              </mc:Choice>
              <mc:Fallback>
                <p:oleObj name="Equation" r:id="rId4" imgW="1117440" imgH="8125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924944"/>
                        <a:ext cx="2462212" cy="1790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797231"/>
              </p:ext>
            </p:extLst>
          </p:nvPr>
        </p:nvGraphicFramePr>
        <p:xfrm>
          <a:off x="5436096" y="5011316"/>
          <a:ext cx="2448272" cy="565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9" name="Equation" r:id="rId6" imgW="1104840" imgH="253800" progId="Equation.DSMT4">
                  <p:embed/>
                </p:oleObj>
              </mc:Choice>
              <mc:Fallback>
                <p:oleObj name="Equation" r:id="rId6" imgW="1104840" imgH="253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5011316"/>
                        <a:ext cx="2448272" cy="5655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13015" y="623731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Laurent </a:t>
            </a:r>
            <a:r>
              <a:rPr lang="fr-FR" dirty="0" smtClean="0"/>
              <a:t>GORNET, Ecole Centrale Nantes, </a:t>
            </a:r>
            <a:r>
              <a:rPr lang="fr-FR" dirty="0" err="1" smtClean="0"/>
              <a:t>GeM</a:t>
            </a:r>
            <a:r>
              <a:rPr lang="fr-FR" dirty="0" smtClean="0"/>
              <a:t> </a:t>
            </a:r>
            <a:r>
              <a:rPr lang="fr-FR" dirty="0"/>
              <a:t>UMR CNRS 6183</a:t>
            </a: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956208"/>
              </p:ext>
            </p:extLst>
          </p:nvPr>
        </p:nvGraphicFramePr>
        <p:xfrm>
          <a:off x="1691680" y="4869160"/>
          <a:ext cx="2195430" cy="536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0" name="Equation" r:id="rId8" imgW="990360" imgH="241200" progId="Equation.DSMT4">
                  <p:embed/>
                </p:oleObj>
              </mc:Choice>
              <mc:Fallback>
                <p:oleObj name="Equation" r:id="rId8" imgW="990360" imgH="241200" progId="Equation.DSMT4">
                  <p:embed/>
                  <p:pic>
                    <p:nvPicPr>
                      <p:cNvPr id="0" name="Obj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869160"/>
                        <a:ext cx="2195430" cy="536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147632"/>
              </p:ext>
            </p:extLst>
          </p:nvPr>
        </p:nvGraphicFramePr>
        <p:xfrm>
          <a:off x="3577997" y="5589240"/>
          <a:ext cx="2420053" cy="564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1" name="Equation" r:id="rId10" imgW="1091880" imgH="253800" progId="Equation.DSMT4">
                  <p:embed/>
                </p:oleObj>
              </mc:Choice>
              <mc:Fallback>
                <p:oleObj name="Equation" r:id="rId10" imgW="1091880" imgH="253800" progId="Equation.DSMT4">
                  <p:embed/>
                  <p:pic>
                    <p:nvPicPr>
                      <p:cNvPr id="0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7997" y="5589240"/>
                        <a:ext cx="2420053" cy="5643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675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Caractéristiques  géométriques</a:t>
            </a:r>
            <a:b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centre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gravité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Programmation du centre de </a:t>
            </a:r>
            <a:r>
              <a:rPr lang="fr-FR" dirty="0" smtClean="0"/>
              <a:t>gravité G</a:t>
            </a:r>
          </a:p>
          <a:p>
            <a:pPr lvl="1"/>
            <a:r>
              <a:rPr lang="fr-FR" dirty="0" smtClean="0">
                <a:solidFill>
                  <a:srgbClr val="0000FF"/>
                </a:solidFill>
              </a:rPr>
              <a:t>MODE, MATE</a:t>
            </a:r>
          </a:p>
          <a:p>
            <a:r>
              <a:rPr lang="fr-FR" dirty="0" smtClean="0"/>
              <a:t>Les coordonnées des points</a:t>
            </a:r>
          </a:p>
          <a:p>
            <a:pPr marL="857250" lvl="1" indent="-457200"/>
            <a:r>
              <a:rPr lang="fr-FR" dirty="0">
                <a:solidFill>
                  <a:srgbClr val="0000FF"/>
                </a:solidFill>
              </a:rPr>
              <a:t>C</a:t>
            </a:r>
            <a:r>
              <a:rPr lang="fr-FR" dirty="0" smtClean="0">
                <a:solidFill>
                  <a:srgbClr val="0000FF"/>
                </a:solidFill>
              </a:rPr>
              <a:t>OOR</a:t>
            </a:r>
          </a:p>
          <a:p>
            <a:r>
              <a:rPr lang="fr-FR" dirty="0" smtClean="0"/>
              <a:t>Intégrer sur </a:t>
            </a:r>
            <a:r>
              <a:rPr lang="fr-FR" dirty="0"/>
              <a:t>la </a:t>
            </a:r>
            <a:r>
              <a:rPr lang="fr-FR" dirty="0" smtClean="0"/>
              <a:t>section</a:t>
            </a:r>
          </a:p>
          <a:p>
            <a:pPr lvl="1"/>
            <a:r>
              <a:rPr lang="fr-FR" dirty="0" smtClean="0">
                <a:solidFill>
                  <a:srgbClr val="0000FF"/>
                </a:solidFill>
              </a:rPr>
              <a:t>CHAN</a:t>
            </a:r>
            <a:r>
              <a:rPr lang="fr-FR" dirty="0">
                <a:solidFill>
                  <a:srgbClr val="0000FF"/>
                </a:solidFill>
              </a:rPr>
              <a:t>, </a:t>
            </a:r>
            <a:r>
              <a:rPr lang="fr-FR" dirty="0" smtClean="0">
                <a:solidFill>
                  <a:srgbClr val="0000FF"/>
                </a:solidFill>
              </a:rPr>
              <a:t>INTG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015" y="623731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Laurent </a:t>
            </a:r>
            <a:r>
              <a:rPr lang="fr-FR" dirty="0" smtClean="0"/>
              <a:t>GORNET, Ecole Centrale Nantes, </a:t>
            </a:r>
            <a:r>
              <a:rPr lang="fr-FR" dirty="0" err="1" smtClean="0"/>
              <a:t>GeM</a:t>
            </a:r>
            <a:r>
              <a:rPr lang="fr-FR" dirty="0" smtClean="0"/>
              <a:t> </a:t>
            </a:r>
            <a:r>
              <a:rPr lang="fr-FR" dirty="0"/>
              <a:t>UMR CNRS 6183</a:t>
            </a: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655310"/>
              </p:ext>
            </p:extLst>
          </p:nvPr>
        </p:nvGraphicFramePr>
        <p:xfrm>
          <a:off x="6084168" y="2852936"/>
          <a:ext cx="2462212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7" name="Equation" r:id="rId3" imgW="1117440" imgH="812520" progId="Equation.DSMT4">
                  <p:embed/>
                </p:oleObj>
              </mc:Choice>
              <mc:Fallback>
                <p:oleObj name="Equation" r:id="rId3" imgW="1117440" imgH="812520" progId="Equation.DSMT4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2852936"/>
                        <a:ext cx="2462212" cy="1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702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 et centre de gravite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9600" dirty="0"/>
              <a:t>MODL1 = </a:t>
            </a:r>
            <a:r>
              <a:rPr lang="fr-FR" sz="9600" dirty="0">
                <a:solidFill>
                  <a:srgbClr val="0000FF"/>
                </a:solidFill>
              </a:rPr>
              <a:t>MODE</a:t>
            </a:r>
            <a:r>
              <a:rPr lang="fr-FR" sz="9600" dirty="0"/>
              <a:t> </a:t>
            </a:r>
            <a:r>
              <a:rPr lang="fr-FR" sz="9600" dirty="0" smtClean="0"/>
              <a:t>MAIL1 </a:t>
            </a:r>
            <a:r>
              <a:rPr lang="fr-FR" sz="9600" dirty="0" smtClean="0">
                <a:solidFill>
                  <a:srgbClr val="FF0000"/>
                </a:solidFill>
              </a:rPr>
              <a:t>THERMIQUE </a:t>
            </a:r>
            <a:r>
              <a:rPr lang="fr-FR" sz="9600" dirty="0">
                <a:solidFill>
                  <a:srgbClr val="FF0000"/>
                </a:solidFill>
              </a:rPr>
              <a:t>ISOTROPE</a:t>
            </a:r>
            <a:r>
              <a:rPr lang="fr-FR" sz="9600" dirty="0"/>
              <a:t>; </a:t>
            </a:r>
          </a:p>
          <a:p>
            <a:pPr marL="0" indent="0">
              <a:buNone/>
            </a:pPr>
            <a:r>
              <a:rPr lang="fr-FR" sz="9600" dirty="0"/>
              <a:t>MAT1 </a:t>
            </a:r>
            <a:r>
              <a:rPr lang="fr-FR" sz="9600" dirty="0" smtClean="0"/>
              <a:t>   = </a:t>
            </a:r>
            <a:r>
              <a:rPr lang="fr-FR" sz="9600" dirty="0">
                <a:solidFill>
                  <a:srgbClr val="0000FF"/>
                </a:solidFill>
              </a:rPr>
              <a:t>MATE</a:t>
            </a:r>
            <a:r>
              <a:rPr lang="fr-FR" sz="9600" dirty="0"/>
              <a:t> MODL1 </a:t>
            </a:r>
            <a:r>
              <a:rPr lang="fr-FR" sz="9600" dirty="0">
                <a:solidFill>
                  <a:srgbClr val="FF0000"/>
                </a:solidFill>
              </a:rPr>
              <a:t>'K' </a:t>
            </a:r>
            <a:r>
              <a:rPr lang="fr-FR" sz="9600" dirty="0"/>
              <a:t>1.;</a:t>
            </a:r>
          </a:p>
          <a:p>
            <a:pPr marL="0" indent="0">
              <a:buNone/>
            </a:pPr>
            <a:r>
              <a:rPr lang="fr-FR" sz="9600" dirty="0" smtClean="0"/>
              <a:t>CND1    = </a:t>
            </a:r>
            <a:r>
              <a:rPr lang="fr-FR" sz="9600" dirty="0" smtClean="0">
                <a:solidFill>
                  <a:srgbClr val="0000FF"/>
                </a:solidFill>
              </a:rPr>
              <a:t>CONDUCTIVITE </a:t>
            </a:r>
            <a:r>
              <a:rPr lang="fr-FR" sz="9600" dirty="0"/>
              <a:t>MODL1 MAT1</a:t>
            </a:r>
            <a:r>
              <a:rPr lang="fr-FR" sz="9600" dirty="0" smtClean="0"/>
              <a:t>;</a:t>
            </a:r>
          </a:p>
          <a:p>
            <a:pPr marL="0" indent="0">
              <a:buNone/>
            </a:pPr>
            <a:endParaRPr lang="fr-FR" sz="9600" dirty="0"/>
          </a:p>
          <a:p>
            <a:pPr marL="0" indent="0">
              <a:buNone/>
            </a:pPr>
            <a:r>
              <a:rPr lang="fr-FR" sz="9600" dirty="0" smtClean="0"/>
              <a:t>XX </a:t>
            </a:r>
            <a:r>
              <a:rPr lang="fr-FR" sz="9600" dirty="0"/>
              <a:t>= </a:t>
            </a:r>
            <a:r>
              <a:rPr lang="fr-FR" sz="9600" dirty="0">
                <a:solidFill>
                  <a:srgbClr val="0000FF"/>
                </a:solidFill>
              </a:rPr>
              <a:t>COOR</a:t>
            </a:r>
            <a:r>
              <a:rPr lang="fr-FR" sz="9600" dirty="0"/>
              <a:t> 1 </a:t>
            </a:r>
            <a:r>
              <a:rPr lang="fr-FR" sz="9600" dirty="0" smtClean="0"/>
              <a:t>MAIL1;   YY </a:t>
            </a:r>
            <a:r>
              <a:rPr lang="fr-FR" sz="9600" dirty="0"/>
              <a:t>= </a:t>
            </a:r>
            <a:r>
              <a:rPr lang="fr-FR" sz="9600" dirty="0">
                <a:solidFill>
                  <a:srgbClr val="0000FF"/>
                </a:solidFill>
              </a:rPr>
              <a:t>COOR</a:t>
            </a:r>
            <a:r>
              <a:rPr lang="fr-FR" sz="9600" dirty="0"/>
              <a:t> 2 MAIL1;</a:t>
            </a:r>
          </a:p>
          <a:p>
            <a:pPr marL="0" indent="0">
              <a:buNone/>
            </a:pPr>
            <a:r>
              <a:rPr lang="fr-FR" sz="9600" dirty="0"/>
              <a:t>ZER = XX * 0</a:t>
            </a:r>
            <a:r>
              <a:rPr lang="fr-FR" sz="9600" dirty="0" smtClean="0"/>
              <a:t>.;  UNI </a:t>
            </a:r>
            <a:r>
              <a:rPr lang="fr-FR" sz="9600" dirty="0"/>
              <a:t>= ZER + 1</a:t>
            </a:r>
            <a:r>
              <a:rPr lang="fr-FR" sz="9600" dirty="0" smtClean="0"/>
              <a:t>.;   UNIM </a:t>
            </a:r>
            <a:r>
              <a:rPr lang="fr-FR" sz="9600" dirty="0"/>
              <a:t>= </a:t>
            </a:r>
            <a:r>
              <a:rPr lang="fr-FR" sz="9600" dirty="0">
                <a:solidFill>
                  <a:srgbClr val="0000FF"/>
                </a:solidFill>
              </a:rPr>
              <a:t>CHAN</a:t>
            </a:r>
            <a:r>
              <a:rPr lang="fr-FR" sz="9600" dirty="0"/>
              <a:t> </a:t>
            </a:r>
            <a:r>
              <a:rPr lang="fr-FR" sz="9600" dirty="0">
                <a:solidFill>
                  <a:srgbClr val="FF0000"/>
                </a:solidFill>
              </a:rPr>
              <a:t>'CHAM' </a:t>
            </a:r>
            <a:r>
              <a:rPr lang="fr-FR" sz="9600" dirty="0"/>
              <a:t>UNI MAIL1;    </a:t>
            </a:r>
            <a:endParaRPr lang="fr-FR" sz="9600" dirty="0" smtClean="0"/>
          </a:p>
          <a:p>
            <a:pPr marL="0" indent="0">
              <a:buNone/>
            </a:pPr>
            <a:r>
              <a:rPr lang="fr-FR" sz="9600" dirty="0">
                <a:solidFill>
                  <a:srgbClr val="00B050"/>
                </a:solidFill>
              </a:rPr>
              <a:t>* </a:t>
            </a:r>
            <a:r>
              <a:rPr lang="fr-FR" sz="9600" dirty="0" smtClean="0">
                <a:solidFill>
                  <a:srgbClr val="00B050"/>
                </a:solidFill>
              </a:rPr>
              <a:t>Aire de la surface, MESU</a:t>
            </a:r>
            <a:endParaRPr lang="fr-FR" sz="9600" dirty="0" smtClean="0">
              <a:solidFill>
                <a:srgbClr val="FF0066"/>
              </a:solidFill>
            </a:endParaRPr>
          </a:p>
          <a:p>
            <a:pPr marL="0" indent="0">
              <a:buNone/>
            </a:pPr>
            <a:r>
              <a:rPr lang="fr-FR" sz="9600" dirty="0" smtClean="0">
                <a:solidFill>
                  <a:srgbClr val="FF0066"/>
                </a:solidFill>
              </a:rPr>
              <a:t>SS</a:t>
            </a:r>
            <a:r>
              <a:rPr lang="fr-FR" sz="9600" dirty="0" smtClean="0"/>
              <a:t> </a:t>
            </a:r>
            <a:r>
              <a:rPr lang="fr-FR" sz="9600" dirty="0"/>
              <a:t>= </a:t>
            </a:r>
            <a:r>
              <a:rPr lang="fr-FR" sz="9600" dirty="0">
                <a:solidFill>
                  <a:srgbClr val="0000FF"/>
                </a:solidFill>
              </a:rPr>
              <a:t>INTG</a:t>
            </a:r>
            <a:r>
              <a:rPr lang="fr-FR" sz="9600" dirty="0"/>
              <a:t> MODL1 UNIM</a:t>
            </a:r>
            <a:r>
              <a:rPr lang="fr-FR" sz="9600" dirty="0" smtClean="0"/>
              <a:t>;</a:t>
            </a:r>
            <a:endParaRPr lang="fr-FR" sz="9600" dirty="0"/>
          </a:p>
          <a:p>
            <a:pPr marL="0" indent="0">
              <a:buNone/>
            </a:pPr>
            <a:r>
              <a:rPr lang="fr-FR" sz="9600" dirty="0" smtClean="0"/>
              <a:t>XXM </a:t>
            </a:r>
            <a:r>
              <a:rPr lang="fr-FR" sz="9600" dirty="0"/>
              <a:t>= </a:t>
            </a:r>
            <a:r>
              <a:rPr lang="fr-FR" sz="9600" dirty="0">
                <a:solidFill>
                  <a:srgbClr val="0000FF"/>
                </a:solidFill>
              </a:rPr>
              <a:t>CHAN</a:t>
            </a:r>
            <a:r>
              <a:rPr lang="fr-FR" sz="9600" dirty="0"/>
              <a:t> </a:t>
            </a:r>
            <a:r>
              <a:rPr lang="fr-FR" sz="9600" dirty="0">
                <a:solidFill>
                  <a:srgbClr val="FF0000"/>
                </a:solidFill>
              </a:rPr>
              <a:t>'CHAM'</a:t>
            </a:r>
            <a:r>
              <a:rPr lang="fr-FR" sz="9600" dirty="0"/>
              <a:t> XX </a:t>
            </a:r>
            <a:r>
              <a:rPr lang="fr-FR" sz="9600" dirty="0" smtClean="0"/>
              <a:t>MAIL1; YYM </a:t>
            </a:r>
            <a:r>
              <a:rPr lang="fr-FR" sz="9600" dirty="0"/>
              <a:t>= </a:t>
            </a:r>
            <a:r>
              <a:rPr lang="fr-FR" sz="9600" dirty="0">
                <a:solidFill>
                  <a:srgbClr val="0000FF"/>
                </a:solidFill>
              </a:rPr>
              <a:t>CHAN</a:t>
            </a:r>
            <a:r>
              <a:rPr lang="fr-FR" sz="9600" dirty="0"/>
              <a:t> </a:t>
            </a:r>
            <a:r>
              <a:rPr lang="fr-FR" sz="9600" dirty="0">
                <a:solidFill>
                  <a:srgbClr val="FF0000"/>
                </a:solidFill>
              </a:rPr>
              <a:t>'CHAM'</a:t>
            </a:r>
            <a:r>
              <a:rPr lang="fr-FR" sz="9600" dirty="0"/>
              <a:t> YY MAIL1;</a:t>
            </a:r>
          </a:p>
          <a:p>
            <a:pPr marL="0" indent="0">
              <a:buNone/>
            </a:pPr>
            <a:r>
              <a:rPr lang="fr-FR" sz="9600" dirty="0" smtClean="0">
                <a:solidFill>
                  <a:srgbClr val="00B050"/>
                </a:solidFill>
              </a:rPr>
              <a:t>* Coordonnées du CDG : G</a:t>
            </a:r>
          </a:p>
          <a:p>
            <a:pPr marL="0" indent="0">
              <a:buNone/>
            </a:pPr>
            <a:r>
              <a:rPr lang="fr-FR" sz="9600" dirty="0" smtClean="0">
                <a:solidFill>
                  <a:srgbClr val="0000FF"/>
                </a:solidFill>
              </a:rPr>
              <a:t>XG</a:t>
            </a:r>
            <a:r>
              <a:rPr lang="fr-FR" sz="9600" dirty="0" smtClean="0"/>
              <a:t> </a:t>
            </a:r>
            <a:r>
              <a:rPr lang="fr-FR" sz="9600" dirty="0"/>
              <a:t>= (1./</a:t>
            </a:r>
            <a:r>
              <a:rPr lang="fr-FR" sz="9600" dirty="0">
                <a:solidFill>
                  <a:srgbClr val="FF0000"/>
                </a:solidFill>
              </a:rPr>
              <a:t>SS</a:t>
            </a:r>
            <a:r>
              <a:rPr lang="fr-FR" sz="9600" dirty="0"/>
              <a:t>) * (</a:t>
            </a:r>
            <a:r>
              <a:rPr lang="fr-FR" sz="9600" dirty="0">
                <a:solidFill>
                  <a:srgbClr val="0000FF"/>
                </a:solidFill>
              </a:rPr>
              <a:t>INTG</a:t>
            </a:r>
            <a:r>
              <a:rPr lang="fr-FR" sz="9600" dirty="0"/>
              <a:t> MODL1 XXM);</a:t>
            </a:r>
          </a:p>
          <a:p>
            <a:pPr marL="0" indent="0">
              <a:buNone/>
            </a:pPr>
            <a:r>
              <a:rPr lang="fr-FR" sz="9600" dirty="0">
                <a:solidFill>
                  <a:srgbClr val="0000FF"/>
                </a:solidFill>
              </a:rPr>
              <a:t>YG</a:t>
            </a:r>
            <a:r>
              <a:rPr lang="fr-FR" sz="9600" dirty="0"/>
              <a:t> = (1./</a:t>
            </a:r>
            <a:r>
              <a:rPr lang="fr-FR" sz="9600" dirty="0">
                <a:solidFill>
                  <a:srgbClr val="FF0000"/>
                </a:solidFill>
              </a:rPr>
              <a:t>SS</a:t>
            </a:r>
            <a:r>
              <a:rPr lang="fr-FR" sz="9600" dirty="0"/>
              <a:t>) * (</a:t>
            </a:r>
            <a:r>
              <a:rPr lang="fr-FR" sz="9600" dirty="0">
                <a:solidFill>
                  <a:srgbClr val="0000FF"/>
                </a:solidFill>
              </a:rPr>
              <a:t>INTG</a:t>
            </a:r>
            <a:r>
              <a:rPr lang="fr-FR" sz="9600" dirty="0"/>
              <a:t> MODL1 YYM);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940152" y="5589240"/>
            <a:ext cx="2376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XXG = XX </a:t>
            </a:r>
            <a:r>
              <a:rPr lang="fr-FR" sz="2400" dirty="0">
                <a:solidFill>
                  <a:srgbClr val="0000FF"/>
                </a:solidFill>
              </a:rPr>
              <a:t>- XG</a:t>
            </a:r>
            <a:r>
              <a:rPr lang="fr-FR" sz="2400" dirty="0"/>
              <a:t>;</a:t>
            </a:r>
          </a:p>
          <a:p>
            <a:r>
              <a:rPr lang="fr-FR" sz="2400" dirty="0"/>
              <a:t>YYG = YY - </a:t>
            </a:r>
            <a:r>
              <a:rPr lang="fr-FR" sz="2400" dirty="0">
                <a:solidFill>
                  <a:srgbClr val="0000FF"/>
                </a:solidFill>
              </a:rPr>
              <a:t>YG</a:t>
            </a:r>
            <a:r>
              <a:rPr lang="fr-FR" sz="2400" dirty="0"/>
              <a:t>;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17685"/>
            <a:ext cx="2358999" cy="179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13015" y="623731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Laurent </a:t>
            </a:r>
            <a:r>
              <a:rPr lang="fr-FR" dirty="0" smtClean="0"/>
              <a:t>GORNET, Ecole Centrale Nantes, </a:t>
            </a:r>
            <a:r>
              <a:rPr lang="fr-FR" dirty="0" err="1" smtClean="0"/>
              <a:t>GeM</a:t>
            </a:r>
            <a:r>
              <a:rPr lang="fr-FR" dirty="0" smtClean="0"/>
              <a:t> </a:t>
            </a:r>
            <a:r>
              <a:rPr lang="fr-FR" dirty="0"/>
              <a:t>UMR CNRS 6183</a:t>
            </a:r>
          </a:p>
        </p:txBody>
      </p:sp>
      <p:sp>
        <p:nvSpPr>
          <p:cNvPr id="6" name="Flèche gauche 5"/>
          <p:cNvSpPr/>
          <p:nvPr/>
        </p:nvSpPr>
        <p:spPr>
          <a:xfrm>
            <a:off x="4860032" y="4149080"/>
            <a:ext cx="172819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gauche 7"/>
          <p:cNvSpPr/>
          <p:nvPr/>
        </p:nvSpPr>
        <p:spPr>
          <a:xfrm>
            <a:off x="4860032" y="5373216"/>
            <a:ext cx="172819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53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2348880"/>
            <a:ext cx="31908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Caractéristiques géométriques Moments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quadratiques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390723"/>
              </p:ext>
            </p:extLst>
          </p:nvPr>
        </p:nvGraphicFramePr>
        <p:xfrm>
          <a:off x="1259632" y="2195265"/>
          <a:ext cx="5765801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5" name="Equation" r:id="rId4" imgW="2743200" imgH="380880" progId="Equation.DSMT4">
                  <p:embed/>
                </p:oleObj>
              </mc:Choice>
              <mc:Fallback>
                <p:oleObj name="Equation" r:id="rId4" imgW="2743200" imgH="3808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195265"/>
                        <a:ext cx="5765801" cy="801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</a:t>
            </a:r>
            <a:r>
              <a:rPr lang="fr-FR" dirty="0" smtClean="0"/>
              <a:t>oments quadratique dans la base globale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/>
              <a:t>Moments quadratique </a:t>
            </a:r>
            <a:r>
              <a:rPr lang="fr-FR" dirty="0" smtClean="0"/>
              <a:t>dans la </a:t>
            </a:r>
            <a:r>
              <a:rPr lang="fr-FR" dirty="0" smtClean="0">
                <a:solidFill>
                  <a:srgbClr val="FF0066"/>
                </a:solidFill>
              </a:rPr>
              <a:t>base principale</a:t>
            </a:r>
            <a:endParaRPr lang="fr-FR" dirty="0">
              <a:solidFill>
                <a:srgbClr val="FF0066"/>
              </a:solidFill>
            </a:endParaRPr>
          </a:p>
          <a:p>
            <a:r>
              <a:rPr lang="fr-FR" dirty="0"/>
              <a:t>Operateurs :  </a:t>
            </a:r>
            <a:r>
              <a:rPr lang="fr-FR" dirty="0">
                <a:solidFill>
                  <a:srgbClr val="0000FF"/>
                </a:solidFill>
              </a:rPr>
              <a:t>- , COOR, CHAN, INTG,*</a:t>
            </a:r>
          </a:p>
          <a:p>
            <a:endParaRPr lang="fr-FR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29944"/>
              </p:ext>
            </p:extLst>
          </p:nvPr>
        </p:nvGraphicFramePr>
        <p:xfrm>
          <a:off x="1331640" y="3140968"/>
          <a:ext cx="1994643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6" name="Equation" r:id="rId6" imgW="1028700" imgH="520700" progId="Equation.DSMT4">
                  <p:embed/>
                </p:oleObj>
              </mc:Choice>
              <mc:Fallback>
                <p:oleObj name="Equation" r:id="rId6" imgW="1028700" imgH="520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140968"/>
                        <a:ext cx="1994643" cy="1008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661285"/>
              </p:ext>
            </p:extLst>
          </p:nvPr>
        </p:nvGraphicFramePr>
        <p:xfrm>
          <a:off x="4067944" y="3622273"/>
          <a:ext cx="2195031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" name="Equation" r:id="rId8" imgW="1130040" imgH="520560" progId="Equation.DSMT4">
                  <p:embed/>
                </p:oleObj>
              </mc:Choice>
              <mc:Fallback>
                <p:oleObj name="Equation" r:id="rId8" imgW="1130040" imgH="5205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3622273"/>
                        <a:ext cx="2195031" cy="1008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3779912" y="3099053"/>
            <a:ext cx="24279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srgbClr val="FF0066"/>
                </a:solidFill>
              </a:rPr>
              <a:t>Diagonalisation</a:t>
            </a:r>
            <a:endParaRPr lang="fr-FR" sz="2800" dirty="0">
              <a:solidFill>
                <a:srgbClr val="FF00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015" y="623731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Laurent </a:t>
            </a:r>
            <a:r>
              <a:rPr lang="fr-FR" dirty="0" smtClean="0"/>
              <a:t>GORNET, Ecole Centrale Nantes, </a:t>
            </a:r>
            <a:r>
              <a:rPr lang="fr-FR" dirty="0" err="1" smtClean="0"/>
              <a:t>GeM</a:t>
            </a:r>
            <a:r>
              <a:rPr lang="fr-FR" dirty="0" smtClean="0"/>
              <a:t> </a:t>
            </a:r>
            <a:r>
              <a:rPr lang="fr-FR" dirty="0"/>
              <a:t>UMR CNRS 6183</a:t>
            </a:r>
          </a:p>
        </p:txBody>
      </p:sp>
    </p:spTree>
    <p:extLst>
      <p:ext uri="{BB962C8B-B14F-4D97-AF65-F5344CB8AC3E}">
        <p14:creationId xmlns:p14="http://schemas.microsoft.com/office/powerpoint/2010/main" val="195659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66120"/>
            <a:ext cx="8229600" cy="1143000"/>
          </a:xfrm>
        </p:spPr>
        <p:txBody>
          <a:bodyPr/>
          <a:lstStyle/>
          <a:p>
            <a:r>
              <a:rPr lang="fr-FR" dirty="0" smtClean="0"/>
              <a:t>Propriétés en torsion</a:t>
            </a:r>
            <a:endParaRPr lang="fr-FR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620311"/>
              </p:ext>
            </p:extLst>
          </p:nvPr>
        </p:nvGraphicFramePr>
        <p:xfrm>
          <a:off x="3792538" y="4835525"/>
          <a:ext cx="169227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0" name="Equation" r:id="rId3" imgW="545760" imgH="228600" progId="Equation.DSMT4">
                  <p:embed/>
                </p:oleObj>
              </mc:Choice>
              <mc:Fallback>
                <p:oleObj name="Equation" r:id="rId3" imgW="545760" imgH="228600" progId="Equation.DSMT4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8" y="4835525"/>
                        <a:ext cx="1692275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082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Fonction de Gauchissement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600" dirty="0" smtClean="0"/>
              <a:t>Etat anti plan de contrainte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Contraintes d’un état de torsion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Comportement isotrope</a:t>
            </a:r>
            <a:endParaRPr lang="fr-FR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444926"/>
              </p:ext>
            </p:extLst>
          </p:nvPr>
        </p:nvGraphicFramePr>
        <p:xfrm>
          <a:off x="827584" y="2348880"/>
          <a:ext cx="2991407" cy="1567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0" name="Equation" r:id="rId3" imgW="1358640" imgH="711000" progId="Equation.DSMT4">
                  <p:embed/>
                </p:oleObj>
              </mc:Choice>
              <mc:Fallback>
                <p:oleObj name="Equation" r:id="rId3" imgW="1358640" imgH="711000" progId="Equation.DSMT4">
                  <p:embed/>
                  <p:pic>
                    <p:nvPicPr>
                      <p:cNvPr id="0" name="Obje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348880"/>
                        <a:ext cx="2991407" cy="15678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254620"/>
              </p:ext>
            </p:extLst>
          </p:nvPr>
        </p:nvGraphicFramePr>
        <p:xfrm>
          <a:off x="5292080" y="2348880"/>
          <a:ext cx="3330820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1" name="Equation" r:id="rId5" imgW="1511280" imgH="685800" progId="Equation.DSMT4">
                  <p:embed/>
                </p:oleObj>
              </mc:Choice>
              <mc:Fallback>
                <p:oleObj name="Equation" r:id="rId5" imgW="1511280" imgH="685800" progId="Equation.DSMT4">
                  <p:embed/>
                  <p:pic>
                    <p:nvPicPr>
                      <p:cNvPr id="0" name="Obje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2348880"/>
                        <a:ext cx="3330820" cy="1512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016977"/>
              </p:ext>
            </p:extLst>
          </p:nvPr>
        </p:nvGraphicFramePr>
        <p:xfrm>
          <a:off x="5436096" y="5301208"/>
          <a:ext cx="3267075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2" name="Equation" r:id="rId7" imgW="1307880" imgH="291960" progId="Equation.DSMT4">
                  <p:embed/>
                </p:oleObj>
              </mc:Choice>
              <mc:Fallback>
                <p:oleObj name="Equation" r:id="rId7" imgW="1307880" imgH="291960" progId="Equation.DSMT4">
                  <p:embed/>
                  <p:pic>
                    <p:nvPicPr>
                      <p:cNvPr id="0" name="Obje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5301208"/>
                        <a:ext cx="3267075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960016"/>
              </p:ext>
            </p:extLst>
          </p:nvPr>
        </p:nvGraphicFramePr>
        <p:xfrm>
          <a:off x="5580112" y="4077072"/>
          <a:ext cx="2882900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3" name="Equation" r:id="rId9" imgW="1307880" imgH="482400" progId="Equation.DSMT4">
                  <p:embed/>
                </p:oleObj>
              </mc:Choice>
              <mc:Fallback>
                <p:oleObj name="Equation" r:id="rId9" imgW="1307880" imgH="482400" progId="Equation.DSMT4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4077072"/>
                        <a:ext cx="2882900" cy="106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442211"/>
              </p:ext>
            </p:extLst>
          </p:nvPr>
        </p:nvGraphicFramePr>
        <p:xfrm>
          <a:off x="1259632" y="4725144"/>
          <a:ext cx="209391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4" name="Equation" r:id="rId11" imgW="838080" imgH="241200" progId="Equation.DSMT4">
                  <p:embed/>
                </p:oleObj>
              </mc:Choice>
              <mc:Fallback>
                <p:oleObj name="Equation" r:id="rId11" imgW="838080" imgH="241200" progId="Equation.DSMT4">
                  <p:embed/>
                  <p:pic>
                    <p:nvPicPr>
                      <p:cNvPr id="0" name="Obje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725144"/>
                        <a:ext cx="209391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822919"/>
              </p:ext>
            </p:extLst>
          </p:nvPr>
        </p:nvGraphicFramePr>
        <p:xfrm>
          <a:off x="1259632" y="5373216"/>
          <a:ext cx="2062162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5" name="Equation" r:id="rId13" imgW="825480" imgH="228600" progId="Equation.DSMT4">
                  <p:embed/>
                </p:oleObj>
              </mc:Choice>
              <mc:Fallback>
                <p:oleObj name="Equation" r:id="rId13" imgW="825480" imgH="228600" progId="Equation.DSMT4">
                  <p:embed/>
                  <p:pic>
                    <p:nvPicPr>
                      <p:cNvPr id="0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5373216"/>
                        <a:ext cx="2062162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Connecteur droit 10"/>
          <p:cNvCxnSpPr/>
          <p:nvPr/>
        </p:nvCxnSpPr>
        <p:spPr>
          <a:xfrm>
            <a:off x="5076056" y="2708920"/>
            <a:ext cx="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13015" y="623731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Laurent </a:t>
            </a:r>
            <a:r>
              <a:rPr lang="fr-FR" dirty="0" smtClean="0"/>
              <a:t>GORNET, Ecole Centrale Nantes, </a:t>
            </a:r>
            <a:r>
              <a:rPr lang="fr-FR" dirty="0" err="1" smtClean="0"/>
              <a:t>GeM</a:t>
            </a:r>
            <a:r>
              <a:rPr lang="fr-FR" dirty="0" smtClean="0"/>
              <a:t> </a:t>
            </a:r>
            <a:r>
              <a:rPr lang="fr-FR" dirty="0"/>
              <a:t>UMR CNRS 6183</a:t>
            </a:r>
          </a:p>
        </p:txBody>
      </p:sp>
    </p:spTree>
    <p:extLst>
      <p:ext uri="{BB962C8B-B14F-4D97-AF65-F5344CB8AC3E}">
        <p14:creationId xmlns:p14="http://schemas.microsoft.com/office/powerpoint/2010/main" val="274305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Torsion d’une poutre isotrope</a:t>
            </a:r>
            <a:b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Fonction de Gauchissement 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G(y z)</a:t>
            </a:r>
            <a:endParaRPr lang="fr-F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Approche cinématique : </a:t>
            </a:r>
            <a:r>
              <a:rPr lang="fr-FR" dirty="0" smtClean="0"/>
              <a:t>torsion axe x</a:t>
            </a:r>
          </a:p>
          <a:p>
            <a:r>
              <a:rPr lang="fr-FR" dirty="0" smtClean="0"/>
              <a:t>Déplacement, déformation, contrainte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Equations d’équilibre</a:t>
            </a:r>
          </a:p>
          <a:p>
            <a:pPr lvl="1"/>
            <a:r>
              <a:rPr lang="fr-FR" dirty="0" smtClean="0"/>
              <a:t>Condition bord libre</a:t>
            </a:r>
            <a:endParaRPr lang="fr-F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111407"/>
              </p:ext>
            </p:extLst>
          </p:nvPr>
        </p:nvGraphicFramePr>
        <p:xfrm>
          <a:off x="1020763" y="2781300"/>
          <a:ext cx="679132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3" name="Equation" r:id="rId3" imgW="3136680" imgH="419040" progId="Equation.DSMT4">
                  <p:embed/>
                </p:oleObj>
              </mc:Choice>
              <mc:Fallback>
                <p:oleObj name="Equation" r:id="rId3" imgW="313668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2781300"/>
                        <a:ext cx="6791325" cy="908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215470"/>
              </p:ext>
            </p:extLst>
          </p:nvPr>
        </p:nvGraphicFramePr>
        <p:xfrm>
          <a:off x="4427984" y="3717032"/>
          <a:ext cx="2674938" cy="141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4" name="Equation" r:id="rId5" imgW="1206360" imgH="634680" progId="Equation.DSMT4">
                  <p:embed/>
                </p:oleObj>
              </mc:Choice>
              <mc:Fallback>
                <p:oleObj name="Equation" r:id="rId5" imgW="1206360" imgH="6346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3717032"/>
                        <a:ext cx="2674938" cy="1414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" name="Rectangle 9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307201"/>
              </p:ext>
            </p:extLst>
          </p:nvPr>
        </p:nvGraphicFramePr>
        <p:xfrm>
          <a:off x="1115616" y="5373142"/>
          <a:ext cx="6119813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5" name="Equation" r:id="rId7" imgW="2450880" imgH="317160" progId="Equation.DSMT4">
                  <p:embed/>
                </p:oleObj>
              </mc:Choice>
              <mc:Fallback>
                <p:oleObj name="Equation" r:id="rId7" imgW="2450880" imgH="317160" progId="Equation.DSMT4">
                  <p:embed/>
                  <p:pic>
                    <p:nvPicPr>
                      <p:cNvPr id="0" name="Obje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5373142"/>
                        <a:ext cx="6119813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213015" y="623731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Laurent </a:t>
            </a:r>
            <a:r>
              <a:rPr lang="fr-FR" dirty="0" smtClean="0"/>
              <a:t>GORNET, Ecole Centrale Nantes, </a:t>
            </a:r>
            <a:r>
              <a:rPr lang="fr-FR" dirty="0" err="1" smtClean="0"/>
              <a:t>GeM</a:t>
            </a:r>
            <a:r>
              <a:rPr lang="fr-FR" dirty="0" smtClean="0"/>
              <a:t> </a:t>
            </a:r>
            <a:r>
              <a:rPr lang="fr-FR" dirty="0"/>
              <a:t>UMR CNRS 6183</a:t>
            </a:r>
          </a:p>
        </p:txBody>
      </p:sp>
    </p:spTree>
    <p:extLst>
      <p:ext uri="{BB962C8B-B14F-4D97-AF65-F5344CB8AC3E}">
        <p14:creationId xmlns:p14="http://schemas.microsoft.com/office/powerpoint/2010/main" val="204576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Fonction de Gauchissement 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G(y z)</a:t>
            </a:r>
            <a:endParaRPr lang="fr-F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Approche cinématique </a:t>
            </a:r>
            <a:r>
              <a:rPr lang="fr-FR" dirty="0" smtClean="0"/>
              <a:t>: matériau isotrope</a:t>
            </a:r>
          </a:p>
          <a:p>
            <a:r>
              <a:rPr lang="fr-FR" dirty="0" smtClean="0"/>
              <a:t>Equation d’équilibre isotrope : </a:t>
            </a:r>
            <a:r>
              <a:rPr lang="fr-FR" dirty="0" err="1" smtClean="0"/>
              <a:t>Laplacien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Condition bord libre :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Condition d’unicité au CDG :</a:t>
            </a:r>
            <a:endParaRPr lang="fr-F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" name="Rectangle 9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395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3" name="Obje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083153"/>
              </p:ext>
            </p:extLst>
          </p:nvPr>
        </p:nvGraphicFramePr>
        <p:xfrm>
          <a:off x="2195736" y="2996952"/>
          <a:ext cx="28130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" name="Equation" r:id="rId4" imgW="1091880" imgH="203040" progId="Equation.DSMT4">
                  <p:embed/>
                </p:oleObj>
              </mc:Choice>
              <mc:Fallback>
                <p:oleObj name="Equation" r:id="rId4" imgW="1091880" imgH="203040" progId="Equation.DSMT4">
                  <p:embed/>
                  <p:pic>
                    <p:nvPicPr>
                      <p:cNvPr id="0" name="Obje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996952"/>
                        <a:ext cx="281305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0" y="44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7" name="Obje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544008"/>
              </p:ext>
            </p:extLst>
          </p:nvPr>
        </p:nvGraphicFramePr>
        <p:xfrm>
          <a:off x="1979712" y="4509120"/>
          <a:ext cx="64992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" name="Equation" r:id="rId6" imgW="2527200" imgH="304560" progId="Equation.DSMT4">
                  <p:embed/>
                </p:oleObj>
              </mc:Choice>
              <mc:Fallback>
                <p:oleObj name="Equation" r:id="rId6" imgW="2527200" imgH="304560" progId="Equation.DSMT4">
                  <p:embed/>
                  <p:pic>
                    <p:nvPicPr>
                      <p:cNvPr id="0" name="Obje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4509120"/>
                        <a:ext cx="649922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266828"/>
              </p:ext>
            </p:extLst>
          </p:nvPr>
        </p:nvGraphicFramePr>
        <p:xfrm>
          <a:off x="4860032" y="3573016"/>
          <a:ext cx="2290762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" name="Equation" r:id="rId8" imgW="977476" imgH="355446" progId="Equation.DSMT4">
                  <p:embed/>
                </p:oleObj>
              </mc:Choice>
              <mc:Fallback>
                <p:oleObj name="Equation" r:id="rId8" imgW="977476" imgH="355446" progId="Equation.DSMT4">
                  <p:embed/>
                  <p:pic>
                    <p:nvPicPr>
                      <p:cNvPr id="0" name="Obje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573016"/>
                        <a:ext cx="2290762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3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549905"/>
              </p:ext>
            </p:extLst>
          </p:nvPr>
        </p:nvGraphicFramePr>
        <p:xfrm>
          <a:off x="6156176" y="5301208"/>
          <a:ext cx="15271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6" name="Equation" r:id="rId10" imgW="672840" imgH="380880" progId="Equation.DSMT4">
                  <p:embed/>
                </p:oleObj>
              </mc:Choice>
              <mc:Fallback>
                <p:oleObj name="Equation" r:id="rId10" imgW="672840" imgH="380880" progId="Equation.DSMT4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5301208"/>
                        <a:ext cx="1527175" cy="863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69"/>
          <p:cNvSpPr>
            <a:spLocks noChangeArrowheads="1"/>
          </p:cNvSpPr>
          <p:nvPr/>
        </p:nvSpPr>
        <p:spPr bwMode="auto">
          <a:xfrm>
            <a:off x="0" y="381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213015" y="623731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Laurent </a:t>
            </a:r>
            <a:r>
              <a:rPr lang="fr-FR" dirty="0" smtClean="0"/>
              <a:t>GORNET, Ecole Centrale Nantes, </a:t>
            </a:r>
            <a:r>
              <a:rPr lang="fr-FR" dirty="0" err="1" smtClean="0"/>
              <a:t>GeM</a:t>
            </a:r>
            <a:r>
              <a:rPr lang="fr-FR" dirty="0" smtClean="0"/>
              <a:t> </a:t>
            </a:r>
            <a:r>
              <a:rPr lang="fr-FR" dirty="0"/>
              <a:t>UMR CNRS 6183</a:t>
            </a:r>
          </a:p>
        </p:txBody>
      </p:sp>
      <p:pic>
        <p:nvPicPr>
          <p:cNvPr id="8659" name="Picture 46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08510"/>
            <a:ext cx="2009010" cy="190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Connecteur droit avec flèche 10"/>
          <p:cNvCxnSpPr/>
          <p:nvPr/>
        </p:nvCxnSpPr>
        <p:spPr>
          <a:xfrm flipH="1">
            <a:off x="7020272" y="3861048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endCxn id="3" idx="3"/>
          </p:cNvCxnSpPr>
          <p:nvPr/>
        </p:nvCxnSpPr>
        <p:spPr>
          <a:xfrm>
            <a:off x="8460432" y="3717032"/>
            <a:ext cx="504056" cy="146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 flipV="1">
            <a:off x="7668344" y="2348880"/>
            <a:ext cx="14401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957228"/>
              </p:ext>
            </p:extLst>
          </p:nvPr>
        </p:nvGraphicFramePr>
        <p:xfrm>
          <a:off x="7674801" y="3152903"/>
          <a:ext cx="3746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7" name="Equation" r:id="rId13" imgW="164880" imgH="177480" progId="Equation.DSMT4">
                  <p:embed/>
                </p:oleObj>
              </mc:Choice>
              <mc:Fallback>
                <p:oleObj name="Equation" r:id="rId13" imgW="164880" imgH="177480" progId="Equation.DSMT4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4801" y="3152903"/>
                        <a:ext cx="37465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8244408" y="3347700"/>
                <a:ext cx="93610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𝑒𝑥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3347700"/>
                <a:ext cx="936104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895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69665"/>
            <a:ext cx="3029051" cy="254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 de torsion</a:t>
            </a:r>
            <a:b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Approche cinématique</a:t>
            </a:r>
            <a:endParaRPr lang="fr-FR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fr-FR" dirty="0"/>
              <a:t>Travaux  </a:t>
            </a:r>
            <a:r>
              <a:rPr lang="fr-FR" dirty="0" smtClean="0"/>
              <a:t>: Maxwell Betti</a:t>
            </a:r>
            <a:endParaRPr lang="fr-FR" dirty="0"/>
          </a:p>
          <a:p>
            <a:pPr marL="914400" lvl="1" indent="-457200"/>
            <a:r>
              <a:rPr lang="fr-FR" dirty="0"/>
              <a:t>W (char1*dépla2)= W (char2*dépla1) </a:t>
            </a:r>
          </a:p>
          <a:p>
            <a:pPr marL="0" indent="0">
              <a:buNone/>
            </a:pPr>
            <a:r>
              <a:rPr lang="fr-FR" dirty="0" smtClean="0"/>
              <a:t>Chargement </a:t>
            </a:r>
            <a:r>
              <a:rPr lang="fr-FR" dirty="0"/>
              <a:t>1: </a:t>
            </a:r>
            <a:endParaRPr lang="fr-FR" dirty="0" smtClean="0"/>
          </a:p>
          <a:p>
            <a:pPr lvl="1"/>
            <a:r>
              <a:rPr lang="fr-FR" dirty="0"/>
              <a:t>U</a:t>
            </a:r>
            <a:r>
              <a:rPr lang="fr-FR" dirty="0" smtClean="0"/>
              <a:t>n </a:t>
            </a:r>
            <a:r>
              <a:rPr lang="fr-FR" dirty="0"/>
              <a:t>effort F au centre de </a:t>
            </a:r>
            <a:r>
              <a:rPr lang="fr-FR" dirty="0" smtClean="0"/>
              <a:t>torsion</a:t>
            </a:r>
          </a:p>
          <a:p>
            <a:pPr marL="0" indent="0">
              <a:buNone/>
            </a:pPr>
            <a:r>
              <a:rPr lang="fr-FR" dirty="0" smtClean="0"/>
              <a:t>Chargement </a:t>
            </a:r>
            <a:r>
              <a:rPr lang="fr-FR" dirty="0"/>
              <a:t>2: </a:t>
            </a:r>
            <a:endParaRPr lang="fr-FR" dirty="0" smtClean="0"/>
          </a:p>
          <a:p>
            <a:pPr lvl="1"/>
            <a:r>
              <a:rPr lang="fr-FR" dirty="0" smtClean="0"/>
              <a:t>Un moment de torsion au centre de gravité</a:t>
            </a:r>
          </a:p>
          <a:p>
            <a:r>
              <a:rPr lang="fr-FR" dirty="0" smtClean="0"/>
              <a:t>Position du centre de torsion base principale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481434"/>
              </p:ext>
            </p:extLst>
          </p:nvPr>
        </p:nvGraphicFramePr>
        <p:xfrm>
          <a:off x="5436097" y="5325736"/>
          <a:ext cx="2232248" cy="983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3" name="Equation" r:id="rId4" imgW="1015920" imgH="444240" progId="Equation.DSMT4">
                  <p:embed/>
                </p:oleObj>
              </mc:Choice>
              <mc:Fallback>
                <p:oleObj name="Equation" r:id="rId4" imgW="1015920" imgH="4442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7" y="5325736"/>
                        <a:ext cx="2232248" cy="9835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052714"/>
              </p:ext>
            </p:extLst>
          </p:nvPr>
        </p:nvGraphicFramePr>
        <p:xfrm>
          <a:off x="1834265" y="5397744"/>
          <a:ext cx="2483376" cy="983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4" name="Equation" r:id="rId6" imgW="1129810" imgH="444307" progId="Equation.DSMT4">
                  <p:embed/>
                </p:oleObj>
              </mc:Choice>
              <mc:Fallback>
                <p:oleObj name="Equation" r:id="rId6" imgW="1129810" imgH="444307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4265" y="5397744"/>
                        <a:ext cx="2483376" cy="9835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600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13015" y="623731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Laurent </a:t>
            </a:r>
            <a:r>
              <a:rPr lang="fr-FR" dirty="0" smtClean="0"/>
              <a:t>GORNET, Ecole Centrale Nantes, </a:t>
            </a:r>
            <a:r>
              <a:rPr lang="fr-FR" dirty="0" err="1" smtClean="0"/>
              <a:t>GeM</a:t>
            </a:r>
            <a:r>
              <a:rPr lang="fr-FR" dirty="0" smtClean="0"/>
              <a:t> </a:t>
            </a:r>
            <a:r>
              <a:rPr lang="fr-FR" dirty="0"/>
              <a:t>UMR CNRS 6183</a:t>
            </a:r>
          </a:p>
        </p:txBody>
      </p:sp>
    </p:spTree>
    <p:extLst>
      <p:ext uri="{BB962C8B-B14F-4D97-AF65-F5344CB8AC3E}">
        <p14:creationId xmlns:p14="http://schemas.microsoft.com/office/powerpoint/2010/main" val="201548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Rigidité de torsion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Moment de torsion poutre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La rigidité de torsion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Rigidité en contrainte et en déplacement</a:t>
            </a:r>
            <a:endParaRPr lang="fr-FR" dirty="0"/>
          </a:p>
          <a:p>
            <a:endParaRPr lang="fr-F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853187"/>
              </p:ext>
            </p:extLst>
          </p:nvPr>
        </p:nvGraphicFramePr>
        <p:xfrm>
          <a:off x="1979712" y="2348880"/>
          <a:ext cx="4788532" cy="871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5" name="Equation" r:id="rId3" imgW="2171520" imgH="393480" progId="Equation.DSMT4">
                  <p:embed/>
                </p:oleObj>
              </mc:Choice>
              <mc:Fallback>
                <p:oleObj name="Equation" r:id="rId3" imgW="2171520" imgH="39348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348880"/>
                        <a:ext cx="4788532" cy="8715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0" y="395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660821"/>
              </p:ext>
            </p:extLst>
          </p:nvPr>
        </p:nvGraphicFramePr>
        <p:xfrm>
          <a:off x="1784350" y="4221163"/>
          <a:ext cx="5881688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6" name="Equation" r:id="rId5" imgW="2666880" imgH="393480" progId="Equation.DSMT4">
                  <p:embed/>
                </p:oleObj>
              </mc:Choice>
              <mc:Fallback>
                <p:oleObj name="Equation" r:id="rId5" imgW="2666880" imgH="39348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350" y="4221163"/>
                        <a:ext cx="5881688" cy="871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4"/>
          <p:cNvSpPr>
            <a:spLocks noChangeArrowheads="1"/>
          </p:cNvSpPr>
          <p:nvPr/>
        </p:nvSpPr>
        <p:spPr bwMode="auto">
          <a:xfrm>
            <a:off x="152400" y="547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988448"/>
              </p:ext>
            </p:extLst>
          </p:nvPr>
        </p:nvGraphicFramePr>
        <p:xfrm>
          <a:off x="3275856" y="5661248"/>
          <a:ext cx="19605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7" name="Equation" r:id="rId7" imgW="888840" imgH="228600" progId="Equation.DSMT4">
                  <p:embed/>
                </p:oleObj>
              </mc:Choice>
              <mc:Fallback>
                <p:oleObj name="Equation" r:id="rId7" imgW="888840" imgH="2286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5661248"/>
                        <a:ext cx="1960562" cy="504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7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13015" y="623731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Laurent </a:t>
            </a:r>
            <a:r>
              <a:rPr lang="fr-FR" dirty="0" smtClean="0"/>
              <a:t>GORNET, Ecole Centrale Nantes, </a:t>
            </a:r>
            <a:r>
              <a:rPr lang="fr-FR" dirty="0" err="1" smtClean="0"/>
              <a:t>GeM</a:t>
            </a:r>
            <a:r>
              <a:rPr lang="fr-FR" dirty="0" smtClean="0"/>
              <a:t> </a:t>
            </a:r>
            <a:r>
              <a:rPr lang="fr-FR" dirty="0"/>
              <a:t>UMR CNRS 6183</a:t>
            </a:r>
          </a:p>
        </p:txBody>
      </p:sp>
    </p:spTree>
    <p:extLst>
      <p:ext uri="{BB962C8B-B14F-4D97-AF65-F5344CB8AC3E}">
        <p14:creationId xmlns:p14="http://schemas.microsoft.com/office/powerpoint/2010/main" val="154878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 de l’étude 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Faciliter le calcul éléments finis des poutres</a:t>
            </a:r>
          </a:p>
          <a:p>
            <a:endParaRPr lang="fr-FR" dirty="0" smtClean="0"/>
          </a:p>
          <a:p>
            <a:r>
              <a:rPr lang="fr-FR" dirty="0" smtClean="0"/>
              <a:t>Créer une procédure automatique pour caractériser les propriétés mécaniques des sections de poutres : </a:t>
            </a:r>
            <a:r>
              <a:rPr lang="fr-FR" dirty="0" smtClean="0">
                <a:solidFill>
                  <a:srgbClr val="FF0066"/>
                </a:solidFill>
              </a:rPr>
              <a:t>@Torsion</a:t>
            </a:r>
          </a:p>
          <a:p>
            <a:r>
              <a:rPr lang="fr-FR" dirty="0" smtClean="0"/>
              <a:t>Bibliographie :</a:t>
            </a:r>
          </a:p>
          <a:p>
            <a:pPr lvl="1"/>
            <a:r>
              <a:rPr lang="fr-FR" altLang="fr-FR" i="1" dirty="0" smtClean="0"/>
              <a:t>Mécanique du continu, J. </a:t>
            </a:r>
            <a:r>
              <a:rPr lang="fr-FR" altLang="fr-FR" i="1" dirty="0" err="1" smtClean="0"/>
              <a:t>Salençon</a:t>
            </a:r>
            <a:endParaRPr lang="fr-FR" altLang="fr-FR" i="1" dirty="0" smtClean="0"/>
          </a:p>
          <a:p>
            <a:pPr lvl="1"/>
            <a:r>
              <a:rPr lang="fr-FR" altLang="fr-FR" i="1" dirty="0"/>
              <a:t>Poutres et arcs </a:t>
            </a:r>
            <a:r>
              <a:rPr lang="fr-FR" altLang="fr-FR" i="1" dirty="0" smtClean="0"/>
              <a:t>élastiques, P</a:t>
            </a:r>
            <a:r>
              <a:rPr lang="fr-FR" altLang="fr-FR" i="1" dirty="0"/>
              <a:t>. Ballard, A. </a:t>
            </a:r>
            <a:r>
              <a:rPr lang="fr-FR" altLang="fr-FR" i="1" dirty="0" err="1" smtClean="0"/>
              <a:t>Millard</a:t>
            </a:r>
            <a:endParaRPr lang="fr-FR" altLang="fr-FR" i="1" dirty="0" smtClean="0"/>
          </a:p>
          <a:p>
            <a:pPr lvl="1"/>
            <a:endParaRPr lang="fr-FR" altLang="fr-FR" i="1" dirty="0"/>
          </a:p>
          <a:p>
            <a:pPr lvl="1"/>
            <a:endParaRPr lang="fr-FR" altLang="fr-FR" i="1" dirty="0" smtClean="0">
              <a:solidFill>
                <a:srgbClr val="FF0000"/>
              </a:solidFill>
            </a:endParaRPr>
          </a:p>
          <a:p>
            <a:pPr lvl="1"/>
            <a:endParaRPr lang="fr-FR" dirty="0" smtClean="0"/>
          </a:p>
        </p:txBody>
      </p:sp>
      <p:sp>
        <p:nvSpPr>
          <p:cNvPr id="4" name="Rectangle 3"/>
          <p:cNvSpPr/>
          <p:nvPr/>
        </p:nvSpPr>
        <p:spPr>
          <a:xfrm>
            <a:off x="213015" y="623731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Laurent </a:t>
            </a:r>
            <a:r>
              <a:rPr lang="fr-FR" dirty="0" smtClean="0"/>
              <a:t>GORNET, Ecole Centrale Nantes, </a:t>
            </a:r>
            <a:r>
              <a:rPr lang="fr-FR" dirty="0" err="1" smtClean="0"/>
              <a:t>GeM</a:t>
            </a:r>
            <a:r>
              <a:rPr lang="fr-FR" dirty="0" smtClean="0"/>
              <a:t> </a:t>
            </a:r>
            <a:r>
              <a:rPr lang="fr-FR" dirty="0"/>
              <a:t>UMR CNRS 6183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796136" y="5401496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fr-FR" altLang="fr-FR" i="1" dirty="0" smtClean="0">
              <a:solidFill>
                <a:srgbClr val="FF0000"/>
              </a:solidFill>
            </a:endParaRPr>
          </a:p>
          <a:p>
            <a:endParaRPr lang="fr-FR" altLang="fr-FR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42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27" name="Picture 4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78359"/>
            <a:ext cx="2832348" cy="186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Fonction de torsion </a:t>
            </a:r>
            <a:r>
              <a:rPr lang="fr-FR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j</a:t>
            </a:r>
            <a:r>
              <a:rPr lang="fr-FR" i="1" dirty="0" smtClean="0">
                <a:solidFill>
                  <a:srgbClr val="FF0066"/>
                </a:solidFill>
                <a:latin typeface="Symbol" pitchFamily="18" charset="2"/>
              </a:rPr>
              <a:t/>
            </a:r>
            <a:br>
              <a:rPr lang="fr-FR" i="1" dirty="0" smtClean="0">
                <a:solidFill>
                  <a:srgbClr val="FF0066"/>
                </a:solidFill>
                <a:latin typeface="Symbol" pitchFamily="18" charset="2"/>
              </a:rPr>
            </a:br>
            <a:r>
              <a:rPr lang="fr-FR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Analogie avec la thermique</a:t>
            </a:r>
            <a:endParaRPr lang="fr-FR" sz="3100" i="1" dirty="0">
              <a:solidFill>
                <a:srgbClr val="FF0066"/>
              </a:solidFill>
              <a:latin typeface="Symbol" pitchFamily="18" charset="2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0872" y="1556792"/>
            <a:ext cx="8229600" cy="4525963"/>
          </a:xfrm>
        </p:spPr>
        <p:txBody>
          <a:bodyPr/>
          <a:lstStyle/>
          <a:p>
            <a:r>
              <a:rPr lang="fr-FR" dirty="0">
                <a:solidFill>
                  <a:srgbClr val="FF0066"/>
                </a:solidFill>
              </a:rPr>
              <a:t>Approche </a:t>
            </a:r>
            <a:r>
              <a:rPr lang="fr-FR" dirty="0" smtClean="0">
                <a:solidFill>
                  <a:srgbClr val="FF0066"/>
                </a:solidFill>
              </a:rPr>
              <a:t>en contrainte: </a:t>
            </a:r>
            <a:r>
              <a:rPr lang="fr-FR" dirty="0"/>
              <a:t>matériau isotrope</a:t>
            </a:r>
          </a:p>
          <a:p>
            <a:pPr lvl="1"/>
            <a:r>
              <a:rPr lang="fr-FR" dirty="0" smtClean="0"/>
              <a:t>Fonction de torsion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r>
              <a:rPr lang="fr-FR" dirty="0" smtClean="0">
                <a:solidFill>
                  <a:srgbClr val="FF0066"/>
                </a:solidFill>
              </a:rPr>
              <a:t>Problème de thermique </a:t>
            </a:r>
          </a:p>
          <a:p>
            <a:pPr lvl="1"/>
            <a:r>
              <a:rPr lang="fr-FR" dirty="0" smtClean="0">
                <a:solidFill>
                  <a:srgbClr val="FF0066"/>
                </a:solidFill>
              </a:rPr>
              <a:t>domaine simplement connexe</a:t>
            </a:r>
            <a:endParaRPr lang="fr-FR" dirty="0">
              <a:solidFill>
                <a:srgbClr val="FF006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015" y="623731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Laurent </a:t>
            </a:r>
            <a:r>
              <a:rPr lang="fr-FR" dirty="0" smtClean="0"/>
              <a:t>GORNET, Ecole Centrale Nantes, </a:t>
            </a:r>
            <a:r>
              <a:rPr lang="fr-FR" dirty="0" err="1" smtClean="0"/>
              <a:t>GeM</a:t>
            </a:r>
            <a:r>
              <a:rPr lang="fr-FR" dirty="0" smtClean="0"/>
              <a:t> </a:t>
            </a:r>
            <a:r>
              <a:rPr lang="fr-FR" dirty="0"/>
              <a:t>UMR CNRS 6183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04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538111"/>
              </p:ext>
            </p:extLst>
          </p:nvPr>
        </p:nvGraphicFramePr>
        <p:xfrm>
          <a:off x="2190750" y="2763838"/>
          <a:ext cx="2497138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0" name="Equation" r:id="rId4" imgW="1130040" imgH="660240" progId="Equation.DSMT4">
                  <p:embed/>
                </p:oleObj>
              </mc:Choice>
              <mc:Fallback>
                <p:oleObj name="Equation" r:id="rId4" imgW="1130040" imgH="6602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0" y="2763838"/>
                        <a:ext cx="2497138" cy="1470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473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300706"/>
              </p:ext>
            </p:extLst>
          </p:nvPr>
        </p:nvGraphicFramePr>
        <p:xfrm>
          <a:off x="957263" y="5276874"/>
          <a:ext cx="3197225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1" name="Equation" r:id="rId6" imgW="1447560" imgH="431640" progId="Equation.DSMT4">
                  <p:embed/>
                </p:oleObj>
              </mc:Choice>
              <mc:Fallback>
                <p:oleObj name="Equation" r:id="rId6" imgW="144756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5276874"/>
                        <a:ext cx="3197225" cy="960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677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699942"/>
              </p:ext>
            </p:extLst>
          </p:nvPr>
        </p:nvGraphicFramePr>
        <p:xfrm>
          <a:off x="5947065" y="2564904"/>
          <a:ext cx="164941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2" name="Equation" r:id="rId8" imgW="761760" imgH="419040" progId="Equation.DSMT4">
                  <p:embed/>
                </p:oleObj>
              </mc:Choice>
              <mc:Fallback>
                <p:oleObj name="Equation" r:id="rId8" imgW="761760" imgH="419040" progId="Equation.DSMT4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7065" y="2564904"/>
                        <a:ext cx="1649413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4860031" y="5874645"/>
            <a:ext cx="3597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66"/>
                </a:solidFill>
              </a:rPr>
              <a:t>Température imposée sur le contour</a:t>
            </a:r>
            <a:endParaRPr lang="fr-FR" dirty="0"/>
          </a:p>
        </p:txBody>
      </p:sp>
      <p:sp>
        <p:nvSpPr>
          <p:cNvPr id="21" name="Flèche droite 20"/>
          <p:cNvSpPr/>
          <p:nvPr/>
        </p:nvSpPr>
        <p:spPr>
          <a:xfrm rot="21430052">
            <a:off x="4466992" y="5651005"/>
            <a:ext cx="1650176" cy="18560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49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Fonction de torsion </a:t>
            </a:r>
            <a:r>
              <a:rPr lang="fr-FR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j</a:t>
            </a:r>
            <a:br>
              <a:rPr lang="fr-FR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</a:br>
            <a:r>
              <a:rPr lang="fr-FR" sz="3100" dirty="0"/>
              <a:t>Instructions Cast3M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/>
              <a:t>MOD1 = </a:t>
            </a:r>
            <a:r>
              <a:rPr lang="fr-FR" sz="2400" dirty="0">
                <a:solidFill>
                  <a:srgbClr val="0000FF"/>
                </a:solidFill>
              </a:rPr>
              <a:t>MODE</a:t>
            </a:r>
            <a:r>
              <a:rPr lang="fr-FR" sz="2400" dirty="0"/>
              <a:t> SURF1  'THERMIQUE' 'ISOTROPE' ;</a:t>
            </a:r>
          </a:p>
          <a:p>
            <a:pPr marL="0" indent="0">
              <a:buNone/>
            </a:pPr>
            <a:r>
              <a:rPr lang="fr-FR" sz="2400" dirty="0"/>
              <a:t>MAT </a:t>
            </a:r>
            <a:r>
              <a:rPr lang="fr-FR" sz="2400" dirty="0" smtClean="0"/>
              <a:t>   = </a:t>
            </a:r>
            <a:r>
              <a:rPr lang="fr-FR" sz="2400" dirty="0">
                <a:solidFill>
                  <a:srgbClr val="0000FF"/>
                </a:solidFill>
              </a:rPr>
              <a:t>MATE</a:t>
            </a:r>
            <a:r>
              <a:rPr lang="fr-FR" sz="2400" dirty="0"/>
              <a:t> MOD1  'K' 1.  ;</a:t>
            </a:r>
          </a:p>
          <a:p>
            <a:pPr marL="0" indent="0">
              <a:buNone/>
            </a:pPr>
            <a:r>
              <a:rPr lang="fr-FR" sz="2400" dirty="0" smtClean="0"/>
              <a:t>SOU    = </a:t>
            </a:r>
            <a:r>
              <a:rPr lang="fr-FR" sz="2400" dirty="0">
                <a:solidFill>
                  <a:srgbClr val="0000FF"/>
                </a:solidFill>
              </a:rPr>
              <a:t>SOUR</a:t>
            </a:r>
            <a:r>
              <a:rPr lang="fr-FR" sz="2400" dirty="0"/>
              <a:t> MOD1 SURF1 -2</a:t>
            </a:r>
            <a:r>
              <a:rPr lang="fr-FR" sz="2400" dirty="0" smtClean="0"/>
              <a:t>.;</a:t>
            </a:r>
            <a:endParaRPr lang="fr-FR" sz="2400" dirty="0"/>
          </a:p>
          <a:p>
            <a:pPr marL="0" indent="0">
              <a:buNone/>
            </a:pPr>
            <a:r>
              <a:rPr lang="fr-FR" sz="2400" dirty="0" smtClean="0"/>
              <a:t>* CALCUL </a:t>
            </a:r>
            <a:r>
              <a:rPr lang="fr-FR" sz="2400" dirty="0"/>
              <a:t>DE LA MATRICE DE </a:t>
            </a:r>
            <a:r>
              <a:rPr lang="fr-FR" sz="2400" dirty="0" smtClean="0"/>
              <a:t>LA CONDUCTIVITE </a:t>
            </a:r>
          </a:p>
          <a:p>
            <a:pPr marL="0" indent="0">
              <a:buNone/>
            </a:pPr>
            <a:r>
              <a:rPr lang="fr-FR" sz="2400" dirty="0" smtClean="0"/>
              <a:t>CON    = </a:t>
            </a:r>
            <a:r>
              <a:rPr lang="fr-FR" sz="2400" dirty="0">
                <a:solidFill>
                  <a:srgbClr val="0000FF"/>
                </a:solidFill>
              </a:rPr>
              <a:t>COND</a:t>
            </a:r>
            <a:r>
              <a:rPr lang="fr-FR" sz="2400" dirty="0"/>
              <a:t> MOD1 MAT ;</a:t>
            </a:r>
          </a:p>
          <a:p>
            <a:pPr marL="0" indent="0">
              <a:buNone/>
            </a:pPr>
            <a:r>
              <a:rPr lang="fr-FR" sz="2400" dirty="0"/>
              <a:t>* </a:t>
            </a:r>
            <a:r>
              <a:rPr lang="fr-FR" sz="2400" dirty="0" smtClean="0"/>
              <a:t>TEMPERATURE </a:t>
            </a:r>
            <a:r>
              <a:rPr lang="fr-FR" sz="2400" dirty="0"/>
              <a:t>IMPOSEE SUR </a:t>
            </a:r>
            <a:r>
              <a:rPr lang="fr-FR" sz="2400" dirty="0" smtClean="0"/>
              <a:t>BORD Zéro </a:t>
            </a:r>
            <a:endParaRPr lang="fr-FR" sz="2400" dirty="0"/>
          </a:p>
          <a:p>
            <a:pPr marL="0" indent="0">
              <a:buNone/>
            </a:pPr>
            <a:r>
              <a:rPr lang="fr-FR" sz="2400" dirty="0"/>
              <a:t>BLT = </a:t>
            </a:r>
            <a:r>
              <a:rPr lang="fr-FR" sz="2400" dirty="0">
                <a:solidFill>
                  <a:srgbClr val="0000FF"/>
                </a:solidFill>
              </a:rPr>
              <a:t>BLOQ</a:t>
            </a:r>
            <a:r>
              <a:rPr lang="fr-FR" sz="2400" dirty="0"/>
              <a:t> ct1 'T' </a:t>
            </a:r>
            <a:r>
              <a:rPr lang="fr-FR" sz="2400" dirty="0" smtClean="0"/>
              <a:t>;</a:t>
            </a:r>
            <a:endParaRPr lang="fr-FR" sz="2400" dirty="0"/>
          </a:p>
          <a:p>
            <a:pPr marL="0" indent="0">
              <a:buNone/>
            </a:pPr>
            <a:r>
              <a:rPr lang="fr-FR" sz="2400" dirty="0"/>
              <a:t>* APPEL AU SOLVEUR </a:t>
            </a:r>
            <a:r>
              <a:rPr lang="fr-FR" sz="2400" dirty="0" smtClean="0"/>
              <a:t>: Calcul TEMPERATURES</a:t>
            </a:r>
            <a:endParaRPr lang="fr-FR" sz="2400" dirty="0"/>
          </a:p>
          <a:p>
            <a:pPr marL="0" indent="0">
              <a:buNone/>
            </a:pPr>
            <a:r>
              <a:rPr lang="fr-FR" sz="2400" dirty="0"/>
              <a:t>TCON1 = </a:t>
            </a:r>
            <a:r>
              <a:rPr lang="fr-FR" sz="2400" dirty="0">
                <a:solidFill>
                  <a:srgbClr val="0000FF"/>
                </a:solidFill>
              </a:rPr>
              <a:t>RESO</a:t>
            </a:r>
            <a:r>
              <a:rPr lang="fr-FR" sz="2400" dirty="0"/>
              <a:t> (CON ET BLT) </a:t>
            </a:r>
            <a:r>
              <a:rPr lang="fr-FR" sz="2400" dirty="0" smtClean="0"/>
              <a:t>SOU  ;</a:t>
            </a:r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45024"/>
            <a:ext cx="2578424" cy="238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3015" y="623731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Laurent </a:t>
            </a:r>
            <a:r>
              <a:rPr lang="fr-FR" dirty="0" smtClean="0"/>
              <a:t>GORNET, Ecole Centrale Nantes, </a:t>
            </a:r>
            <a:r>
              <a:rPr lang="fr-FR" dirty="0" err="1" smtClean="0"/>
              <a:t>GeM</a:t>
            </a:r>
            <a:r>
              <a:rPr lang="fr-FR" dirty="0" smtClean="0"/>
              <a:t> </a:t>
            </a:r>
            <a:r>
              <a:rPr lang="fr-FR" dirty="0"/>
              <a:t>UMR CNRS 6183</a:t>
            </a:r>
          </a:p>
        </p:txBody>
      </p:sp>
      <p:sp>
        <p:nvSpPr>
          <p:cNvPr id="7" name="Rectangle 6"/>
          <p:cNvSpPr/>
          <p:nvPr/>
        </p:nvSpPr>
        <p:spPr>
          <a:xfrm>
            <a:off x="6588224" y="5663378"/>
            <a:ext cx="2484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rgbClr val="FF0066"/>
                </a:solidFill>
              </a:rPr>
              <a:t>J = 384.97 mm</a:t>
            </a:r>
            <a:r>
              <a:rPr lang="fr-FR" sz="2800" baseline="30000" dirty="0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6732240" y="3267122"/>
            <a:ext cx="2056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Hauteur : a= 10 mm</a:t>
            </a:r>
          </a:p>
        </p:txBody>
      </p:sp>
      <p:sp>
        <p:nvSpPr>
          <p:cNvPr id="8" name="Rectangle 7"/>
          <p:cNvSpPr/>
          <p:nvPr/>
        </p:nvSpPr>
        <p:spPr>
          <a:xfrm>
            <a:off x="6372200" y="4077072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SURF1 </a:t>
            </a:r>
          </a:p>
        </p:txBody>
      </p:sp>
      <p:sp>
        <p:nvSpPr>
          <p:cNvPr id="9" name="Rectangle 8"/>
          <p:cNvSpPr/>
          <p:nvPr/>
        </p:nvSpPr>
        <p:spPr>
          <a:xfrm>
            <a:off x="7566056" y="4158372"/>
            <a:ext cx="529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ct1 </a:t>
            </a:r>
          </a:p>
        </p:txBody>
      </p:sp>
    </p:spTree>
    <p:extLst>
      <p:ext uri="{BB962C8B-B14F-4D97-AF65-F5344CB8AC3E}">
        <p14:creationId xmlns:p14="http://schemas.microsoft.com/office/powerpoint/2010/main" val="406179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Fonction de torsion </a:t>
            </a:r>
            <a:r>
              <a:rPr lang="fr-FR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j</a:t>
            </a:r>
            <a:br>
              <a:rPr lang="fr-FR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</a:br>
            <a:r>
              <a:rPr lang="fr-FR" sz="3100" dirty="0"/>
              <a:t>Instructions Cast3M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/>
              <a:t>*Fonction </a:t>
            </a:r>
            <a:r>
              <a:rPr lang="fr-FR" sz="2800" dirty="0"/>
              <a:t>de </a:t>
            </a:r>
            <a:r>
              <a:rPr lang="fr-FR" sz="2800" dirty="0" smtClean="0"/>
              <a:t>Torsion</a:t>
            </a:r>
            <a:endParaRPr lang="fr-FR" sz="2800" dirty="0"/>
          </a:p>
          <a:p>
            <a:pPr marL="0" indent="0">
              <a:buNone/>
            </a:pPr>
            <a:r>
              <a:rPr lang="fr-FR" sz="2800" dirty="0">
                <a:solidFill>
                  <a:srgbClr val="0000FF"/>
                </a:solidFill>
              </a:rPr>
              <a:t>TRAC</a:t>
            </a:r>
            <a:r>
              <a:rPr lang="fr-FR" sz="2800" dirty="0"/>
              <a:t> TCON1 ct1  'TITR' ‘</a:t>
            </a:r>
            <a:r>
              <a:rPr lang="fr-FR" sz="2800" dirty="0" err="1"/>
              <a:t>Fct</a:t>
            </a:r>
            <a:r>
              <a:rPr lang="fr-FR" sz="2800" dirty="0"/>
              <a:t> de Torsion' ; </a:t>
            </a:r>
          </a:p>
          <a:p>
            <a:pPr marL="0" indent="0">
              <a:buNone/>
            </a:pPr>
            <a:r>
              <a:rPr lang="fr-FR" sz="2800" dirty="0">
                <a:solidFill>
                  <a:srgbClr val="0000FF"/>
                </a:solidFill>
              </a:rPr>
              <a:t>TRAC</a:t>
            </a:r>
            <a:r>
              <a:rPr lang="fr-FR" sz="2800" dirty="0"/>
              <a:t> TCON1 surf1  ct1   'TITR' ‘</a:t>
            </a:r>
            <a:r>
              <a:rPr lang="fr-FR" sz="2800" dirty="0" err="1"/>
              <a:t>Fct</a:t>
            </a:r>
            <a:r>
              <a:rPr lang="fr-FR" sz="2800" dirty="0"/>
              <a:t> de Torsion'  ; </a:t>
            </a:r>
            <a:endParaRPr lang="fr-FR" sz="2800" dirty="0" smtClean="0"/>
          </a:p>
          <a:p>
            <a:pPr marL="0" indent="0">
              <a:buNone/>
            </a:pPr>
            <a:r>
              <a:rPr lang="fr-FR" sz="2800" dirty="0" smtClean="0"/>
              <a:t>* </a:t>
            </a:r>
            <a:r>
              <a:rPr lang="fr-FR" sz="2800" dirty="0"/>
              <a:t>Calcul de la </a:t>
            </a:r>
            <a:r>
              <a:rPr lang="fr-FR" sz="2800" dirty="0" smtClean="0"/>
              <a:t>rigidité </a:t>
            </a:r>
            <a:r>
              <a:rPr lang="fr-FR" sz="2800" dirty="0" smtClean="0"/>
              <a:t> </a:t>
            </a:r>
            <a:endParaRPr lang="fr-FR" sz="2800" dirty="0"/>
          </a:p>
          <a:p>
            <a:pPr marL="0" indent="0">
              <a:buNone/>
            </a:pPr>
            <a:r>
              <a:rPr lang="fr-FR" sz="2800" dirty="0"/>
              <a:t>TG = </a:t>
            </a:r>
            <a:r>
              <a:rPr lang="fr-FR" sz="2800" dirty="0" smtClean="0">
                <a:solidFill>
                  <a:srgbClr val="0000FF"/>
                </a:solidFill>
              </a:rPr>
              <a:t>GRAD</a:t>
            </a:r>
            <a:r>
              <a:rPr lang="fr-FR" sz="2800" dirty="0" smtClean="0"/>
              <a:t> MOD1  </a:t>
            </a:r>
            <a:r>
              <a:rPr lang="fr-FR" sz="2800" dirty="0"/>
              <a:t>TCON1   ; TG2 =  TG  * TG  MOD1;</a:t>
            </a:r>
          </a:p>
          <a:p>
            <a:pPr marL="0" indent="0">
              <a:buNone/>
            </a:pPr>
            <a:r>
              <a:rPr lang="fr-FR" sz="2800" dirty="0"/>
              <a:t>DS1 =  </a:t>
            </a:r>
            <a:r>
              <a:rPr lang="fr-FR" sz="2800" dirty="0">
                <a:solidFill>
                  <a:srgbClr val="0000FF"/>
                </a:solidFill>
              </a:rPr>
              <a:t>INTG</a:t>
            </a:r>
            <a:r>
              <a:rPr lang="fr-FR" sz="2800" dirty="0"/>
              <a:t>   MOD1 TG2 'T,X'    ; </a:t>
            </a:r>
            <a:endParaRPr lang="fr-FR" sz="2800" dirty="0" smtClean="0"/>
          </a:p>
          <a:p>
            <a:pPr marL="0" indent="0">
              <a:buNone/>
            </a:pPr>
            <a:r>
              <a:rPr lang="fr-FR" sz="2800" dirty="0" smtClean="0"/>
              <a:t>DS2 </a:t>
            </a:r>
            <a:r>
              <a:rPr lang="fr-FR" sz="2800" dirty="0"/>
              <a:t>=  </a:t>
            </a:r>
            <a:r>
              <a:rPr lang="fr-FR" sz="2800" dirty="0">
                <a:solidFill>
                  <a:srgbClr val="0000FF"/>
                </a:solidFill>
              </a:rPr>
              <a:t>INTG</a:t>
            </a:r>
            <a:r>
              <a:rPr lang="fr-FR" sz="2800" dirty="0"/>
              <a:t>   MOD1 TG2 'T,Y' ; </a:t>
            </a:r>
            <a:endParaRPr lang="fr-FR" sz="2800" dirty="0" smtClean="0"/>
          </a:p>
          <a:p>
            <a:pPr marL="0" indent="0">
              <a:buNone/>
            </a:pPr>
            <a:r>
              <a:rPr lang="fr-FR" sz="2800" dirty="0" smtClean="0"/>
              <a:t>DS </a:t>
            </a:r>
            <a:r>
              <a:rPr lang="fr-FR" sz="2800" dirty="0"/>
              <a:t>= DS1 +  DS2; </a:t>
            </a:r>
            <a:r>
              <a:rPr lang="fr-FR" sz="2800" dirty="0" smtClean="0"/>
              <a:t>  </a:t>
            </a:r>
            <a:r>
              <a:rPr lang="fr-FR" sz="2800" dirty="0" smtClean="0">
                <a:solidFill>
                  <a:srgbClr val="0000FF"/>
                </a:solidFill>
              </a:rPr>
              <a:t>MESS</a:t>
            </a:r>
            <a:r>
              <a:rPr lang="fr-FR" sz="2800" dirty="0" smtClean="0"/>
              <a:t> </a:t>
            </a:r>
            <a:r>
              <a:rPr lang="fr-FR" sz="2800" dirty="0"/>
              <a:t>'</a:t>
            </a:r>
            <a:r>
              <a:rPr lang="fr-FR" sz="2800" dirty="0" err="1"/>
              <a:t>Rigidite</a:t>
            </a:r>
            <a:r>
              <a:rPr lang="fr-FR" sz="2800" dirty="0"/>
              <a:t> </a:t>
            </a:r>
            <a:r>
              <a:rPr lang="fr-FR" sz="2800" dirty="0" smtClean="0"/>
              <a:t> J : </a:t>
            </a:r>
            <a:r>
              <a:rPr lang="fr-FR" sz="2800" dirty="0"/>
              <a:t>' DS ;  </a:t>
            </a:r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13015" y="623731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Laurent </a:t>
            </a:r>
            <a:r>
              <a:rPr lang="fr-FR" dirty="0" smtClean="0"/>
              <a:t>GORNET, Ecole Centrale Nantes, </a:t>
            </a:r>
            <a:r>
              <a:rPr lang="fr-FR" dirty="0" err="1" smtClean="0"/>
              <a:t>GeM</a:t>
            </a:r>
            <a:r>
              <a:rPr lang="fr-FR" dirty="0" smtClean="0"/>
              <a:t> </a:t>
            </a:r>
            <a:r>
              <a:rPr lang="fr-FR" dirty="0"/>
              <a:t>UMR CNRS 6183</a:t>
            </a:r>
          </a:p>
        </p:txBody>
      </p:sp>
    </p:spTree>
    <p:extLst>
      <p:ext uri="{BB962C8B-B14F-4D97-AF65-F5344CB8AC3E}">
        <p14:creationId xmlns:p14="http://schemas.microsoft.com/office/powerpoint/2010/main" val="158232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Fonction de Gauchissement </a:t>
            </a:r>
            <a:r>
              <a:rPr lang="fr-FR" dirty="0">
                <a:solidFill>
                  <a:srgbClr val="FF0000"/>
                </a:solidFill>
              </a:rPr>
              <a:t>G(y z)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Analogie avec la thermique</a:t>
            </a:r>
            <a:endParaRPr lang="fr-FR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>
                <a:solidFill>
                  <a:srgbClr val="FF0066"/>
                </a:solidFill>
              </a:rPr>
              <a:t>Approche en </a:t>
            </a:r>
            <a:r>
              <a:rPr lang="fr-FR" dirty="0" smtClean="0">
                <a:solidFill>
                  <a:srgbClr val="FF0066"/>
                </a:solidFill>
              </a:rPr>
              <a:t>déplacement : </a:t>
            </a:r>
            <a:r>
              <a:rPr lang="fr-FR" dirty="0"/>
              <a:t>matériau isotrope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Opérateurs</a:t>
            </a:r>
            <a:r>
              <a:rPr lang="fr-FR" dirty="0"/>
              <a:t>: </a:t>
            </a:r>
            <a:endParaRPr lang="fr-FR" dirty="0" smtClean="0"/>
          </a:p>
          <a:p>
            <a:pPr lvl="1"/>
            <a:r>
              <a:rPr lang="fr-FR" dirty="0" smtClean="0"/>
              <a:t>Maillage : </a:t>
            </a:r>
            <a:r>
              <a:rPr lang="fr-FR" dirty="0" smtClean="0">
                <a:solidFill>
                  <a:srgbClr val="0000FF"/>
                </a:solidFill>
              </a:rPr>
              <a:t>DROI, CERC, SURF, DALLER</a:t>
            </a:r>
          </a:p>
          <a:p>
            <a:pPr lvl="1"/>
            <a:r>
              <a:rPr lang="fr-FR" dirty="0" smtClean="0"/>
              <a:t>Modèle, rigidité : </a:t>
            </a:r>
            <a:r>
              <a:rPr lang="fr-FR" dirty="0" smtClean="0">
                <a:solidFill>
                  <a:srgbClr val="0000FF"/>
                </a:solidFill>
              </a:rPr>
              <a:t>MODE, MATE, CONDU</a:t>
            </a:r>
          </a:p>
          <a:p>
            <a:pPr lvl="1"/>
            <a:r>
              <a:rPr lang="fr-FR" dirty="0"/>
              <a:t>C</a:t>
            </a:r>
            <a:r>
              <a:rPr lang="fr-FR" dirty="0" smtClean="0"/>
              <a:t>onditions limites : </a:t>
            </a:r>
            <a:r>
              <a:rPr lang="fr-FR" dirty="0" smtClean="0">
                <a:solidFill>
                  <a:srgbClr val="0000FF"/>
                </a:solidFill>
              </a:rPr>
              <a:t>COOR, FLUX, BLOQ, DEPI</a:t>
            </a:r>
          </a:p>
          <a:p>
            <a:pPr lvl="1"/>
            <a:r>
              <a:rPr lang="fr-FR" dirty="0" smtClean="0"/>
              <a:t>Résolution et graphiques : </a:t>
            </a:r>
            <a:r>
              <a:rPr lang="fr-FR" dirty="0" smtClean="0">
                <a:solidFill>
                  <a:srgbClr val="0000FF"/>
                </a:solidFill>
              </a:rPr>
              <a:t>RESOU, TRAC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422984"/>
              </p:ext>
            </p:extLst>
          </p:nvPr>
        </p:nvGraphicFramePr>
        <p:xfrm>
          <a:off x="6128196" y="1999406"/>
          <a:ext cx="2908300" cy="272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1" name="Equation" r:id="rId3" imgW="1384200" imgH="1295280" progId="Equation.DSMT4">
                  <p:embed/>
                </p:oleObj>
              </mc:Choice>
              <mc:Fallback>
                <p:oleObj name="Equation" r:id="rId3" imgW="1384200" imgH="12952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8196" y="1999406"/>
                        <a:ext cx="2908300" cy="2725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01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1516"/>
              </p:ext>
            </p:extLst>
          </p:nvPr>
        </p:nvGraphicFramePr>
        <p:xfrm>
          <a:off x="395536" y="2132856"/>
          <a:ext cx="215900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2" name="Equation" r:id="rId5" imgW="977760" imgH="203040" progId="Equation.DSMT4">
                  <p:embed/>
                </p:oleObj>
              </mc:Choice>
              <mc:Fallback>
                <p:oleObj name="Equation" r:id="rId5" imgW="977760" imgH="203040" progId="Equation.DSMT4">
                  <p:embed/>
                  <p:pic>
                    <p:nvPicPr>
                      <p:cNvPr id="0" name="Obje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132856"/>
                        <a:ext cx="2159000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874037"/>
              </p:ext>
            </p:extLst>
          </p:nvPr>
        </p:nvGraphicFramePr>
        <p:xfrm>
          <a:off x="323528" y="2564904"/>
          <a:ext cx="5319713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3" name="Equation" r:id="rId7" imgW="2412720" imgH="304560" progId="Equation.DSMT4">
                  <p:embed/>
                </p:oleObj>
              </mc:Choice>
              <mc:Fallback>
                <p:oleObj name="Equation" r:id="rId7" imgW="2412720" imgH="304560" progId="Equation.DSMT4">
                  <p:embed/>
                  <p:pic>
                    <p:nvPicPr>
                      <p:cNvPr id="0" name="Obje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564904"/>
                        <a:ext cx="5319713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lèche droite 8"/>
          <p:cNvSpPr/>
          <p:nvPr/>
        </p:nvSpPr>
        <p:spPr>
          <a:xfrm>
            <a:off x="3573848" y="2132856"/>
            <a:ext cx="158417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5940152" y="2200498"/>
            <a:ext cx="0" cy="216460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553596"/>
              </p:ext>
            </p:extLst>
          </p:nvPr>
        </p:nvGraphicFramePr>
        <p:xfrm>
          <a:off x="7236296" y="5004380"/>
          <a:ext cx="15271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4" name="Equation" r:id="rId9" imgW="672840" imgH="380880" progId="Equation.DSMT4">
                  <p:embed/>
                </p:oleObj>
              </mc:Choice>
              <mc:Fallback>
                <p:oleObj name="Equation" r:id="rId9" imgW="672840" imgH="380880" progId="Equation.DSMT4">
                  <p:embed/>
                  <p:pic>
                    <p:nvPicPr>
                      <p:cNvPr id="0" name="Obje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296" y="5004380"/>
                        <a:ext cx="152717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3563888" y="5867980"/>
            <a:ext cx="5404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/>
              <a:t>Bloquer un point  de la section et calculer la constante</a:t>
            </a:r>
            <a:endParaRPr lang="fr-FR" i="1" dirty="0"/>
          </a:p>
        </p:txBody>
      </p:sp>
      <p:sp>
        <p:nvSpPr>
          <p:cNvPr id="13" name="Rectangle 12"/>
          <p:cNvSpPr/>
          <p:nvPr/>
        </p:nvSpPr>
        <p:spPr>
          <a:xfrm>
            <a:off x="213015" y="623731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Laurent </a:t>
            </a:r>
            <a:r>
              <a:rPr lang="fr-FR" dirty="0" smtClean="0"/>
              <a:t>GORNET, Ecole Centrale Nantes, </a:t>
            </a:r>
            <a:r>
              <a:rPr lang="fr-FR" dirty="0" err="1" smtClean="0"/>
              <a:t>GeM</a:t>
            </a:r>
            <a:r>
              <a:rPr lang="fr-FR" dirty="0" smtClean="0"/>
              <a:t> </a:t>
            </a:r>
            <a:r>
              <a:rPr lang="fr-FR" dirty="0"/>
              <a:t>UMR CNRS 6183</a:t>
            </a:r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804785"/>
              </p:ext>
            </p:extLst>
          </p:nvPr>
        </p:nvGraphicFramePr>
        <p:xfrm>
          <a:off x="611560" y="3318254"/>
          <a:ext cx="51816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5" name="Equation" r:id="rId11" imgW="2349360" imgH="393480" progId="Equation.DSMT4">
                  <p:embed/>
                </p:oleObj>
              </mc:Choice>
              <mc:Fallback>
                <p:oleObj name="Equation" r:id="rId11" imgW="2349360" imgH="393480" progId="Equation.DSMT4">
                  <p:embed/>
                  <p:pic>
                    <p:nvPicPr>
                      <p:cNvPr id="0" name="Obje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318254"/>
                        <a:ext cx="5181600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156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Développement de @Torsion </a:t>
            </a:r>
          </a:p>
          <a:p>
            <a:pPr lvl="1"/>
            <a:r>
              <a:rPr lang="fr-FR" dirty="0" smtClean="0"/>
              <a:t>De la théorie à la programmation en GIBI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Exemples de validation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Triangles, rectangles, L, C …</a:t>
            </a:r>
          </a:p>
          <a:p>
            <a:r>
              <a:rPr lang="fr-FR" dirty="0" smtClean="0"/>
              <a:t>Calcul de </a:t>
            </a:r>
            <a:r>
              <a:rPr lang="fr-FR" dirty="0"/>
              <a:t>p</a:t>
            </a:r>
            <a:r>
              <a:rPr lang="fr-FR" dirty="0" smtClean="0"/>
              <a:t>outre</a:t>
            </a:r>
          </a:p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13015" y="623731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Laurent </a:t>
            </a:r>
            <a:r>
              <a:rPr lang="fr-FR" dirty="0" smtClean="0"/>
              <a:t>GORNET, Ecole Centrale Nantes, </a:t>
            </a:r>
            <a:r>
              <a:rPr lang="fr-FR" dirty="0" err="1" smtClean="0"/>
              <a:t>GeM</a:t>
            </a:r>
            <a:r>
              <a:rPr lang="fr-FR" dirty="0" smtClean="0"/>
              <a:t> </a:t>
            </a:r>
            <a:r>
              <a:rPr lang="fr-FR" dirty="0"/>
              <a:t>UMR CNRS 6183</a:t>
            </a:r>
          </a:p>
        </p:txBody>
      </p:sp>
    </p:spTree>
    <p:extLst>
      <p:ext uri="{BB962C8B-B14F-4D97-AF65-F5344CB8AC3E}">
        <p14:creationId xmlns:p14="http://schemas.microsoft.com/office/powerpoint/2010/main" val="353049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06253"/>
            <a:ext cx="2779192" cy="300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80" y="3409836"/>
            <a:ext cx="2402577" cy="261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Propriétés de torsion du triangle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8424936" cy="4525963"/>
          </a:xfrm>
        </p:spPr>
        <p:txBody>
          <a:bodyPr/>
          <a:lstStyle/>
          <a:p>
            <a:r>
              <a:rPr lang="fr-FR" dirty="0"/>
              <a:t>R</a:t>
            </a:r>
            <a:r>
              <a:rPr lang="fr-FR" dirty="0" smtClean="0"/>
              <a:t>aideur de torsion : </a:t>
            </a:r>
            <a:r>
              <a:rPr lang="fr-FR" dirty="0" smtClean="0">
                <a:solidFill>
                  <a:srgbClr val="FF0066"/>
                </a:solidFill>
              </a:rPr>
              <a:t>J = 385.98 mm4</a:t>
            </a:r>
          </a:p>
          <a:p>
            <a:r>
              <a:rPr lang="fr-FR" dirty="0" smtClean="0"/>
              <a:t>Raideur de torsion théorique : </a:t>
            </a:r>
            <a:r>
              <a:rPr lang="fr-FR" dirty="0" err="1" smtClean="0"/>
              <a:t>Jt</a:t>
            </a:r>
            <a:r>
              <a:rPr lang="fr-FR" dirty="0" smtClean="0"/>
              <a:t>= 384.90mm4</a:t>
            </a:r>
          </a:p>
          <a:p>
            <a:pPr marL="0" indent="0">
              <a:buNone/>
            </a:pPr>
            <a:r>
              <a:rPr lang="fr-FR" dirty="0" smtClean="0"/>
              <a:t> 	</a:t>
            </a:r>
            <a:r>
              <a:rPr lang="fr-FR" dirty="0" smtClean="0">
                <a:solidFill>
                  <a:srgbClr val="0000FF"/>
                </a:solidFill>
              </a:rPr>
              <a:t>Erreur</a:t>
            </a:r>
            <a:r>
              <a:rPr lang="fr-FR" dirty="0" smtClean="0"/>
              <a:t> :  </a:t>
            </a:r>
            <a:r>
              <a:rPr lang="fr-FR" dirty="0" smtClean="0">
                <a:solidFill>
                  <a:srgbClr val="FF0066"/>
                </a:solidFill>
              </a:rPr>
              <a:t>(J – </a:t>
            </a:r>
            <a:r>
              <a:rPr lang="fr-FR" dirty="0" err="1" smtClean="0">
                <a:solidFill>
                  <a:srgbClr val="FF0066"/>
                </a:solidFill>
              </a:rPr>
              <a:t>Jt</a:t>
            </a:r>
            <a:r>
              <a:rPr lang="fr-FR" dirty="0" smtClean="0">
                <a:solidFill>
                  <a:srgbClr val="FF0066"/>
                </a:solidFill>
              </a:rPr>
              <a:t>)/ </a:t>
            </a:r>
            <a:r>
              <a:rPr lang="fr-FR" dirty="0" err="1" smtClean="0">
                <a:solidFill>
                  <a:srgbClr val="FF0066"/>
                </a:solidFill>
              </a:rPr>
              <a:t>Jt</a:t>
            </a:r>
            <a:r>
              <a:rPr lang="fr-FR" dirty="0" smtClean="0">
                <a:solidFill>
                  <a:srgbClr val="FF0066"/>
                </a:solidFill>
              </a:rPr>
              <a:t> = 0.28031     %</a:t>
            </a:r>
            <a:endParaRPr lang="fr-FR" dirty="0">
              <a:solidFill>
                <a:srgbClr val="FF006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27984" y="4827720"/>
            <a:ext cx="18143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 smtClean="0">
                <a:solidFill>
                  <a:srgbClr val="FF0066"/>
                </a:solidFill>
              </a:rPr>
              <a:t>@</a:t>
            </a:r>
            <a:r>
              <a:rPr lang="fr-FR" sz="3600" dirty="0" err="1" smtClean="0">
                <a:solidFill>
                  <a:srgbClr val="FF0066"/>
                </a:solidFill>
              </a:rPr>
              <a:t>Frenet</a:t>
            </a:r>
            <a:endParaRPr lang="fr-FR" sz="3600" dirty="0">
              <a:solidFill>
                <a:srgbClr val="FF006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3648" y="3409836"/>
            <a:ext cx="5146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i="1" dirty="0" smtClean="0">
                <a:solidFill>
                  <a:srgbClr val="FF0000"/>
                </a:solidFill>
              </a:rPr>
              <a:t>G(</a:t>
            </a:r>
            <a:r>
              <a:rPr lang="fr-FR" sz="2800" i="1" dirty="0" err="1" smtClean="0">
                <a:solidFill>
                  <a:srgbClr val="FF0000"/>
                </a:solidFill>
              </a:rPr>
              <a:t>y,z</a:t>
            </a:r>
            <a:r>
              <a:rPr lang="fr-FR" sz="2800" i="1" dirty="0" smtClean="0">
                <a:solidFill>
                  <a:srgbClr val="FF0000"/>
                </a:solidFill>
              </a:rPr>
              <a:t>)</a:t>
            </a:r>
            <a:r>
              <a:rPr lang="fr-FR" sz="2800" i="1" dirty="0" smtClean="0"/>
              <a:t> Fonction de Gauchissement </a:t>
            </a:r>
            <a:endParaRPr lang="fr-FR" sz="2800" i="1" dirty="0"/>
          </a:p>
        </p:txBody>
      </p:sp>
      <p:sp>
        <p:nvSpPr>
          <p:cNvPr id="8" name="Rectangle 7"/>
          <p:cNvSpPr/>
          <p:nvPr/>
        </p:nvSpPr>
        <p:spPr>
          <a:xfrm>
            <a:off x="213015" y="623731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Laurent </a:t>
            </a:r>
            <a:r>
              <a:rPr lang="fr-FR" dirty="0" smtClean="0"/>
              <a:t>GORNET, Ecole Centrale Nantes, </a:t>
            </a:r>
            <a:r>
              <a:rPr lang="fr-FR" dirty="0" err="1" smtClean="0"/>
              <a:t>GeM</a:t>
            </a:r>
            <a:r>
              <a:rPr lang="fr-FR" dirty="0" smtClean="0"/>
              <a:t> </a:t>
            </a:r>
            <a:r>
              <a:rPr lang="fr-FR" dirty="0"/>
              <a:t>UMR CNRS 6183</a:t>
            </a:r>
          </a:p>
        </p:txBody>
      </p:sp>
      <p:sp>
        <p:nvSpPr>
          <p:cNvPr id="6" name="Rectangle 5"/>
          <p:cNvSpPr/>
          <p:nvPr/>
        </p:nvSpPr>
        <p:spPr>
          <a:xfrm>
            <a:off x="2673300" y="5773906"/>
            <a:ext cx="3133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Conclusion : raffiner le maillage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619672" y="5289385"/>
            <a:ext cx="2056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Hauteur : a= 10 mm</a:t>
            </a:r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615291"/>
              </p:ext>
            </p:extLst>
          </p:nvPr>
        </p:nvGraphicFramePr>
        <p:xfrm>
          <a:off x="2994958" y="3936989"/>
          <a:ext cx="1423988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Equation" r:id="rId5" imgW="634680" imgH="444240" progId="Equation.DSMT4">
                  <p:embed/>
                </p:oleObj>
              </mc:Choice>
              <mc:Fallback>
                <p:oleObj name="Equation" r:id="rId5" imgW="634680" imgH="444240" progId="Equation.DSMT4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4958" y="3936989"/>
                        <a:ext cx="1423988" cy="100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362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22" y="3528392"/>
            <a:ext cx="3753619" cy="291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253" y="3892103"/>
            <a:ext cx="3372533" cy="256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Moments quadratiques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IXP  = IYP  =   320.75 mm4      </a:t>
            </a:r>
            <a:r>
              <a:rPr lang="fr-FR" dirty="0" smtClean="0">
                <a:solidFill>
                  <a:srgbClr val="FF0066"/>
                </a:solidFill>
              </a:rPr>
              <a:t>J =  385.98 mm4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Vérifications : déplacer la section </a:t>
            </a:r>
          </a:p>
          <a:p>
            <a:pPr marL="457200" lvl="1" indent="0">
              <a:buNone/>
            </a:pPr>
            <a:r>
              <a:rPr lang="fr-FR" dirty="0" smtClean="0">
                <a:solidFill>
                  <a:srgbClr val="0000FF"/>
                </a:solidFill>
              </a:rPr>
              <a:t>DEPL </a:t>
            </a:r>
            <a:r>
              <a:rPr lang="fr-FR" dirty="0" smtClean="0"/>
              <a:t>SURF1 </a:t>
            </a:r>
            <a:r>
              <a:rPr lang="fr-FR" dirty="0" smtClean="0">
                <a:solidFill>
                  <a:srgbClr val="FF0066"/>
                </a:solidFill>
              </a:rPr>
              <a:t>'PLUS'</a:t>
            </a:r>
            <a:r>
              <a:rPr lang="fr-FR" dirty="0" smtClean="0"/>
              <a:t> (10 20); </a:t>
            </a:r>
          </a:p>
          <a:p>
            <a:pPr marL="457200" lvl="1" indent="0">
              <a:buNone/>
            </a:pPr>
            <a:r>
              <a:rPr lang="fr-FR" dirty="0" smtClean="0">
                <a:solidFill>
                  <a:srgbClr val="0000FF"/>
                </a:solidFill>
              </a:rPr>
              <a:t>DEPL</a:t>
            </a:r>
            <a:r>
              <a:rPr lang="fr-FR" dirty="0" smtClean="0"/>
              <a:t> SURF1  </a:t>
            </a:r>
            <a:r>
              <a:rPr lang="fr-FR" dirty="0" smtClean="0">
                <a:solidFill>
                  <a:srgbClr val="FF0066"/>
                </a:solidFill>
              </a:rPr>
              <a:t>'TOUR'</a:t>
            </a:r>
            <a:r>
              <a:rPr lang="fr-FR" dirty="0" smtClean="0"/>
              <a:t> 45. (0. 0.) ;</a:t>
            </a:r>
          </a:p>
          <a:p>
            <a:pPr marL="0" indent="0">
              <a:buNone/>
            </a:pPr>
            <a:r>
              <a:rPr lang="fr-FR" dirty="0" smtClean="0"/>
              <a:t>                                     </a:t>
            </a:r>
          </a:p>
          <a:p>
            <a:endParaRPr lang="fr-FR" dirty="0" smtClean="0"/>
          </a:p>
        </p:txBody>
      </p:sp>
      <p:sp>
        <p:nvSpPr>
          <p:cNvPr id="4" name="Rectangle 3"/>
          <p:cNvSpPr/>
          <p:nvPr/>
        </p:nvSpPr>
        <p:spPr>
          <a:xfrm>
            <a:off x="611560" y="5141186"/>
            <a:ext cx="1055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SURF1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13015" y="623731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Laurent </a:t>
            </a:r>
            <a:r>
              <a:rPr lang="fr-FR" dirty="0" smtClean="0"/>
              <a:t>GORNET, Ecole Centrale Nantes, </a:t>
            </a:r>
            <a:r>
              <a:rPr lang="fr-FR" dirty="0" err="1" smtClean="0"/>
              <a:t>GeM</a:t>
            </a:r>
            <a:r>
              <a:rPr lang="fr-FR" dirty="0" smtClean="0"/>
              <a:t> </a:t>
            </a:r>
            <a:r>
              <a:rPr lang="fr-FR" dirty="0"/>
              <a:t>UMR CNRS 6183</a:t>
            </a:r>
          </a:p>
        </p:txBody>
      </p:sp>
    </p:spTree>
    <p:extLst>
      <p:ext uri="{BB962C8B-B14F-4D97-AF65-F5344CB8AC3E}">
        <p14:creationId xmlns:p14="http://schemas.microsoft.com/office/powerpoint/2010/main" val="375805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Propriété de torsion du triangle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IXP  =   IYP  =   320.75 mm4</a:t>
            </a:r>
          </a:p>
          <a:p>
            <a:r>
              <a:rPr lang="fr-FR" dirty="0" smtClean="0"/>
              <a:t>Raideur de torsion : </a:t>
            </a:r>
            <a:r>
              <a:rPr lang="fr-FR" dirty="0" smtClean="0">
                <a:solidFill>
                  <a:srgbClr val="FF0066"/>
                </a:solidFill>
              </a:rPr>
              <a:t>J = 384.97 mm4</a:t>
            </a:r>
          </a:p>
          <a:p>
            <a:r>
              <a:rPr lang="fr-FR" dirty="0" smtClean="0"/>
              <a:t>Raideur de torsion théorique : </a:t>
            </a:r>
            <a:r>
              <a:rPr lang="fr-FR" dirty="0" err="1" smtClean="0"/>
              <a:t>Jt</a:t>
            </a:r>
            <a:r>
              <a:rPr lang="fr-FR" dirty="0" smtClean="0"/>
              <a:t>= 384.90mm4</a:t>
            </a:r>
          </a:p>
          <a:p>
            <a:pPr marL="0" indent="0">
              <a:buNone/>
            </a:pPr>
            <a:r>
              <a:rPr lang="fr-FR" dirty="0" smtClean="0"/>
              <a:t>	Erreur :  </a:t>
            </a:r>
            <a:r>
              <a:rPr lang="fr-FR" dirty="0" smtClean="0">
                <a:solidFill>
                  <a:srgbClr val="0000FF"/>
                </a:solidFill>
              </a:rPr>
              <a:t>(J – </a:t>
            </a:r>
            <a:r>
              <a:rPr lang="fr-FR" dirty="0" err="1" smtClean="0">
                <a:solidFill>
                  <a:srgbClr val="0000FF"/>
                </a:solidFill>
              </a:rPr>
              <a:t>Jt</a:t>
            </a:r>
            <a:r>
              <a:rPr lang="fr-FR" dirty="0" smtClean="0">
                <a:solidFill>
                  <a:srgbClr val="0000FF"/>
                </a:solidFill>
              </a:rPr>
              <a:t>)/ </a:t>
            </a:r>
            <a:r>
              <a:rPr lang="fr-FR" dirty="0" err="1" smtClean="0">
                <a:solidFill>
                  <a:srgbClr val="0000FF"/>
                </a:solidFill>
              </a:rPr>
              <a:t>Jt</a:t>
            </a:r>
            <a:r>
              <a:rPr lang="fr-FR" dirty="0" smtClean="0">
                <a:solidFill>
                  <a:srgbClr val="0000FF"/>
                </a:solidFill>
              </a:rPr>
              <a:t> = 1.76754E-02    %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Maillage raffiné par 4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65104"/>
            <a:ext cx="2148886" cy="1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365104"/>
            <a:ext cx="2376264" cy="209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3015" y="623731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Laurent </a:t>
            </a:r>
            <a:r>
              <a:rPr lang="fr-FR" dirty="0" smtClean="0"/>
              <a:t>GORNET, Ecole Centrale Nantes, </a:t>
            </a:r>
            <a:r>
              <a:rPr lang="fr-FR" dirty="0" err="1" smtClean="0"/>
              <a:t>GeM</a:t>
            </a:r>
            <a:r>
              <a:rPr lang="fr-FR" dirty="0" smtClean="0"/>
              <a:t> </a:t>
            </a:r>
            <a:r>
              <a:rPr lang="fr-FR" dirty="0"/>
              <a:t>UMR CNRS 6183</a:t>
            </a:r>
          </a:p>
        </p:txBody>
      </p:sp>
      <p:sp>
        <p:nvSpPr>
          <p:cNvPr id="4" name="Rectangle 3"/>
          <p:cNvSpPr/>
          <p:nvPr/>
        </p:nvSpPr>
        <p:spPr>
          <a:xfrm>
            <a:off x="6876256" y="4180438"/>
            <a:ext cx="720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G(y z)</a:t>
            </a:r>
            <a:endParaRPr lang="fr-FR" dirty="0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449805"/>
              </p:ext>
            </p:extLst>
          </p:nvPr>
        </p:nvGraphicFramePr>
        <p:xfrm>
          <a:off x="1082675" y="4856163"/>
          <a:ext cx="1423988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Equation" r:id="rId5" imgW="634680" imgH="444240" progId="Equation.DSMT4">
                  <p:embed/>
                </p:oleObj>
              </mc:Choice>
              <mc:Fallback>
                <p:oleObj name="Equation" r:id="rId5" imgW="634680" imgH="444240" progId="Equation.DSMT4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675" y="4856163"/>
                        <a:ext cx="1423988" cy="100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738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3353069" cy="314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Propriétés du triangle avec congés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IXP  =   IYP  = 284.44 mm4      </a:t>
            </a:r>
          </a:p>
          <a:p>
            <a:r>
              <a:rPr lang="fr-FR" dirty="0" smtClean="0"/>
              <a:t>Raideur de torsion : </a:t>
            </a:r>
            <a:r>
              <a:rPr lang="fr-FR" dirty="0" smtClean="0">
                <a:solidFill>
                  <a:srgbClr val="FF0066"/>
                </a:solidFill>
              </a:rPr>
              <a:t>J = 383.79 mm4</a:t>
            </a:r>
          </a:p>
          <a:p>
            <a:pPr lvl="1"/>
            <a:r>
              <a:rPr lang="fr-FR" dirty="0" smtClean="0"/>
              <a:t>Erreur : -0.28950    % (avec théorique sans congé)</a:t>
            </a:r>
          </a:p>
          <a:p>
            <a:pPr lvl="1"/>
            <a:endParaRPr lang="fr-FR" dirty="0" smtClean="0"/>
          </a:p>
          <a:p>
            <a:pPr marL="0" lvl="1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176" y="3411960"/>
            <a:ext cx="3327756" cy="269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3015" y="623731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Laurent </a:t>
            </a:r>
            <a:r>
              <a:rPr lang="fr-FR" dirty="0" smtClean="0"/>
              <a:t>GORNET, Ecole Centrale Nantes, </a:t>
            </a:r>
            <a:r>
              <a:rPr lang="fr-FR" dirty="0" err="1" smtClean="0"/>
              <a:t>GeM</a:t>
            </a:r>
            <a:r>
              <a:rPr lang="fr-FR" dirty="0" smtClean="0"/>
              <a:t> </a:t>
            </a:r>
            <a:r>
              <a:rPr lang="fr-FR" dirty="0"/>
              <a:t>UMR CNRS 6183</a:t>
            </a:r>
          </a:p>
        </p:txBody>
      </p:sp>
      <p:sp>
        <p:nvSpPr>
          <p:cNvPr id="7" name="Rectangle 6"/>
          <p:cNvSpPr/>
          <p:nvPr/>
        </p:nvSpPr>
        <p:spPr>
          <a:xfrm>
            <a:off x="3059832" y="5373216"/>
            <a:ext cx="18143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 smtClean="0">
                <a:solidFill>
                  <a:srgbClr val="FF0066"/>
                </a:solidFill>
              </a:rPr>
              <a:t>@</a:t>
            </a:r>
            <a:r>
              <a:rPr lang="fr-FR" sz="3600" dirty="0" err="1" smtClean="0">
                <a:solidFill>
                  <a:srgbClr val="FF0066"/>
                </a:solidFill>
              </a:rPr>
              <a:t>Frenet</a:t>
            </a:r>
            <a:endParaRPr lang="fr-FR" sz="3600" dirty="0">
              <a:solidFill>
                <a:srgbClr val="FF00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12956" y="3429000"/>
            <a:ext cx="15495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 smtClean="0">
                <a:solidFill>
                  <a:srgbClr val="0000FF"/>
                </a:solidFill>
              </a:rPr>
              <a:t>CONGE</a:t>
            </a:r>
            <a:endParaRPr lang="fr-FR" sz="36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56176" y="3284984"/>
            <a:ext cx="720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G(y z)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559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creuse triangle 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 smtClean="0"/>
              <a:t>Rigidité théorique  : </a:t>
            </a:r>
            <a:r>
              <a:rPr lang="fr-FR" dirty="0" err="1" smtClean="0"/>
              <a:t>Jt</a:t>
            </a:r>
            <a:r>
              <a:rPr lang="fr-FR" dirty="0" smtClean="0"/>
              <a:t> </a:t>
            </a:r>
            <a:r>
              <a:rPr lang="fr-FR" dirty="0"/>
              <a:t>= </a:t>
            </a:r>
            <a:r>
              <a:rPr lang="fr-FR" dirty="0" smtClean="0"/>
              <a:t>267,04mm4</a:t>
            </a:r>
            <a:endParaRPr lang="fr-FR" dirty="0"/>
          </a:p>
          <a:p>
            <a:pPr lvl="1"/>
            <a:r>
              <a:rPr lang="fr-FR" dirty="0"/>
              <a:t>R</a:t>
            </a:r>
            <a:r>
              <a:rPr lang="fr-FR" dirty="0" smtClean="0"/>
              <a:t>igidité EF : J= 292,49mm4</a:t>
            </a:r>
          </a:p>
          <a:p>
            <a:pPr lvl="1"/>
            <a:r>
              <a:rPr lang="fr-FR" dirty="0" smtClean="0"/>
              <a:t>Erreur -8,7 %</a:t>
            </a:r>
            <a:endParaRPr lang="fr-F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70558"/>
            <a:ext cx="2405998" cy="249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12976"/>
            <a:ext cx="2854353" cy="298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61048"/>
            <a:ext cx="2467834" cy="230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3015" y="623731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Laurent </a:t>
            </a:r>
            <a:r>
              <a:rPr lang="fr-FR" dirty="0" smtClean="0"/>
              <a:t>GORNET, Ecole Centrale Nantes, </a:t>
            </a:r>
            <a:r>
              <a:rPr lang="fr-FR" dirty="0" err="1" smtClean="0"/>
              <a:t>GeM</a:t>
            </a:r>
            <a:r>
              <a:rPr lang="fr-FR" dirty="0" smtClean="0"/>
              <a:t> </a:t>
            </a:r>
            <a:r>
              <a:rPr lang="fr-FR" dirty="0"/>
              <a:t>UMR CNRS 6183</a:t>
            </a:r>
          </a:p>
        </p:txBody>
      </p:sp>
    </p:spTree>
    <p:extLst>
      <p:ext uri="{BB962C8B-B14F-4D97-AF65-F5344CB8AC3E}">
        <p14:creationId xmlns:p14="http://schemas.microsoft.com/office/powerpoint/2010/main" val="204532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81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14" y="2193800"/>
            <a:ext cx="805815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ontraintes intégrées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Action de la partie 2 sur la partie 1</a:t>
            </a:r>
          </a:p>
          <a:p>
            <a:pPr marL="0" indent="0">
              <a:buFontTx/>
              <a:buNone/>
              <a:defRPr/>
            </a:pPr>
            <a:endParaRPr lang="fr-FR" dirty="0" smtClean="0"/>
          </a:p>
          <a:p>
            <a:pPr marL="0" indent="0">
              <a:buFontTx/>
              <a:buNone/>
              <a:defRPr/>
            </a:pPr>
            <a:endParaRPr lang="fr-FR" dirty="0" smtClean="0"/>
          </a:p>
          <a:p>
            <a:pPr>
              <a:defRPr/>
            </a:pPr>
            <a:r>
              <a:rPr lang="fr-FR" dirty="0" smtClean="0"/>
              <a:t>Composantes du torseur au CDG de la section</a:t>
            </a:r>
          </a:p>
          <a:p>
            <a:pPr lvl="1">
              <a:defRPr/>
            </a:pPr>
            <a:r>
              <a:rPr lang="fr-FR" dirty="0" smtClean="0"/>
              <a:t>Effort normal et efforts tranchants</a:t>
            </a:r>
          </a:p>
          <a:p>
            <a:pPr lvl="1">
              <a:defRPr/>
            </a:pPr>
            <a:r>
              <a:rPr lang="fr-FR" dirty="0" smtClean="0"/>
              <a:t>Moment de torsion, moments de flexion</a:t>
            </a:r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endParaRPr lang="fr-FR" dirty="0" smtClean="0"/>
          </a:p>
          <a:p>
            <a:pPr marL="0" indent="0">
              <a:buFontTx/>
              <a:buNone/>
              <a:defRPr/>
            </a:pPr>
            <a:endParaRPr lang="fr-FR" dirty="0"/>
          </a:p>
        </p:txBody>
      </p:sp>
      <p:graphicFrame>
        <p:nvGraphicFramePr>
          <p:cNvPr id="79877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753104"/>
              </p:ext>
            </p:extLst>
          </p:nvPr>
        </p:nvGraphicFramePr>
        <p:xfrm>
          <a:off x="4167188" y="5227638"/>
          <a:ext cx="466090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1" name="Equation" r:id="rId4" imgW="2654280" imgH="533160" progId="Equation.DSMT4">
                  <p:embed/>
                </p:oleObj>
              </mc:Choice>
              <mc:Fallback>
                <p:oleObj name="Equation" r:id="rId4" imgW="265428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188" y="5227638"/>
                        <a:ext cx="4660900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8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427977"/>
              </p:ext>
            </p:extLst>
          </p:nvPr>
        </p:nvGraphicFramePr>
        <p:xfrm>
          <a:off x="467544" y="5085184"/>
          <a:ext cx="3111500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2" name="Equation" r:id="rId6" imgW="1879600" imgH="812800" progId="Equation.DSMT4">
                  <p:embed/>
                </p:oleObj>
              </mc:Choice>
              <mc:Fallback>
                <p:oleObj name="Equation" r:id="rId6" imgW="1879600" imgH="812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5085184"/>
                        <a:ext cx="3111500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graphicFrame>
        <p:nvGraphicFramePr>
          <p:cNvPr id="79880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615631"/>
              </p:ext>
            </p:extLst>
          </p:nvPr>
        </p:nvGraphicFramePr>
        <p:xfrm>
          <a:off x="7285161" y="3933056"/>
          <a:ext cx="1116012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3" name="Equation" r:id="rId8" imgW="533169" imgH="507780" progId="Equation.DSMT4">
                  <p:embed/>
                </p:oleObj>
              </mc:Choice>
              <mc:Fallback>
                <p:oleObj name="Equation" r:id="rId8" imgW="533169" imgH="507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161" y="3933056"/>
                        <a:ext cx="1116012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2" name="Rectangle 14"/>
          <p:cNvSpPr>
            <a:spLocks noChangeArrowheads="1"/>
          </p:cNvSpPr>
          <p:nvPr/>
        </p:nvSpPr>
        <p:spPr bwMode="auto">
          <a:xfrm>
            <a:off x="6228184" y="2412177"/>
            <a:ext cx="3930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sz="3200" dirty="0"/>
              <a:t>2</a:t>
            </a:r>
          </a:p>
        </p:txBody>
      </p:sp>
      <p:sp>
        <p:nvSpPr>
          <p:cNvPr id="79883" name="Rectangle 15"/>
          <p:cNvSpPr>
            <a:spLocks noChangeArrowheads="1"/>
          </p:cNvSpPr>
          <p:nvPr/>
        </p:nvSpPr>
        <p:spPr bwMode="auto">
          <a:xfrm>
            <a:off x="2915816" y="2492896"/>
            <a:ext cx="3930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altLang="fr-FR" sz="3200" dirty="0"/>
              <a:t>1</a:t>
            </a:r>
          </a:p>
        </p:txBody>
      </p:sp>
      <p:graphicFrame>
        <p:nvGraphicFramePr>
          <p:cNvPr id="2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764522"/>
              </p:ext>
            </p:extLst>
          </p:nvPr>
        </p:nvGraphicFramePr>
        <p:xfrm>
          <a:off x="1259632" y="2071484"/>
          <a:ext cx="347638" cy="524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4" name="Equation" r:id="rId10" imgW="152334" imgH="228501" progId="Equation.DSMT4">
                  <p:embed/>
                </p:oleObj>
              </mc:Choice>
              <mc:Fallback>
                <p:oleObj name="Equation" r:id="rId10" imgW="15233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071484"/>
                        <a:ext cx="347638" cy="5241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479444"/>
              </p:ext>
            </p:extLst>
          </p:nvPr>
        </p:nvGraphicFramePr>
        <p:xfrm>
          <a:off x="876534" y="3058203"/>
          <a:ext cx="347639" cy="524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5" name="Equation" r:id="rId12" imgW="152334" imgH="228501" progId="Equation.DSMT4">
                  <p:embed/>
                </p:oleObj>
              </mc:Choice>
              <mc:Fallback>
                <p:oleObj name="Equation" r:id="rId12" imgW="15233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534" y="3058203"/>
                        <a:ext cx="347639" cy="5241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onnecteur droit avec flèche 5"/>
          <p:cNvCxnSpPr/>
          <p:nvPr/>
        </p:nvCxnSpPr>
        <p:spPr>
          <a:xfrm flipH="1">
            <a:off x="690314" y="2987141"/>
            <a:ext cx="360040" cy="3331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1115616" y="2055316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13015" y="623731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Laurent </a:t>
            </a:r>
            <a:r>
              <a:rPr lang="fr-FR" dirty="0" smtClean="0"/>
              <a:t>GORNET, Ecole Centrale Nantes, </a:t>
            </a:r>
            <a:r>
              <a:rPr lang="fr-FR" dirty="0" err="1" smtClean="0"/>
              <a:t>GeM</a:t>
            </a:r>
            <a:r>
              <a:rPr lang="fr-FR" dirty="0" smtClean="0"/>
              <a:t> </a:t>
            </a:r>
            <a:r>
              <a:rPr lang="fr-FR" dirty="0"/>
              <a:t>UMR CNRS 6183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981198"/>
              </p:ext>
            </p:extLst>
          </p:nvPr>
        </p:nvGraphicFramePr>
        <p:xfrm>
          <a:off x="7029450" y="1281113"/>
          <a:ext cx="2011363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6" name="Equation" r:id="rId14" imgW="1346040" imgH="711000" progId="Equation.DSMT4">
                  <p:embed/>
                </p:oleObj>
              </mc:Choice>
              <mc:Fallback>
                <p:oleObj name="Equation" r:id="rId14" imgW="1346040" imgH="711000" progId="Equation.DSMT4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9450" y="1281113"/>
                        <a:ext cx="2011363" cy="106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553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creuse avec congés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1"/>
            <a:r>
              <a:rPr lang="fr-FR" dirty="0" smtClean="0"/>
              <a:t>Rigidité EF : J= 273,43 mm4</a:t>
            </a:r>
          </a:p>
          <a:p>
            <a:pPr lvl="1"/>
            <a:r>
              <a:rPr lang="fr-FR" dirty="0" smtClean="0"/>
              <a:t>Position du Centre de torsion : G= C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813" y="2708920"/>
            <a:ext cx="4562475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67489"/>
            <a:ext cx="2473452" cy="277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268760"/>
            <a:ext cx="2546496" cy="270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13015" y="623731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Laurent </a:t>
            </a:r>
            <a:r>
              <a:rPr lang="fr-FR" dirty="0" smtClean="0"/>
              <a:t>GORNET, Ecole Centrale Nantes, </a:t>
            </a:r>
            <a:r>
              <a:rPr lang="fr-FR" dirty="0" err="1" smtClean="0"/>
              <a:t>GeM</a:t>
            </a:r>
            <a:r>
              <a:rPr lang="fr-FR" dirty="0" smtClean="0"/>
              <a:t> </a:t>
            </a:r>
            <a:r>
              <a:rPr lang="fr-FR" dirty="0"/>
              <a:t>UMR CNRS 6183</a:t>
            </a:r>
          </a:p>
        </p:txBody>
      </p:sp>
    </p:spTree>
    <p:extLst>
      <p:ext uri="{BB962C8B-B14F-4D97-AF65-F5344CB8AC3E}">
        <p14:creationId xmlns:p14="http://schemas.microsoft.com/office/powerpoint/2010/main" val="34028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Section carrée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45" y="1442343"/>
            <a:ext cx="8138003" cy="479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0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984" y="4221088"/>
            <a:ext cx="4612035" cy="1952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: rectangle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Hauteur : </a:t>
            </a:r>
            <a:r>
              <a:rPr lang="fr-FR" dirty="0" smtClean="0"/>
              <a:t> h= </a:t>
            </a:r>
            <a:r>
              <a:rPr lang="fr-FR" dirty="0"/>
              <a:t>10 </a:t>
            </a:r>
            <a:r>
              <a:rPr lang="fr-FR" dirty="0" smtClean="0"/>
              <a:t>mm, Largeur :  b= 40 mm</a:t>
            </a:r>
          </a:p>
          <a:p>
            <a:r>
              <a:rPr lang="fr-FR" dirty="0" smtClean="0"/>
              <a:t>Sans congé : </a:t>
            </a:r>
          </a:p>
          <a:p>
            <a:pPr lvl="1"/>
            <a:r>
              <a:rPr lang="fr-FR" dirty="0" smtClean="0"/>
              <a:t>Ix = b h</a:t>
            </a:r>
            <a:r>
              <a:rPr lang="fr-FR" baseline="30000" dirty="0" smtClean="0"/>
              <a:t>3</a:t>
            </a:r>
            <a:r>
              <a:rPr lang="fr-FR" dirty="0" smtClean="0"/>
              <a:t> /12 = 3333,3 mm</a:t>
            </a:r>
            <a:r>
              <a:rPr lang="fr-FR" baseline="30000" dirty="0" smtClean="0"/>
              <a:t>4</a:t>
            </a:r>
            <a:r>
              <a:rPr lang="fr-FR" dirty="0" smtClean="0"/>
              <a:t> </a:t>
            </a:r>
          </a:p>
          <a:p>
            <a:pPr lvl="1"/>
            <a:r>
              <a:rPr lang="fr-FR" dirty="0" err="1" smtClean="0"/>
              <a:t>Iy</a:t>
            </a:r>
            <a:r>
              <a:rPr lang="fr-FR" dirty="0" smtClean="0"/>
              <a:t> = h b</a:t>
            </a:r>
            <a:r>
              <a:rPr lang="fr-FR" baseline="30000" dirty="0" smtClean="0"/>
              <a:t>3</a:t>
            </a:r>
            <a:r>
              <a:rPr lang="fr-FR" dirty="0" smtClean="0"/>
              <a:t> </a:t>
            </a:r>
            <a:r>
              <a:rPr lang="fr-FR" dirty="0"/>
              <a:t>/</a:t>
            </a:r>
            <a:r>
              <a:rPr lang="fr-FR" dirty="0" smtClean="0"/>
              <a:t>12 =</a:t>
            </a:r>
            <a:r>
              <a:rPr lang="fr-FR" dirty="0"/>
              <a:t>53333 </a:t>
            </a:r>
            <a:r>
              <a:rPr lang="fr-FR" dirty="0" smtClean="0"/>
              <a:t>mm</a:t>
            </a:r>
            <a:r>
              <a:rPr lang="fr-FR" baseline="30000" dirty="0" smtClean="0"/>
              <a:t>4</a:t>
            </a:r>
            <a:endParaRPr lang="fr-FR" dirty="0" smtClean="0"/>
          </a:p>
          <a:p>
            <a:pPr lvl="1"/>
            <a:r>
              <a:rPr lang="fr-FR" dirty="0" err="1" smtClean="0">
                <a:solidFill>
                  <a:srgbClr val="FF0000"/>
                </a:solidFill>
              </a:rPr>
              <a:t>Jt</a:t>
            </a:r>
            <a:r>
              <a:rPr lang="fr-FR" dirty="0" smtClean="0">
                <a:solidFill>
                  <a:srgbClr val="FF0000"/>
                </a:solidFill>
              </a:rPr>
              <a:t> = 11233 </a:t>
            </a:r>
            <a:r>
              <a:rPr lang="fr-FR" dirty="0">
                <a:solidFill>
                  <a:srgbClr val="FF0000"/>
                </a:solidFill>
              </a:rPr>
              <a:t>mm</a:t>
            </a:r>
            <a:r>
              <a:rPr lang="fr-FR" baseline="30000" dirty="0">
                <a:solidFill>
                  <a:srgbClr val="FF0000"/>
                </a:solidFill>
              </a:rPr>
              <a:t>4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Solution EF Cast3M avec congés </a:t>
            </a:r>
            <a:r>
              <a:rPr lang="fr-FR" dirty="0"/>
              <a:t>: </a:t>
            </a:r>
          </a:p>
          <a:p>
            <a:pPr lvl="1"/>
            <a:r>
              <a:rPr lang="fr-FR" dirty="0"/>
              <a:t>Ix = b h</a:t>
            </a:r>
            <a:r>
              <a:rPr lang="fr-FR" baseline="30000" dirty="0"/>
              <a:t>3</a:t>
            </a:r>
            <a:r>
              <a:rPr lang="fr-FR" dirty="0"/>
              <a:t> /12 = 3313,7 </a:t>
            </a:r>
            <a:r>
              <a:rPr lang="fr-FR" dirty="0" smtClean="0"/>
              <a:t>mm</a:t>
            </a:r>
            <a:r>
              <a:rPr lang="fr-FR" baseline="30000" dirty="0" smtClean="0"/>
              <a:t>4</a:t>
            </a:r>
            <a:endParaRPr lang="fr-FR" dirty="0"/>
          </a:p>
          <a:p>
            <a:pPr lvl="1"/>
            <a:r>
              <a:rPr lang="fr-FR" dirty="0" err="1"/>
              <a:t>Iy</a:t>
            </a:r>
            <a:r>
              <a:rPr lang="fr-FR" dirty="0"/>
              <a:t> = h b</a:t>
            </a:r>
            <a:r>
              <a:rPr lang="fr-FR" baseline="30000" dirty="0"/>
              <a:t>3</a:t>
            </a:r>
            <a:r>
              <a:rPr lang="fr-FR" dirty="0"/>
              <a:t> /12=52998 </a:t>
            </a:r>
            <a:r>
              <a:rPr lang="fr-FR" dirty="0" smtClean="0"/>
              <a:t>mm</a:t>
            </a:r>
            <a:r>
              <a:rPr lang="fr-FR" baseline="30000" dirty="0" smtClean="0"/>
              <a:t>4</a:t>
            </a:r>
            <a:endParaRPr lang="fr-FR" dirty="0" smtClean="0"/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J = 11673 mm</a:t>
            </a:r>
            <a:r>
              <a:rPr lang="fr-FR" baseline="30000" dirty="0" smtClean="0">
                <a:solidFill>
                  <a:srgbClr val="FF0000"/>
                </a:solidFill>
              </a:rPr>
              <a:t>4</a:t>
            </a:r>
          </a:p>
          <a:p>
            <a:pPr lvl="1"/>
            <a:r>
              <a:rPr lang="fr-FR" dirty="0" smtClean="0"/>
              <a:t>G = C</a:t>
            </a:r>
            <a:endParaRPr lang="fr-FR" baseline="30000" dirty="0"/>
          </a:p>
          <a:p>
            <a:pPr lvl="1"/>
            <a:endParaRPr lang="fr-FR" dirty="0"/>
          </a:p>
          <a:p>
            <a:endParaRPr lang="fr-F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949" y="1988840"/>
            <a:ext cx="3778051" cy="143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231179"/>
              </p:ext>
            </p:extLst>
          </p:nvPr>
        </p:nvGraphicFramePr>
        <p:xfrm>
          <a:off x="3707904" y="3212976"/>
          <a:ext cx="51816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6" name="Equation" r:id="rId5" imgW="2349360" imgH="393480" progId="Equation.DSMT4">
                  <p:embed/>
                </p:oleObj>
              </mc:Choice>
              <mc:Fallback>
                <p:oleObj name="Equation" r:id="rId5" imgW="2349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3212976"/>
                        <a:ext cx="5181600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13015" y="623731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Laurent </a:t>
            </a:r>
            <a:r>
              <a:rPr lang="fr-FR" dirty="0" smtClean="0"/>
              <a:t>GORNET, Ecole Centrale Nantes, </a:t>
            </a:r>
            <a:r>
              <a:rPr lang="fr-FR" dirty="0" err="1" smtClean="0"/>
              <a:t>GeM</a:t>
            </a:r>
            <a:r>
              <a:rPr lang="fr-FR" dirty="0" smtClean="0"/>
              <a:t> </a:t>
            </a:r>
            <a:r>
              <a:rPr lang="fr-FR" dirty="0"/>
              <a:t>UMR CNRS 6183</a:t>
            </a:r>
          </a:p>
        </p:txBody>
      </p:sp>
    </p:spTree>
    <p:extLst>
      <p:ext uri="{BB962C8B-B14F-4D97-AF65-F5344CB8AC3E}">
        <p14:creationId xmlns:p14="http://schemas.microsoft.com/office/powerpoint/2010/main" val="161634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: L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fr-FR" dirty="0" smtClean="0"/>
              <a:t>Centre de torsion, Centre de gravité</a:t>
            </a:r>
          </a:p>
          <a:p>
            <a:r>
              <a:rPr lang="fr-FR" dirty="0" smtClean="0"/>
              <a:t>Fonction de gauchissement </a:t>
            </a: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G(y z)</a:t>
            </a:r>
            <a:endParaRPr lang="fr-FR" dirty="0"/>
          </a:p>
          <a:p>
            <a:endParaRPr lang="fr-FR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526536"/>
            <a:ext cx="4271183" cy="387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50054"/>
            <a:ext cx="4445704" cy="3894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880" y="2132856"/>
            <a:ext cx="206776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28184" y="4509120"/>
            <a:ext cx="476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 smtClean="0"/>
              <a:t>G</a:t>
            </a:r>
            <a:endParaRPr lang="fr-FR" sz="3600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1475656" y="4293096"/>
            <a:ext cx="504056" cy="1728192"/>
          </a:xfrm>
          <a:prstGeom prst="straightConnector1">
            <a:avLst/>
          </a:prstGeom>
          <a:ln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061753" y="3923764"/>
            <a:ext cx="431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 smtClean="0"/>
              <a:t>C</a:t>
            </a:r>
            <a:endParaRPr lang="fr-FR" sz="3600" dirty="0"/>
          </a:p>
        </p:txBody>
      </p:sp>
      <p:sp>
        <p:nvSpPr>
          <p:cNvPr id="12" name="Rectangle 11"/>
          <p:cNvSpPr/>
          <p:nvPr/>
        </p:nvSpPr>
        <p:spPr>
          <a:xfrm>
            <a:off x="213015" y="623731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Laurent </a:t>
            </a:r>
            <a:r>
              <a:rPr lang="fr-FR" dirty="0" smtClean="0"/>
              <a:t>GORNET, Ecole Centrale Nantes, </a:t>
            </a:r>
            <a:r>
              <a:rPr lang="fr-FR" dirty="0" err="1" smtClean="0"/>
              <a:t>GeM</a:t>
            </a:r>
            <a:r>
              <a:rPr lang="fr-FR" dirty="0" smtClean="0"/>
              <a:t> </a:t>
            </a:r>
            <a:r>
              <a:rPr lang="fr-FR" dirty="0"/>
              <a:t>UMR CNRS 6183</a:t>
            </a:r>
          </a:p>
        </p:txBody>
      </p:sp>
    </p:spTree>
    <p:extLst>
      <p:ext uri="{BB962C8B-B14F-4D97-AF65-F5344CB8AC3E}">
        <p14:creationId xmlns:p14="http://schemas.microsoft.com/office/powerpoint/2010/main" val="279372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05" y="1920728"/>
            <a:ext cx="1838946" cy="208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: C 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340" y="1915218"/>
            <a:ext cx="1593098" cy="2071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976" y="1792654"/>
            <a:ext cx="1686520" cy="198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948" y="4359592"/>
            <a:ext cx="1534303" cy="2005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133347"/>
              </p:ext>
            </p:extLst>
          </p:nvPr>
        </p:nvGraphicFramePr>
        <p:xfrm>
          <a:off x="1457072" y="2546408"/>
          <a:ext cx="1630294" cy="83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7" name="Equation" r:id="rId7" imgW="901700" imgH="457200" progId="Equation.DSMT4">
                  <p:embed/>
                </p:oleObj>
              </mc:Choice>
              <mc:Fallback>
                <p:oleObj name="Equation" r:id="rId7" imgW="9017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072" y="2546408"/>
                        <a:ext cx="1630294" cy="8367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61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67544" y="5437788"/>
            <a:ext cx="3015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Origine de la géométrie  : 0, 0 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3635896" y="5269850"/>
            <a:ext cx="144016" cy="184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1"/>
            <a:r>
              <a:rPr lang="fr-FR" dirty="0" smtClean="0"/>
              <a:t>Section Mince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Section épaisse</a:t>
            </a: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083877"/>
              </p:ext>
            </p:extLst>
          </p:nvPr>
        </p:nvGraphicFramePr>
        <p:xfrm>
          <a:off x="5168900" y="4868863"/>
          <a:ext cx="2020888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8" name="Equation" r:id="rId9" imgW="1117440" imgH="457200" progId="Equation.DSMT4">
                  <p:embed/>
                </p:oleObj>
              </mc:Choice>
              <mc:Fallback>
                <p:oleObj name="Equation" r:id="rId9" imgW="1117440" imgH="457200" progId="Equation.DSMT4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8900" y="4868863"/>
                        <a:ext cx="2020888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213015" y="623731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Laurent </a:t>
            </a:r>
            <a:r>
              <a:rPr lang="fr-FR" dirty="0" smtClean="0"/>
              <a:t>GORNET, Ecole Centrale Nantes, </a:t>
            </a:r>
            <a:r>
              <a:rPr lang="fr-FR" dirty="0" err="1" smtClean="0"/>
              <a:t>GeM</a:t>
            </a:r>
            <a:r>
              <a:rPr lang="fr-FR" dirty="0" smtClean="0"/>
              <a:t> </a:t>
            </a:r>
            <a:r>
              <a:rPr lang="fr-FR" dirty="0"/>
              <a:t>UMR CNRS 6183</a:t>
            </a:r>
          </a:p>
        </p:txBody>
      </p:sp>
    </p:spTree>
    <p:extLst>
      <p:ext uri="{BB962C8B-B14F-4D97-AF65-F5344CB8AC3E}">
        <p14:creationId xmlns:p14="http://schemas.microsoft.com/office/powerpoint/2010/main" val="174544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Développement de @Torsion </a:t>
            </a:r>
          </a:p>
          <a:p>
            <a:pPr lvl="1"/>
            <a:r>
              <a:rPr lang="fr-FR" dirty="0" smtClean="0"/>
              <a:t>De la théorie à la programmation en GIBI</a:t>
            </a:r>
          </a:p>
          <a:p>
            <a:r>
              <a:rPr lang="fr-FR" dirty="0" smtClean="0"/>
              <a:t>Exemples de validation</a:t>
            </a:r>
          </a:p>
          <a:p>
            <a:pPr lvl="1"/>
            <a:r>
              <a:rPr lang="fr-FR" dirty="0" smtClean="0"/>
              <a:t>Triangles, rectangles, L, C …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Calcul d’une poutre </a:t>
            </a:r>
            <a:r>
              <a:rPr lang="fr-FR" dirty="0" err="1" smtClean="0">
                <a:solidFill>
                  <a:srgbClr val="FF0000"/>
                </a:solidFill>
              </a:rPr>
              <a:t>Naca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13015" y="623731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Laurent </a:t>
            </a:r>
            <a:r>
              <a:rPr lang="fr-FR" dirty="0" smtClean="0"/>
              <a:t>GORNET, Ecole Centrale Nantes, </a:t>
            </a:r>
            <a:r>
              <a:rPr lang="fr-FR" dirty="0" err="1" smtClean="0"/>
              <a:t>GeM</a:t>
            </a:r>
            <a:r>
              <a:rPr lang="fr-FR" dirty="0" smtClean="0"/>
              <a:t> </a:t>
            </a:r>
            <a:r>
              <a:rPr lang="fr-FR" dirty="0"/>
              <a:t>UMR CNRS 6183</a:t>
            </a:r>
          </a:p>
        </p:txBody>
      </p:sp>
    </p:spTree>
    <p:extLst>
      <p:ext uri="{BB962C8B-B14F-4D97-AF65-F5344CB8AC3E}">
        <p14:creationId xmlns:p14="http://schemas.microsoft.com/office/powerpoint/2010/main" val="7606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5222875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</a:t>
            </a:r>
            <a:r>
              <a:rPr lang="fr-FR" dirty="0" smtClean="0"/>
              <a:t>fforts sur un </a:t>
            </a:r>
            <a:r>
              <a:rPr lang="fr-FR" dirty="0" err="1" smtClean="0"/>
              <a:t>Naca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Fluide Parfait incompressible  : </a:t>
            </a:r>
            <a:r>
              <a:rPr lang="fr-FR" dirty="0" err="1" smtClean="0"/>
              <a:t>Kutta</a:t>
            </a:r>
            <a:r>
              <a:rPr lang="fr-FR" dirty="0" smtClean="0"/>
              <a:t> </a:t>
            </a:r>
            <a:r>
              <a:rPr lang="fr-FR" dirty="0" err="1" smtClean="0"/>
              <a:t>Jukowski</a:t>
            </a:r>
            <a:endParaRPr lang="fr-FR" dirty="0" smtClean="0"/>
          </a:p>
          <a:p>
            <a:r>
              <a:rPr lang="fr-FR" dirty="0" smtClean="0"/>
              <a:t>L’aile est une poutre </a:t>
            </a:r>
            <a:r>
              <a:rPr lang="fr-FR" dirty="0"/>
              <a:t>T</a:t>
            </a:r>
            <a:r>
              <a:rPr lang="fr-FR" dirty="0" smtClean="0"/>
              <a:t>imoshenko</a:t>
            </a:r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22125" y="623731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Laurent </a:t>
            </a:r>
            <a:r>
              <a:rPr lang="fr-FR" dirty="0" smtClean="0"/>
              <a:t>GORNET, Ecole Centrale Nantes, </a:t>
            </a:r>
            <a:r>
              <a:rPr lang="fr-FR" dirty="0" err="1" smtClean="0"/>
              <a:t>GeM</a:t>
            </a:r>
            <a:r>
              <a:rPr lang="fr-FR" dirty="0" smtClean="0"/>
              <a:t> </a:t>
            </a:r>
            <a:r>
              <a:rPr lang="fr-FR" dirty="0"/>
              <a:t>UMR CNRS 6183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80928"/>
            <a:ext cx="3450062" cy="251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960811"/>
              </p:ext>
            </p:extLst>
          </p:nvPr>
        </p:nvGraphicFramePr>
        <p:xfrm>
          <a:off x="5580112" y="5157192"/>
          <a:ext cx="1332004" cy="493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4" name="Equation" r:id="rId5" imgW="583693" imgH="215713" progId="Equation.DSMT4">
                  <p:embed/>
                </p:oleObj>
              </mc:Choice>
              <mc:Fallback>
                <p:oleObj name="Equation" r:id="rId5" imgW="583693" imgH="2157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5157192"/>
                        <a:ext cx="1332004" cy="4936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699036"/>
              </p:ext>
            </p:extLst>
          </p:nvPr>
        </p:nvGraphicFramePr>
        <p:xfrm>
          <a:off x="7236296" y="5152546"/>
          <a:ext cx="1800200" cy="580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5" name="Equation" r:id="rId7" imgW="787058" imgH="253890" progId="Equation.DSMT4">
                  <p:embed/>
                </p:oleObj>
              </mc:Choice>
              <mc:Fallback>
                <p:oleObj name="Equation" r:id="rId7" imgW="787058" imgH="25389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296" y="5152546"/>
                        <a:ext cx="1800200" cy="5807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435991"/>
              </p:ext>
            </p:extLst>
          </p:nvPr>
        </p:nvGraphicFramePr>
        <p:xfrm>
          <a:off x="1676400" y="2636838"/>
          <a:ext cx="10080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6" name="Equation" r:id="rId9" imgW="431640" imgH="215640" progId="Equation.DSMT4">
                  <p:embed/>
                </p:oleObj>
              </mc:Choice>
              <mc:Fallback>
                <p:oleObj name="Equation" r:id="rId9" imgW="431640" imgH="215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636838"/>
                        <a:ext cx="1008063" cy="504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414326"/>
              </p:ext>
            </p:extLst>
          </p:nvPr>
        </p:nvGraphicFramePr>
        <p:xfrm>
          <a:off x="7236296" y="2924944"/>
          <a:ext cx="133508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7" name="Equation" r:id="rId11" imgW="571320" imgH="177480" progId="Equation.DSMT4">
                  <p:embed/>
                </p:oleObj>
              </mc:Choice>
              <mc:Fallback>
                <p:oleObj name="Equation" r:id="rId11" imgW="571320" imgH="177480" progId="Equation.DSMT4">
                  <p:embed/>
                  <p:pic>
                    <p:nvPicPr>
                      <p:cNvPr id="0" name="Obje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296" y="2924944"/>
                        <a:ext cx="1335088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525731"/>
              </p:ext>
            </p:extLst>
          </p:nvPr>
        </p:nvGraphicFramePr>
        <p:xfrm>
          <a:off x="5380038" y="5734050"/>
          <a:ext cx="10668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8" name="Equation" r:id="rId13" imgW="457200" imgH="203040" progId="Equation.DSMT4">
                  <p:embed/>
                </p:oleObj>
              </mc:Choice>
              <mc:Fallback>
                <p:oleObj name="Equation" r:id="rId13" imgW="457200" imgH="203040" progId="Equation.DSMT4">
                  <p:embed/>
                  <p:pic>
                    <p:nvPicPr>
                      <p:cNvPr id="0" name="Obje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0038" y="5734050"/>
                        <a:ext cx="10668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003083"/>
              </p:ext>
            </p:extLst>
          </p:nvPr>
        </p:nvGraphicFramePr>
        <p:xfrm>
          <a:off x="6948264" y="5686450"/>
          <a:ext cx="1800225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9" name="Equation" r:id="rId15" imgW="787320" imgH="241200" progId="Equation.DSMT4">
                  <p:embed/>
                </p:oleObj>
              </mc:Choice>
              <mc:Fallback>
                <p:oleObj name="Equation" r:id="rId15" imgW="787320" imgH="241200" progId="Equation.DSMT4">
                  <p:embed/>
                  <p:pic>
                    <p:nvPicPr>
                      <p:cNvPr id="0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5686450"/>
                        <a:ext cx="1800225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401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4658406" cy="279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53468"/>
            <a:ext cx="4830093" cy="171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Propriétés section Naca-0024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52540"/>
            <a:ext cx="443865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3015" y="623731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Laurent </a:t>
            </a:r>
            <a:r>
              <a:rPr lang="fr-FR" dirty="0" smtClean="0"/>
              <a:t>GORNET, Ecole Centrale Nantes, </a:t>
            </a:r>
            <a:r>
              <a:rPr lang="fr-FR" dirty="0" err="1" smtClean="0"/>
              <a:t>GeM</a:t>
            </a:r>
            <a:r>
              <a:rPr lang="fr-FR" dirty="0" smtClean="0"/>
              <a:t> </a:t>
            </a:r>
            <a:r>
              <a:rPr lang="fr-FR" dirty="0"/>
              <a:t>UMR CNRS 6183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" y="1412776"/>
            <a:ext cx="4352738" cy="154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48264" y="1406318"/>
            <a:ext cx="17554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@Torsion</a:t>
            </a:r>
            <a:endParaRPr lang="fr-FR" sz="3200" dirty="0"/>
          </a:p>
        </p:txBody>
      </p:sp>
      <p:sp>
        <p:nvSpPr>
          <p:cNvPr id="5" name="Flèche droite 4"/>
          <p:cNvSpPr/>
          <p:nvPr/>
        </p:nvSpPr>
        <p:spPr>
          <a:xfrm rot="16200000">
            <a:off x="4403787" y="1604604"/>
            <a:ext cx="1368152" cy="4084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194665" y="3437711"/>
            <a:ext cx="476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2160" y="4797152"/>
            <a:ext cx="27488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Gauchissement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53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08665"/>
            <a:ext cx="7048500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Contrainte – déformation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fr-FR" sz="2400" dirty="0" smtClean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r>
              <a:rPr lang="fr-FR" sz="2400" dirty="0" smtClean="0">
                <a:solidFill>
                  <a:srgbClr val="0000FF"/>
                </a:solidFill>
              </a:rPr>
              <a:t>OPTI </a:t>
            </a:r>
            <a:r>
              <a:rPr lang="fr-FR" sz="2400" dirty="0">
                <a:solidFill>
                  <a:srgbClr val="0000FF"/>
                </a:solidFill>
              </a:rPr>
              <a:t>MODE </a:t>
            </a:r>
            <a:r>
              <a:rPr lang="fr-FR" sz="2400" dirty="0">
                <a:solidFill>
                  <a:srgbClr val="FF0000"/>
                </a:solidFill>
              </a:rPr>
              <a:t>PLAN GENE </a:t>
            </a:r>
            <a:r>
              <a:rPr lang="fr-FR" sz="2400" dirty="0" smtClean="0">
                <a:solidFill>
                  <a:srgbClr val="0000FF"/>
                </a:solidFill>
              </a:rPr>
              <a:t>;</a:t>
            </a:r>
            <a:r>
              <a:rPr lang="fr-FR" dirty="0"/>
              <a:t> </a:t>
            </a:r>
            <a:endParaRPr lang="fr-FR" dirty="0" smtClean="0"/>
          </a:p>
          <a:p>
            <a:pPr marL="457200" lvl="1" indent="0">
              <a:buNone/>
            </a:pPr>
            <a:r>
              <a:rPr lang="fr-FR" sz="2400" dirty="0"/>
              <a:t>MO = </a:t>
            </a:r>
            <a:r>
              <a:rPr lang="fr-FR" sz="2400" dirty="0">
                <a:solidFill>
                  <a:srgbClr val="0000FF"/>
                </a:solidFill>
              </a:rPr>
              <a:t>MODE</a:t>
            </a:r>
            <a:r>
              <a:rPr lang="fr-FR" sz="2400" dirty="0"/>
              <a:t> SURF1 MECANIQUE ELASTIQUE </a:t>
            </a:r>
            <a:r>
              <a:rPr lang="fr-FR" sz="2400" dirty="0" smtClean="0">
                <a:solidFill>
                  <a:srgbClr val="00B050"/>
                </a:solidFill>
              </a:rPr>
              <a:t>TRI6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FF0066"/>
                </a:solidFill>
              </a:rPr>
              <a:t>DPGE</a:t>
            </a:r>
            <a:r>
              <a:rPr lang="fr-FR" sz="2400" dirty="0" smtClean="0"/>
              <a:t> </a:t>
            </a:r>
            <a:r>
              <a:rPr lang="fr-FR" sz="2400" dirty="0">
                <a:solidFill>
                  <a:srgbClr val="FF0000"/>
                </a:solidFill>
              </a:rPr>
              <a:t>PG</a:t>
            </a:r>
            <a:r>
              <a:rPr lang="fr-FR" sz="2400" dirty="0"/>
              <a:t>;</a:t>
            </a:r>
          </a:p>
          <a:p>
            <a:pPr marL="457200" lvl="1" indent="0">
              <a:buNone/>
            </a:pPr>
            <a:r>
              <a:rPr lang="fr-FR" sz="2400" dirty="0"/>
              <a:t>MA = </a:t>
            </a:r>
            <a:r>
              <a:rPr lang="fr-FR" sz="2400" dirty="0">
                <a:solidFill>
                  <a:srgbClr val="0000FF"/>
                </a:solidFill>
              </a:rPr>
              <a:t>MATE</a:t>
            </a:r>
            <a:r>
              <a:rPr lang="fr-FR" sz="2400" dirty="0"/>
              <a:t> MO YOUN </a:t>
            </a:r>
            <a:r>
              <a:rPr lang="fr-FR" sz="2400" dirty="0" smtClean="0"/>
              <a:t>2E11 </a:t>
            </a:r>
            <a:r>
              <a:rPr lang="fr-FR" sz="2400" dirty="0"/>
              <a:t>NU 0.3;</a:t>
            </a:r>
            <a:endParaRPr lang="fr-FR" sz="2400" dirty="0" smtClean="0"/>
          </a:p>
          <a:p>
            <a:r>
              <a:rPr lang="fr-FR" dirty="0" smtClean="0"/>
              <a:t>Chargements au CDG </a:t>
            </a:r>
            <a:r>
              <a:rPr lang="fr-FR" dirty="0">
                <a:solidFill>
                  <a:srgbClr val="FF0000"/>
                </a:solidFill>
              </a:rPr>
              <a:t>PG </a:t>
            </a:r>
            <a:r>
              <a:rPr lang="fr-FR" dirty="0" smtClean="0"/>
              <a:t>:</a:t>
            </a:r>
            <a:endParaRPr lang="fr-FR" dirty="0"/>
          </a:p>
          <a:p>
            <a:pPr lvl="1"/>
            <a:r>
              <a:rPr lang="fr-FR" dirty="0"/>
              <a:t>Moments de </a:t>
            </a:r>
            <a:r>
              <a:rPr lang="fr-FR" dirty="0" smtClean="0"/>
              <a:t>Flexions, Effort </a:t>
            </a:r>
            <a:r>
              <a:rPr lang="fr-FR" dirty="0"/>
              <a:t>Normal</a:t>
            </a:r>
          </a:p>
          <a:p>
            <a:endParaRPr lang="fr-FR" sz="2800" dirty="0"/>
          </a:p>
        </p:txBody>
      </p:sp>
      <p:sp>
        <p:nvSpPr>
          <p:cNvPr id="6" name="Rectangle 5"/>
          <p:cNvSpPr/>
          <p:nvPr/>
        </p:nvSpPr>
        <p:spPr>
          <a:xfrm>
            <a:off x="222125" y="623731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Laurent </a:t>
            </a:r>
            <a:r>
              <a:rPr lang="fr-FR" dirty="0" smtClean="0"/>
              <a:t>GORNET, Ecole Centrale Nantes, </a:t>
            </a:r>
            <a:r>
              <a:rPr lang="fr-FR" dirty="0" err="1" smtClean="0"/>
              <a:t>GeM</a:t>
            </a:r>
            <a:r>
              <a:rPr lang="fr-FR" dirty="0" smtClean="0"/>
              <a:t> </a:t>
            </a:r>
            <a:r>
              <a:rPr lang="fr-FR" dirty="0"/>
              <a:t>UMR CNRS 6183</a:t>
            </a:r>
          </a:p>
        </p:txBody>
      </p:sp>
      <p:sp>
        <p:nvSpPr>
          <p:cNvPr id="7" name="Rectangle 6"/>
          <p:cNvSpPr/>
          <p:nvPr/>
        </p:nvSpPr>
        <p:spPr>
          <a:xfrm>
            <a:off x="5364088" y="5589240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SURF1 </a:t>
            </a: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754317"/>
              </p:ext>
            </p:extLst>
          </p:nvPr>
        </p:nvGraphicFramePr>
        <p:xfrm>
          <a:off x="3275856" y="1361425"/>
          <a:ext cx="486410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Equation" r:id="rId5" imgW="2946240" imgH="457200" progId="Equation.DSMT4">
                  <p:embed/>
                </p:oleObj>
              </mc:Choice>
              <mc:Fallback>
                <p:oleObj name="Equation" r:id="rId5" imgW="2946240" imgH="457200" progId="Equation.DSMT4">
                  <p:embed/>
                  <p:pic>
                    <p:nvPicPr>
                      <p:cNvPr id="0" name="Obj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361425"/>
                        <a:ext cx="4864100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83568" y="1484784"/>
            <a:ext cx="2036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/>
              <a:t>Elast19.dgibi</a:t>
            </a:r>
          </a:p>
        </p:txBody>
      </p:sp>
    </p:spTree>
    <p:extLst>
      <p:ext uri="{BB962C8B-B14F-4D97-AF65-F5344CB8AC3E}">
        <p14:creationId xmlns:p14="http://schemas.microsoft.com/office/powerpoint/2010/main" val="315924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Eléments finis poutre </a:t>
            </a:r>
            <a:r>
              <a:rPr lang="fr-FR" dirty="0" smtClean="0"/>
              <a:t>dans Cast3M</a:t>
            </a:r>
          </a:p>
          <a:p>
            <a:pPr lvl="1"/>
            <a:r>
              <a:rPr lang="fr-FR" dirty="0" smtClean="0"/>
              <a:t>Sections avec </a:t>
            </a:r>
            <a:r>
              <a:rPr lang="fr-FR" dirty="0"/>
              <a:t>deux axes de </a:t>
            </a:r>
            <a:r>
              <a:rPr lang="fr-FR" dirty="0" smtClean="0"/>
              <a:t>symétrie</a:t>
            </a:r>
            <a:endParaRPr lang="fr-FR" dirty="0"/>
          </a:p>
          <a:p>
            <a:pPr lvl="1"/>
            <a:r>
              <a:rPr lang="fr-FR" dirty="0" smtClean="0"/>
              <a:t>POUTRE (Euler Bernoulli)</a:t>
            </a:r>
          </a:p>
          <a:p>
            <a:pPr lvl="1"/>
            <a:r>
              <a:rPr lang="fr-FR" dirty="0" smtClean="0"/>
              <a:t>TIMO (Théorie Timoshenko)</a:t>
            </a:r>
          </a:p>
          <a:p>
            <a:r>
              <a:rPr lang="fr-FR" dirty="0" smtClean="0"/>
              <a:t>La procédure </a:t>
            </a:r>
            <a:r>
              <a:rPr lang="fr-FR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fr-FR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Torsion</a:t>
            </a:r>
          </a:p>
          <a:p>
            <a:pPr lvl="1"/>
            <a:r>
              <a:rPr lang="fr-FR" dirty="0" smtClean="0"/>
              <a:t>Propriétés de la section avec centre de torsion</a:t>
            </a:r>
          </a:p>
          <a:p>
            <a:r>
              <a:rPr lang="fr-FR" dirty="0" smtClean="0"/>
              <a:t>Evolution : </a:t>
            </a:r>
            <a:r>
              <a:rPr lang="fr-FR" dirty="0"/>
              <a:t>C</a:t>
            </a:r>
            <a:r>
              <a:rPr lang="fr-FR" dirty="0" smtClean="0"/>
              <a:t>entre </a:t>
            </a:r>
            <a:r>
              <a:rPr lang="fr-FR" dirty="0"/>
              <a:t>de torsion</a:t>
            </a:r>
          </a:p>
          <a:p>
            <a:pPr lvl="1"/>
            <a:r>
              <a:rPr lang="fr-FR" dirty="0" smtClean="0"/>
              <a:t>TIMO</a:t>
            </a:r>
            <a:endParaRPr lang="fr-FR" dirty="0"/>
          </a:p>
          <a:p>
            <a:pPr marL="457200" lvl="1" indent="0">
              <a:buNone/>
            </a:pP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fr-FR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13015" y="623731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Laurent </a:t>
            </a:r>
            <a:r>
              <a:rPr lang="fr-FR" dirty="0" smtClean="0"/>
              <a:t>GORNET, Ecole Centrale Nantes, </a:t>
            </a:r>
            <a:r>
              <a:rPr lang="fr-FR" dirty="0" err="1" smtClean="0"/>
              <a:t>GeM</a:t>
            </a:r>
            <a:r>
              <a:rPr lang="fr-FR" dirty="0" smtClean="0"/>
              <a:t> </a:t>
            </a:r>
            <a:r>
              <a:rPr lang="fr-FR" dirty="0"/>
              <a:t>UMR CNRS 6183</a:t>
            </a:r>
          </a:p>
        </p:txBody>
      </p:sp>
    </p:spTree>
    <p:extLst>
      <p:ext uri="{BB962C8B-B14F-4D97-AF65-F5344CB8AC3E}">
        <p14:creationId xmlns:p14="http://schemas.microsoft.com/office/powerpoint/2010/main" val="41430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e 21"/>
          <p:cNvGrpSpPr>
            <a:grpSpLocks/>
          </p:cNvGrpSpPr>
          <p:nvPr/>
        </p:nvGrpSpPr>
        <p:grpSpPr bwMode="auto">
          <a:xfrm>
            <a:off x="467544" y="4509120"/>
            <a:ext cx="1946275" cy="1635125"/>
            <a:chOff x="6448021" y="3051175"/>
            <a:chExt cx="1945002" cy="1635125"/>
          </a:xfrm>
        </p:grpSpPr>
        <p:grpSp>
          <p:nvGrpSpPr>
            <p:cNvPr id="41" name="Groupe 22"/>
            <p:cNvGrpSpPr>
              <a:grpSpLocks/>
            </p:cNvGrpSpPr>
            <p:nvPr/>
          </p:nvGrpSpPr>
          <p:grpSpPr bwMode="auto">
            <a:xfrm>
              <a:off x="6448021" y="3179184"/>
              <a:ext cx="1945002" cy="1477604"/>
              <a:chOff x="496869" y="4473140"/>
              <a:chExt cx="1945002" cy="1477604"/>
            </a:xfrm>
          </p:grpSpPr>
          <p:sp>
            <p:nvSpPr>
              <p:cNvPr id="44" name="Forme libre 25"/>
              <p:cNvSpPr>
                <a:spLocks/>
              </p:cNvSpPr>
              <p:nvPr/>
            </p:nvSpPr>
            <p:spPr bwMode="auto">
              <a:xfrm>
                <a:off x="640679" y="4650581"/>
                <a:ext cx="1801192" cy="1300163"/>
              </a:xfrm>
              <a:custGeom>
                <a:avLst/>
                <a:gdLst>
                  <a:gd name="T0" fmla="*/ 36234 w 2881039"/>
                  <a:gd name="T1" fmla="*/ 9740 h 2241177"/>
                  <a:gd name="T2" fmla="*/ 35187 w 2881039"/>
                  <a:gd name="T3" fmla="*/ 8673 h 2241177"/>
                  <a:gd name="T4" fmla="*/ 33487 w 2881039"/>
                  <a:gd name="T5" fmla="*/ 7473 h 2241177"/>
                  <a:gd name="T6" fmla="*/ 32702 w 2881039"/>
                  <a:gd name="T7" fmla="*/ 7005 h 2241177"/>
                  <a:gd name="T8" fmla="*/ 31917 w 2881039"/>
                  <a:gd name="T9" fmla="*/ 4803 h 2241177"/>
                  <a:gd name="T10" fmla="*/ 31525 w 2881039"/>
                  <a:gd name="T11" fmla="*/ 4336 h 2241177"/>
                  <a:gd name="T12" fmla="*/ 30347 w 2881039"/>
                  <a:gd name="T13" fmla="*/ 3603 h 2241177"/>
                  <a:gd name="T14" fmla="*/ 28778 w 2881039"/>
                  <a:gd name="T15" fmla="*/ 2602 h 2241177"/>
                  <a:gd name="T16" fmla="*/ 27862 w 2881039"/>
                  <a:gd name="T17" fmla="*/ 1534 h 2241177"/>
                  <a:gd name="T18" fmla="*/ 27339 w 2881039"/>
                  <a:gd name="T19" fmla="*/ 1201 h 2241177"/>
                  <a:gd name="T20" fmla="*/ 26816 w 2881039"/>
                  <a:gd name="T21" fmla="*/ 867 h 2241177"/>
                  <a:gd name="T22" fmla="*/ 26292 w 2881039"/>
                  <a:gd name="T23" fmla="*/ 534 h 2241177"/>
                  <a:gd name="T24" fmla="*/ 25246 w 2881039"/>
                  <a:gd name="T25" fmla="*/ 334 h 2241177"/>
                  <a:gd name="T26" fmla="*/ 23283 w 2881039"/>
                  <a:gd name="T27" fmla="*/ 200 h 2241177"/>
                  <a:gd name="T28" fmla="*/ 19098 w 2881039"/>
                  <a:gd name="T29" fmla="*/ 0 h 2241177"/>
                  <a:gd name="T30" fmla="*/ 12950 w 2881039"/>
                  <a:gd name="T31" fmla="*/ 334 h 2241177"/>
                  <a:gd name="T32" fmla="*/ 11642 w 2881039"/>
                  <a:gd name="T33" fmla="*/ 667 h 2241177"/>
                  <a:gd name="T34" fmla="*/ 9680 w 2881039"/>
                  <a:gd name="T35" fmla="*/ 1268 h 2241177"/>
                  <a:gd name="T36" fmla="*/ 7587 w 2881039"/>
                  <a:gd name="T37" fmla="*/ 1735 h 2241177"/>
                  <a:gd name="T38" fmla="*/ 5886 w 2881039"/>
                  <a:gd name="T39" fmla="*/ 2135 h 2241177"/>
                  <a:gd name="T40" fmla="*/ 4055 w 2881039"/>
                  <a:gd name="T41" fmla="*/ 2468 h 2241177"/>
                  <a:gd name="T42" fmla="*/ 3401 w 2881039"/>
                  <a:gd name="T43" fmla="*/ 2802 h 2241177"/>
                  <a:gd name="T44" fmla="*/ 2486 w 2881039"/>
                  <a:gd name="T45" fmla="*/ 3269 h 2241177"/>
                  <a:gd name="T46" fmla="*/ 1831 w 2881039"/>
                  <a:gd name="T47" fmla="*/ 3736 h 2241177"/>
                  <a:gd name="T48" fmla="*/ 785 w 2881039"/>
                  <a:gd name="T49" fmla="*/ 4537 h 2241177"/>
                  <a:gd name="T50" fmla="*/ 261 w 2881039"/>
                  <a:gd name="T51" fmla="*/ 5204 h 2241177"/>
                  <a:gd name="T52" fmla="*/ 131 w 2881039"/>
                  <a:gd name="T53" fmla="*/ 7339 h 2241177"/>
                  <a:gd name="T54" fmla="*/ 523 w 2881039"/>
                  <a:gd name="T55" fmla="*/ 7672 h 2241177"/>
                  <a:gd name="T56" fmla="*/ 1570 w 2881039"/>
                  <a:gd name="T57" fmla="*/ 8740 h 2241177"/>
                  <a:gd name="T58" fmla="*/ 2878 w 2881039"/>
                  <a:gd name="T59" fmla="*/ 9674 h 2241177"/>
                  <a:gd name="T60" fmla="*/ 3663 w 2881039"/>
                  <a:gd name="T61" fmla="*/ 10074 h 2241177"/>
                  <a:gd name="T62" fmla="*/ 4578 w 2881039"/>
                  <a:gd name="T63" fmla="*/ 10674 h 2241177"/>
                  <a:gd name="T64" fmla="*/ 4971 w 2881039"/>
                  <a:gd name="T65" fmla="*/ 11142 h 2241177"/>
                  <a:gd name="T66" fmla="*/ 5755 w 2881039"/>
                  <a:gd name="T67" fmla="*/ 11808 h 2241177"/>
                  <a:gd name="T68" fmla="*/ 6671 w 2881039"/>
                  <a:gd name="T69" fmla="*/ 12409 h 2241177"/>
                  <a:gd name="T70" fmla="*/ 7456 w 2881039"/>
                  <a:gd name="T71" fmla="*/ 12876 h 2241177"/>
                  <a:gd name="T72" fmla="*/ 8764 w 2881039"/>
                  <a:gd name="T73" fmla="*/ 13343 h 2241177"/>
                  <a:gd name="T74" fmla="*/ 10203 w 2881039"/>
                  <a:gd name="T75" fmla="*/ 14077 h 2241177"/>
                  <a:gd name="T76" fmla="*/ 11380 w 2881039"/>
                  <a:gd name="T77" fmla="*/ 14544 h 2241177"/>
                  <a:gd name="T78" fmla="*/ 12819 w 2881039"/>
                  <a:gd name="T79" fmla="*/ 15078 h 2241177"/>
                  <a:gd name="T80" fmla="*/ 15828 w 2881039"/>
                  <a:gd name="T81" fmla="*/ 15478 h 2241177"/>
                  <a:gd name="T82" fmla="*/ 17397 w 2881039"/>
                  <a:gd name="T83" fmla="*/ 15945 h 2241177"/>
                  <a:gd name="T84" fmla="*/ 20537 w 2881039"/>
                  <a:gd name="T85" fmla="*/ 16279 h 2241177"/>
                  <a:gd name="T86" fmla="*/ 22237 w 2881039"/>
                  <a:gd name="T87" fmla="*/ 16546 h 2241177"/>
                  <a:gd name="T88" fmla="*/ 28385 w 2881039"/>
                  <a:gd name="T89" fmla="*/ 16546 h 2241177"/>
                  <a:gd name="T90" fmla="*/ 30217 w 2881039"/>
                  <a:gd name="T91" fmla="*/ 16346 h 2241177"/>
                  <a:gd name="T92" fmla="*/ 41466 w 2881039"/>
                  <a:gd name="T93" fmla="*/ 16145 h 2241177"/>
                  <a:gd name="T94" fmla="*/ 41859 w 2881039"/>
                  <a:gd name="T95" fmla="*/ 12876 h 2241177"/>
                  <a:gd name="T96" fmla="*/ 40550 w 2881039"/>
                  <a:gd name="T97" fmla="*/ 11808 h 2241177"/>
                  <a:gd name="T98" fmla="*/ 39242 w 2881039"/>
                  <a:gd name="T99" fmla="*/ 11408 h 2241177"/>
                  <a:gd name="T100" fmla="*/ 37673 w 2881039"/>
                  <a:gd name="T101" fmla="*/ 10808 h 2241177"/>
                  <a:gd name="T102" fmla="*/ 37019 w 2881039"/>
                  <a:gd name="T103" fmla="*/ 10208 h 2241177"/>
                  <a:gd name="T104" fmla="*/ 36103 w 2881039"/>
                  <a:gd name="T105" fmla="*/ 9474 h 224117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881039" h="2241177">
                    <a:moveTo>
                      <a:pt x="2483224" y="1308847"/>
                    </a:moveTo>
                    <a:lnTo>
                      <a:pt x="2483224" y="1308847"/>
                    </a:lnTo>
                    <a:cubicBezTo>
                      <a:pt x="2468283" y="1270000"/>
                      <a:pt x="2457014" y="1229533"/>
                      <a:pt x="2438400" y="1192306"/>
                    </a:cubicBezTo>
                    <a:cubicBezTo>
                      <a:pt x="2432730" y="1180967"/>
                      <a:pt x="2420822" y="1174011"/>
                      <a:pt x="2411506" y="1165412"/>
                    </a:cubicBezTo>
                    <a:cubicBezTo>
                      <a:pt x="2381965" y="1138143"/>
                      <a:pt x="2351741" y="1111624"/>
                      <a:pt x="2321859" y="1084730"/>
                    </a:cubicBezTo>
                    <a:cubicBezTo>
                      <a:pt x="2312894" y="1057836"/>
                      <a:pt x="2308540" y="1028935"/>
                      <a:pt x="2294965" y="1004047"/>
                    </a:cubicBezTo>
                    <a:cubicBezTo>
                      <a:pt x="2289806" y="994588"/>
                      <a:pt x="2275083" y="994298"/>
                      <a:pt x="2268071" y="986118"/>
                    </a:cubicBezTo>
                    <a:cubicBezTo>
                      <a:pt x="2256731" y="972888"/>
                      <a:pt x="2248969" y="956879"/>
                      <a:pt x="2241177" y="941294"/>
                    </a:cubicBezTo>
                    <a:cubicBezTo>
                      <a:pt x="2224295" y="907531"/>
                      <a:pt x="2222843" y="894856"/>
                      <a:pt x="2214283" y="860612"/>
                    </a:cubicBezTo>
                    <a:cubicBezTo>
                      <a:pt x="2203146" y="704700"/>
                      <a:pt x="2213544" y="776240"/>
                      <a:pt x="2187388" y="645459"/>
                    </a:cubicBezTo>
                    <a:cubicBezTo>
                      <a:pt x="2184400" y="630518"/>
                      <a:pt x="2189198" y="611410"/>
                      <a:pt x="2178424" y="600636"/>
                    </a:cubicBezTo>
                    <a:cubicBezTo>
                      <a:pt x="2172447" y="594659"/>
                      <a:pt x="2165565" y="589468"/>
                      <a:pt x="2160494" y="582706"/>
                    </a:cubicBezTo>
                    <a:cubicBezTo>
                      <a:pt x="2147565" y="565467"/>
                      <a:pt x="2139872" y="544155"/>
                      <a:pt x="2124635" y="528918"/>
                    </a:cubicBezTo>
                    <a:lnTo>
                      <a:pt x="2079812" y="484094"/>
                    </a:lnTo>
                    <a:cubicBezTo>
                      <a:pt x="2054098" y="406954"/>
                      <a:pt x="2100677" y="533325"/>
                      <a:pt x="2008094" y="394447"/>
                    </a:cubicBezTo>
                    <a:cubicBezTo>
                      <a:pt x="1985477" y="360520"/>
                      <a:pt x="1997784" y="375171"/>
                      <a:pt x="1972235" y="349624"/>
                    </a:cubicBezTo>
                    <a:cubicBezTo>
                      <a:pt x="1950899" y="285615"/>
                      <a:pt x="1964789" y="311561"/>
                      <a:pt x="1936377" y="268942"/>
                    </a:cubicBezTo>
                    <a:cubicBezTo>
                      <a:pt x="1917719" y="194310"/>
                      <a:pt x="1940438" y="268100"/>
                      <a:pt x="1909483" y="206189"/>
                    </a:cubicBezTo>
                    <a:cubicBezTo>
                      <a:pt x="1905257" y="197737"/>
                      <a:pt x="1906421" y="186673"/>
                      <a:pt x="1900518" y="179294"/>
                    </a:cubicBezTo>
                    <a:cubicBezTo>
                      <a:pt x="1893787" y="170881"/>
                      <a:pt x="1882037" y="168095"/>
                      <a:pt x="1873624" y="161365"/>
                    </a:cubicBezTo>
                    <a:cubicBezTo>
                      <a:pt x="1867024" y="156085"/>
                      <a:pt x="1860974" y="150036"/>
                      <a:pt x="1855694" y="143436"/>
                    </a:cubicBezTo>
                    <a:cubicBezTo>
                      <a:pt x="1848963" y="135023"/>
                      <a:pt x="1844496" y="124955"/>
                      <a:pt x="1837765" y="116542"/>
                    </a:cubicBezTo>
                    <a:cubicBezTo>
                      <a:pt x="1832485" y="109942"/>
                      <a:pt x="1825115" y="105212"/>
                      <a:pt x="1819835" y="98612"/>
                    </a:cubicBezTo>
                    <a:cubicBezTo>
                      <a:pt x="1813104" y="90199"/>
                      <a:pt x="1810319" y="78449"/>
                      <a:pt x="1801906" y="71718"/>
                    </a:cubicBezTo>
                    <a:cubicBezTo>
                      <a:pt x="1794527" y="65815"/>
                      <a:pt x="1783860" y="66071"/>
                      <a:pt x="1775012" y="62753"/>
                    </a:cubicBezTo>
                    <a:cubicBezTo>
                      <a:pt x="1759944" y="57103"/>
                      <a:pt x="1745256" y="50474"/>
                      <a:pt x="1730188" y="44824"/>
                    </a:cubicBezTo>
                    <a:cubicBezTo>
                      <a:pt x="1721340" y="41506"/>
                      <a:pt x="1712661" y="37108"/>
                      <a:pt x="1703294" y="35859"/>
                    </a:cubicBezTo>
                    <a:cubicBezTo>
                      <a:pt x="1667627" y="31103"/>
                      <a:pt x="1631577" y="29882"/>
                      <a:pt x="1595718" y="26894"/>
                    </a:cubicBezTo>
                    <a:cubicBezTo>
                      <a:pt x="1580777" y="23906"/>
                      <a:pt x="1565978" y="20085"/>
                      <a:pt x="1550894" y="17930"/>
                    </a:cubicBezTo>
                    <a:cubicBezTo>
                      <a:pt x="1465470" y="5727"/>
                      <a:pt x="1400077" y="5068"/>
                      <a:pt x="1308847" y="0"/>
                    </a:cubicBezTo>
                    <a:cubicBezTo>
                      <a:pt x="1222188" y="2988"/>
                      <a:pt x="1135326" y="2315"/>
                      <a:pt x="1048871" y="8965"/>
                    </a:cubicBezTo>
                    <a:cubicBezTo>
                      <a:pt x="1015986" y="11495"/>
                      <a:pt x="923351" y="35863"/>
                      <a:pt x="887506" y="44824"/>
                    </a:cubicBezTo>
                    <a:lnTo>
                      <a:pt x="851647" y="53789"/>
                    </a:lnTo>
                    <a:cubicBezTo>
                      <a:pt x="833718" y="65742"/>
                      <a:pt x="813096" y="74410"/>
                      <a:pt x="797859" y="89647"/>
                    </a:cubicBezTo>
                    <a:cubicBezTo>
                      <a:pt x="785906" y="101600"/>
                      <a:pt x="776065" y="116129"/>
                      <a:pt x="762000" y="125506"/>
                    </a:cubicBezTo>
                    <a:cubicBezTo>
                      <a:pt x="687974" y="174858"/>
                      <a:pt x="806542" y="98753"/>
                      <a:pt x="663388" y="170330"/>
                    </a:cubicBezTo>
                    <a:cubicBezTo>
                      <a:pt x="556739" y="223654"/>
                      <a:pt x="667670" y="198931"/>
                      <a:pt x="537883" y="215153"/>
                    </a:cubicBezTo>
                    <a:cubicBezTo>
                      <a:pt x="531906" y="221130"/>
                      <a:pt x="527513" y="229303"/>
                      <a:pt x="519953" y="233083"/>
                    </a:cubicBezTo>
                    <a:cubicBezTo>
                      <a:pt x="473516" y="256301"/>
                      <a:pt x="496864" y="228976"/>
                      <a:pt x="457200" y="251012"/>
                    </a:cubicBezTo>
                    <a:cubicBezTo>
                      <a:pt x="438363" y="261477"/>
                      <a:pt x="423855" y="280057"/>
                      <a:pt x="403412" y="286871"/>
                    </a:cubicBezTo>
                    <a:cubicBezTo>
                      <a:pt x="353141" y="303629"/>
                      <a:pt x="385685" y="293544"/>
                      <a:pt x="304800" y="313765"/>
                    </a:cubicBezTo>
                    <a:cubicBezTo>
                      <a:pt x="295835" y="319741"/>
                      <a:pt x="287543" y="326876"/>
                      <a:pt x="277906" y="331694"/>
                    </a:cubicBezTo>
                    <a:cubicBezTo>
                      <a:pt x="269454" y="335920"/>
                      <a:pt x="257694" y="333977"/>
                      <a:pt x="251012" y="340659"/>
                    </a:cubicBezTo>
                    <a:cubicBezTo>
                      <a:pt x="241562" y="350109"/>
                      <a:pt x="240496" y="365399"/>
                      <a:pt x="233083" y="376518"/>
                    </a:cubicBezTo>
                    <a:cubicBezTo>
                      <a:pt x="228395" y="383551"/>
                      <a:pt x="220433" y="387847"/>
                      <a:pt x="215153" y="394447"/>
                    </a:cubicBezTo>
                    <a:cubicBezTo>
                      <a:pt x="181000" y="437139"/>
                      <a:pt x="216437" y="408534"/>
                      <a:pt x="170330" y="439271"/>
                    </a:cubicBezTo>
                    <a:cubicBezTo>
                      <a:pt x="161365" y="454212"/>
                      <a:pt x="153563" y="469915"/>
                      <a:pt x="143435" y="484094"/>
                    </a:cubicBezTo>
                    <a:cubicBezTo>
                      <a:pt x="138522" y="490972"/>
                      <a:pt x="130917" y="495531"/>
                      <a:pt x="125506" y="502024"/>
                    </a:cubicBezTo>
                    <a:cubicBezTo>
                      <a:pt x="63786" y="576090"/>
                      <a:pt x="137103" y="499392"/>
                      <a:pt x="62753" y="573742"/>
                    </a:cubicBezTo>
                    <a:cubicBezTo>
                      <a:pt x="59765" y="585695"/>
                      <a:pt x="59298" y="598580"/>
                      <a:pt x="53788" y="609600"/>
                    </a:cubicBezTo>
                    <a:cubicBezTo>
                      <a:pt x="50008" y="617160"/>
                      <a:pt x="38998" y="619682"/>
                      <a:pt x="35859" y="627530"/>
                    </a:cubicBezTo>
                    <a:cubicBezTo>
                      <a:pt x="26708" y="650409"/>
                      <a:pt x="21415" y="674853"/>
                      <a:pt x="17930" y="699247"/>
                    </a:cubicBezTo>
                    <a:cubicBezTo>
                      <a:pt x="5138" y="788788"/>
                      <a:pt x="11298" y="740999"/>
                      <a:pt x="0" y="842683"/>
                    </a:cubicBezTo>
                    <a:cubicBezTo>
                      <a:pt x="2988" y="890495"/>
                      <a:pt x="3950" y="938476"/>
                      <a:pt x="8965" y="986118"/>
                    </a:cubicBezTo>
                    <a:cubicBezTo>
                      <a:pt x="9954" y="995516"/>
                      <a:pt x="13068" y="1004909"/>
                      <a:pt x="17930" y="1013012"/>
                    </a:cubicBezTo>
                    <a:cubicBezTo>
                      <a:pt x="22278" y="1020260"/>
                      <a:pt x="29883" y="1024965"/>
                      <a:pt x="35859" y="1030942"/>
                    </a:cubicBezTo>
                    <a:cubicBezTo>
                      <a:pt x="67604" y="1126175"/>
                      <a:pt x="12958" y="975604"/>
                      <a:pt x="71718" y="1084730"/>
                    </a:cubicBezTo>
                    <a:cubicBezTo>
                      <a:pt x="86977" y="1113067"/>
                      <a:pt x="92067" y="1146177"/>
                      <a:pt x="107577" y="1174377"/>
                    </a:cubicBezTo>
                    <a:cubicBezTo>
                      <a:pt x="125156" y="1206338"/>
                      <a:pt x="149129" y="1234342"/>
                      <a:pt x="170330" y="1264024"/>
                    </a:cubicBezTo>
                    <a:cubicBezTo>
                      <a:pt x="179014" y="1276182"/>
                      <a:pt x="188936" y="1287451"/>
                      <a:pt x="197224" y="1299883"/>
                    </a:cubicBezTo>
                    <a:cubicBezTo>
                      <a:pt x="203200" y="1308848"/>
                      <a:pt x="207535" y="1319159"/>
                      <a:pt x="215153" y="1326777"/>
                    </a:cubicBezTo>
                    <a:cubicBezTo>
                      <a:pt x="225718" y="1337342"/>
                      <a:pt x="239768" y="1343832"/>
                      <a:pt x="251012" y="1353671"/>
                    </a:cubicBezTo>
                    <a:cubicBezTo>
                      <a:pt x="263734" y="1364802"/>
                      <a:pt x="274918" y="1377577"/>
                      <a:pt x="286871" y="1389530"/>
                    </a:cubicBezTo>
                    <a:cubicBezTo>
                      <a:pt x="312262" y="1465710"/>
                      <a:pt x="276850" y="1372831"/>
                      <a:pt x="313765" y="1434353"/>
                    </a:cubicBezTo>
                    <a:cubicBezTo>
                      <a:pt x="318627" y="1442456"/>
                      <a:pt x="319008" y="1452561"/>
                      <a:pt x="322730" y="1461247"/>
                    </a:cubicBezTo>
                    <a:cubicBezTo>
                      <a:pt x="327994" y="1473530"/>
                      <a:pt x="333246" y="1485987"/>
                      <a:pt x="340659" y="1497106"/>
                    </a:cubicBezTo>
                    <a:cubicBezTo>
                      <a:pt x="345347" y="1504139"/>
                      <a:pt x="354239" y="1507788"/>
                      <a:pt x="358588" y="1515036"/>
                    </a:cubicBezTo>
                    <a:cubicBezTo>
                      <a:pt x="372339" y="1537955"/>
                      <a:pt x="375548" y="1567854"/>
                      <a:pt x="394447" y="1586753"/>
                    </a:cubicBezTo>
                    <a:cubicBezTo>
                      <a:pt x="400424" y="1592730"/>
                      <a:pt x="407097" y="1598083"/>
                      <a:pt x="412377" y="1604683"/>
                    </a:cubicBezTo>
                    <a:cubicBezTo>
                      <a:pt x="432739" y="1630135"/>
                      <a:pt x="431961" y="1642197"/>
                      <a:pt x="457200" y="1667436"/>
                    </a:cubicBezTo>
                    <a:cubicBezTo>
                      <a:pt x="467765" y="1678001"/>
                      <a:pt x="481106" y="1685365"/>
                      <a:pt x="493059" y="1694330"/>
                    </a:cubicBezTo>
                    <a:cubicBezTo>
                      <a:pt x="499035" y="1706283"/>
                      <a:pt x="501538" y="1720739"/>
                      <a:pt x="510988" y="1730189"/>
                    </a:cubicBezTo>
                    <a:cubicBezTo>
                      <a:pt x="526225" y="1745426"/>
                      <a:pt x="547539" y="1753117"/>
                      <a:pt x="564777" y="1766047"/>
                    </a:cubicBezTo>
                    <a:cubicBezTo>
                      <a:pt x="576730" y="1775012"/>
                      <a:pt x="589157" y="1783377"/>
                      <a:pt x="600635" y="1792942"/>
                    </a:cubicBezTo>
                    <a:cubicBezTo>
                      <a:pt x="623930" y="1812355"/>
                      <a:pt x="622687" y="1820162"/>
                      <a:pt x="645459" y="1846730"/>
                    </a:cubicBezTo>
                    <a:cubicBezTo>
                      <a:pt x="668467" y="1873573"/>
                      <a:pt x="671581" y="1873109"/>
                      <a:pt x="699247" y="1891553"/>
                    </a:cubicBezTo>
                    <a:cubicBezTo>
                      <a:pt x="705224" y="1900518"/>
                      <a:pt x="709558" y="1910828"/>
                      <a:pt x="717177" y="1918447"/>
                    </a:cubicBezTo>
                    <a:cubicBezTo>
                      <a:pt x="729851" y="1931121"/>
                      <a:pt x="765864" y="1947273"/>
                      <a:pt x="779930" y="1954306"/>
                    </a:cubicBezTo>
                    <a:cubicBezTo>
                      <a:pt x="835986" y="2010364"/>
                      <a:pt x="792171" y="1974107"/>
                      <a:pt x="851647" y="2008094"/>
                    </a:cubicBezTo>
                    <a:cubicBezTo>
                      <a:pt x="861002" y="2013440"/>
                      <a:pt x="868394" y="2022400"/>
                      <a:pt x="878541" y="2026024"/>
                    </a:cubicBezTo>
                    <a:cubicBezTo>
                      <a:pt x="941629" y="2048556"/>
                      <a:pt x="994110" y="2054916"/>
                      <a:pt x="1057835" y="2070847"/>
                    </a:cubicBezTo>
                    <a:cubicBezTo>
                      <a:pt x="1067003" y="2073139"/>
                      <a:pt x="1075765" y="2076824"/>
                      <a:pt x="1084730" y="2079812"/>
                    </a:cubicBezTo>
                    <a:cubicBezTo>
                      <a:pt x="1204110" y="2159402"/>
                      <a:pt x="1027184" y="2044854"/>
                      <a:pt x="1138518" y="2106706"/>
                    </a:cubicBezTo>
                    <a:cubicBezTo>
                      <a:pt x="1157355" y="2117171"/>
                      <a:pt x="1171863" y="2135751"/>
                      <a:pt x="1192306" y="2142565"/>
                    </a:cubicBezTo>
                    <a:cubicBezTo>
                      <a:pt x="1234322" y="2156571"/>
                      <a:pt x="1272102" y="2169717"/>
                      <a:pt x="1317812" y="2178424"/>
                    </a:cubicBezTo>
                    <a:cubicBezTo>
                      <a:pt x="1347313" y="2184043"/>
                      <a:pt x="1377577" y="2184401"/>
                      <a:pt x="1407459" y="2187389"/>
                    </a:cubicBezTo>
                    <a:cubicBezTo>
                      <a:pt x="1416424" y="2193365"/>
                      <a:pt x="1424450" y="2201074"/>
                      <a:pt x="1434353" y="2205318"/>
                    </a:cubicBezTo>
                    <a:cubicBezTo>
                      <a:pt x="1449644" y="2211871"/>
                      <a:pt x="1514417" y="2222320"/>
                      <a:pt x="1524000" y="2223247"/>
                    </a:cubicBezTo>
                    <a:cubicBezTo>
                      <a:pt x="1598596" y="2230466"/>
                      <a:pt x="1748118" y="2241177"/>
                      <a:pt x="1748118" y="2241177"/>
                    </a:cubicBezTo>
                    <a:cubicBezTo>
                      <a:pt x="2027285" y="2226483"/>
                      <a:pt x="1847989" y="2251061"/>
                      <a:pt x="1945341" y="2223247"/>
                    </a:cubicBezTo>
                    <a:cubicBezTo>
                      <a:pt x="1957188" y="2219862"/>
                      <a:pt x="1969153" y="2216865"/>
                      <a:pt x="1981200" y="2214283"/>
                    </a:cubicBezTo>
                    <a:cubicBezTo>
                      <a:pt x="2010998" y="2207898"/>
                      <a:pt x="2070847" y="2196353"/>
                      <a:pt x="2070847" y="2196353"/>
                    </a:cubicBezTo>
                    <a:cubicBezTo>
                      <a:pt x="2361008" y="2222732"/>
                      <a:pt x="2328698" y="2223241"/>
                      <a:pt x="2832847" y="2196353"/>
                    </a:cubicBezTo>
                    <a:cubicBezTo>
                      <a:pt x="2842283" y="2195850"/>
                      <a:pt x="2838090" y="2178145"/>
                      <a:pt x="2841812" y="2169459"/>
                    </a:cubicBezTo>
                    <a:cubicBezTo>
                      <a:pt x="2869939" y="2103830"/>
                      <a:pt x="2852178" y="2163851"/>
                      <a:pt x="2868706" y="2097742"/>
                    </a:cubicBezTo>
                    <a:cubicBezTo>
                      <a:pt x="2886874" y="1934233"/>
                      <a:pt x="2883332" y="2000764"/>
                      <a:pt x="2868706" y="1730189"/>
                    </a:cubicBezTo>
                    <a:cubicBezTo>
                      <a:pt x="2867884" y="1714974"/>
                      <a:pt x="2866965" y="1698781"/>
                      <a:pt x="2859741" y="1685365"/>
                    </a:cubicBezTo>
                    <a:cubicBezTo>
                      <a:pt x="2854784" y="1676159"/>
                      <a:pt x="2803139" y="1603953"/>
                      <a:pt x="2779059" y="1586753"/>
                    </a:cubicBezTo>
                    <a:cubicBezTo>
                      <a:pt x="2768184" y="1578986"/>
                      <a:pt x="2754659" y="1575700"/>
                      <a:pt x="2743200" y="1568824"/>
                    </a:cubicBezTo>
                    <a:cubicBezTo>
                      <a:pt x="2724722" y="1557737"/>
                      <a:pt x="2689412" y="1532965"/>
                      <a:pt x="2689412" y="1532965"/>
                    </a:cubicBezTo>
                    <a:cubicBezTo>
                      <a:pt x="2680447" y="1521012"/>
                      <a:pt x="2673685" y="1507032"/>
                      <a:pt x="2662518" y="1497106"/>
                    </a:cubicBezTo>
                    <a:cubicBezTo>
                      <a:pt x="2625526" y="1464224"/>
                      <a:pt x="2618359" y="1464456"/>
                      <a:pt x="2581835" y="1452283"/>
                    </a:cubicBezTo>
                    <a:cubicBezTo>
                      <a:pt x="2578847" y="1443318"/>
                      <a:pt x="2577460" y="1433649"/>
                      <a:pt x="2572871" y="1425389"/>
                    </a:cubicBezTo>
                    <a:cubicBezTo>
                      <a:pt x="2562406" y="1406552"/>
                      <a:pt x="2537012" y="1371600"/>
                      <a:pt x="2537012" y="1371600"/>
                    </a:cubicBezTo>
                    <a:cubicBezTo>
                      <a:pt x="2534024" y="1350682"/>
                      <a:pt x="2535895" y="1328466"/>
                      <a:pt x="2528047" y="1308847"/>
                    </a:cubicBezTo>
                    <a:cubicBezTo>
                      <a:pt x="2519395" y="1287218"/>
                      <a:pt x="2494603" y="1277058"/>
                      <a:pt x="2474259" y="1272989"/>
                    </a:cubicBezTo>
                    <a:cubicBezTo>
                      <a:pt x="2468399" y="1271817"/>
                      <a:pt x="2481730" y="1302871"/>
                      <a:pt x="2483224" y="130884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" name="Flèche droite 16"/>
              <p:cNvSpPr>
                <a:spLocks noChangeArrowheads="1"/>
              </p:cNvSpPr>
              <p:nvPr/>
            </p:nvSpPr>
            <p:spPr bwMode="auto">
              <a:xfrm rot="-5400000">
                <a:off x="1012594" y="4851759"/>
                <a:ext cx="936625" cy="179387"/>
              </a:xfrm>
              <a:prstGeom prst="rightArrow">
                <a:avLst>
                  <a:gd name="adj1" fmla="val 50000"/>
                  <a:gd name="adj2" fmla="val 50230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altLang="fr-FR"/>
              </a:p>
            </p:txBody>
          </p:sp>
          <p:sp>
            <p:nvSpPr>
              <p:cNvPr id="46" name="Flèche droite 17"/>
              <p:cNvSpPr>
                <a:spLocks noChangeArrowheads="1"/>
              </p:cNvSpPr>
              <p:nvPr/>
            </p:nvSpPr>
            <p:spPr bwMode="auto">
              <a:xfrm rot="10800000">
                <a:off x="496869" y="5300663"/>
                <a:ext cx="935038" cy="179388"/>
              </a:xfrm>
              <a:prstGeom prst="rightArrow">
                <a:avLst>
                  <a:gd name="adj1" fmla="val 50000"/>
                  <a:gd name="adj2" fmla="val 50145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altLang="fr-FR"/>
              </a:p>
            </p:txBody>
          </p:sp>
          <p:sp>
            <p:nvSpPr>
              <p:cNvPr id="47" name="Rectangle 28"/>
              <p:cNvSpPr>
                <a:spLocks noChangeArrowheads="1"/>
              </p:cNvSpPr>
              <p:nvPr/>
            </p:nvSpPr>
            <p:spPr bwMode="auto">
              <a:xfrm>
                <a:off x="1508826" y="5218907"/>
                <a:ext cx="465137" cy="522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/>
                  <a:t>G</a:t>
                </a:r>
              </a:p>
            </p:txBody>
          </p:sp>
          <p:sp>
            <p:nvSpPr>
              <p:cNvPr id="48" name="Rectangle 29"/>
              <p:cNvSpPr>
                <a:spLocks noChangeArrowheads="1"/>
              </p:cNvSpPr>
              <p:nvPr/>
            </p:nvSpPr>
            <p:spPr bwMode="auto">
              <a:xfrm>
                <a:off x="731819" y="4519995"/>
                <a:ext cx="48442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/>
                  <a:t>M</a:t>
                </a:r>
              </a:p>
            </p:txBody>
          </p:sp>
          <p:cxnSp>
            <p:nvCxnSpPr>
              <p:cNvPr id="49" name="Connecteur droit avec flèche 30"/>
              <p:cNvCxnSpPr>
                <a:cxnSpLocks noChangeShapeType="1"/>
                <a:stCxn id="46" idx="1"/>
              </p:cNvCxnSpPr>
              <p:nvPr/>
            </p:nvCxnSpPr>
            <p:spPr bwMode="auto">
              <a:xfrm flipH="1" flipV="1">
                <a:off x="1072933" y="5043215"/>
                <a:ext cx="358974" cy="347142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aphicFrame>
          <p:nvGraphicFramePr>
            <p:cNvPr id="42" name="Objet 23"/>
            <p:cNvGraphicFramePr>
              <a:graphicFrameLocks noChangeAspect="1"/>
            </p:cNvGraphicFramePr>
            <p:nvPr/>
          </p:nvGraphicFramePr>
          <p:xfrm>
            <a:off x="6492875" y="4240213"/>
            <a:ext cx="293688" cy="446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84" name="Equation" r:id="rId3" imgW="152334" imgH="228501" progId="Equation.DSMT4">
                    <p:embed/>
                  </p:oleObj>
                </mc:Choice>
                <mc:Fallback>
                  <p:oleObj name="Equation" r:id="rId3" imgW="152334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92875" y="4240213"/>
                          <a:ext cx="293688" cy="446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t 24"/>
            <p:cNvGraphicFramePr>
              <a:graphicFrameLocks noChangeAspect="1"/>
            </p:cNvGraphicFramePr>
            <p:nvPr/>
          </p:nvGraphicFramePr>
          <p:xfrm>
            <a:off x="7540625" y="3051175"/>
            <a:ext cx="280988" cy="446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85" name="Equation" r:id="rId5" imgW="152334" imgH="228501" progId="Equation.DSMT4">
                    <p:embed/>
                  </p:oleObj>
                </mc:Choice>
                <mc:Fallback>
                  <p:oleObj name="Equation" r:id="rId5" imgW="152334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40625" y="3051175"/>
                          <a:ext cx="280988" cy="446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Comportement Timoshenko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altLang="fr-FR" sz="2700" dirty="0"/>
              <a:t>Comportement </a:t>
            </a:r>
            <a:r>
              <a:rPr lang="fr-FR" altLang="fr-FR" sz="2700" dirty="0" smtClean="0"/>
              <a:t>isotrope dans </a:t>
            </a:r>
            <a:r>
              <a:rPr lang="fr-FR" altLang="fr-FR" sz="2700" dirty="0"/>
              <a:t>la base principale</a:t>
            </a:r>
            <a:r>
              <a:rPr lang="fr-FR" altLang="fr-FR" dirty="0"/>
              <a:t/>
            </a:r>
            <a:br>
              <a:rPr lang="fr-FR" altLang="fr-FR" dirty="0"/>
            </a:br>
            <a:endParaRPr lang="fr-FR" dirty="0"/>
          </a:p>
        </p:txBody>
      </p:sp>
      <p:sp>
        <p:nvSpPr>
          <p:cNvPr id="76803" name="Espace réservé du contenu 2"/>
          <p:cNvSpPr>
            <a:spLocks noGrp="1"/>
          </p:cNvSpPr>
          <p:nvPr>
            <p:ph idx="1"/>
          </p:nvPr>
        </p:nvSpPr>
        <p:spPr>
          <a:xfrm>
            <a:off x="755650" y="1412776"/>
            <a:ext cx="7772400" cy="4114800"/>
          </a:xfrm>
        </p:spPr>
        <p:txBody>
          <a:bodyPr/>
          <a:lstStyle/>
          <a:p>
            <a:pPr lvl="1">
              <a:defRPr/>
            </a:pPr>
            <a:r>
              <a:rPr lang="fr-FR" altLang="fr-FR" dirty="0"/>
              <a:t>Torsion autour axe </a:t>
            </a:r>
            <a:endParaRPr lang="fr-FR" altLang="fr-FR" dirty="0" smtClean="0"/>
          </a:p>
          <a:p>
            <a:pPr lvl="1">
              <a:defRPr/>
            </a:pPr>
            <a:r>
              <a:rPr lang="fr-FR" altLang="fr-FR" dirty="0" smtClean="0"/>
              <a:t>Flexion autour axe</a:t>
            </a:r>
          </a:p>
          <a:p>
            <a:pPr lvl="1">
              <a:defRPr/>
            </a:pPr>
            <a:r>
              <a:rPr lang="fr-FR" altLang="fr-FR" dirty="0" smtClean="0"/>
              <a:t>Flexion autour axe</a:t>
            </a:r>
          </a:p>
          <a:p>
            <a:pPr lvl="1">
              <a:defRPr/>
            </a:pPr>
            <a:r>
              <a:rPr lang="fr-FR" altLang="fr-FR" dirty="0" smtClean="0"/>
              <a:t>Traction/compression</a:t>
            </a:r>
            <a:endParaRPr lang="fr-FR" altLang="fr-FR" dirty="0"/>
          </a:p>
          <a:p>
            <a:pPr lvl="1">
              <a:defRPr/>
            </a:pPr>
            <a:r>
              <a:rPr lang="fr-FR" altLang="fr-FR" dirty="0" smtClean="0"/>
              <a:t>Effort tranchant </a:t>
            </a:r>
          </a:p>
          <a:p>
            <a:pPr lvl="1">
              <a:defRPr/>
            </a:pPr>
            <a:r>
              <a:rPr lang="fr-FR" altLang="fr-FR" dirty="0" smtClean="0"/>
              <a:t>Effort tranchant</a:t>
            </a:r>
          </a:p>
          <a:p>
            <a:pPr lvl="1">
              <a:defRPr/>
            </a:pPr>
            <a:endParaRPr lang="fr-FR" altLang="fr-FR" dirty="0" smtClean="0"/>
          </a:p>
          <a:p>
            <a:pPr marL="457200" lvl="1" indent="0">
              <a:buFontTx/>
              <a:buNone/>
              <a:defRPr/>
            </a:pPr>
            <a:endParaRPr lang="fr-FR" altLang="fr-FR" dirty="0" smtClean="0"/>
          </a:p>
          <a:p>
            <a:pPr marL="457200" lvl="1" indent="0">
              <a:buFontTx/>
              <a:buNone/>
              <a:defRPr/>
            </a:pPr>
            <a:endParaRPr lang="fr-FR" altLang="fr-FR" dirty="0" smtClean="0"/>
          </a:p>
        </p:txBody>
      </p:sp>
      <p:sp>
        <p:nvSpPr>
          <p:cNvPr id="8090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graphicFrame>
        <p:nvGraphicFramePr>
          <p:cNvPr id="80902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516529"/>
              </p:ext>
            </p:extLst>
          </p:nvPr>
        </p:nvGraphicFramePr>
        <p:xfrm>
          <a:off x="6012160" y="3861048"/>
          <a:ext cx="186372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86" name="Equation" r:id="rId7" imgW="1269720" imgH="457200" progId="Equation.DSMT4">
                  <p:embed/>
                </p:oleObj>
              </mc:Choice>
              <mc:Fallback>
                <p:oleObj name="Equation" r:id="rId7" imgW="12697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3861048"/>
                        <a:ext cx="1863725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graphicFrame>
        <p:nvGraphicFramePr>
          <p:cNvPr id="80904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760787"/>
              </p:ext>
            </p:extLst>
          </p:nvPr>
        </p:nvGraphicFramePr>
        <p:xfrm>
          <a:off x="5940152" y="2204864"/>
          <a:ext cx="212090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87" name="Equation" r:id="rId9" imgW="1447560" imgH="457200" progId="Equation.DSMT4">
                  <p:embed/>
                </p:oleObj>
              </mc:Choice>
              <mc:Fallback>
                <p:oleObj name="Equation" r:id="rId9" imgW="14475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204864"/>
                        <a:ext cx="2120900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graphicFrame>
        <p:nvGraphicFramePr>
          <p:cNvPr id="80906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048271"/>
              </p:ext>
            </p:extLst>
          </p:nvPr>
        </p:nvGraphicFramePr>
        <p:xfrm>
          <a:off x="5940152" y="2924944"/>
          <a:ext cx="209232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88" name="Equation" r:id="rId11" imgW="1434960" imgH="457200" progId="Equation.DSMT4">
                  <p:embed/>
                </p:oleObj>
              </mc:Choice>
              <mc:Fallback>
                <p:oleObj name="Equation" r:id="rId11" imgW="1434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924944"/>
                        <a:ext cx="2092325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809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80909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8091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graphicFrame>
        <p:nvGraphicFramePr>
          <p:cNvPr id="80912" name="Obje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510921"/>
              </p:ext>
            </p:extLst>
          </p:nvPr>
        </p:nvGraphicFramePr>
        <p:xfrm>
          <a:off x="4139952" y="4005064"/>
          <a:ext cx="347662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89" name="Equation" r:id="rId13" imgW="152334" imgH="228501" progId="Equation.DSMT4">
                  <p:embed/>
                </p:oleObj>
              </mc:Choice>
              <mc:Fallback>
                <p:oleObj name="Equation" r:id="rId13" imgW="15233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4005064"/>
                        <a:ext cx="347662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3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835200"/>
              </p:ext>
            </p:extLst>
          </p:nvPr>
        </p:nvGraphicFramePr>
        <p:xfrm>
          <a:off x="4398168" y="1916832"/>
          <a:ext cx="3476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0" name="Equation" r:id="rId15" imgW="152334" imgH="228501" progId="Equation.DSMT4">
                  <p:embed/>
                </p:oleObj>
              </mc:Choice>
              <mc:Fallback>
                <p:oleObj name="Equation" r:id="rId15" imgW="15233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8168" y="1916832"/>
                        <a:ext cx="347663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4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098865"/>
              </p:ext>
            </p:extLst>
          </p:nvPr>
        </p:nvGraphicFramePr>
        <p:xfrm>
          <a:off x="4860032" y="2996952"/>
          <a:ext cx="31908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1" name="Equation" r:id="rId17" imgW="139700" imgH="228600" progId="Equation.DSMT4">
                  <p:embed/>
                </p:oleObj>
              </mc:Choice>
              <mc:Fallback>
                <p:oleObj name="Equation" r:id="rId17" imgW="139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2996952"/>
                        <a:ext cx="319087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1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sp>
        <p:nvSpPr>
          <p:cNvPr id="80916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graphicFrame>
        <p:nvGraphicFramePr>
          <p:cNvPr id="80917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533136"/>
              </p:ext>
            </p:extLst>
          </p:nvPr>
        </p:nvGraphicFramePr>
        <p:xfrm>
          <a:off x="4398168" y="2420888"/>
          <a:ext cx="3476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2" name="Equation" r:id="rId19" imgW="152334" imgH="228501" progId="Equation.DSMT4">
                  <p:embed/>
                </p:oleObj>
              </mc:Choice>
              <mc:Fallback>
                <p:oleObj name="Equation" r:id="rId19" imgW="15233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8168" y="2420888"/>
                        <a:ext cx="347663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8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094087"/>
              </p:ext>
            </p:extLst>
          </p:nvPr>
        </p:nvGraphicFramePr>
        <p:xfrm>
          <a:off x="4139952" y="3501008"/>
          <a:ext cx="3476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3" name="Equation" r:id="rId20" imgW="152334" imgH="228501" progId="Equation.DSMT4">
                  <p:embed/>
                </p:oleObj>
              </mc:Choice>
              <mc:Fallback>
                <p:oleObj name="Equation" r:id="rId20" imgW="15233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3501008"/>
                        <a:ext cx="347663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9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503073"/>
              </p:ext>
            </p:extLst>
          </p:nvPr>
        </p:nvGraphicFramePr>
        <p:xfrm>
          <a:off x="4788024" y="4637969"/>
          <a:ext cx="41052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4" name="Equation" r:id="rId21" imgW="2692080" imgH="482400" progId="Equation.DSMT4">
                  <p:embed/>
                </p:oleObj>
              </mc:Choice>
              <mc:Fallback>
                <p:oleObj name="Equation" r:id="rId21" imgW="26920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4637969"/>
                        <a:ext cx="41052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20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010485"/>
              </p:ext>
            </p:extLst>
          </p:nvPr>
        </p:nvGraphicFramePr>
        <p:xfrm>
          <a:off x="4860032" y="5485452"/>
          <a:ext cx="402748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5" name="Equation" r:id="rId23" imgW="2641320" imgH="482400" progId="Equation.DSMT4">
                  <p:embed/>
                </p:oleObj>
              </mc:Choice>
              <mc:Fallback>
                <p:oleObj name="Equation" r:id="rId23" imgW="26413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5485452"/>
                        <a:ext cx="402748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08217"/>
              </p:ext>
            </p:extLst>
          </p:nvPr>
        </p:nvGraphicFramePr>
        <p:xfrm>
          <a:off x="4412456" y="1412776"/>
          <a:ext cx="31908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6" name="Equation" r:id="rId25" imgW="139700" imgH="228600" progId="Equation.DSMT4">
                  <p:embed/>
                </p:oleObj>
              </mc:Choice>
              <mc:Fallback>
                <p:oleObj name="Equation" r:id="rId25" imgW="139700" imgH="228600" progId="Equation.DSMT4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2456" y="1412776"/>
                        <a:ext cx="319087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501083"/>
              </p:ext>
            </p:extLst>
          </p:nvPr>
        </p:nvGraphicFramePr>
        <p:xfrm>
          <a:off x="5004048" y="1412776"/>
          <a:ext cx="3887787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7" name="Equation" r:id="rId26" imgW="2666880" imgH="457200" progId="Equation.DSMT4">
                  <p:embed/>
                </p:oleObj>
              </mc:Choice>
              <mc:Fallback>
                <p:oleObj name="Equation" r:id="rId26" imgW="2666880" imgH="457200" progId="Equation.DSMT4">
                  <p:embed/>
                  <p:pic>
                    <p:nvPicPr>
                      <p:cNvPr id="0" name="Obje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1412776"/>
                        <a:ext cx="3887787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234475"/>
              </p:ext>
            </p:extLst>
          </p:nvPr>
        </p:nvGraphicFramePr>
        <p:xfrm>
          <a:off x="2051720" y="4814570"/>
          <a:ext cx="2200926" cy="536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8" name="Equation" r:id="rId28" imgW="1054080" imgH="253800" progId="Equation.DSMT4">
                  <p:embed/>
                </p:oleObj>
              </mc:Choice>
              <mc:Fallback>
                <p:oleObj name="Equation" r:id="rId28" imgW="1054080" imgH="25380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4814570"/>
                        <a:ext cx="2200926" cy="5361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8"/>
          <p:cNvSpPr>
            <a:spLocks noChangeArrowheads="1"/>
          </p:cNvSpPr>
          <p:nvPr/>
        </p:nvSpPr>
        <p:spPr bwMode="auto">
          <a:xfrm>
            <a:off x="0" y="257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213015" y="623731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Laurent </a:t>
            </a:r>
            <a:r>
              <a:rPr lang="fr-FR" dirty="0" smtClean="0"/>
              <a:t>GORNET, Ecole Centrale Nantes, </a:t>
            </a:r>
            <a:r>
              <a:rPr lang="fr-FR" dirty="0" err="1" smtClean="0"/>
              <a:t>GeM</a:t>
            </a:r>
            <a:r>
              <a:rPr lang="fr-FR" dirty="0" smtClean="0"/>
              <a:t> </a:t>
            </a:r>
            <a:r>
              <a:rPr lang="fr-FR" dirty="0"/>
              <a:t>UMR CNRS 6183</a:t>
            </a:r>
          </a:p>
        </p:txBody>
      </p:sp>
    </p:spTree>
    <p:extLst>
      <p:ext uri="{BB962C8B-B14F-4D97-AF65-F5344CB8AC3E}">
        <p14:creationId xmlns:p14="http://schemas.microsoft.com/office/powerpoint/2010/main" val="29276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ontraintes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 smtClean="0"/>
              <a:t>Dans la base principale</a:t>
            </a:r>
          </a:p>
          <a:p>
            <a:pPr>
              <a:defRPr/>
            </a:pPr>
            <a:endParaRPr lang="fr-FR" dirty="0"/>
          </a:p>
          <a:p>
            <a:pPr marL="0" indent="0">
              <a:buFontTx/>
              <a:buNone/>
              <a:defRPr/>
            </a:pPr>
            <a:endParaRPr lang="fr-FR" dirty="0"/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r>
              <a:rPr lang="fr-FR" dirty="0"/>
              <a:t>S</a:t>
            </a:r>
            <a:r>
              <a:rPr lang="fr-FR" dirty="0" smtClean="0"/>
              <a:t>ections réduites</a:t>
            </a:r>
          </a:p>
          <a:p>
            <a:pPr lvl="2">
              <a:defRPr/>
            </a:pPr>
            <a:r>
              <a:rPr lang="fr-FR" dirty="0" smtClean="0"/>
              <a:t>Répartition des contraintes de cisaillement </a:t>
            </a:r>
          </a:p>
          <a:p>
            <a:pPr lvl="2">
              <a:defRPr/>
            </a:pPr>
            <a:r>
              <a:rPr lang="fr-FR" dirty="0"/>
              <a:t>Section </a:t>
            </a:r>
            <a:r>
              <a:rPr lang="fr-FR" dirty="0" smtClean="0"/>
              <a:t>rectangulaire</a:t>
            </a:r>
          </a:p>
          <a:p>
            <a:pPr lvl="2">
              <a:defRPr/>
            </a:pPr>
            <a:r>
              <a:rPr lang="fr-FR" dirty="0" smtClean="0"/>
              <a:t>Section circulaire</a:t>
            </a:r>
          </a:p>
          <a:p>
            <a:pPr marL="914400" lvl="2" indent="0">
              <a:buNone/>
              <a:defRPr/>
            </a:pPr>
            <a:endParaRPr lang="fr-FR" dirty="0" smtClean="0"/>
          </a:p>
          <a:p>
            <a:pPr marL="0" indent="0">
              <a:buFontTx/>
              <a:buNone/>
              <a:defRPr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b="0" dirty="0" smtClean="0"/>
              <a:t>L. GORNET - </a:t>
            </a:r>
            <a:r>
              <a:rPr lang="fr-FR" altLang="fr-FR" b="0" dirty="0" err="1" smtClean="0"/>
              <a:t>GeM</a:t>
            </a:r>
            <a:r>
              <a:rPr lang="fr-FR" altLang="fr-FR" b="0" dirty="0" smtClean="0"/>
              <a:t> UMR CNRS 6183 - Ecole Centrale de Nantes</a:t>
            </a:r>
            <a:endParaRPr lang="fr-FR" altLang="fr-FR" b="0" dirty="0"/>
          </a:p>
        </p:txBody>
      </p:sp>
      <p:graphicFrame>
        <p:nvGraphicFramePr>
          <p:cNvPr id="84997" name="Objet 4"/>
          <p:cNvGraphicFramePr>
            <a:graphicFrameLocks noChangeAspect="1"/>
          </p:cNvGraphicFramePr>
          <p:nvPr/>
        </p:nvGraphicFramePr>
        <p:xfrm>
          <a:off x="7580313" y="4405313"/>
          <a:ext cx="1535112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0" name="Equation" r:id="rId4" imgW="672808" imgH="228501" progId="Equation.DSMT4">
                  <p:embed/>
                </p:oleObj>
              </mc:Choice>
              <mc:Fallback>
                <p:oleObj name="Equation" r:id="rId4" imgW="67280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0313" y="4405313"/>
                        <a:ext cx="1535112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graphicFrame>
        <p:nvGraphicFramePr>
          <p:cNvPr id="84999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760715"/>
              </p:ext>
            </p:extLst>
          </p:nvPr>
        </p:nvGraphicFramePr>
        <p:xfrm>
          <a:off x="971600" y="2276872"/>
          <a:ext cx="486410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1" name="Equation" r:id="rId6" imgW="2946240" imgH="457200" progId="Equation.DSMT4">
                  <p:embed/>
                </p:oleObj>
              </mc:Choice>
              <mc:Fallback>
                <p:oleObj name="Equation" r:id="rId6" imgW="29462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276872"/>
                        <a:ext cx="4864100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graphicFrame>
        <p:nvGraphicFramePr>
          <p:cNvPr id="85001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363273"/>
              </p:ext>
            </p:extLst>
          </p:nvPr>
        </p:nvGraphicFramePr>
        <p:xfrm>
          <a:off x="1056233" y="3068960"/>
          <a:ext cx="2481262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2" name="Equation" r:id="rId8" imgW="1523880" imgH="419040" progId="Equation.DSMT4">
                  <p:embed/>
                </p:oleObj>
              </mc:Choice>
              <mc:Fallback>
                <p:oleObj name="Equation" r:id="rId8" imgW="1523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6233" y="3068960"/>
                        <a:ext cx="2481262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graphicFrame>
        <p:nvGraphicFramePr>
          <p:cNvPr id="85003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376985"/>
              </p:ext>
            </p:extLst>
          </p:nvPr>
        </p:nvGraphicFramePr>
        <p:xfrm>
          <a:off x="3935958" y="3076897"/>
          <a:ext cx="25082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3" name="Equation" r:id="rId10" imgW="1536480" imgH="419040" progId="Equation.DSMT4">
                  <p:embed/>
                </p:oleObj>
              </mc:Choice>
              <mc:Fallback>
                <p:oleObj name="Equation" r:id="rId10" imgW="15364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958" y="3076897"/>
                        <a:ext cx="25082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5004" name="Groupe 21"/>
          <p:cNvGrpSpPr>
            <a:grpSpLocks/>
          </p:cNvGrpSpPr>
          <p:nvPr/>
        </p:nvGrpSpPr>
        <p:grpSpPr bwMode="auto">
          <a:xfrm>
            <a:off x="7004050" y="2800350"/>
            <a:ext cx="1946275" cy="1635125"/>
            <a:chOff x="6448021" y="3051175"/>
            <a:chExt cx="1945002" cy="1635125"/>
          </a:xfrm>
        </p:grpSpPr>
        <p:grpSp>
          <p:nvGrpSpPr>
            <p:cNvPr id="85021" name="Groupe 22"/>
            <p:cNvGrpSpPr>
              <a:grpSpLocks/>
            </p:cNvGrpSpPr>
            <p:nvPr/>
          </p:nvGrpSpPr>
          <p:grpSpPr bwMode="auto">
            <a:xfrm>
              <a:off x="6448021" y="3179184"/>
              <a:ext cx="1945002" cy="1477604"/>
              <a:chOff x="496869" y="4473140"/>
              <a:chExt cx="1945002" cy="1477604"/>
            </a:xfrm>
          </p:grpSpPr>
          <p:sp>
            <p:nvSpPr>
              <p:cNvPr id="85024" name="Forme libre 25"/>
              <p:cNvSpPr>
                <a:spLocks/>
              </p:cNvSpPr>
              <p:nvPr/>
            </p:nvSpPr>
            <p:spPr bwMode="auto">
              <a:xfrm>
                <a:off x="640679" y="4650581"/>
                <a:ext cx="1801192" cy="1300163"/>
              </a:xfrm>
              <a:custGeom>
                <a:avLst/>
                <a:gdLst>
                  <a:gd name="T0" fmla="*/ 36234 w 2881039"/>
                  <a:gd name="T1" fmla="*/ 9740 h 2241177"/>
                  <a:gd name="T2" fmla="*/ 35187 w 2881039"/>
                  <a:gd name="T3" fmla="*/ 8673 h 2241177"/>
                  <a:gd name="T4" fmla="*/ 33487 w 2881039"/>
                  <a:gd name="T5" fmla="*/ 7473 h 2241177"/>
                  <a:gd name="T6" fmla="*/ 32702 w 2881039"/>
                  <a:gd name="T7" fmla="*/ 7005 h 2241177"/>
                  <a:gd name="T8" fmla="*/ 31917 w 2881039"/>
                  <a:gd name="T9" fmla="*/ 4803 h 2241177"/>
                  <a:gd name="T10" fmla="*/ 31525 w 2881039"/>
                  <a:gd name="T11" fmla="*/ 4336 h 2241177"/>
                  <a:gd name="T12" fmla="*/ 30347 w 2881039"/>
                  <a:gd name="T13" fmla="*/ 3603 h 2241177"/>
                  <a:gd name="T14" fmla="*/ 28778 w 2881039"/>
                  <a:gd name="T15" fmla="*/ 2602 h 2241177"/>
                  <a:gd name="T16" fmla="*/ 27862 w 2881039"/>
                  <a:gd name="T17" fmla="*/ 1534 h 2241177"/>
                  <a:gd name="T18" fmla="*/ 27339 w 2881039"/>
                  <a:gd name="T19" fmla="*/ 1201 h 2241177"/>
                  <a:gd name="T20" fmla="*/ 26816 w 2881039"/>
                  <a:gd name="T21" fmla="*/ 867 h 2241177"/>
                  <a:gd name="T22" fmla="*/ 26292 w 2881039"/>
                  <a:gd name="T23" fmla="*/ 534 h 2241177"/>
                  <a:gd name="T24" fmla="*/ 25246 w 2881039"/>
                  <a:gd name="T25" fmla="*/ 334 h 2241177"/>
                  <a:gd name="T26" fmla="*/ 23283 w 2881039"/>
                  <a:gd name="T27" fmla="*/ 200 h 2241177"/>
                  <a:gd name="T28" fmla="*/ 19098 w 2881039"/>
                  <a:gd name="T29" fmla="*/ 0 h 2241177"/>
                  <a:gd name="T30" fmla="*/ 12950 w 2881039"/>
                  <a:gd name="T31" fmla="*/ 334 h 2241177"/>
                  <a:gd name="T32" fmla="*/ 11642 w 2881039"/>
                  <a:gd name="T33" fmla="*/ 667 h 2241177"/>
                  <a:gd name="T34" fmla="*/ 9680 w 2881039"/>
                  <a:gd name="T35" fmla="*/ 1268 h 2241177"/>
                  <a:gd name="T36" fmla="*/ 7587 w 2881039"/>
                  <a:gd name="T37" fmla="*/ 1735 h 2241177"/>
                  <a:gd name="T38" fmla="*/ 5886 w 2881039"/>
                  <a:gd name="T39" fmla="*/ 2135 h 2241177"/>
                  <a:gd name="T40" fmla="*/ 4055 w 2881039"/>
                  <a:gd name="T41" fmla="*/ 2468 h 2241177"/>
                  <a:gd name="T42" fmla="*/ 3401 w 2881039"/>
                  <a:gd name="T43" fmla="*/ 2802 h 2241177"/>
                  <a:gd name="T44" fmla="*/ 2486 w 2881039"/>
                  <a:gd name="T45" fmla="*/ 3269 h 2241177"/>
                  <a:gd name="T46" fmla="*/ 1831 w 2881039"/>
                  <a:gd name="T47" fmla="*/ 3736 h 2241177"/>
                  <a:gd name="T48" fmla="*/ 785 w 2881039"/>
                  <a:gd name="T49" fmla="*/ 4537 h 2241177"/>
                  <a:gd name="T50" fmla="*/ 261 w 2881039"/>
                  <a:gd name="T51" fmla="*/ 5204 h 2241177"/>
                  <a:gd name="T52" fmla="*/ 131 w 2881039"/>
                  <a:gd name="T53" fmla="*/ 7339 h 2241177"/>
                  <a:gd name="T54" fmla="*/ 523 w 2881039"/>
                  <a:gd name="T55" fmla="*/ 7672 h 2241177"/>
                  <a:gd name="T56" fmla="*/ 1570 w 2881039"/>
                  <a:gd name="T57" fmla="*/ 8740 h 2241177"/>
                  <a:gd name="T58" fmla="*/ 2878 w 2881039"/>
                  <a:gd name="T59" fmla="*/ 9674 h 2241177"/>
                  <a:gd name="T60" fmla="*/ 3663 w 2881039"/>
                  <a:gd name="T61" fmla="*/ 10074 h 2241177"/>
                  <a:gd name="T62" fmla="*/ 4578 w 2881039"/>
                  <a:gd name="T63" fmla="*/ 10674 h 2241177"/>
                  <a:gd name="T64" fmla="*/ 4971 w 2881039"/>
                  <a:gd name="T65" fmla="*/ 11142 h 2241177"/>
                  <a:gd name="T66" fmla="*/ 5755 w 2881039"/>
                  <a:gd name="T67" fmla="*/ 11808 h 2241177"/>
                  <a:gd name="T68" fmla="*/ 6671 w 2881039"/>
                  <a:gd name="T69" fmla="*/ 12409 h 2241177"/>
                  <a:gd name="T70" fmla="*/ 7456 w 2881039"/>
                  <a:gd name="T71" fmla="*/ 12876 h 2241177"/>
                  <a:gd name="T72" fmla="*/ 8764 w 2881039"/>
                  <a:gd name="T73" fmla="*/ 13343 h 2241177"/>
                  <a:gd name="T74" fmla="*/ 10203 w 2881039"/>
                  <a:gd name="T75" fmla="*/ 14077 h 2241177"/>
                  <a:gd name="T76" fmla="*/ 11380 w 2881039"/>
                  <a:gd name="T77" fmla="*/ 14544 h 2241177"/>
                  <a:gd name="T78" fmla="*/ 12819 w 2881039"/>
                  <a:gd name="T79" fmla="*/ 15078 h 2241177"/>
                  <a:gd name="T80" fmla="*/ 15828 w 2881039"/>
                  <a:gd name="T81" fmla="*/ 15478 h 2241177"/>
                  <a:gd name="T82" fmla="*/ 17397 w 2881039"/>
                  <a:gd name="T83" fmla="*/ 15945 h 2241177"/>
                  <a:gd name="T84" fmla="*/ 20537 w 2881039"/>
                  <a:gd name="T85" fmla="*/ 16279 h 2241177"/>
                  <a:gd name="T86" fmla="*/ 22237 w 2881039"/>
                  <a:gd name="T87" fmla="*/ 16546 h 2241177"/>
                  <a:gd name="T88" fmla="*/ 28385 w 2881039"/>
                  <a:gd name="T89" fmla="*/ 16546 h 2241177"/>
                  <a:gd name="T90" fmla="*/ 30217 w 2881039"/>
                  <a:gd name="T91" fmla="*/ 16346 h 2241177"/>
                  <a:gd name="T92" fmla="*/ 41466 w 2881039"/>
                  <a:gd name="T93" fmla="*/ 16145 h 2241177"/>
                  <a:gd name="T94" fmla="*/ 41859 w 2881039"/>
                  <a:gd name="T95" fmla="*/ 12876 h 2241177"/>
                  <a:gd name="T96" fmla="*/ 40550 w 2881039"/>
                  <a:gd name="T97" fmla="*/ 11808 h 2241177"/>
                  <a:gd name="T98" fmla="*/ 39242 w 2881039"/>
                  <a:gd name="T99" fmla="*/ 11408 h 2241177"/>
                  <a:gd name="T100" fmla="*/ 37673 w 2881039"/>
                  <a:gd name="T101" fmla="*/ 10808 h 2241177"/>
                  <a:gd name="T102" fmla="*/ 37019 w 2881039"/>
                  <a:gd name="T103" fmla="*/ 10208 h 2241177"/>
                  <a:gd name="T104" fmla="*/ 36103 w 2881039"/>
                  <a:gd name="T105" fmla="*/ 9474 h 224117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881039" h="2241177">
                    <a:moveTo>
                      <a:pt x="2483224" y="1308847"/>
                    </a:moveTo>
                    <a:lnTo>
                      <a:pt x="2483224" y="1308847"/>
                    </a:lnTo>
                    <a:cubicBezTo>
                      <a:pt x="2468283" y="1270000"/>
                      <a:pt x="2457014" y="1229533"/>
                      <a:pt x="2438400" y="1192306"/>
                    </a:cubicBezTo>
                    <a:cubicBezTo>
                      <a:pt x="2432730" y="1180967"/>
                      <a:pt x="2420822" y="1174011"/>
                      <a:pt x="2411506" y="1165412"/>
                    </a:cubicBezTo>
                    <a:cubicBezTo>
                      <a:pt x="2381965" y="1138143"/>
                      <a:pt x="2351741" y="1111624"/>
                      <a:pt x="2321859" y="1084730"/>
                    </a:cubicBezTo>
                    <a:cubicBezTo>
                      <a:pt x="2312894" y="1057836"/>
                      <a:pt x="2308540" y="1028935"/>
                      <a:pt x="2294965" y="1004047"/>
                    </a:cubicBezTo>
                    <a:cubicBezTo>
                      <a:pt x="2289806" y="994588"/>
                      <a:pt x="2275083" y="994298"/>
                      <a:pt x="2268071" y="986118"/>
                    </a:cubicBezTo>
                    <a:cubicBezTo>
                      <a:pt x="2256731" y="972888"/>
                      <a:pt x="2248969" y="956879"/>
                      <a:pt x="2241177" y="941294"/>
                    </a:cubicBezTo>
                    <a:cubicBezTo>
                      <a:pt x="2224295" y="907531"/>
                      <a:pt x="2222843" y="894856"/>
                      <a:pt x="2214283" y="860612"/>
                    </a:cubicBezTo>
                    <a:cubicBezTo>
                      <a:pt x="2203146" y="704700"/>
                      <a:pt x="2213544" y="776240"/>
                      <a:pt x="2187388" y="645459"/>
                    </a:cubicBezTo>
                    <a:cubicBezTo>
                      <a:pt x="2184400" y="630518"/>
                      <a:pt x="2189198" y="611410"/>
                      <a:pt x="2178424" y="600636"/>
                    </a:cubicBezTo>
                    <a:cubicBezTo>
                      <a:pt x="2172447" y="594659"/>
                      <a:pt x="2165565" y="589468"/>
                      <a:pt x="2160494" y="582706"/>
                    </a:cubicBezTo>
                    <a:cubicBezTo>
                      <a:pt x="2147565" y="565467"/>
                      <a:pt x="2139872" y="544155"/>
                      <a:pt x="2124635" y="528918"/>
                    </a:cubicBezTo>
                    <a:lnTo>
                      <a:pt x="2079812" y="484094"/>
                    </a:lnTo>
                    <a:cubicBezTo>
                      <a:pt x="2054098" y="406954"/>
                      <a:pt x="2100677" y="533325"/>
                      <a:pt x="2008094" y="394447"/>
                    </a:cubicBezTo>
                    <a:cubicBezTo>
                      <a:pt x="1985477" y="360520"/>
                      <a:pt x="1997784" y="375171"/>
                      <a:pt x="1972235" y="349624"/>
                    </a:cubicBezTo>
                    <a:cubicBezTo>
                      <a:pt x="1950899" y="285615"/>
                      <a:pt x="1964789" y="311561"/>
                      <a:pt x="1936377" y="268942"/>
                    </a:cubicBezTo>
                    <a:cubicBezTo>
                      <a:pt x="1917719" y="194310"/>
                      <a:pt x="1940438" y="268100"/>
                      <a:pt x="1909483" y="206189"/>
                    </a:cubicBezTo>
                    <a:cubicBezTo>
                      <a:pt x="1905257" y="197737"/>
                      <a:pt x="1906421" y="186673"/>
                      <a:pt x="1900518" y="179294"/>
                    </a:cubicBezTo>
                    <a:cubicBezTo>
                      <a:pt x="1893787" y="170881"/>
                      <a:pt x="1882037" y="168095"/>
                      <a:pt x="1873624" y="161365"/>
                    </a:cubicBezTo>
                    <a:cubicBezTo>
                      <a:pt x="1867024" y="156085"/>
                      <a:pt x="1860974" y="150036"/>
                      <a:pt x="1855694" y="143436"/>
                    </a:cubicBezTo>
                    <a:cubicBezTo>
                      <a:pt x="1848963" y="135023"/>
                      <a:pt x="1844496" y="124955"/>
                      <a:pt x="1837765" y="116542"/>
                    </a:cubicBezTo>
                    <a:cubicBezTo>
                      <a:pt x="1832485" y="109942"/>
                      <a:pt x="1825115" y="105212"/>
                      <a:pt x="1819835" y="98612"/>
                    </a:cubicBezTo>
                    <a:cubicBezTo>
                      <a:pt x="1813104" y="90199"/>
                      <a:pt x="1810319" y="78449"/>
                      <a:pt x="1801906" y="71718"/>
                    </a:cubicBezTo>
                    <a:cubicBezTo>
                      <a:pt x="1794527" y="65815"/>
                      <a:pt x="1783860" y="66071"/>
                      <a:pt x="1775012" y="62753"/>
                    </a:cubicBezTo>
                    <a:cubicBezTo>
                      <a:pt x="1759944" y="57103"/>
                      <a:pt x="1745256" y="50474"/>
                      <a:pt x="1730188" y="44824"/>
                    </a:cubicBezTo>
                    <a:cubicBezTo>
                      <a:pt x="1721340" y="41506"/>
                      <a:pt x="1712661" y="37108"/>
                      <a:pt x="1703294" y="35859"/>
                    </a:cubicBezTo>
                    <a:cubicBezTo>
                      <a:pt x="1667627" y="31103"/>
                      <a:pt x="1631577" y="29882"/>
                      <a:pt x="1595718" y="26894"/>
                    </a:cubicBezTo>
                    <a:cubicBezTo>
                      <a:pt x="1580777" y="23906"/>
                      <a:pt x="1565978" y="20085"/>
                      <a:pt x="1550894" y="17930"/>
                    </a:cubicBezTo>
                    <a:cubicBezTo>
                      <a:pt x="1465470" y="5727"/>
                      <a:pt x="1400077" y="5068"/>
                      <a:pt x="1308847" y="0"/>
                    </a:cubicBezTo>
                    <a:cubicBezTo>
                      <a:pt x="1222188" y="2988"/>
                      <a:pt x="1135326" y="2315"/>
                      <a:pt x="1048871" y="8965"/>
                    </a:cubicBezTo>
                    <a:cubicBezTo>
                      <a:pt x="1015986" y="11495"/>
                      <a:pt x="923351" y="35863"/>
                      <a:pt x="887506" y="44824"/>
                    </a:cubicBezTo>
                    <a:lnTo>
                      <a:pt x="851647" y="53789"/>
                    </a:lnTo>
                    <a:cubicBezTo>
                      <a:pt x="833718" y="65742"/>
                      <a:pt x="813096" y="74410"/>
                      <a:pt x="797859" y="89647"/>
                    </a:cubicBezTo>
                    <a:cubicBezTo>
                      <a:pt x="785906" y="101600"/>
                      <a:pt x="776065" y="116129"/>
                      <a:pt x="762000" y="125506"/>
                    </a:cubicBezTo>
                    <a:cubicBezTo>
                      <a:pt x="687974" y="174858"/>
                      <a:pt x="806542" y="98753"/>
                      <a:pt x="663388" y="170330"/>
                    </a:cubicBezTo>
                    <a:cubicBezTo>
                      <a:pt x="556739" y="223654"/>
                      <a:pt x="667670" y="198931"/>
                      <a:pt x="537883" y="215153"/>
                    </a:cubicBezTo>
                    <a:cubicBezTo>
                      <a:pt x="531906" y="221130"/>
                      <a:pt x="527513" y="229303"/>
                      <a:pt x="519953" y="233083"/>
                    </a:cubicBezTo>
                    <a:cubicBezTo>
                      <a:pt x="473516" y="256301"/>
                      <a:pt x="496864" y="228976"/>
                      <a:pt x="457200" y="251012"/>
                    </a:cubicBezTo>
                    <a:cubicBezTo>
                      <a:pt x="438363" y="261477"/>
                      <a:pt x="423855" y="280057"/>
                      <a:pt x="403412" y="286871"/>
                    </a:cubicBezTo>
                    <a:cubicBezTo>
                      <a:pt x="353141" y="303629"/>
                      <a:pt x="385685" y="293544"/>
                      <a:pt x="304800" y="313765"/>
                    </a:cubicBezTo>
                    <a:cubicBezTo>
                      <a:pt x="295835" y="319741"/>
                      <a:pt x="287543" y="326876"/>
                      <a:pt x="277906" y="331694"/>
                    </a:cubicBezTo>
                    <a:cubicBezTo>
                      <a:pt x="269454" y="335920"/>
                      <a:pt x="257694" y="333977"/>
                      <a:pt x="251012" y="340659"/>
                    </a:cubicBezTo>
                    <a:cubicBezTo>
                      <a:pt x="241562" y="350109"/>
                      <a:pt x="240496" y="365399"/>
                      <a:pt x="233083" y="376518"/>
                    </a:cubicBezTo>
                    <a:cubicBezTo>
                      <a:pt x="228395" y="383551"/>
                      <a:pt x="220433" y="387847"/>
                      <a:pt x="215153" y="394447"/>
                    </a:cubicBezTo>
                    <a:cubicBezTo>
                      <a:pt x="181000" y="437139"/>
                      <a:pt x="216437" y="408534"/>
                      <a:pt x="170330" y="439271"/>
                    </a:cubicBezTo>
                    <a:cubicBezTo>
                      <a:pt x="161365" y="454212"/>
                      <a:pt x="153563" y="469915"/>
                      <a:pt x="143435" y="484094"/>
                    </a:cubicBezTo>
                    <a:cubicBezTo>
                      <a:pt x="138522" y="490972"/>
                      <a:pt x="130917" y="495531"/>
                      <a:pt x="125506" y="502024"/>
                    </a:cubicBezTo>
                    <a:cubicBezTo>
                      <a:pt x="63786" y="576090"/>
                      <a:pt x="137103" y="499392"/>
                      <a:pt x="62753" y="573742"/>
                    </a:cubicBezTo>
                    <a:cubicBezTo>
                      <a:pt x="59765" y="585695"/>
                      <a:pt x="59298" y="598580"/>
                      <a:pt x="53788" y="609600"/>
                    </a:cubicBezTo>
                    <a:cubicBezTo>
                      <a:pt x="50008" y="617160"/>
                      <a:pt x="38998" y="619682"/>
                      <a:pt x="35859" y="627530"/>
                    </a:cubicBezTo>
                    <a:cubicBezTo>
                      <a:pt x="26708" y="650409"/>
                      <a:pt x="21415" y="674853"/>
                      <a:pt x="17930" y="699247"/>
                    </a:cubicBezTo>
                    <a:cubicBezTo>
                      <a:pt x="5138" y="788788"/>
                      <a:pt x="11298" y="740999"/>
                      <a:pt x="0" y="842683"/>
                    </a:cubicBezTo>
                    <a:cubicBezTo>
                      <a:pt x="2988" y="890495"/>
                      <a:pt x="3950" y="938476"/>
                      <a:pt x="8965" y="986118"/>
                    </a:cubicBezTo>
                    <a:cubicBezTo>
                      <a:pt x="9954" y="995516"/>
                      <a:pt x="13068" y="1004909"/>
                      <a:pt x="17930" y="1013012"/>
                    </a:cubicBezTo>
                    <a:cubicBezTo>
                      <a:pt x="22278" y="1020260"/>
                      <a:pt x="29883" y="1024965"/>
                      <a:pt x="35859" y="1030942"/>
                    </a:cubicBezTo>
                    <a:cubicBezTo>
                      <a:pt x="67604" y="1126175"/>
                      <a:pt x="12958" y="975604"/>
                      <a:pt x="71718" y="1084730"/>
                    </a:cubicBezTo>
                    <a:cubicBezTo>
                      <a:pt x="86977" y="1113067"/>
                      <a:pt x="92067" y="1146177"/>
                      <a:pt x="107577" y="1174377"/>
                    </a:cubicBezTo>
                    <a:cubicBezTo>
                      <a:pt x="125156" y="1206338"/>
                      <a:pt x="149129" y="1234342"/>
                      <a:pt x="170330" y="1264024"/>
                    </a:cubicBezTo>
                    <a:cubicBezTo>
                      <a:pt x="179014" y="1276182"/>
                      <a:pt x="188936" y="1287451"/>
                      <a:pt x="197224" y="1299883"/>
                    </a:cubicBezTo>
                    <a:cubicBezTo>
                      <a:pt x="203200" y="1308848"/>
                      <a:pt x="207535" y="1319159"/>
                      <a:pt x="215153" y="1326777"/>
                    </a:cubicBezTo>
                    <a:cubicBezTo>
                      <a:pt x="225718" y="1337342"/>
                      <a:pt x="239768" y="1343832"/>
                      <a:pt x="251012" y="1353671"/>
                    </a:cubicBezTo>
                    <a:cubicBezTo>
                      <a:pt x="263734" y="1364802"/>
                      <a:pt x="274918" y="1377577"/>
                      <a:pt x="286871" y="1389530"/>
                    </a:cubicBezTo>
                    <a:cubicBezTo>
                      <a:pt x="312262" y="1465710"/>
                      <a:pt x="276850" y="1372831"/>
                      <a:pt x="313765" y="1434353"/>
                    </a:cubicBezTo>
                    <a:cubicBezTo>
                      <a:pt x="318627" y="1442456"/>
                      <a:pt x="319008" y="1452561"/>
                      <a:pt x="322730" y="1461247"/>
                    </a:cubicBezTo>
                    <a:cubicBezTo>
                      <a:pt x="327994" y="1473530"/>
                      <a:pt x="333246" y="1485987"/>
                      <a:pt x="340659" y="1497106"/>
                    </a:cubicBezTo>
                    <a:cubicBezTo>
                      <a:pt x="345347" y="1504139"/>
                      <a:pt x="354239" y="1507788"/>
                      <a:pt x="358588" y="1515036"/>
                    </a:cubicBezTo>
                    <a:cubicBezTo>
                      <a:pt x="372339" y="1537955"/>
                      <a:pt x="375548" y="1567854"/>
                      <a:pt x="394447" y="1586753"/>
                    </a:cubicBezTo>
                    <a:cubicBezTo>
                      <a:pt x="400424" y="1592730"/>
                      <a:pt x="407097" y="1598083"/>
                      <a:pt x="412377" y="1604683"/>
                    </a:cubicBezTo>
                    <a:cubicBezTo>
                      <a:pt x="432739" y="1630135"/>
                      <a:pt x="431961" y="1642197"/>
                      <a:pt x="457200" y="1667436"/>
                    </a:cubicBezTo>
                    <a:cubicBezTo>
                      <a:pt x="467765" y="1678001"/>
                      <a:pt x="481106" y="1685365"/>
                      <a:pt x="493059" y="1694330"/>
                    </a:cubicBezTo>
                    <a:cubicBezTo>
                      <a:pt x="499035" y="1706283"/>
                      <a:pt x="501538" y="1720739"/>
                      <a:pt x="510988" y="1730189"/>
                    </a:cubicBezTo>
                    <a:cubicBezTo>
                      <a:pt x="526225" y="1745426"/>
                      <a:pt x="547539" y="1753117"/>
                      <a:pt x="564777" y="1766047"/>
                    </a:cubicBezTo>
                    <a:cubicBezTo>
                      <a:pt x="576730" y="1775012"/>
                      <a:pt x="589157" y="1783377"/>
                      <a:pt x="600635" y="1792942"/>
                    </a:cubicBezTo>
                    <a:cubicBezTo>
                      <a:pt x="623930" y="1812355"/>
                      <a:pt x="622687" y="1820162"/>
                      <a:pt x="645459" y="1846730"/>
                    </a:cubicBezTo>
                    <a:cubicBezTo>
                      <a:pt x="668467" y="1873573"/>
                      <a:pt x="671581" y="1873109"/>
                      <a:pt x="699247" y="1891553"/>
                    </a:cubicBezTo>
                    <a:cubicBezTo>
                      <a:pt x="705224" y="1900518"/>
                      <a:pt x="709558" y="1910828"/>
                      <a:pt x="717177" y="1918447"/>
                    </a:cubicBezTo>
                    <a:cubicBezTo>
                      <a:pt x="729851" y="1931121"/>
                      <a:pt x="765864" y="1947273"/>
                      <a:pt x="779930" y="1954306"/>
                    </a:cubicBezTo>
                    <a:cubicBezTo>
                      <a:pt x="835986" y="2010364"/>
                      <a:pt x="792171" y="1974107"/>
                      <a:pt x="851647" y="2008094"/>
                    </a:cubicBezTo>
                    <a:cubicBezTo>
                      <a:pt x="861002" y="2013440"/>
                      <a:pt x="868394" y="2022400"/>
                      <a:pt x="878541" y="2026024"/>
                    </a:cubicBezTo>
                    <a:cubicBezTo>
                      <a:pt x="941629" y="2048556"/>
                      <a:pt x="994110" y="2054916"/>
                      <a:pt x="1057835" y="2070847"/>
                    </a:cubicBezTo>
                    <a:cubicBezTo>
                      <a:pt x="1067003" y="2073139"/>
                      <a:pt x="1075765" y="2076824"/>
                      <a:pt x="1084730" y="2079812"/>
                    </a:cubicBezTo>
                    <a:cubicBezTo>
                      <a:pt x="1204110" y="2159402"/>
                      <a:pt x="1027184" y="2044854"/>
                      <a:pt x="1138518" y="2106706"/>
                    </a:cubicBezTo>
                    <a:cubicBezTo>
                      <a:pt x="1157355" y="2117171"/>
                      <a:pt x="1171863" y="2135751"/>
                      <a:pt x="1192306" y="2142565"/>
                    </a:cubicBezTo>
                    <a:cubicBezTo>
                      <a:pt x="1234322" y="2156571"/>
                      <a:pt x="1272102" y="2169717"/>
                      <a:pt x="1317812" y="2178424"/>
                    </a:cubicBezTo>
                    <a:cubicBezTo>
                      <a:pt x="1347313" y="2184043"/>
                      <a:pt x="1377577" y="2184401"/>
                      <a:pt x="1407459" y="2187389"/>
                    </a:cubicBezTo>
                    <a:cubicBezTo>
                      <a:pt x="1416424" y="2193365"/>
                      <a:pt x="1424450" y="2201074"/>
                      <a:pt x="1434353" y="2205318"/>
                    </a:cubicBezTo>
                    <a:cubicBezTo>
                      <a:pt x="1449644" y="2211871"/>
                      <a:pt x="1514417" y="2222320"/>
                      <a:pt x="1524000" y="2223247"/>
                    </a:cubicBezTo>
                    <a:cubicBezTo>
                      <a:pt x="1598596" y="2230466"/>
                      <a:pt x="1748118" y="2241177"/>
                      <a:pt x="1748118" y="2241177"/>
                    </a:cubicBezTo>
                    <a:cubicBezTo>
                      <a:pt x="2027285" y="2226483"/>
                      <a:pt x="1847989" y="2251061"/>
                      <a:pt x="1945341" y="2223247"/>
                    </a:cubicBezTo>
                    <a:cubicBezTo>
                      <a:pt x="1957188" y="2219862"/>
                      <a:pt x="1969153" y="2216865"/>
                      <a:pt x="1981200" y="2214283"/>
                    </a:cubicBezTo>
                    <a:cubicBezTo>
                      <a:pt x="2010998" y="2207898"/>
                      <a:pt x="2070847" y="2196353"/>
                      <a:pt x="2070847" y="2196353"/>
                    </a:cubicBezTo>
                    <a:cubicBezTo>
                      <a:pt x="2361008" y="2222732"/>
                      <a:pt x="2328698" y="2223241"/>
                      <a:pt x="2832847" y="2196353"/>
                    </a:cubicBezTo>
                    <a:cubicBezTo>
                      <a:pt x="2842283" y="2195850"/>
                      <a:pt x="2838090" y="2178145"/>
                      <a:pt x="2841812" y="2169459"/>
                    </a:cubicBezTo>
                    <a:cubicBezTo>
                      <a:pt x="2869939" y="2103830"/>
                      <a:pt x="2852178" y="2163851"/>
                      <a:pt x="2868706" y="2097742"/>
                    </a:cubicBezTo>
                    <a:cubicBezTo>
                      <a:pt x="2886874" y="1934233"/>
                      <a:pt x="2883332" y="2000764"/>
                      <a:pt x="2868706" y="1730189"/>
                    </a:cubicBezTo>
                    <a:cubicBezTo>
                      <a:pt x="2867884" y="1714974"/>
                      <a:pt x="2866965" y="1698781"/>
                      <a:pt x="2859741" y="1685365"/>
                    </a:cubicBezTo>
                    <a:cubicBezTo>
                      <a:pt x="2854784" y="1676159"/>
                      <a:pt x="2803139" y="1603953"/>
                      <a:pt x="2779059" y="1586753"/>
                    </a:cubicBezTo>
                    <a:cubicBezTo>
                      <a:pt x="2768184" y="1578986"/>
                      <a:pt x="2754659" y="1575700"/>
                      <a:pt x="2743200" y="1568824"/>
                    </a:cubicBezTo>
                    <a:cubicBezTo>
                      <a:pt x="2724722" y="1557737"/>
                      <a:pt x="2689412" y="1532965"/>
                      <a:pt x="2689412" y="1532965"/>
                    </a:cubicBezTo>
                    <a:cubicBezTo>
                      <a:pt x="2680447" y="1521012"/>
                      <a:pt x="2673685" y="1507032"/>
                      <a:pt x="2662518" y="1497106"/>
                    </a:cubicBezTo>
                    <a:cubicBezTo>
                      <a:pt x="2625526" y="1464224"/>
                      <a:pt x="2618359" y="1464456"/>
                      <a:pt x="2581835" y="1452283"/>
                    </a:cubicBezTo>
                    <a:cubicBezTo>
                      <a:pt x="2578847" y="1443318"/>
                      <a:pt x="2577460" y="1433649"/>
                      <a:pt x="2572871" y="1425389"/>
                    </a:cubicBezTo>
                    <a:cubicBezTo>
                      <a:pt x="2562406" y="1406552"/>
                      <a:pt x="2537012" y="1371600"/>
                      <a:pt x="2537012" y="1371600"/>
                    </a:cubicBezTo>
                    <a:cubicBezTo>
                      <a:pt x="2534024" y="1350682"/>
                      <a:pt x="2535895" y="1328466"/>
                      <a:pt x="2528047" y="1308847"/>
                    </a:cubicBezTo>
                    <a:cubicBezTo>
                      <a:pt x="2519395" y="1287218"/>
                      <a:pt x="2494603" y="1277058"/>
                      <a:pt x="2474259" y="1272989"/>
                    </a:cubicBezTo>
                    <a:cubicBezTo>
                      <a:pt x="2468399" y="1271817"/>
                      <a:pt x="2481730" y="1302871"/>
                      <a:pt x="2483224" y="130884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025" name="Flèche droite 16"/>
              <p:cNvSpPr>
                <a:spLocks noChangeArrowheads="1"/>
              </p:cNvSpPr>
              <p:nvPr/>
            </p:nvSpPr>
            <p:spPr bwMode="auto">
              <a:xfrm rot="-5400000">
                <a:off x="1012594" y="4851759"/>
                <a:ext cx="936625" cy="179387"/>
              </a:xfrm>
              <a:prstGeom prst="rightArrow">
                <a:avLst>
                  <a:gd name="adj1" fmla="val 50000"/>
                  <a:gd name="adj2" fmla="val 50230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altLang="fr-FR"/>
              </a:p>
            </p:txBody>
          </p:sp>
          <p:sp>
            <p:nvSpPr>
              <p:cNvPr id="85026" name="Flèche droite 17"/>
              <p:cNvSpPr>
                <a:spLocks noChangeArrowheads="1"/>
              </p:cNvSpPr>
              <p:nvPr/>
            </p:nvSpPr>
            <p:spPr bwMode="auto">
              <a:xfrm rot="10800000">
                <a:off x="496869" y="5300663"/>
                <a:ext cx="935038" cy="179388"/>
              </a:xfrm>
              <a:prstGeom prst="rightArrow">
                <a:avLst>
                  <a:gd name="adj1" fmla="val 50000"/>
                  <a:gd name="adj2" fmla="val 50145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altLang="fr-FR"/>
              </a:p>
            </p:txBody>
          </p:sp>
          <p:sp>
            <p:nvSpPr>
              <p:cNvPr id="85027" name="Rectangle 28"/>
              <p:cNvSpPr>
                <a:spLocks noChangeArrowheads="1"/>
              </p:cNvSpPr>
              <p:nvPr/>
            </p:nvSpPr>
            <p:spPr bwMode="auto">
              <a:xfrm>
                <a:off x="1508826" y="5218907"/>
                <a:ext cx="465137" cy="522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/>
                  <a:t>G</a:t>
                </a:r>
              </a:p>
            </p:txBody>
          </p:sp>
          <p:sp>
            <p:nvSpPr>
              <p:cNvPr id="85028" name="Rectangle 29"/>
              <p:cNvSpPr>
                <a:spLocks noChangeArrowheads="1"/>
              </p:cNvSpPr>
              <p:nvPr/>
            </p:nvSpPr>
            <p:spPr bwMode="auto">
              <a:xfrm>
                <a:off x="731819" y="4519995"/>
                <a:ext cx="48442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/>
                  <a:t>M</a:t>
                </a:r>
              </a:p>
            </p:txBody>
          </p:sp>
          <p:cxnSp>
            <p:nvCxnSpPr>
              <p:cNvPr id="85029" name="Connecteur droit avec flèche 30"/>
              <p:cNvCxnSpPr>
                <a:cxnSpLocks noChangeShapeType="1"/>
                <a:stCxn id="85026" idx="1"/>
              </p:cNvCxnSpPr>
              <p:nvPr/>
            </p:nvCxnSpPr>
            <p:spPr bwMode="auto">
              <a:xfrm flipH="1" flipV="1">
                <a:off x="1072933" y="5043215"/>
                <a:ext cx="358974" cy="347142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aphicFrame>
          <p:nvGraphicFramePr>
            <p:cNvPr id="85022" name="Objet 23"/>
            <p:cNvGraphicFramePr>
              <a:graphicFrameLocks noChangeAspect="1"/>
            </p:cNvGraphicFramePr>
            <p:nvPr/>
          </p:nvGraphicFramePr>
          <p:xfrm>
            <a:off x="6492875" y="4240213"/>
            <a:ext cx="293688" cy="446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14" name="Equation" r:id="rId12" imgW="152334" imgH="228501" progId="Equation.DSMT4">
                    <p:embed/>
                  </p:oleObj>
                </mc:Choice>
                <mc:Fallback>
                  <p:oleObj name="Equation" r:id="rId12" imgW="152334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92875" y="4240213"/>
                          <a:ext cx="293688" cy="446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023" name="Objet 24"/>
            <p:cNvGraphicFramePr>
              <a:graphicFrameLocks noChangeAspect="1"/>
            </p:cNvGraphicFramePr>
            <p:nvPr/>
          </p:nvGraphicFramePr>
          <p:xfrm>
            <a:off x="7540625" y="3051175"/>
            <a:ext cx="280988" cy="446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15" name="Equation" r:id="rId14" imgW="152334" imgH="228501" progId="Equation.DSMT4">
                    <p:embed/>
                  </p:oleObj>
                </mc:Choice>
                <mc:Fallback>
                  <p:oleObj name="Equation" r:id="rId14" imgW="152334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40625" y="3051175"/>
                          <a:ext cx="280988" cy="446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500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graphicFrame>
        <p:nvGraphicFramePr>
          <p:cNvPr id="85006" name="Obje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73880"/>
              </p:ext>
            </p:extLst>
          </p:nvPr>
        </p:nvGraphicFramePr>
        <p:xfrm>
          <a:off x="5148064" y="5470872"/>
          <a:ext cx="15208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6" name="Equation" r:id="rId16" imgW="850680" imgH="228600" progId="Equation.DSMT4">
                  <p:embed/>
                </p:oleObj>
              </mc:Choice>
              <mc:Fallback>
                <p:oleObj name="Equation" r:id="rId16" imgW="850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5470872"/>
                        <a:ext cx="152082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7" name="Rectangle 1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 altLang="fr-FR"/>
          </a:p>
        </p:txBody>
      </p:sp>
      <p:graphicFrame>
        <p:nvGraphicFramePr>
          <p:cNvPr id="85008" name="Obje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165030"/>
              </p:ext>
            </p:extLst>
          </p:nvPr>
        </p:nvGraphicFramePr>
        <p:xfrm>
          <a:off x="5143500" y="5013325"/>
          <a:ext cx="15208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7" name="Equation" r:id="rId18" imgW="850680" imgH="228600" progId="Equation.DSMT4">
                  <p:embed/>
                </p:oleObj>
              </mc:Choice>
              <mc:Fallback>
                <p:oleObj name="Equation" r:id="rId18" imgW="850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5013325"/>
                        <a:ext cx="152082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10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710949"/>
              </p:ext>
            </p:extLst>
          </p:nvPr>
        </p:nvGraphicFramePr>
        <p:xfrm>
          <a:off x="4200525" y="4076700"/>
          <a:ext cx="63341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8" name="Equation" r:id="rId20" imgW="355320" imgH="241200" progId="Equation.DSMT4">
                  <p:embed/>
                </p:oleObj>
              </mc:Choice>
              <mc:Fallback>
                <p:oleObj name="Equation" r:id="rId20" imgW="355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0525" y="4076700"/>
                        <a:ext cx="63341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497474"/>
              </p:ext>
            </p:extLst>
          </p:nvPr>
        </p:nvGraphicFramePr>
        <p:xfrm>
          <a:off x="6426200" y="2105025"/>
          <a:ext cx="243363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9" name="Equation" r:id="rId22" imgW="1066680" imgH="253800" progId="Equation.DSMT4">
                  <p:embed/>
                </p:oleObj>
              </mc:Choice>
              <mc:Fallback>
                <p:oleObj name="Equation" r:id="rId22" imgW="1066680" imgH="253800" progId="Equation.DSMT4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6200" y="2105025"/>
                        <a:ext cx="2433638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335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Développement de @Torsion </a:t>
            </a:r>
          </a:p>
          <a:p>
            <a:pPr lvl="1"/>
            <a:r>
              <a:rPr lang="fr-FR" dirty="0" smtClean="0"/>
              <a:t>De la théorie à la programmation en GIBI</a:t>
            </a:r>
          </a:p>
          <a:p>
            <a:r>
              <a:rPr lang="fr-FR" dirty="0" smtClean="0"/>
              <a:t>Exemples de validation</a:t>
            </a:r>
          </a:p>
          <a:p>
            <a:pPr lvl="1"/>
            <a:r>
              <a:rPr lang="fr-FR" dirty="0" smtClean="0"/>
              <a:t>Triangles, rectangles, L, C …</a:t>
            </a:r>
          </a:p>
          <a:p>
            <a:r>
              <a:rPr lang="fr-FR" dirty="0" smtClean="0"/>
              <a:t>Calcul d’une poutre </a:t>
            </a:r>
            <a:r>
              <a:rPr lang="fr-FR" dirty="0" err="1" smtClean="0"/>
              <a:t>Naca</a:t>
            </a:r>
            <a:endParaRPr lang="fr-FR" dirty="0" smtClean="0"/>
          </a:p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13015" y="623731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Laurent </a:t>
            </a:r>
            <a:r>
              <a:rPr lang="fr-FR" dirty="0" smtClean="0"/>
              <a:t>GORNET, Ecole Centrale Nantes, </a:t>
            </a:r>
            <a:r>
              <a:rPr lang="fr-FR" dirty="0" err="1" smtClean="0"/>
              <a:t>GeM</a:t>
            </a:r>
            <a:r>
              <a:rPr lang="fr-FR" dirty="0" smtClean="0"/>
              <a:t> </a:t>
            </a:r>
            <a:r>
              <a:rPr lang="fr-FR" dirty="0"/>
              <a:t>UMR CNRS 6183</a:t>
            </a:r>
          </a:p>
        </p:txBody>
      </p:sp>
    </p:spTree>
    <p:extLst>
      <p:ext uri="{BB962C8B-B14F-4D97-AF65-F5344CB8AC3E}">
        <p14:creationId xmlns:p14="http://schemas.microsoft.com/office/powerpoint/2010/main" val="276753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@Torsion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Les données : surface, contour</a:t>
            </a:r>
          </a:p>
          <a:p>
            <a:r>
              <a:rPr lang="fr-FR" dirty="0" smtClean="0"/>
              <a:t>Résultats : </a:t>
            </a:r>
          </a:p>
          <a:p>
            <a:pPr lvl="1"/>
            <a:r>
              <a:rPr lang="fr-FR" dirty="0" smtClean="0"/>
              <a:t>Aire, le Centre </a:t>
            </a:r>
            <a:r>
              <a:rPr lang="fr-FR" dirty="0"/>
              <a:t>d</a:t>
            </a:r>
            <a:r>
              <a:rPr lang="fr-FR" dirty="0" smtClean="0"/>
              <a:t>e </a:t>
            </a:r>
            <a:r>
              <a:rPr lang="fr-FR" dirty="0"/>
              <a:t>G</a:t>
            </a:r>
            <a:r>
              <a:rPr lang="fr-FR" dirty="0" smtClean="0"/>
              <a:t>ravité </a:t>
            </a:r>
            <a:r>
              <a:rPr lang="fr-FR" dirty="0" smtClean="0">
                <a:solidFill>
                  <a:srgbClr val="FF0066"/>
                </a:solidFill>
              </a:rPr>
              <a:t>PG</a:t>
            </a:r>
          </a:p>
          <a:p>
            <a:pPr lvl="1"/>
            <a:r>
              <a:rPr lang="fr-FR" dirty="0" smtClean="0"/>
              <a:t>Moments </a:t>
            </a:r>
            <a:r>
              <a:rPr lang="fr-FR" dirty="0" smtClean="0"/>
              <a:t>quadratiques</a:t>
            </a:r>
            <a:endParaRPr lang="fr-FR" dirty="0" smtClean="0"/>
          </a:p>
          <a:p>
            <a:pPr lvl="1"/>
            <a:r>
              <a:rPr lang="fr-FR" dirty="0" smtClean="0"/>
              <a:t>Base principale, Moments quadratiques principaux </a:t>
            </a:r>
            <a:endParaRPr lang="fr-FR" dirty="0" smtClean="0"/>
          </a:p>
          <a:p>
            <a:pPr lvl="1"/>
            <a:r>
              <a:rPr lang="fr-FR" dirty="0" smtClean="0"/>
              <a:t>Gauchissement </a:t>
            </a:r>
            <a:r>
              <a:rPr lang="fr-FR" dirty="0" smtClean="0"/>
              <a:t>de torsion </a:t>
            </a:r>
            <a:r>
              <a:rPr lang="fr-FR" dirty="0" smtClean="0">
                <a:solidFill>
                  <a:srgbClr val="FF0000"/>
                </a:solidFill>
              </a:rPr>
              <a:t>G(</a:t>
            </a:r>
            <a:r>
              <a:rPr lang="fr-FR" dirty="0" err="1" smtClean="0">
                <a:solidFill>
                  <a:srgbClr val="FF0000"/>
                </a:solidFill>
              </a:rPr>
              <a:t>x,y</a:t>
            </a:r>
            <a:r>
              <a:rPr lang="fr-FR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fr-FR" dirty="0" smtClean="0"/>
              <a:t>Rigidité de torsion  </a:t>
            </a:r>
            <a:r>
              <a:rPr lang="fr-FR" dirty="0" smtClean="0">
                <a:solidFill>
                  <a:srgbClr val="FF0000"/>
                </a:solidFill>
              </a:rPr>
              <a:t>J </a:t>
            </a:r>
            <a:r>
              <a:rPr lang="fr-FR" dirty="0" smtClean="0"/>
              <a:t>et centre de torsion </a:t>
            </a:r>
            <a:r>
              <a:rPr lang="fr-FR" dirty="0" smtClean="0">
                <a:solidFill>
                  <a:srgbClr val="FF0066"/>
                </a:solidFill>
              </a:rPr>
              <a:t>PC</a:t>
            </a:r>
          </a:p>
          <a:p>
            <a:r>
              <a:rPr lang="fr-FR" dirty="0" smtClean="0"/>
              <a:t>Gauchissements longitudinal </a:t>
            </a:r>
            <a:r>
              <a:rPr lang="fr-FR" dirty="0" smtClean="0">
                <a:solidFill>
                  <a:srgbClr val="0000FF"/>
                </a:solidFill>
              </a:rPr>
              <a:t>GL(</a:t>
            </a:r>
            <a:r>
              <a:rPr lang="fr-FR" dirty="0" err="1" smtClean="0">
                <a:solidFill>
                  <a:srgbClr val="0000FF"/>
                </a:solidFill>
              </a:rPr>
              <a:t>x,y</a:t>
            </a:r>
            <a:r>
              <a:rPr lang="fr-FR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fr-FR" dirty="0" smtClean="0"/>
              <a:t>Coefficients de corrections de cisaillement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13015" y="623731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Laurent </a:t>
            </a:r>
            <a:r>
              <a:rPr lang="fr-FR" dirty="0" smtClean="0"/>
              <a:t>GORNET, Ecole Centrale Nantes, </a:t>
            </a:r>
            <a:r>
              <a:rPr lang="fr-FR" dirty="0" err="1" smtClean="0"/>
              <a:t>GeM</a:t>
            </a:r>
            <a:r>
              <a:rPr lang="fr-FR" dirty="0" smtClean="0"/>
              <a:t> </a:t>
            </a:r>
            <a:r>
              <a:rPr lang="fr-FR" dirty="0"/>
              <a:t>UMR CNRS 6183</a:t>
            </a:r>
          </a:p>
        </p:txBody>
      </p:sp>
    </p:spTree>
    <p:extLst>
      <p:ext uri="{BB962C8B-B14F-4D97-AF65-F5344CB8AC3E}">
        <p14:creationId xmlns:p14="http://schemas.microsoft.com/office/powerpoint/2010/main" val="409360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Caractéristiques géométriques </a:t>
            </a:r>
            <a:b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sections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Théories classiques : Gauchissements </a:t>
            </a:r>
          </a:p>
          <a:p>
            <a:pPr lvl="1"/>
            <a:r>
              <a:rPr lang="fr-FR" dirty="0" smtClean="0"/>
              <a:t>Torsion: </a:t>
            </a:r>
            <a:r>
              <a:rPr lang="fr-FR" dirty="0" smtClean="0">
                <a:solidFill>
                  <a:srgbClr val="FF0000"/>
                </a:solidFill>
              </a:rPr>
              <a:t>G</a:t>
            </a:r>
            <a:r>
              <a:rPr lang="fr-FR" dirty="0" smtClean="0"/>
              <a:t>, répartition du cisaillement : </a:t>
            </a:r>
            <a:r>
              <a:rPr lang="fr-FR" dirty="0" smtClean="0">
                <a:solidFill>
                  <a:srgbClr val="0000FF"/>
                </a:solidFill>
              </a:rPr>
              <a:t>GL</a:t>
            </a:r>
            <a:endParaRPr lang="fr-FR" dirty="0">
              <a:solidFill>
                <a:srgbClr val="0000FF"/>
              </a:solidFill>
            </a:endParaRPr>
          </a:p>
          <a:p>
            <a:r>
              <a:rPr lang="fr-FR" dirty="0"/>
              <a:t>Solutions analytiques </a:t>
            </a:r>
            <a:r>
              <a:rPr lang="fr-FR" dirty="0" smtClean="0"/>
              <a:t>: Sections massives</a:t>
            </a:r>
          </a:p>
          <a:p>
            <a:pPr lvl="1"/>
            <a:r>
              <a:rPr lang="fr-FR" dirty="0" smtClean="0"/>
              <a:t>Section </a:t>
            </a:r>
            <a:r>
              <a:rPr lang="fr-FR" dirty="0"/>
              <a:t>circulaire </a:t>
            </a:r>
            <a:r>
              <a:rPr lang="fr-FR" dirty="0" smtClean="0"/>
              <a:t>pleine</a:t>
            </a:r>
          </a:p>
          <a:p>
            <a:pPr lvl="1"/>
            <a:r>
              <a:rPr lang="fr-FR" dirty="0" smtClean="0"/>
              <a:t>Section rectangulaire, triangulaire</a:t>
            </a:r>
          </a:p>
          <a:p>
            <a:r>
              <a:rPr lang="fr-FR" dirty="0"/>
              <a:t>Solutions analytiques </a:t>
            </a:r>
            <a:r>
              <a:rPr lang="fr-FR" dirty="0" smtClean="0"/>
              <a:t>: Sections minces</a:t>
            </a:r>
          </a:p>
          <a:p>
            <a:pPr lvl="1"/>
            <a:r>
              <a:rPr lang="fr-FR" dirty="0" smtClean="0"/>
              <a:t>Section </a:t>
            </a:r>
            <a:r>
              <a:rPr lang="fr-FR" dirty="0"/>
              <a:t>mince </a:t>
            </a:r>
            <a:r>
              <a:rPr lang="fr-FR" dirty="0" smtClean="0"/>
              <a:t>ouverte</a:t>
            </a:r>
          </a:p>
          <a:p>
            <a:pPr lvl="1"/>
            <a:r>
              <a:rPr lang="fr-FR" dirty="0" smtClean="0"/>
              <a:t>Section </a:t>
            </a:r>
            <a:r>
              <a:rPr lang="fr-FR" dirty="0"/>
              <a:t>mince fermée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213015" y="623731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Laurent </a:t>
            </a:r>
            <a:r>
              <a:rPr lang="fr-FR" dirty="0" smtClean="0"/>
              <a:t>GORNET, Ecole Centrale Nantes, </a:t>
            </a:r>
            <a:r>
              <a:rPr lang="fr-FR" dirty="0" err="1" smtClean="0"/>
              <a:t>GeM</a:t>
            </a:r>
            <a:r>
              <a:rPr lang="fr-FR" dirty="0" smtClean="0"/>
              <a:t> </a:t>
            </a:r>
            <a:r>
              <a:rPr lang="fr-FR" dirty="0"/>
              <a:t>UMR CNRS 6183</a:t>
            </a:r>
          </a:p>
        </p:txBody>
      </p:sp>
    </p:spTree>
    <p:extLst>
      <p:ext uri="{BB962C8B-B14F-4D97-AF65-F5344CB8AC3E}">
        <p14:creationId xmlns:p14="http://schemas.microsoft.com/office/powerpoint/2010/main" val="152870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66120"/>
            <a:ext cx="8229600" cy="1143000"/>
          </a:xfrm>
        </p:spPr>
        <p:txBody>
          <a:bodyPr/>
          <a:lstStyle/>
          <a:p>
            <a:r>
              <a:rPr lang="fr-FR" dirty="0" smtClean="0"/>
              <a:t>Propriétés géométriques</a:t>
            </a:r>
            <a:endParaRPr lang="fr-FR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047877"/>
              </p:ext>
            </p:extLst>
          </p:nvPr>
        </p:nvGraphicFramePr>
        <p:xfrm>
          <a:off x="3635896" y="4437112"/>
          <a:ext cx="2005880" cy="151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2" name="Equation" r:id="rId3" imgW="647640" imgH="482400" progId="Equation.DSMT4">
                  <p:embed/>
                </p:oleObj>
              </mc:Choice>
              <mc:Fallback>
                <p:oleObj name="Equation" r:id="rId3" imgW="647640" imgH="482400" progId="Equation.DSMT4">
                  <p:embed/>
                  <p:pic>
                    <p:nvPicPr>
                      <p:cNvPr id="0" name="Obj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4437112"/>
                        <a:ext cx="2005880" cy="151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436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1656</Words>
  <Application>Microsoft Office PowerPoint</Application>
  <PresentationFormat>Affichage à l'écran (4:3)</PresentationFormat>
  <Paragraphs>330</Paragraphs>
  <Slides>39</Slides>
  <Notes>4</Notes>
  <HiddenSlides>1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1" baseType="lpstr">
      <vt:lpstr>Thème Office</vt:lpstr>
      <vt:lpstr>Equation</vt:lpstr>
      <vt:lpstr>@Torsion, une procédure CAST3M dédiée aux calculs E.F. poutres. Théorie et programmation GIBIANE</vt:lpstr>
      <vt:lpstr>Objectif de l’étude </vt:lpstr>
      <vt:lpstr>Contraintes intégrées</vt:lpstr>
      <vt:lpstr>Comportement Timoshenko Comportement isotrope dans la base principale </vt:lpstr>
      <vt:lpstr>Contraintes</vt:lpstr>
      <vt:lpstr>Plan</vt:lpstr>
      <vt:lpstr>@Torsion</vt:lpstr>
      <vt:lpstr>Caractéristiques géométriques  des sections</vt:lpstr>
      <vt:lpstr>Propriétés géométriques</vt:lpstr>
      <vt:lpstr>Caractéristiques géométriques des sections</vt:lpstr>
      <vt:lpstr>Caractéristiques  géométriques  centre de gravité </vt:lpstr>
      <vt:lpstr>Surface et centre de gravite</vt:lpstr>
      <vt:lpstr>Caractéristiques géométriques Moments quadratiques </vt:lpstr>
      <vt:lpstr>Propriétés en torsion</vt:lpstr>
      <vt:lpstr>Fonction de Gauchissement  Etat anti plan de contrainte</vt:lpstr>
      <vt:lpstr>Torsion d’une poutre isotrope Fonction de Gauchissement G(y z)</vt:lpstr>
      <vt:lpstr>Fonction de Gauchissement G(y z)</vt:lpstr>
      <vt:lpstr>Centre de torsion Approche cinématique</vt:lpstr>
      <vt:lpstr>Rigidité de torsion</vt:lpstr>
      <vt:lpstr>Fonction de torsion j Analogie avec la thermique</vt:lpstr>
      <vt:lpstr>Fonction de torsion j Instructions Cast3M</vt:lpstr>
      <vt:lpstr>Fonction de torsion j Instructions Cast3M</vt:lpstr>
      <vt:lpstr>Fonction de Gauchissement G(y z)  Analogie avec la thermique</vt:lpstr>
      <vt:lpstr>Plan</vt:lpstr>
      <vt:lpstr>Propriétés de torsion du triangle</vt:lpstr>
      <vt:lpstr>Moments quadratiques</vt:lpstr>
      <vt:lpstr>Propriété de torsion du triangle</vt:lpstr>
      <vt:lpstr>Propriétés du triangle avec congés</vt:lpstr>
      <vt:lpstr>Section creuse triangle </vt:lpstr>
      <vt:lpstr>Section creuse avec congés</vt:lpstr>
      <vt:lpstr>Section carrée</vt:lpstr>
      <vt:lpstr>Section : rectangle</vt:lpstr>
      <vt:lpstr>Section : L</vt:lpstr>
      <vt:lpstr>Section : C </vt:lpstr>
      <vt:lpstr>Plan</vt:lpstr>
      <vt:lpstr>Efforts sur un Naca</vt:lpstr>
      <vt:lpstr>Propriétés section Naca-0024</vt:lpstr>
      <vt:lpstr>Contrainte – déformation</vt:lpstr>
      <vt:lpstr>Conclusion</vt:lpstr>
    </vt:vector>
  </TitlesOfParts>
  <Company>Ecole Centrale Nantes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STR077</dc:creator>
  <cp:lastModifiedBy>STR077</cp:lastModifiedBy>
  <cp:revision>296</cp:revision>
  <dcterms:created xsi:type="dcterms:W3CDTF">2017-11-14T21:25:30Z</dcterms:created>
  <dcterms:modified xsi:type="dcterms:W3CDTF">2017-11-24T06:38:49Z</dcterms:modified>
</cp:coreProperties>
</file>